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sldIdLst>
    <p:sldId id="270" r:id="rId2"/>
    <p:sldId id="257" r:id="rId3"/>
    <p:sldId id="258" r:id="rId4"/>
    <p:sldId id="259" r:id="rId5"/>
    <p:sldId id="303" r:id="rId6"/>
    <p:sldId id="261" r:id="rId7"/>
    <p:sldId id="306" r:id="rId8"/>
    <p:sldId id="307" r:id="rId9"/>
    <p:sldId id="271" r:id="rId10"/>
    <p:sldId id="273" r:id="rId11"/>
    <p:sldId id="272"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302" r:id="rId25"/>
    <p:sldId id="286" r:id="rId26"/>
    <p:sldId id="287" r:id="rId27"/>
    <p:sldId id="298" r:id="rId28"/>
    <p:sldId id="299" r:id="rId29"/>
    <p:sldId id="300" r:id="rId30"/>
    <p:sldId id="301" r:id="rId31"/>
    <p:sldId id="289" r:id="rId32"/>
    <p:sldId id="290" r:id="rId33"/>
    <p:sldId id="291" r:id="rId34"/>
    <p:sldId id="295" r:id="rId35"/>
    <p:sldId id="296" r:id="rId36"/>
    <p:sldId id="267" r:id="rId37"/>
    <p:sldId id="297" r:id="rId3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E95E"/>
    <a:srgbClr val="FFFFFF"/>
    <a:srgbClr val="292929"/>
    <a:srgbClr val="77777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2" d="100"/>
          <a:sy n="52" d="100"/>
        </p:scale>
        <p:origin x="-90"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1202" name="Group 2"/>
          <p:cNvGrpSpPr>
            <a:grpSpLocks/>
          </p:cNvGrpSpPr>
          <p:nvPr/>
        </p:nvGrpSpPr>
        <p:grpSpPr bwMode="auto">
          <a:xfrm>
            <a:off x="0" y="0"/>
            <a:ext cx="9159875" cy="6870700"/>
            <a:chOff x="0" y="0"/>
            <a:chExt cx="5770" cy="4328"/>
          </a:xfrm>
        </p:grpSpPr>
        <p:sp>
          <p:nvSpPr>
            <p:cNvPr id="51203" name="Rectangle 3"/>
            <p:cNvSpPr>
              <a:spLocks noChangeArrowheads="1"/>
            </p:cNvSpPr>
            <p:nvPr/>
          </p:nvSpPr>
          <p:spPr bwMode="hidden">
            <a:xfrm>
              <a:off x="0" y="4186"/>
              <a:ext cx="5089" cy="142"/>
            </a:xfrm>
            <a:prstGeom prst="rect">
              <a:avLst/>
            </a:prstGeom>
            <a:gradFill rotWithShape="0">
              <a:gsLst>
                <a:gs pos="0">
                  <a:schemeClr val="bg1"/>
                </a:gs>
                <a:gs pos="100000">
                  <a:schemeClr val="bg2"/>
                </a:gs>
              </a:gsLst>
              <a:lin ang="5400000" scaled="1"/>
            </a:gradFill>
            <a:ln w="9525">
              <a:noFill/>
              <a:miter lim="800000"/>
              <a:headEnd/>
              <a:tailEnd/>
            </a:ln>
            <a:effectLst/>
          </p:spPr>
          <p:txBody>
            <a:bodyPr wrap="none" anchor="ctr"/>
            <a:lstStyle/>
            <a:p>
              <a:pPr algn="ctr"/>
              <a:endParaRPr kumimoji="1" lang="en-US"/>
            </a:p>
          </p:txBody>
        </p:sp>
        <p:sp>
          <p:nvSpPr>
            <p:cNvPr id="51204" name="Rectangle 4"/>
            <p:cNvSpPr>
              <a:spLocks noChangeArrowheads="1"/>
            </p:cNvSpPr>
            <p:nvPr/>
          </p:nvSpPr>
          <p:spPr bwMode="hidden">
            <a:xfrm>
              <a:off x="0" y="0"/>
              <a:ext cx="5089" cy="126"/>
            </a:xfrm>
            <a:prstGeom prst="rect">
              <a:avLst/>
            </a:prstGeom>
            <a:gradFill rotWithShape="0">
              <a:gsLst>
                <a:gs pos="0">
                  <a:schemeClr val="bg2"/>
                </a:gs>
                <a:gs pos="100000">
                  <a:schemeClr val="bg1"/>
                </a:gs>
              </a:gsLst>
              <a:lin ang="5400000" scaled="1"/>
            </a:gradFill>
            <a:ln w="9525">
              <a:noFill/>
              <a:miter lim="800000"/>
              <a:headEnd/>
              <a:tailEnd/>
            </a:ln>
            <a:effectLst/>
          </p:spPr>
          <p:txBody>
            <a:bodyPr wrap="none" anchor="ctr"/>
            <a:lstStyle/>
            <a:p>
              <a:pPr algn="ctr"/>
              <a:endParaRPr kumimoji="1" lang="en-US"/>
            </a:p>
          </p:txBody>
        </p:sp>
        <p:sp>
          <p:nvSpPr>
            <p:cNvPr id="51205" name="Rectangle 5"/>
            <p:cNvSpPr>
              <a:spLocks noChangeArrowheads="1"/>
            </p:cNvSpPr>
            <p:nvPr/>
          </p:nvSpPr>
          <p:spPr bwMode="auto">
            <a:xfrm>
              <a:off x="5010" y="0"/>
              <a:ext cx="758" cy="4320"/>
            </a:xfrm>
            <a:prstGeom prst="rect">
              <a:avLst/>
            </a:prstGeom>
            <a:gradFill rotWithShape="0">
              <a:gsLst>
                <a:gs pos="0">
                  <a:schemeClr val="accent1">
                    <a:gamma/>
                    <a:shade val="84706"/>
                    <a:invGamma/>
                  </a:schemeClr>
                </a:gs>
                <a:gs pos="50000">
                  <a:schemeClr val="accent1"/>
                </a:gs>
                <a:gs pos="100000">
                  <a:schemeClr val="accent1">
                    <a:gamma/>
                    <a:shade val="84706"/>
                    <a:invGamma/>
                  </a:schemeClr>
                </a:gs>
              </a:gsLst>
              <a:lin ang="5400000" scaled="1"/>
            </a:gradFill>
            <a:ln w="9525">
              <a:noFill/>
              <a:miter lim="800000"/>
              <a:headEnd/>
              <a:tailEnd/>
            </a:ln>
            <a:effectLst/>
          </p:spPr>
          <p:txBody>
            <a:bodyPr wrap="none" anchor="ctr"/>
            <a:lstStyle/>
            <a:p>
              <a:pPr algn="ctr"/>
              <a:endParaRPr kumimoji="1" lang="en-US"/>
            </a:p>
          </p:txBody>
        </p:sp>
        <p:grpSp>
          <p:nvGrpSpPr>
            <p:cNvPr id="51206" name="Group 6"/>
            <p:cNvGrpSpPr>
              <a:grpSpLocks/>
            </p:cNvGrpSpPr>
            <p:nvPr/>
          </p:nvGrpSpPr>
          <p:grpSpPr bwMode="auto">
            <a:xfrm>
              <a:off x="4944" y="1"/>
              <a:ext cx="816" cy="3974"/>
              <a:chOff x="4944" y="1"/>
              <a:chExt cx="816" cy="3974"/>
            </a:xfrm>
          </p:grpSpPr>
          <p:grpSp>
            <p:nvGrpSpPr>
              <p:cNvPr id="51207" name="Group 7"/>
              <p:cNvGrpSpPr>
                <a:grpSpLocks/>
              </p:cNvGrpSpPr>
              <p:nvPr userDrawn="1"/>
            </p:nvGrpSpPr>
            <p:grpSpPr bwMode="auto">
              <a:xfrm>
                <a:off x="5280" y="1"/>
                <a:ext cx="480" cy="1430"/>
                <a:chOff x="5280" y="1"/>
                <a:chExt cx="480" cy="1430"/>
              </a:xfrm>
            </p:grpSpPr>
            <p:grpSp>
              <p:nvGrpSpPr>
                <p:cNvPr id="51208" name="Group 8"/>
                <p:cNvGrpSpPr>
                  <a:grpSpLocks/>
                </p:cNvGrpSpPr>
                <p:nvPr userDrawn="1"/>
              </p:nvGrpSpPr>
              <p:grpSpPr bwMode="auto">
                <a:xfrm rot="-5400000">
                  <a:off x="5484" y="0"/>
                  <a:ext cx="174" cy="176"/>
                  <a:chOff x="1657" y="323"/>
                  <a:chExt cx="1691" cy="2560"/>
                </a:xfrm>
              </p:grpSpPr>
              <p:grpSp>
                <p:nvGrpSpPr>
                  <p:cNvPr id="51209" name="Group 9"/>
                  <p:cNvGrpSpPr>
                    <a:grpSpLocks/>
                  </p:cNvGrpSpPr>
                  <p:nvPr/>
                </p:nvGrpSpPr>
                <p:grpSpPr bwMode="auto">
                  <a:xfrm>
                    <a:off x="1657" y="323"/>
                    <a:ext cx="1691" cy="2560"/>
                    <a:chOff x="1657" y="323"/>
                    <a:chExt cx="1691" cy="2560"/>
                  </a:xfrm>
                </p:grpSpPr>
                <p:sp>
                  <p:nvSpPr>
                    <p:cNvPr id="51210" name="Freeform 10"/>
                    <p:cNvSpPr>
                      <a:spLocks/>
                    </p:cNvSpPr>
                    <p:nvPr/>
                  </p:nvSpPr>
                  <p:spPr bwMode="auto">
                    <a:xfrm>
                      <a:off x="2117" y="323"/>
                      <a:ext cx="1231" cy="2560"/>
                    </a:xfrm>
                    <a:custGeom>
                      <a:avLst/>
                      <a:gdLst/>
                      <a:ahLst/>
                      <a:cxnLst>
                        <a:cxn ang="0">
                          <a:pos x="337" y="283"/>
                        </a:cxn>
                        <a:cxn ang="0">
                          <a:pos x="415" y="115"/>
                        </a:cxn>
                        <a:cxn ang="0">
                          <a:pos x="583" y="7"/>
                        </a:cxn>
                        <a:cxn ang="0">
                          <a:pos x="895" y="61"/>
                        </a:cxn>
                        <a:cxn ang="0">
                          <a:pos x="1051" y="349"/>
                        </a:cxn>
                        <a:cxn ang="0">
                          <a:pos x="979" y="769"/>
                        </a:cxn>
                        <a:cxn ang="0">
                          <a:pos x="943" y="943"/>
                        </a:cxn>
                        <a:cxn ang="0">
                          <a:pos x="1105" y="1075"/>
                        </a:cxn>
                        <a:cxn ang="0">
                          <a:pos x="1231" y="1525"/>
                        </a:cxn>
                        <a:cxn ang="0">
                          <a:pos x="1123" y="1969"/>
                        </a:cxn>
                        <a:cxn ang="0">
                          <a:pos x="907" y="2077"/>
                        </a:cxn>
                        <a:cxn ang="0">
                          <a:pos x="721" y="2059"/>
                        </a:cxn>
                        <a:cxn ang="0">
                          <a:pos x="655" y="2251"/>
                        </a:cxn>
                        <a:cxn ang="0">
                          <a:pos x="529" y="2527"/>
                        </a:cxn>
                        <a:cxn ang="0">
                          <a:pos x="211" y="2509"/>
                        </a:cxn>
                        <a:cxn ang="0">
                          <a:pos x="31" y="2227"/>
                        </a:cxn>
                        <a:cxn ang="0">
                          <a:pos x="25" y="1969"/>
                        </a:cxn>
                        <a:cxn ang="0">
                          <a:pos x="145" y="1651"/>
                        </a:cxn>
                        <a:cxn ang="0">
                          <a:pos x="259" y="1513"/>
                        </a:cxn>
                        <a:cxn ang="0">
                          <a:pos x="217" y="1729"/>
                        </a:cxn>
                        <a:cxn ang="0">
                          <a:pos x="73" y="2023"/>
                        </a:cxn>
                        <a:cxn ang="0">
                          <a:pos x="169" y="2323"/>
                        </a:cxn>
                        <a:cxn ang="0">
                          <a:pos x="439" y="2431"/>
                        </a:cxn>
                        <a:cxn ang="0">
                          <a:pos x="595" y="2227"/>
                        </a:cxn>
                        <a:cxn ang="0">
                          <a:pos x="577" y="1807"/>
                        </a:cxn>
                        <a:cxn ang="0">
                          <a:pos x="493" y="1531"/>
                        </a:cxn>
                        <a:cxn ang="0">
                          <a:pos x="535" y="1459"/>
                        </a:cxn>
                        <a:cxn ang="0">
                          <a:pos x="625" y="1633"/>
                        </a:cxn>
                        <a:cxn ang="0">
                          <a:pos x="721" y="1933"/>
                        </a:cxn>
                        <a:cxn ang="0">
                          <a:pos x="967" y="1963"/>
                        </a:cxn>
                        <a:cxn ang="0">
                          <a:pos x="1135" y="1687"/>
                        </a:cxn>
                        <a:cxn ang="0">
                          <a:pos x="1117" y="1273"/>
                        </a:cxn>
                        <a:cxn ang="0">
                          <a:pos x="883" y="1057"/>
                        </a:cxn>
                        <a:cxn ang="0">
                          <a:pos x="679" y="1129"/>
                        </a:cxn>
                        <a:cxn ang="0">
                          <a:pos x="577" y="1117"/>
                        </a:cxn>
                        <a:cxn ang="0">
                          <a:pos x="619" y="1033"/>
                        </a:cxn>
                        <a:cxn ang="0">
                          <a:pos x="811" y="937"/>
                        </a:cxn>
                        <a:cxn ang="0">
                          <a:pos x="949" y="613"/>
                        </a:cxn>
                        <a:cxn ang="0">
                          <a:pos x="883" y="175"/>
                        </a:cxn>
                        <a:cxn ang="0">
                          <a:pos x="619" y="103"/>
                        </a:cxn>
                        <a:cxn ang="0">
                          <a:pos x="391" y="355"/>
                        </a:cxn>
                        <a:cxn ang="0">
                          <a:pos x="403" y="763"/>
                        </a:cxn>
                        <a:cxn ang="0">
                          <a:pos x="343" y="949"/>
                        </a:cxn>
                        <a:cxn ang="0">
                          <a:pos x="289" y="685"/>
                        </a:cxn>
                        <a:cxn ang="0">
                          <a:pos x="307" y="367"/>
                        </a:cxn>
                      </a:cxnLst>
                      <a:rect l="0" t="0" r="r" b="b"/>
                      <a:pathLst>
                        <a:path w="1231" h="2560">
                          <a:moveTo>
                            <a:pt x="307" y="367"/>
                          </a:moveTo>
                          <a:cubicBezTo>
                            <a:pt x="317" y="336"/>
                            <a:pt x="326" y="303"/>
                            <a:pt x="337" y="283"/>
                          </a:cubicBezTo>
                          <a:cubicBezTo>
                            <a:pt x="348" y="263"/>
                            <a:pt x="360" y="275"/>
                            <a:pt x="373" y="247"/>
                          </a:cubicBezTo>
                          <a:cubicBezTo>
                            <a:pt x="386" y="219"/>
                            <a:pt x="400" y="147"/>
                            <a:pt x="415" y="115"/>
                          </a:cubicBezTo>
                          <a:cubicBezTo>
                            <a:pt x="430" y="83"/>
                            <a:pt x="435" y="73"/>
                            <a:pt x="463" y="55"/>
                          </a:cubicBezTo>
                          <a:cubicBezTo>
                            <a:pt x="491" y="37"/>
                            <a:pt x="536" y="14"/>
                            <a:pt x="583" y="7"/>
                          </a:cubicBezTo>
                          <a:cubicBezTo>
                            <a:pt x="630" y="0"/>
                            <a:pt x="693" y="4"/>
                            <a:pt x="745" y="13"/>
                          </a:cubicBezTo>
                          <a:cubicBezTo>
                            <a:pt x="797" y="22"/>
                            <a:pt x="852" y="34"/>
                            <a:pt x="895" y="61"/>
                          </a:cubicBezTo>
                          <a:cubicBezTo>
                            <a:pt x="938" y="88"/>
                            <a:pt x="977" y="127"/>
                            <a:pt x="1003" y="175"/>
                          </a:cubicBezTo>
                          <a:cubicBezTo>
                            <a:pt x="1029" y="223"/>
                            <a:pt x="1044" y="287"/>
                            <a:pt x="1051" y="349"/>
                          </a:cubicBezTo>
                          <a:cubicBezTo>
                            <a:pt x="1058" y="411"/>
                            <a:pt x="1057" y="477"/>
                            <a:pt x="1045" y="547"/>
                          </a:cubicBezTo>
                          <a:cubicBezTo>
                            <a:pt x="1033" y="617"/>
                            <a:pt x="995" y="712"/>
                            <a:pt x="979" y="769"/>
                          </a:cubicBezTo>
                          <a:cubicBezTo>
                            <a:pt x="963" y="826"/>
                            <a:pt x="955" y="860"/>
                            <a:pt x="949" y="889"/>
                          </a:cubicBezTo>
                          <a:cubicBezTo>
                            <a:pt x="943" y="918"/>
                            <a:pt x="936" y="925"/>
                            <a:pt x="943" y="943"/>
                          </a:cubicBezTo>
                          <a:cubicBezTo>
                            <a:pt x="950" y="961"/>
                            <a:pt x="964" y="975"/>
                            <a:pt x="991" y="997"/>
                          </a:cubicBezTo>
                          <a:cubicBezTo>
                            <a:pt x="1018" y="1019"/>
                            <a:pt x="1069" y="1033"/>
                            <a:pt x="1105" y="1075"/>
                          </a:cubicBezTo>
                          <a:cubicBezTo>
                            <a:pt x="1141" y="1117"/>
                            <a:pt x="1186" y="1174"/>
                            <a:pt x="1207" y="1249"/>
                          </a:cubicBezTo>
                          <a:cubicBezTo>
                            <a:pt x="1228" y="1324"/>
                            <a:pt x="1231" y="1441"/>
                            <a:pt x="1231" y="1525"/>
                          </a:cubicBezTo>
                          <a:cubicBezTo>
                            <a:pt x="1231" y="1609"/>
                            <a:pt x="1225" y="1679"/>
                            <a:pt x="1207" y="1753"/>
                          </a:cubicBezTo>
                          <a:cubicBezTo>
                            <a:pt x="1189" y="1827"/>
                            <a:pt x="1153" y="1917"/>
                            <a:pt x="1123" y="1969"/>
                          </a:cubicBezTo>
                          <a:cubicBezTo>
                            <a:pt x="1093" y="2021"/>
                            <a:pt x="1063" y="2047"/>
                            <a:pt x="1027" y="2065"/>
                          </a:cubicBezTo>
                          <a:cubicBezTo>
                            <a:pt x="991" y="2083"/>
                            <a:pt x="951" y="2079"/>
                            <a:pt x="907" y="2077"/>
                          </a:cubicBezTo>
                          <a:cubicBezTo>
                            <a:pt x="863" y="2075"/>
                            <a:pt x="794" y="2056"/>
                            <a:pt x="763" y="2053"/>
                          </a:cubicBezTo>
                          <a:cubicBezTo>
                            <a:pt x="732" y="2050"/>
                            <a:pt x="733" y="2050"/>
                            <a:pt x="721" y="2059"/>
                          </a:cubicBezTo>
                          <a:cubicBezTo>
                            <a:pt x="709" y="2068"/>
                            <a:pt x="702" y="2075"/>
                            <a:pt x="691" y="2107"/>
                          </a:cubicBezTo>
                          <a:cubicBezTo>
                            <a:pt x="680" y="2139"/>
                            <a:pt x="665" y="2205"/>
                            <a:pt x="655" y="2251"/>
                          </a:cubicBezTo>
                          <a:cubicBezTo>
                            <a:pt x="645" y="2297"/>
                            <a:pt x="652" y="2337"/>
                            <a:pt x="631" y="2383"/>
                          </a:cubicBezTo>
                          <a:cubicBezTo>
                            <a:pt x="610" y="2429"/>
                            <a:pt x="574" y="2498"/>
                            <a:pt x="529" y="2527"/>
                          </a:cubicBezTo>
                          <a:cubicBezTo>
                            <a:pt x="484" y="2556"/>
                            <a:pt x="414" y="2560"/>
                            <a:pt x="361" y="2557"/>
                          </a:cubicBezTo>
                          <a:cubicBezTo>
                            <a:pt x="308" y="2554"/>
                            <a:pt x="256" y="2537"/>
                            <a:pt x="211" y="2509"/>
                          </a:cubicBezTo>
                          <a:cubicBezTo>
                            <a:pt x="166" y="2481"/>
                            <a:pt x="121" y="2436"/>
                            <a:pt x="91" y="2389"/>
                          </a:cubicBezTo>
                          <a:cubicBezTo>
                            <a:pt x="61" y="2342"/>
                            <a:pt x="46" y="2275"/>
                            <a:pt x="31" y="2227"/>
                          </a:cubicBezTo>
                          <a:cubicBezTo>
                            <a:pt x="16" y="2179"/>
                            <a:pt x="2" y="2144"/>
                            <a:pt x="1" y="2101"/>
                          </a:cubicBezTo>
                          <a:cubicBezTo>
                            <a:pt x="0" y="2058"/>
                            <a:pt x="13" y="2018"/>
                            <a:pt x="25" y="1969"/>
                          </a:cubicBezTo>
                          <a:cubicBezTo>
                            <a:pt x="37" y="1920"/>
                            <a:pt x="53" y="1860"/>
                            <a:pt x="73" y="1807"/>
                          </a:cubicBezTo>
                          <a:cubicBezTo>
                            <a:pt x="93" y="1754"/>
                            <a:pt x="122" y="1698"/>
                            <a:pt x="145" y="1651"/>
                          </a:cubicBezTo>
                          <a:cubicBezTo>
                            <a:pt x="168" y="1604"/>
                            <a:pt x="192" y="1548"/>
                            <a:pt x="211" y="1525"/>
                          </a:cubicBezTo>
                          <a:cubicBezTo>
                            <a:pt x="230" y="1502"/>
                            <a:pt x="249" y="1502"/>
                            <a:pt x="259" y="1513"/>
                          </a:cubicBezTo>
                          <a:cubicBezTo>
                            <a:pt x="269" y="1524"/>
                            <a:pt x="278" y="1555"/>
                            <a:pt x="271" y="1591"/>
                          </a:cubicBezTo>
                          <a:cubicBezTo>
                            <a:pt x="264" y="1627"/>
                            <a:pt x="242" y="1682"/>
                            <a:pt x="217" y="1729"/>
                          </a:cubicBezTo>
                          <a:cubicBezTo>
                            <a:pt x="192" y="1776"/>
                            <a:pt x="145" y="1824"/>
                            <a:pt x="121" y="1873"/>
                          </a:cubicBezTo>
                          <a:cubicBezTo>
                            <a:pt x="97" y="1922"/>
                            <a:pt x="76" y="1970"/>
                            <a:pt x="73" y="2023"/>
                          </a:cubicBezTo>
                          <a:cubicBezTo>
                            <a:pt x="70" y="2076"/>
                            <a:pt x="87" y="2141"/>
                            <a:pt x="103" y="2191"/>
                          </a:cubicBezTo>
                          <a:cubicBezTo>
                            <a:pt x="119" y="2241"/>
                            <a:pt x="140" y="2285"/>
                            <a:pt x="169" y="2323"/>
                          </a:cubicBezTo>
                          <a:cubicBezTo>
                            <a:pt x="198" y="2361"/>
                            <a:pt x="232" y="2401"/>
                            <a:pt x="277" y="2419"/>
                          </a:cubicBezTo>
                          <a:cubicBezTo>
                            <a:pt x="322" y="2437"/>
                            <a:pt x="395" y="2440"/>
                            <a:pt x="439" y="2431"/>
                          </a:cubicBezTo>
                          <a:cubicBezTo>
                            <a:pt x="483" y="2422"/>
                            <a:pt x="515" y="2399"/>
                            <a:pt x="541" y="2365"/>
                          </a:cubicBezTo>
                          <a:cubicBezTo>
                            <a:pt x="567" y="2331"/>
                            <a:pt x="583" y="2280"/>
                            <a:pt x="595" y="2227"/>
                          </a:cubicBezTo>
                          <a:cubicBezTo>
                            <a:pt x="607" y="2174"/>
                            <a:pt x="616" y="2117"/>
                            <a:pt x="613" y="2047"/>
                          </a:cubicBezTo>
                          <a:cubicBezTo>
                            <a:pt x="610" y="1977"/>
                            <a:pt x="589" y="1871"/>
                            <a:pt x="577" y="1807"/>
                          </a:cubicBezTo>
                          <a:cubicBezTo>
                            <a:pt x="565" y="1743"/>
                            <a:pt x="555" y="1709"/>
                            <a:pt x="541" y="1663"/>
                          </a:cubicBezTo>
                          <a:cubicBezTo>
                            <a:pt x="527" y="1617"/>
                            <a:pt x="502" y="1561"/>
                            <a:pt x="493" y="1531"/>
                          </a:cubicBezTo>
                          <a:cubicBezTo>
                            <a:pt x="484" y="1501"/>
                            <a:pt x="480" y="1495"/>
                            <a:pt x="487" y="1483"/>
                          </a:cubicBezTo>
                          <a:cubicBezTo>
                            <a:pt x="494" y="1471"/>
                            <a:pt x="519" y="1455"/>
                            <a:pt x="535" y="1459"/>
                          </a:cubicBezTo>
                          <a:cubicBezTo>
                            <a:pt x="551" y="1463"/>
                            <a:pt x="568" y="1478"/>
                            <a:pt x="583" y="1507"/>
                          </a:cubicBezTo>
                          <a:cubicBezTo>
                            <a:pt x="598" y="1536"/>
                            <a:pt x="610" y="1583"/>
                            <a:pt x="625" y="1633"/>
                          </a:cubicBezTo>
                          <a:cubicBezTo>
                            <a:pt x="640" y="1683"/>
                            <a:pt x="657" y="1757"/>
                            <a:pt x="673" y="1807"/>
                          </a:cubicBezTo>
                          <a:cubicBezTo>
                            <a:pt x="689" y="1857"/>
                            <a:pt x="697" y="1905"/>
                            <a:pt x="721" y="1933"/>
                          </a:cubicBezTo>
                          <a:cubicBezTo>
                            <a:pt x="745" y="1961"/>
                            <a:pt x="776" y="1970"/>
                            <a:pt x="817" y="1975"/>
                          </a:cubicBezTo>
                          <a:cubicBezTo>
                            <a:pt x="858" y="1980"/>
                            <a:pt x="926" y="1980"/>
                            <a:pt x="967" y="1963"/>
                          </a:cubicBezTo>
                          <a:cubicBezTo>
                            <a:pt x="1008" y="1946"/>
                            <a:pt x="1035" y="1919"/>
                            <a:pt x="1063" y="1873"/>
                          </a:cubicBezTo>
                          <a:cubicBezTo>
                            <a:pt x="1091" y="1827"/>
                            <a:pt x="1122" y="1761"/>
                            <a:pt x="1135" y="1687"/>
                          </a:cubicBezTo>
                          <a:cubicBezTo>
                            <a:pt x="1148" y="1613"/>
                            <a:pt x="1144" y="1498"/>
                            <a:pt x="1141" y="1429"/>
                          </a:cubicBezTo>
                          <a:cubicBezTo>
                            <a:pt x="1138" y="1360"/>
                            <a:pt x="1140" y="1325"/>
                            <a:pt x="1117" y="1273"/>
                          </a:cubicBezTo>
                          <a:cubicBezTo>
                            <a:pt x="1094" y="1221"/>
                            <a:pt x="1042" y="1153"/>
                            <a:pt x="1003" y="1117"/>
                          </a:cubicBezTo>
                          <a:cubicBezTo>
                            <a:pt x="964" y="1081"/>
                            <a:pt x="919" y="1064"/>
                            <a:pt x="883" y="1057"/>
                          </a:cubicBezTo>
                          <a:cubicBezTo>
                            <a:pt x="847" y="1050"/>
                            <a:pt x="821" y="1063"/>
                            <a:pt x="787" y="1075"/>
                          </a:cubicBezTo>
                          <a:cubicBezTo>
                            <a:pt x="753" y="1087"/>
                            <a:pt x="706" y="1117"/>
                            <a:pt x="679" y="1129"/>
                          </a:cubicBezTo>
                          <a:cubicBezTo>
                            <a:pt x="652" y="1141"/>
                            <a:pt x="642" y="1149"/>
                            <a:pt x="625" y="1147"/>
                          </a:cubicBezTo>
                          <a:cubicBezTo>
                            <a:pt x="608" y="1145"/>
                            <a:pt x="584" y="1130"/>
                            <a:pt x="577" y="1117"/>
                          </a:cubicBezTo>
                          <a:cubicBezTo>
                            <a:pt x="570" y="1104"/>
                            <a:pt x="576" y="1083"/>
                            <a:pt x="583" y="1069"/>
                          </a:cubicBezTo>
                          <a:cubicBezTo>
                            <a:pt x="590" y="1055"/>
                            <a:pt x="599" y="1043"/>
                            <a:pt x="619" y="1033"/>
                          </a:cubicBezTo>
                          <a:cubicBezTo>
                            <a:pt x="639" y="1023"/>
                            <a:pt x="671" y="1025"/>
                            <a:pt x="703" y="1009"/>
                          </a:cubicBezTo>
                          <a:cubicBezTo>
                            <a:pt x="735" y="993"/>
                            <a:pt x="780" y="965"/>
                            <a:pt x="811" y="937"/>
                          </a:cubicBezTo>
                          <a:cubicBezTo>
                            <a:pt x="842" y="909"/>
                            <a:pt x="866" y="895"/>
                            <a:pt x="889" y="841"/>
                          </a:cubicBezTo>
                          <a:cubicBezTo>
                            <a:pt x="912" y="787"/>
                            <a:pt x="939" y="696"/>
                            <a:pt x="949" y="613"/>
                          </a:cubicBezTo>
                          <a:cubicBezTo>
                            <a:pt x="959" y="530"/>
                            <a:pt x="960" y="416"/>
                            <a:pt x="949" y="343"/>
                          </a:cubicBezTo>
                          <a:cubicBezTo>
                            <a:pt x="938" y="270"/>
                            <a:pt x="914" y="215"/>
                            <a:pt x="883" y="175"/>
                          </a:cubicBezTo>
                          <a:cubicBezTo>
                            <a:pt x="852" y="135"/>
                            <a:pt x="807" y="115"/>
                            <a:pt x="763" y="103"/>
                          </a:cubicBezTo>
                          <a:cubicBezTo>
                            <a:pt x="719" y="91"/>
                            <a:pt x="665" y="90"/>
                            <a:pt x="619" y="103"/>
                          </a:cubicBezTo>
                          <a:cubicBezTo>
                            <a:pt x="573" y="116"/>
                            <a:pt x="525" y="139"/>
                            <a:pt x="487" y="181"/>
                          </a:cubicBezTo>
                          <a:cubicBezTo>
                            <a:pt x="449" y="223"/>
                            <a:pt x="412" y="301"/>
                            <a:pt x="391" y="355"/>
                          </a:cubicBezTo>
                          <a:cubicBezTo>
                            <a:pt x="370" y="409"/>
                            <a:pt x="359" y="437"/>
                            <a:pt x="361" y="505"/>
                          </a:cubicBezTo>
                          <a:cubicBezTo>
                            <a:pt x="363" y="573"/>
                            <a:pt x="399" y="691"/>
                            <a:pt x="403" y="763"/>
                          </a:cubicBezTo>
                          <a:cubicBezTo>
                            <a:pt x="407" y="835"/>
                            <a:pt x="395" y="906"/>
                            <a:pt x="385" y="937"/>
                          </a:cubicBezTo>
                          <a:cubicBezTo>
                            <a:pt x="375" y="968"/>
                            <a:pt x="356" y="957"/>
                            <a:pt x="343" y="949"/>
                          </a:cubicBezTo>
                          <a:cubicBezTo>
                            <a:pt x="330" y="941"/>
                            <a:pt x="316" y="933"/>
                            <a:pt x="307" y="889"/>
                          </a:cubicBezTo>
                          <a:cubicBezTo>
                            <a:pt x="298" y="845"/>
                            <a:pt x="294" y="755"/>
                            <a:pt x="289" y="685"/>
                          </a:cubicBezTo>
                          <a:cubicBezTo>
                            <a:pt x="284" y="615"/>
                            <a:pt x="273" y="523"/>
                            <a:pt x="277" y="469"/>
                          </a:cubicBezTo>
                          <a:cubicBezTo>
                            <a:pt x="281" y="415"/>
                            <a:pt x="297" y="398"/>
                            <a:pt x="307" y="367"/>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1211" name="Freeform 11"/>
                    <p:cNvSpPr>
                      <a:spLocks/>
                    </p:cNvSpPr>
                    <p:nvPr/>
                  </p:nvSpPr>
                  <p:spPr bwMode="auto">
                    <a:xfrm>
                      <a:off x="1657" y="376"/>
                      <a:ext cx="865" cy="2071"/>
                    </a:xfrm>
                    <a:custGeom>
                      <a:avLst/>
                      <a:gdLst/>
                      <a:ahLst/>
                      <a:cxnLst>
                        <a:cxn ang="0">
                          <a:pos x="785" y="530"/>
                        </a:cxn>
                        <a:cxn ang="0">
                          <a:pos x="797" y="350"/>
                        </a:cxn>
                        <a:cxn ang="0">
                          <a:pos x="863" y="206"/>
                        </a:cxn>
                        <a:cxn ang="0">
                          <a:pos x="809" y="218"/>
                        </a:cxn>
                        <a:cxn ang="0">
                          <a:pos x="749" y="218"/>
                        </a:cxn>
                        <a:cxn ang="0">
                          <a:pos x="683" y="116"/>
                        </a:cxn>
                        <a:cxn ang="0">
                          <a:pos x="611" y="32"/>
                        </a:cxn>
                        <a:cxn ang="0">
                          <a:pos x="509" y="2"/>
                        </a:cxn>
                        <a:cxn ang="0">
                          <a:pos x="407" y="20"/>
                        </a:cxn>
                        <a:cxn ang="0">
                          <a:pos x="281" y="74"/>
                        </a:cxn>
                        <a:cxn ang="0">
                          <a:pos x="173" y="206"/>
                        </a:cxn>
                        <a:cxn ang="0">
                          <a:pos x="119" y="404"/>
                        </a:cxn>
                        <a:cxn ang="0">
                          <a:pos x="131" y="590"/>
                        </a:cxn>
                        <a:cxn ang="0">
                          <a:pos x="173" y="782"/>
                        </a:cxn>
                        <a:cxn ang="0">
                          <a:pos x="197" y="884"/>
                        </a:cxn>
                        <a:cxn ang="0">
                          <a:pos x="167" y="986"/>
                        </a:cxn>
                        <a:cxn ang="0">
                          <a:pos x="65" y="1124"/>
                        </a:cxn>
                        <a:cxn ang="0">
                          <a:pos x="17" y="1298"/>
                        </a:cxn>
                        <a:cxn ang="0">
                          <a:pos x="5" y="1550"/>
                        </a:cxn>
                        <a:cxn ang="0">
                          <a:pos x="47" y="1748"/>
                        </a:cxn>
                        <a:cxn ang="0">
                          <a:pos x="131" y="1898"/>
                        </a:cxn>
                        <a:cxn ang="0">
                          <a:pos x="299" y="1988"/>
                        </a:cxn>
                        <a:cxn ang="0">
                          <a:pos x="425" y="1982"/>
                        </a:cxn>
                        <a:cxn ang="0">
                          <a:pos x="467" y="1994"/>
                        </a:cxn>
                        <a:cxn ang="0">
                          <a:pos x="497" y="2066"/>
                        </a:cxn>
                        <a:cxn ang="0">
                          <a:pos x="497" y="1964"/>
                        </a:cxn>
                        <a:cxn ang="0">
                          <a:pos x="557" y="1778"/>
                        </a:cxn>
                        <a:cxn ang="0">
                          <a:pos x="617" y="1658"/>
                        </a:cxn>
                        <a:cxn ang="0">
                          <a:pos x="581" y="1700"/>
                        </a:cxn>
                        <a:cxn ang="0">
                          <a:pos x="515" y="1820"/>
                        </a:cxn>
                        <a:cxn ang="0">
                          <a:pos x="407" y="1904"/>
                        </a:cxn>
                        <a:cxn ang="0">
                          <a:pos x="269" y="1898"/>
                        </a:cxn>
                        <a:cxn ang="0">
                          <a:pos x="179" y="1814"/>
                        </a:cxn>
                        <a:cxn ang="0">
                          <a:pos x="113" y="1640"/>
                        </a:cxn>
                        <a:cxn ang="0">
                          <a:pos x="107" y="1394"/>
                        </a:cxn>
                        <a:cxn ang="0">
                          <a:pos x="137" y="1190"/>
                        </a:cxn>
                        <a:cxn ang="0">
                          <a:pos x="203" y="1070"/>
                        </a:cxn>
                        <a:cxn ang="0">
                          <a:pos x="323" y="1022"/>
                        </a:cxn>
                        <a:cxn ang="0">
                          <a:pos x="509" y="1076"/>
                        </a:cxn>
                        <a:cxn ang="0">
                          <a:pos x="611" y="1124"/>
                        </a:cxn>
                        <a:cxn ang="0">
                          <a:pos x="665" y="1100"/>
                        </a:cxn>
                        <a:cxn ang="0">
                          <a:pos x="659" y="1046"/>
                        </a:cxn>
                        <a:cxn ang="0">
                          <a:pos x="611" y="1004"/>
                        </a:cxn>
                        <a:cxn ang="0">
                          <a:pos x="497" y="980"/>
                        </a:cxn>
                        <a:cxn ang="0">
                          <a:pos x="323" y="896"/>
                        </a:cxn>
                        <a:cxn ang="0">
                          <a:pos x="233" y="680"/>
                        </a:cxn>
                        <a:cxn ang="0">
                          <a:pos x="209" y="416"/>
                        </a:cxn>
                        <a:cxn ang="0">
                          <a:pos x="317" y="170"/>
                        </a:cxn>
                        <a:cxn ang="0">
                          <a:pos x="485" y="110"/>
                        </a:cxn>
                        <a:cxn ang="0">
                          <a:pos x="617" y="164"/>
                        </a:cxn>
                        <a:cxn ang="0">
                          <a:pos x="707" y="290"/>
                        </a:cxn>
                        <a:cxn ang="0">
                          <a:pos x="737" y="428"/>
                        </a:cxn>
                        <a:cxn ang="0">
                          <a:pos x="773" y="602"/>
                        </a:cxn>
                        <a:cxn ang="0">
                          <a:pos x="809" y="584"/>
                        </a:cxn>
                        <a:cxn ang="0">
                          <a:pos x="785" y="530"/>
                        </a:cxn>
                      </a:cxnLst>
                      <a:rect l="0" t="0" r="r" b="b"/>
                      <a:pathLst>
                        <a:path w="865" h="2071">
                          <a:moveTo>
                            <a:pt x="785" y="530"/>
                          </a:moveTo>
                          <a:cubicBezTo>
                            <a:pt x="783" y="491"/>
                            <a:pt x="784" y="404"/>
                            <a:pt x="797" y="350"/>
                          </a:cubicBezTo>
                          <a:cubicBezTo>
                            <a:pt x="810" y="296"/>
                            <a:pt x="861" y="228"/>
                            <a:pt x="863" y="206"/>
                          </a:cubicBezTo>
                          <a:cubicBezTo>
                            <a:pt x="865" y="184"/>
                            <a:pt x="828" y="216"/>
                            <a:pt x="809" y="218"/>
                          </a:cubicBezTo>
                          <a:cubicBezTo>
                            <a:pt x="790" y="220"/>
                            <a:pt x="770" y="235"/>
                            <a:pt x="749" y="218"/>
                          </a:cubicBezTo>
                          <a:cubicBezTo>
                            <a:pt x="728" y="201"/>
                            <a:pt x="706" y="147"/>
                            <a:pt x="683" y="116"/>
                          </a:cubicBezTo>
                          <a:cubicBezTo>
                            <a:pt x="660" y="85"/>
                            <a:pt x="640" y="51"/>
                            <a:pt x="611" y="32"/>
                          </a:cubicBezTo>
                          <a:cubicBezTo>
                            <a:pt x="582" y="13"/>
                            <a:pt x="543" y="4"/>
                            <a:pt x="509" y="2"/>
                          </a:cubicBezTo>
                          <a:cubicBezTo>
                            <a:pt x="475" y="0"/>
                            <a:pt x="445" y="8"/>
                            <a:pt x="407" y="20"/>
                          </a:cubicBezTo>
                          <a:cubicBezTo>
                            <a:pt x="369" y="32"/>
                            <a:pt x="320" y="43"/>
                            <a:pt x="281" y="74"/>
                          </a:cubicBezTo>
                          <a:cubicBezTo>
                            <a:pt x="242" y="105"/>
                            <a:pt x="200" y="151"/>
                            <a:pt x="173" y="206"/>
                          </a:cubicBezTo>
                          <a:cubicBezTo>
                            <a:pt x="146" y="261"/>
                            <a:pt x="126" y="340"/>
                            <a:pt x="119" y="404"/>
                          </a:cubicBezTo>
                          <a:cubicBezTo>
                            <a:pt x="112" y="468"/>
                            <a:pt x="122" y="527"/>
                            <a:pt x="131" y="590"/>
                          </a:cubicBezTo>
                          <a:cubicBezTo>
                            <a:pt x="140" y="653"/>
                            <a:pt x="162" y="733"/>
                            <a:pt x="173" y="782"/>
                          </a:cubicBezTo>
                          <a:cubicBezTo>
                            <a:pt x="184" y="831"/>
                            <a:pt x="198" y="850"/>
                            <a:pt x="197" y="884"/>
                          </a:cubicBezTo>
                          <a:cubicBezTo>
                            <a:pt x="196" y="918"/>
                            <a:pt x="189" y="946"/>
                            <a:pt x="167" y="986"/>
                          </a:cubicBezTo>
                          <a:cubicBezTo>
                            <a:pt x="145" y="1026"/>
                            <a:pt x="90" y="1072"/>
                            <a:pt x="65" y="1124"/>
                          </a:cubicBezTo>
                          <a:cubicBezTo>
                            <a:pt x="40" y="1176"/>
                            <a:pt x="27" y="1227"/>
                            <a:pt x="17" y="1298"/>
                          </a:cubicBezTo>
                          <a:cubicBezTo>
                            <a:pt x="7" y="1369"/>
                            <a:pt x="0" y="1475"/>
                            <a:pt x="5" y="1550"/>
                          </a:cubicBezTo>
                          <a:cubicBezTo>
                            <a:pt x="10" y="1625"/>
                            <a:pt x="26" y="1690"/>
                            <a:pt x="47" y="1748"/>
                          </a:cubicBezTo>
                          <a:cubicBezTo>
                            <a:pt x="68" y="1806"/>
                            <a:pt x="89" y="1858"/>
                            <a:pt x="131" y="1898"/>
                          </a:cubicBezTo>
                          <a:cubicBezTo>
                            <a:pt x="173" y="1938"/>
                            <a:pt x="250" y="1974"/>
                            <a:pt x="299" y="1988"/>
                          </a:cubicBezTo>
                          <a:cubicBezTo>
                            <a:pt x="348" y="2002"/>
                            <a:pt x="397" y="1981"/>
                            <a:pt x="425" y="1982"/>
                          </a:cubicBezTo>
                          <a:cubicBezTo>
                            <a:pt x="453" y="1983"/>
                            <a:pt x="455" y="1980"/>
                            <a:pt x="467" y="1994"/>
                          </a:cubicBezTo>
                          <a:cubicBezTo>
                            <a:pt x="479" y="2008"/>
                            <a:pt x="492" y="2071"/>
                            <a:pt x="497" y="2066"/>
                          </a:cubicBezTo>
                          <a:cubicBezTo>
                            <a:pt x="502" y="2061"/>
                            <a:pt x="487" y="2012"/>
                            <a:pt x="497" y="1964"/>
                          </a:cubicBezTo>
                          <a:cubicBezTo>
                            <a:pt x="507" y="1916"/>
                            <a:pt x="537" y="1829"/>
                            <a:pt x="557" y="1778"/>
                          </a:cubicBezTo>
                          <a:cubicBezTo>
                            <a:pt x="577" y="1727"/>
                            <a:pt x="613" y="1671"/>
                            <a:pt x="617" y="1658"/>
                          </a:cubicBezTo>
                          <a:cubicBezTo>
                            <a:pt x="621" y="1645"/>
                            <a:pt x="598" y="1673"/>
                            <a:pt x="581" y="1700"/>
                          </a:cubicBezTo>
                          <a:cubicBezTo>
                            <a:pt x="564" y="1727"/>
                            <a:pt x="544" y="1786"/>
                            <a:pt x="515" y="1820"/>
                          </a:cubicBezTo>
                          <a:cubicBezTo>
                            <a:pt x="486" y="1854"/>
                            <a:pt x="448" y="1891"/>
                            <a:pt x="407" y="1904"/>
                          </a:cubicBezTo>
                          <a:cubicBezTo>
                            <a:pt x="366" y="1917"/>
                            <a:pt x="307" y="1913"/>
                            <a:pt x="269" y="1898"/>
                          </a:cubicBezTo>
                          <a:cubicBezTo>
                            <a:pt x="231" y="1883"/>
                            <a:pt x="205" y="1857"/>
                            <a:pt x="179" y="1814"/>
                          </a:cubicBezTo>
                          <a:cubicBezTo>
                            <a:pt x="153" y="1771"/>
                            <a:pt x="125" y="1710"/>
                            <a:pt x="113" y="1640"/>
                          </a:cubicBezTo>
                          <a:cubicBezTo>
                            <a:pt x="101" y="1570"/>
                            <a:pt x="103" y="1469"/>
                            <a:pt x="107" y="1394"/>
                          </a:cubicBezTo>
                          <a:cubicBezTo>
                            <a:pt x="111" y="1319"/>
                            <a:pt x="121" y="1244"/>
                            <a:pt x="137" y="1190"/>
                          </a:cubicBezTo>
                          <a:cubicBezTo>
                            <a:pt x="153" y="1136"/>
                            <a:pt x="172" y="1098"/>
                            <a:pt x="203" y="1070"/>
                          </a:cubicBezTo>
                          <a:cubicBezTo>
                            <a:pt x="234" y="1042"/>
                            <a:pt x="272" y="1021"/>
                            <a:pt x="323" y="1022"/>
                          </a:cubicBezTo>
                          <a:cubicBezTo>
                            <a:pt x="374" y="1023"/>
                            <a:pt x="461" y="1059"/>
                            <a:pt x="509" y="1076"/>
                          </a:cubicBezTo>
                          <a:cubicBezTo>
                            <a:pt x="557" y="1093"/>
                            <a:pt x="585" y="1120"/>
                            <a:pt x="611" y="1124"/>
                          </a:cubicBezTo>
                          <a:cubicBezTo>
                            <a:pt x="637" y="1128"/>
                            <a:pt x="657" y="1113"/>
                            <a:pt x="665" y="1100"/>
                          </a:cubicBezTo>
                          <a:cubicBezTo>
                            <a:pt x="673" y="1087"/>
                            <a:pt x="668" y="1062"/>
                            <a:pt x="659" y="1046"/>
                          </a:cubicBezTo>
                          <a:cubicBezTo>
                            <a:pt x="650" y="1030"/>
                            <a:pt x="638" y="1015"/>
                            <a:pt x="611" y="1004"/>
                          </a:cubicBezTo>
                          <a:cubicBezTo>
                            <a:pt x="584" y="993"/>
                            <a:pt x="545" y="998"/>
                            <a:pt x="497" y="980"/>
                          </a:cubicBezTo>
                          <a:cubicBezTo>
                            <a:pt x="449" y="962"/>
                            <a:pt x="367" y="946"/>
                            <a:pt x="323" y="896"/>
                          </a:cubicBezTo>
                          <a:cubicBezTo>
                            <a:pt x="279" y="846"/>
                            <a:pt x="252" y="760"/>
                            <a:pt x="233" y="680"/>
                          </a:cubicBezTo>
                          <a:cubicBezTo>
                            <a:pt x="214" y="600"/>
                            <a:pt x="195" y="501"/>
                            <a:pt x="209" y="416"/>
                          </a:cubicBezTo>
                          <a:cubicBezTo>
                            <a:pt x="223" y="331"/>
                            <a:pt x="271" y="221"/>
                            <a:pt x="317" y="170"/>
                          </a:cubicBezTo>
                          <a:cubicBezTo>
                            <a:pt x="363" y="119"/>
                            <a:pt x="435" y="111"/>
                            <a:pt x="485" y="110"/>
                          </a:cubicBezTo>
                          <a:cubicBezTo>
                            <a:pt x="535" y="109"/>
                            <a:pt x="580" y="134"/>
                            <a:pt x="617" y="164"/>
                          </a:cubicBezTo>
                          <a:cubicBezTo>
                            <a:pt x="654" y="194"/>
                            <a:pt x="687" y="246"/>
                            <a:pt x="707" y="290"/>
                          </a:cubicBezTo>
                          <a:cubicBezTo>
                            <a:pt x="727" y="334"/>
                            <a:pt x="726" y="376"/>
                            <a:pt x="737" y="428"/>
                          </a:cubicBezTo>
                          <a:cubicBezTo>
                            <a:pt x="748" y="480"/>
                            <a:pt x="761" y="576"/>
                            <a:pt x="773" y="602"/>
                          </a:cubicBezTo>
                          <a:cubicBezTo>
                            <a:pt x="785" y="628"/>
                            <a:pt x="807" y="597"/>
                            <a:pt x="809" y="584"/>
                          </a:cubicBezTo>
                          <a:cubicBezTo>
                            <a:pt x="811" y="571"/>
                            <a:pt x="787" y="569"/>
                            <a:pt x="785" y="530"/>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grpSp>
              <p:sp>
                <p:nvSpPr>
                  <p:cNvPr id="51212" name="Oval 12"/>
                  <p:cNvSpPr>
                    <a:spLocks noChangeArrowheads="1"/>
                  </p:cNvSpPr>
                  <p:nvPr/>
                </p:nvSpPr>
                <p:spPr bwMode="auto">
                  <a:xfrm>
                    <a:off x="2400" y="1428"/>
                    <a:ext cx="168" cy="246"/>
                  </a:xfrm>
                  <a:prstGeom prst="ellipse">
                    <a:avLst/>
                  </a:prstGeom>
                  <a:solidFill>
                    <a:srgbClr val="E7D6B7"/>
                  </a:solidFill>
                  <a:ln w="9525">
                    <a:noFill/>
                    <a:round/>
                    <a:headEnd/>
                    <a:tailEnd/>
                  </a:ln>
                  <a:effectLst/>
                </p:spPr>
                <p:txBody>
                  <a:bodyPr wrap="none" anchor="ctr"/>
                  <a:lstStyle/>
                  <a:p>
                    <a:endParaRPr lang="es-ES"/>
                  </a:p>
                </p:txBody>
              </p:sp>
              <p:sp>
                <p:nvSpPr>
                  <p:cNvPr id="51213" name="Freeform 13"/>
                  <p:cNvSpPr>
                    <a:spLocks/>
                  </p:cNvSpPr>
                  <p:nvPr/>
                </p:nvSpPr>
                <p:spPr bwMode="auto">
                  <a:xfrm>
                    <a:off x="2595" y="741"/>
                    <a:ext cx="266" cy="521"/>
                  </a:xfrm>
                  <a:custGeom>
                    <a:avLst/>
                    <a:gdLst/>
                    <a:ahLst/>
                    <a:cxnLst>
                      <a:cxn ang="0">
                        <a:pos x="3" y="483"/>
                      </a:cxn>
                      <a:cxn ang="0">
                        <a:pos x="27" y="273"/>
                      </a:cxn>
                      <a:cxn ang="0">
                        <a:pos x="111" y="45"/>
                      </a:cxn>
                      <a:cxn ang="0">
                        <a:pos x="183" y="3"/>
                      </a:cxn>
                      <a:cxn ang="0">
                        <a:pos x="237" y="39"/>
                      </a:cxn>
                      <a:cxn ang="0">
                        <a:pos x="261" y="129"/>
                      </a:cxn>
                      <a:cxn ang="0">
                        <a:pos x="207" y="273"/>
                      </a:cxn>
                      <a:cxn ang="0">
                        <a:pos x="105" y="477"/>
                      </a:cxn>
                      <a:cxn ang="0">
                        <a:pos x="45" y="501"/>
                      </a:cxn>
                      <a:cxn ang="0">
                        <a:pos x="3" y="483"/>
                      </a:cxn>
                    </a:cxnLst>
                    <a:rect l="0" t="0" r="r" b="b"/>
                    <a:pathLst>
                      <a:path w="266" h="521">
                        <a:moveTo>
                          <a:pt x="3" y="483"/>
                        </a:moveTo>
                        <a:cubicBezTo>
                          <a:pt x="0" y="445"/>
                          <a:pt x="9" y="346"/>
                          <a:pt x="27" y="273"/>
                        </a:cubicBezTo>
                        <a:cubicBezTo>
                          <a:pt x="45" y="200"/>
                          <a:pt x="85" y="90"/>
                          <a:pt x="111" y="45"/>
                        </a:cubicBezTo>
                        <a:cubicBezTo>
                          <a:pt x="137" y="0"/>
                          <a:pt x="162" y="4"/>
                          <a:pt x="183" y="3"/>
                        </a:cubicBezTo>
                        <a:cubicBezTo>
                          <a:pt x="204" y="2"/>
                          <a:pt x="224" y="18"/>
                          <a:pt x="237" y="39"/>
                        </a:cubicBezTo>
                        <a:cubicBezTo>
                          <a:pt x="250" y="60"/>
                          <a:pt x="266" y="90"/>
                          <a:pt x="261" y="129"/>
                        </a:cubicBezTo>
                        <a:cubicBezTo>
                          <a:pt x="256" y="168"/>
                          <a:pt x="233" y="215"/>
                          <a:pt x="207" y="273"/>
                        </a:cubicBezTo>
                        <a:cubicBezTo>
                          <a:pt x="181" y="331"/>
                          <a:pt x="132" y="439"/>
                          <a:pt x="105" y="477"/>
                        </a:cubicBezTo>
                        <a:cubicBezTo>
                          <a:pt x="78" y="515"/>
                          <a:pt x="61" y="501"/>
                          <a:pt x="45" y="501"/>
                        </a:cubicBezTo>
                        <a:cubicBezTo>
                          <a:pt x="29" y="501"/>
                          <a:pt x="6" y="521"/>
                          <a:pt x="3" y="483"/>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1214" name="Freeform 14"/>
                  <p:cNvSpPr>
                    <a:spLocks/>
                  </p:cNvSpPr>
                  <p:nvPr/>
                </p:nvSpPr>
                <p:spPr bwMode="auto">
                  <a:xfrm>
                    <a:off x="2672" y="1593"/>
                    <a:ext cx="392" cy="340"/>
                  </a:xfrm>
                  <a:custGeom>
                    <a:avLst/>
                    <a:gdLst/>
                    <a:ahLst/>
                    <a:cxnLst>
                      <a:cxn ang="0">
                        <a:pos x="100" y="201"/>
                      </a:cxn>
                      <a:cxn ang="0">
                        <a:pos x="16" y="87"/>
                      </a:cxn>
                      <a:cxn ang="0">
                        <a:pos x="4" y="45"/>
                      </a:cxn>
                      <a:cxn ang="0">
                        <a:pos x="28" y="3"/>
                      </a:cxn>
                      <a:cxn ang="0">
                        <a:pos x="130" y="27"/>
                      </a:cxn>
                      <a:cxn ang="0">
                        <a:pos x="250" y="75"/>
                      </a:cxn>
                      <a:cxn ang="0">
                        <a:pos x="364" y="159"/>
                      </a:cxn>
                      <a:cxn ang="0">
                        <a:pos x="388" y="273"/>
                      </a:cxn>
                      <a:cxn ang="0">
                        <a:pos x="340" y="333"/>
                      </a:cxn>
                      <a:cxn ang="0">
                        <a:pos x="244" y="315"/>
                      </a:cxn>
                      <a:cxn ang="0">
                        <a:pos x="100" y="201"/>
                      </a:cxn>
                    </a:cxnLst>
                    <a:rect l="0" t="0" r="r" b="b"/>
                    <a:pathLst>
                      <a:path w="392" h="340">
                        <a:moveTo>
                          <a:pt x="100" y="201"/>
                        </a:moveTo>
                        <a:cubicBezTo>
                          <a:pt x="62" y="163"/>
                          <a:pt x="32" y="113"/>
                          <a:pt x="16" y="87"/>
                        </a:cubicBezTo>
                        <a:cubicBezTo>
                          <a:pt x="0" y="61"/>
                          <a:pt x="2" y="59"/>
                          <a:pt x="4" y="45"/>
                        </a:cubicBezTo>
                        <a:cubicBezTo>
                          <a:pt x="6" y="31"/>
                          <a:pt x="7" y="6"/>
                          <a:pt x="28" y="3"/>
                        </a:cubicBezTo>
                        <a:cubicBezTo>
                          <a:pt x="49" y="0"/>
                          <a:pt x="93" y="15"/>
                          <a:pt x="130" y="27"/>
                        </a:cubicBezTo>
                        <a:cubicBezTo>
                          <a:pt x="167" y="39"/>
                          <a:pt x="211" y="53"/>
                          <a:pt x="250" y="75"/>
                        </a:cubicBezTo>
                        <a:cubicBezTo>
                          <a:pt x="289" y="97"/>
                          <a:pt x="341" y="126"/>
                          <a:pt x="364" y="159"/>
                        </a:cubicBezTo>
                        <a:cubicBezTo>
                          <a:pt x="387" y="192"/>
                          <a:pt x="392" y="244"/>
                          <a:pt x="388" y="273"/>
                        </a:cubicBezTo>
                        <a:cubicBezTo>
                          <a:pt x="384" y="302"/>
                          <a:pt x="364" y="326"/>
                          <a:pt x="340" y="333"/>
                        </a:cubicBezTo>
                        <a:cubicBezTo>
                          <a:pt x="316" y="340"/>
                          <a:pt x="282" y="336"/>
                          <a:pt x="244" y="315"/>
                        </a:cubicBezTo>
                        <a:cubicBezTo>
                          <a:pt x="206" y="294"/>
                          <a:pt x="138" y="239"/>
                          <a:pt x="100" y="201"/>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1215" name="Freeform 15"/>
                  <p:cNvSpPr>
                    <a:spLocks/>
                  </p:cNvSpPr>
                  <p:nvPr/>
                </p:nvSpPr>
                <p:spPr bwMode="auto">
                  <a:xfrm>
                    <a:off x="2412" y="1929"/>
                    <a:ext cx="151" cy="558"/>
                  </a:xfrm>
                  <a:custGeom>
                    <a:avLst/>
                    <a:gdLst/>
                    <a:ahLst/>
                    <a:cxnLst>
                      <a:cxn ang="0">
                        <a:pos x="18" y="165"/>
                      </a:cxn>
                      <a:cxn ang="0">
                        <a:pos x="42" y="39"/>
                      </a:cxn>
                      <a:cxn ang="0">
                        <a:pos x="66" y="3"/>
                      </a:cxn>
                      <a:cxn ang="0">
                        <a:pos x="108" y="27"/>
                      </a:cxn>
                      <a:cxn ang="0">
                        <a:pos x="138" y="165"/>
                      </a:cxn>
                      <a:cxn ang="0">
                        <a:pos x="144" y="423"/>
                      </a:cxn>
                      <a:cxn ang="0">
                        <a:pos x="96" y="543"/>
                      </a:cxn>
                      <a:cxn ang="0">
                        <a:pos x="24" y="513"/>
                      </a:cxn>
                      <a:cxn ang="0">
                        <a:pos x="0" y="315"/>
                      </a:cxn>
                      <a:cxn ang="0">
                        <a:pos x="18" y="165"/>
                      </a:cxn>
                    </a:cxnLst>
                    <a:rect l="0" t="0" r="r" b="b"/>
                    <a:pathLst>
                      <a:path w="151" h="558">
                        <a:moveTo>
                          <a:pt x="18" y="165"/>
                        </a:moveTo>
                        <a:cubicBezTo>
                          <a:pt x="25" y="119"/>
                          <a:pt x="34" y="66"/>
                          <a:pt x="42" y="39"/>
                        </a:cubicBezTo>
                        <a:cubicBezTo>
                          <a:pt x="50" y="12"/>
                          <a:pt x="55" y="5"/>
                          <a:pt x="66" y="3"/>
                        </a:cubicBezTo>
                        <a:cubicBezTo>
                          <a:pt x="77" y="1"/>
                          <a:pt x="96" y="0"/>
                          <a:pt x="108" y="27"/>
                        </a:cubicBezTo>
                        <a:cubicBezTo>
                          <a:pt x="120" y="54"/>
                          <a:pt x="132" y="99"/>
                          <a:pt x="138" y="165"/>
                        </a:cubicBezTo>
                        <a:cubicBezTo>
                          <a:pt x="144" y="231"/>
                          <a:pt x="151" y="360"/>
                          <a:pt x="144" y="423"/>
                        </a:cubicBezTo>
                        <a:cubicBezTo>
                          <a:pt x="137" y="486"/>
                          <a:pt x="116" y="528"/>
                          <a:pt x="96" y="543"/>
                        </a:cubicBezTo>
                        <a:cubicBezTo>
                          <a:pt x="76" y="558"/>
                          <a:pt x="40" y="551"/>
                          <a:pt x="24" y="513"/>
                        </a:cubicBezTo>
                        <a:cubicBezTo>
                          <a:pt x="8" y="475"/>
                          <a:pt x="0" y="372"/>
                          <a:pt x="0" y="315"/>
                        </a:cubicBezTo>
                        <a:cubicBezTo>
                          <a:pt x="0" y="258"/>
                          <a:pt x="11" y="211"/>
                          <a:pt x="18" y="165"/>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1216" name="Freeform 16"/>
                  <p:cNvSpPr>
                    <a:spLocks/>
                  </p:cNvSpPr>
                  <p:nvPr/>
                </p:nvSpPr>
                <p:spPr bwMode="auto">
                  <a:xfrm>
                    <a:off x="1907" y="1589"/>
                    <a:ext cx="392" cy="253"/>
                  </a:xfrm>
                  <a:custGeom>
                    <a:avLst/>
                    <a:gdLst/>
                    <a:ahLst/>
                    <a:cxnLst>
                      <a:cxn ang="0">
                        <a:pos x="175" y="61"/>
                      </a:cxn>
                      <a:cxn ang="0">
                        <a:pos x="307" y="19"/>
                      </a:cxn>
                      <a:cxn ang="0">
                        <a:pos x="367" y="7"/>
                      </a:cxn>
                      <a:cxn ang="0">
                        <a:pos x="385" y="61"/>
                      </a:cxn>
                      <a:cxn ang="0">
                        <a:pos x="325" y="133"/>
                      </a:cxn>
                      <a:cxn ang="0">
                        <a:pos x="193" y="223"/>
                      </a:cxn>
                      <a:cxn ang="0">
                        <a:pos x="37" y="247"/>
                      </a:cxn>
                      <a:cxn ang="0">
                        <a:pos x="1" y="187"/>
                      </a:cxn>
                      <a:cxn ang="0">
                        <a:pos x="43" y="115"/>
                      </a:cxn>
                      <a:cxn ang="0">
                        <a:pos x="175" y="61"/>
                      </a:cxn>
                    </a:cxnLst>
                    <a:rect l="0" t="0" r="r" b="b"/>
                    <a:pathLst>
                      <a:path w="392" h="253">
                        <a:moveTo>
                          <a:pt x="175" y="61"/>
                        </a:moveTo>
                        <a:cubicBezTo>
                          <a:pt x="219" y="45"/>
                          <a:pt x="275" y="28"/>
                          <a:pt x="307" y="19"/>
                        </a:cubicBezTo>
                        <a:cubicBezTo>
                          <a:pt x="339" y="10"/>
                          <a:pt x="354" y="0"/>
                          <a:pt x="367" y="7"/>
                        </a:cubicBezTo>
                        <a:cubicBezTo>
                          <a:pt x="380" y="14"/>
                          <a:pt x="392" y="40"/>
                          <a:pt x="385" y="61"/>
                        </a:cubicBezTo>
                        <a:cubicBezTo>
                          <a:pt x="378" y="82"/>
                          <a:pt x="357" y="106"/>
                          <a:pt x="325" y="133"/>
                        </a:cubicBezTo>
                        <a:cubicBezTo>
                          <a:pt x="293" y="160"/>
                          <a:pt x="241" y="204"/>
                          <a:pt x="193" y="223"/>
                        </a:cubicBezTo>
                        <a:cubicBezTo>
                          <a:pt x="145" y="242"/>
                          <a:pt x="69" y="253"/>
                          <a:pt x="37" y="247"/>
                        </a:cubicBezTo>
                        <a:cubicBezTo>
                          <a:pt x="5" y="241"/>
                          <a:pt x="0" y="209"/>
                          <a:pt x="1" y="187"/>
                        </a:cubicBezTo>
                        <a:cubicBezTo>
                          <a:pt x="2" y="165"/>
                          <a:pt x="15" y="136"/>
                          <a:pt x="43" y="115"/>
                        </a:cubicBezTo>
                        <a:cubicBezTo>
                          <a:pt x="71" y="94"/>
                          <a:pt x="131" y="77"/>
                          <a:pt x="175" y="61"/>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1217" name="Freeform 17"/>
                  <p:cNvSpPr>
                    <a:spLocks/>
                  </p:cNvSpPr>
                  <p:nvPr/>
                </p:nvSpPr>
                <p:spPr bwMode="auto">
                  <a:xfrm>
                    <a:off x="2094" y="930"/>
                    <a:ext cx="238" cy="386"/>
                  </a:xfrm>
                  <a:custGeom>
                    <a:avLst/>
                    <a:gdLst/>
                    <a:ahLst/>
                    <a:cxnLst>
                      <a:cxn ang="0">
                        <a:pos x="78" y="270"/>
                      </a:cxn>
                      <a:cxn ang="0">
                        <a:pos x="24" y="192"/>
                      </a:cxn>
                      <a:cxn ang="0">
                        <a:pos x="0" y="96"/>
                      </a:cxn>
                      <a:cxn ang="0">
                        <a:pos x="24" y="12"/>
                      </a:cxn>
                      <a:cxn ang="0">
                        <a:pos x="120" y="24"/>
                      </a:cxn>
                      <a:cxn ang="0">
                        <a:pos x="180" y="132"/>
                      </a:cxn>
                      <a:cxn ang="0">
                        <a:pos x="234" y="306"/>
                      </a:cxn>
                      <a:cxn ang="0">
                        <a:pos x="204" y="378"/>
                      </a:cxn>
                      <a:cxn ang="0">
                        <a:pos x="168" y="354"/>
                      </a:cxn>
                      <a:cxn ang="0">
                        <a:pos x="78" y="270"/>
                      </a:cxn>
                    </a:cxnLst>
                    <a:rect l="0" t="0" r="r" b="b"/>
                    <a:pathLst>
                      <a:path w="238" h="386">
                        <a:moveTo>
                          <a:pt x="78" y="270"/>
                        </a:moveTo>
                        <a:cubicBezTo>
                          <a:pt x="54" y="243"/>
                          <a:pt x="37" y="221"/>
                          <a:pt x="24" y="192"/>
                        </a:cubicBezTo>
                        <a:cubicBezTo>
                          <a:pt x="11" y="163"/>
                          <a:pt x="0" y="126"/>
                          <a:pt x="0" y="96"/>
                        </a:cubicBezTo>
                        <a:cubicBezTo>
                          <a:pt x="0" y="66"/>
                          <a:pt x="4" y="24"/>
                          <a:pt x="24" y="12"/>
                        </a:cubicBezTo>
                        <a:cubicBezTo>
                          <a:pt x="44" y="0"/>
                          <a:pt x="94" y="4"/>
                          <a:pt x="120" y="24"/>
                        </a:cubicBezTo>
                        <a:cubicBezTo>
                          <a:pt x="146" y="44"/>
                          <a:pt x="161" y="85"/>
                          <a:pt x="180" y="132"/>
                        </a:cubicBezTo>
                        <a:cubicBezTo>
                          <a:pt x="199" y="179"/>
                          <a:pt x="230" y="265"/>
                          <a:pt x="234" y="306"/>
                        </a:cubicBezTo>
                        <a:cubicBezTo>
                          <a:pt x="238" y="347"/>
                          <a:pt x="215" y="370"/>
                          <a:pt x="204" y="378"/>
                        </a:cubicBezTo>
                        <a:cubicBezTo>
                          <a:pt x="193" y="386"/>
                          <a:pt x="190" y="372"/>
                          <a:pt x="168" y="354"/>
                        </a:cubicBezTo>
                        <a:cubicBezTo>
                          <a:pt x="146" y="336"/>
                          <a:pt x="102" y="297"/>
                          <a:pt x="78" y="270"/>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grpSp>
            <p:pic>
              <p:nvPicPr>
                <p:cNvPr id="51218" name="Picture 18"/>
                <p:cNvPicPr>
                  <a:picLocks noChangeAspect="1" noChangeArrowheads="1"/>
                </p:cNvPicPr>
                <p:nvPr userDrawn="1"/>
              </p:nvPicPr>
              <p:blipFill>
                <a:blip r:embed="rId2"/>
                <a:srcRect/>
                <a:stretch>
                  <a:fillRect/>
                </a:stretch>
              </p:blipFill>
              <p:spPr bwMode="auto">
                <a:xfrm>
                  <a:off x="5280" y="144"/>
                  <a:ext cx="186" cy="183"/>
                </a:xfrm>
                <a:prstGeom prst="rect">
                  <a:avLst/>
                </a:prstGeom>
                <a:noFill/>
                <a:ln w="9525">
                  <a:noFill/>
                  <a:miter lim="800000"/>
                  <a:headEnd/>
                  <a:tailEnd/>
                </a:ln>
                <a:effectLst/>
              </p:spPr>
            </p:pic>
            <p:pic>
              <p:nvPicPr>
                <p:cNvPr id="51219" name="Picture 19"/>
                <p:cNvPicPr>
                  <a:picLocks noChangeAspect="1" noChangeArrowheads="1"/>
                </p:cNvPicPr>
                <p:nvPr userDrawn="1"/>
              </p:nvPicPr>
              <p:blipFill>
                <a:blip r:embed="rId2"/>
                <a:srcRect/>
                <a:stretch>
                  <a:fillRect/>
                </a:stretch>
              </p:blipFill>
              <p:spPr bwMode="auto">
                <a:xfrm>
                  <a:off x="5574" y="144"/>
                  <a:ext cx="186" cy="183"/>
                </a:xfrm>
                <a:prstGeom prst="rect">
                  <a:avLst/>
                </a:prstGeom>
                <a:noFill/>
                <a:ln w="9525">
                  <a:noFill/>
                  <a:miter lim="800000"/>
                  <a:headEnd/>
                  <a:tailEnd/>
                </a:ln>
                <a:effectLst/>
              </p:spPr>
            </p:pic>
            <p:pic>
              <p:nvPicPr>
                <p:cNvPr id="51220" name="Picture 20"/>
                <p:cNvPicPr>
                  <a:picLocks noChangeAspect="1" noChangeArrowheads="1"/>
                </p:cNvPicPr>
                <p:nvPr userDrawn="1"/>
              </p:nvPicPr>
              <p:blipFill>
                <a:blip r:embed="rId2"/>
                <a:srcRect/>
                <a:stretch>
                  <a:fillRect/>
                </a:stretch>
              </p:blipFill>
              <p:spPr bwMode="auto">
                <a:xfrm>
                  <a:off x="5424" y="336"/>
                  <a:ext cx="186" cy="183"/>
                </a:xfrm>
                <a:prstGeom prst="rect">
                  <a:avLst/>
                </a:prstGeom>
                <a:noFill/>
                <a:ln w="9525">
                  <a:noFill/>
                  <a:miter lim="800000"/>
                  <a:headEnd/>
                  <a:tailEnd/>
                </a:ln>
                <a:effectLst/>
              </p:spPr>
            </p:pic>
            <p:pic>
              <p:nvPicPr>
                <p:cNvPr id="51221" name="Picture 21"/>
                <p:cNvPicPr>
                  <a:picLocks noChangeAspect="1" noChangeArrowheads="1"/>
                </p:cNvPicPr>
                <p:nvPr userDrawn="1"/>
              </p:nvPicPr>
              <p:blipFill>
                <a:blip r:embed="rId2"/>
                <a:srcRect/>
                <a:stretch>
                  <a:fillRect/>
                </a:stretch>
              </p:blipFill>
              <p:spPr bwMode="auto">
                <a:xfrm>
                  <a:off x="5376" y="576"/>
                  <a:ext cx="186" cy="183"/>
                </a:xfrm>
                <a:prstGeom prst="rect">
                  <a:avLst/>
                </a:prstGeom>
                <a:noFill/>
                <a:ln w="9525">
                  <a:noFill/>
                  <a:miter lim="800000"/>
                  <a:headEnd/>
                  <a:tailEnd/>
                </a:ln>
                <a:effectLst/>
              </p:spPr>
            </p:pic>
            <p:pic>
              <p:nvPicPr>
                <p:cNvPr id="51222" name="Picture 22"/>
                <p:cNvPicPr>
                  <a:picLocks noChangeAspect="1" noChangeArrowheads="1"/>
                </p:cNvPicPr>
                <p:nvPr userDrawn="1"/>
              </p:nvPicPr>
              <p:blipFill>
                <a:blip r:embed="rId2"/>
                <a:srcRect/>
                <a:stretch>
                  <a:fillRect/>
                </a:stretch>
              </p:blipFill>
              <p:spPr bwMode="auto">
                <a:xfrm>
                  <a:off x="5574" y="528"/>
                  <a:ext cx="186" cy="183"/>
                </a:xfrm>
                <a:prstGeom prst="rect">
                  <a:avLst/>
                </a:prstGeom>
                <a:noFill/>
                <a:ln w="9525">
                  <a:noFill/>
                  <a:miter lim="800000"/>
                  <a:headEnd/>
                  <a:tailEnd/>
                </a:ln>
                <a:effectLst/>
              </p:spPr>
            </p:pic>
            <p:pic>
              <p:nvPicPr>
                <p:cNvPr id="51223" name="Picture 23"/>
                <p:cNvPicPr>
                  <a:picLocks noChangeAspect="1" noChangeArrowheads="1"/>
                </p:cNvPicPr>
                <p:nvPr userDrawn="1"/>
              </p:nvPicPr>
              <p:blipFill>
                <a:blip r:embed="rId2"/>
                <a:srcRect/>
                <a:stretch>
                  <a:fillRect/>
                </a:stretch>
              </p:blipFill>
              <p:spPr bwMode="auto">
                <a:xfrm>
                  <a:off x="5472" y="768"/>
                  <a:ext cx="186" cy="183"/>
                </a:xfrm>
                <a:prstGeom prst="rect">
                  <a:avLst/>
                </a:prstGeom>
                <a:noFill/>
                <a:ln w="9525">
                  <a:noFill/>
                  <a:miter lim="800000"/>
                  <a:headEnd/>
                  <a:tailEnd/>
                </a:ln>
                <a:effectLst/>
              </p:spPr>
            </p:pic>
            <p:pic>
              <p:nvPicPr>
                <p:cNvPr id="51224" name="Picture 24"/>
                <p:cNvPicPr>
                  <a:picLocks noChangeAspect="1" noChangeArrowheads="1"/>
                </p:cNvPicPr>
                <p:nvPr userDrawn="1"/>
              </p:nvPicPr>
              <p:blipFill>
                <a:blip r:embed="rId2"/>
                <a:srcRect/>
                <a:stretch>
                  <a:fillRect/>
                </a:stretch>
              </p:blipFill>
              <p:spPr bwMode="auto">
                <a:xfrm>
                  <a:off x="5574" y="1008"/>
                  <a:ext cx="186" cy="183"/>
                </a:xfrm>
                <a:prstGeom prst="rect">
                  <a:avLst/>
                </a:prstGeom>
                <a:noFill/>
                <a:ln w="9525">
                  <a:noFill/>
                  <a:miter lim="800000"/>
                  <a:headEnd/>
                  <a:tailEnd/>
                </a:ln>
                <a:effectLst/>
              </p:spPr>
            </p:pic>
            <p:pic>
              <p:nvPicPr>
                <p:cNvPr id="51225" name="Picture 25"/>
                <p:cNvPicPr>
                  <a:picLocks noChangeAspect="1" noChangeArrowheads="1"/>
                </p:cNvPicPr>
                <p:nvPr userDrawn="1"/>
              </p:nvPicPr>
              <p:blipFill>
                <a:blip r:embed="rId2"/>
                <a:srcRect/>
                <a:stretch>
                  <a:fillRect/>
                </a:stretch>
              </p:blipFill>
              <p:spPr bwMode="auto">
                <a:xfrm>
                  <a:off x="5574" y="1248"/>
                  <a:ext cx="186" cy="183"/>
                </a:xfrm>
                <a:prstGeom prst="rect">
                  <a:avLst/>
                </a:prstGeom>
                <a:noFill/>
                <a:ln w="9525">
                  <a:noFill/>
                  <a:miter lim="800000"/>
                  <a:headEnd/>
                  <a:tailEnd/>
                </a:ln>
                <a:effectLst/>
              </p:spPr>
            </p:pic>
          </p:grpSp>
          <p:grpSp>
            <p:nvGrpSpPr>
              <p:cNvPr id="51226" name="Group 26"/>
              <p:cNvGrpSpPr>
                <a:grpSpLocks/>
              </p:cNvGrpSpPr>
              <p:nvPr userDrawn="1"/>
            </p:nvGrpSpPr>
            <p:grpSpPr bwMode="auto">
              <a:xfrm>
                <a:off x="4944" y="1008"/>
                <a:ext cx="522" cy="2967"/>
                <a:chOff x="4944" y="1008"/>
                <a:chExt cx="522" cy="2967"/>
              </a:xfrm>
            </p:grpSpPr>
            <p:pic>
              <p:nvPicPr>
                <p:cNvPr id="51227" name="Picture 27"/>
                <p:cNvPicPr>
                  <a:picLocks noChangeAspect="1" noChangeArrowheads="1"/>
                </p:cNvPicPr>
                <p:nvPr userDrawn="1"/>
              </p:nvPicPr>
              <p:blipFill>
                <a:blip r:embed="rId2"/>
                <a:srcRect/>
                <a:stretch>
                  <a:fillRect/>
                </a:stretch>
              </p:blipFill>
              <p:spPr bwMode="auto">
                <a:xfrm>
                  <a:off x="5136" y="1008"/>
                  <a:ext cx="186" cy="183"/>
                </a:xfrm>
                <a:prstGeom prst="rect">
                  <a:avLst/>
                </a:prstGeom>
                <a:noFill/>
                <a:ln w="9525">
                  <a:noFill/>
                  <a:miter lim="800000"/>
                  <a:headEnd/>
                  <a:tailEnd/>
                </a:ln>
                <a:effectLst/>
              </p:spPr>
            </p:pic>
            <p:pic>
              <p:nvPicPr>
                <p:cNvPr id="51228" name="Picture 28"/>
                <p:cNvPicPr>
                  <a:picLocks noChangeAspect="1" noChangeArrowheads="1"/>
                </p:cNvPicPr>
                <p:nvPr userDrawn="1"/>
              </p:nvPicPr>
              <p:blipFill>
                <a:blip r:embed="rId2"/>
                <a:srcRect/>
                <a:stretch>
                  <a:fillRect/>
                </a:stretch>
              </p:blipFill>
              <p:spPr bwMode="auto">
                <a:xfrm>
                  <a:off x="5184" y="1200"/>
                  <a:ext cx="186" cy="183"/>
                </a:xfrm>
                <a:prstGeom prst="rect">
                  <a:avLst/>
                </a:prstGeom>
                <a:noFill/>
                <a:ln w="9525">
                  <a:noFill/>
                  <a:miter lim="800000"/>
                  <a:headEnd/>
                  <a:tailEnd/>
                </a:ln>
                <a:effectLst/>
              </p:spPr>
            </p:pic>
            <p:pic>
              <p:nvPicPr>
                <p:cNvPr id="51229" name="Picture 29"/>
                <p:cNvPicPr>
                  <a:picLocks noChangeAspect="1" noChangeArrowheads="1"/>
                </p:cNvPicPr>
                <p:nvPr userDrawn="1"/>
              </p:nvPicPr>
              <p:blipFill>
                <a:blip r:embed="rId2"/>
                <a:srcRect/>
                <a:stretch>
                  <a:fillRect/>
                </a:stretch>
              </p:blipFill>
              <p:spPr bwMode="auto">
                <a:xfrm>
                  <a:off x="5136" y="1584"/>
                  <a:ext cx="186" cy="183"/>
                </a:xfrm>
                <a:prstGeom prst="rect">
                  <a:avLst/>
                </a:prstGeom>
                <a:noFill/>
                <a:ln w="9525">
                  <a:noFill/>
                  <a:miter lim="800000"/>
                  <a:headEnd/>
                  <a:tailEnd/>
                </a:ln>
                <a:effectLst/>
              </p:spPr>
            </p:pic>
            <p:pic>
              <p:nvPicPr>
                <p:cNvPr id="51230" name="Picture 30"/>
                <p:cNvPicPr>
                  <a:picLocks noChangeAspect="1" noChangeArrowheads="1"/>
                </p:cNvPicPr>
                <p:nvPr userDrawn="1"/>
              </p:nvPicPr>
              <p:blipFill>
                <a:blip r:embed="rId2"/>
                <a:srcRect/>
                <a:stretch>
                  <a:fillRect/>
                </a:stretch>
              </p:blipFill>
              <p:spPr bwMode="auto">
                <a:xfrm>
                  <a:off x="5280" y="1728"/>
                  <a:ext cx="186" cy="183"/>
                </a:xfrm>
                <a:prstGeom prst="rect">
                  <a:avLst/>
                </a:prstGeom>
                <a:noFill/>
                <a:ln w="9525">
                  <a:noFill/>
                  <a:miter lim="800000"/>
                  <a:headEnd/>
                  <a:tailEnd/>
                </a:ln>
                <a:effectLst/>
              </p:spPr>
            </p:pic>
            <p:pic>
              <p:nvPicPr>
                <p:cNvPr id="51231" name="Picture 31"/>
                <p:cNvPicPr>
                  <a:picLocks noChangeAspect="1" noChangeArrowheads="1"/>
                </p:cNvPicPr>
                <p:nvPr userDrawn="1"/>
              </p:nvPicPr>
              <p:blipFill>
                <a:blip r:embed="rId2"/>
                <a:srcRect/>
                <a:stretch>
                  <a:fillRect/>
                </a:stretch>
              </p:blipFill>
              <p:spPr bwMode="auto">
                <a:xfrm>
                  <a:off x="5040" y="1824"/>
                  <a:ext cx="186" cy="183"/>
                </a:xfrm>
                <a:prstGeom prst="rect">
                  <a:avLst/>
                </a:prstGeom>
                <a:noFill/>
                <a:ln w="9525">
                  <a:noFill/>
                  <a:miter lim="800000"/>
                  <a:headEnd/>
                  <a:tailEnd/>
                </a:ln>
                <a:effectLst/>
              </p:spPr>
            </p:pic>
            <p:pic>
              <p:nvPicPr>
                <p:cNvPr id="51232" name="Picture 32"/>
                <p:cNvPicPr>
                  <a:picLocks noChangeAspect="1" noChangeArrowheads="1"/>
                </p:cNvPicPr>
                <p:nvPr userDrawn="1"/>
              </p:nvPicPr>
              <p:blipFill>
                <a:blip r:embed="rId2"/>
                <a:srcRect/>
                <a:stretch>
                  <a:fillRect/>
                </a:stretch>
              </p:blipFill>
              <p:spPr bwMode="auto">
                <a:xfrm>
                  <a:off x="5088" y="2016"/>
                  <a:ext cx="186" cy="183"/>
                </a:xfrm>
                <a:prstGeom prst="rect">
                  <a:avLst/>
                </a:prstGeom>
                <a:noFill/>
                <a:ln w="9525">
                  <a:noFill/>
                  <a:miter lim="800000"/>
                  <a:headEnd/>
                  <a:tailEnd/>
                </a:ln>
                <a:effectLst/>
              </p:spPr>
            </p:pic>
            <p:pic>
              <p:nvPicPr>
                <p:cNvPr id="51233" name="Picture 33"/>
                <p:cNvPicPr>
                  <a:picLocks noChangeAspect="1" noChangeArrowheads="1"/>
                </p:cNvPicPr>
                <p:nvPr userDrawn="1"/>
              </p:nvPicPr>
              <p:blipFill>
                <a:blip r:embed="rId2"/>
                <a:srcRect/>
                <a:stretch>
                  <a:fillRect/>
                </a:stretch>
              </p:blipFill>
              <p:spPr bwMode="auto">
                <a:xfrm>
                  <a:off x="5280" y="2064"/>
                  <a:ext cx="186" cy="183"/>
                </a:xfrm>
                <a:prstGeom prst="rect">
                  <a:avLst/>
                </a:prstGeom>
                <a:noFill/>
                <a:ln w="9525">
                  <a:noFill/>
                  <a:miter lim="800000"/>
                  <a:headEnd/>
                  <a:tailEnd/>
                </a:ln>
                <a:effectLst/>
              </p:spPr>
            </p:pic>
            <p:pic>
              <p:nvPicPr>
                <p:cNvPr id="51234" name="Picture 34"/>
                <p:cNvPicPr>
                  <a:picLocks noChangeAspect="1" noChangeArrowheads="1"/>
                </p:cNvPicPr>
                <p:nvPr userDrawn="1"/>
              </p:nvPicPr>
              <p:blipFill>
                <a:blip r:embed="rId2"/>
                <a:srcRect/>
                <a:stretch>
                  <a:fillRect/>
                </a:stretch>
              </p:blipFill>
              <p:spPr bwMode="auto">
                <a:xfrm>
                  <a:off x="5232" y="2352"/>
                  <a:ext cx="186" cy="183"/>
                </a:xfrm>
                <a:prstGeom prst="rect">
                  <a:avLst/>
                </a:prstGeom>
                <a:noFill/>
                <a:ln w="9525">
                  <a:noFill/>
                  <a:miter lim="800000"/>
                  <a:headEnd/>
                  <a:tailEnd/>
                </a:ln>
                <a:effectLst/>
              </p:spPr>
            </p:pic>
            <p:pic>
              <p:nvPicPr>
                <p:cNvPr id="51235" name="Picture 35"/>
                <p:cNvPicPr>
                  <a:picLocks noChangeAspect="1" noChangeArrowheads="1"/>
                </p:cNvPicPr>
                <p:nvPr userDrawn="1"/>
              </p:nvPicPr>
              <p:blipFill>
                <a:blip r:embed="rId2"/>
                <a:srcRect/>
                <a:stretch>
                  <a:fillRect/>
                </a:stretch>
              </p:blipFill>
              <p:spPr bwMode="auto">
                <a:xfrm>
                  <a:off x="4992" y="2208"/>
                  <a:ext cx="186" cy="183"/>
                </a:xfrm>
                <a:prstGeom prst="rect">
                  <a:avLst/>
                </a:prstGeom>
                <a:noFill/>
                <a:ln w="9525">
                  <a:noFill/>
                  <a:miter lim="800000"/>
                  <a:headEnd/>
                  <a:tailEnd/>
                </a:ln>
                <a:effectLst/>
              </p:spPr>
            </p:pic>
            <p:pic>
              <p:nvPicPr>
                <p:cNvPr id="51236" name="Picture 36"/>
                <p:cNvPicPr>
                  <a:picLocks noChangeAspect="1" noChangeArrowheads="1"/>
                </p:cNvPicPr>
                <p:nvPr userDrawn="1"/>
              </p:nvPicPr>
              <p:blipFill>
                <a:blip r:embed="rId2"/>
                <a:srcRect/>
                <a:stretch>
                  <a:fillRect/>
                </a:stretch>
              </p:blipFill>
              <p:spPr bwMode="auto">
                <a:xfrm>
                  <a:off x="4992" y="2448"/>
                  <a:ext cx="186" cy="183"/>
                </a:xfrm>
                <a:prstGeom prst="rect">
                  <a:avLst/>
                </a:prstGeom>
                <a:noFill/>
                <a:ln w="9525">
                  <a:noFill/>
                  <a:miter lim="800000"/>
                  <a:headEnd/>
                  <a:tailEnd/>
                </a:ln>
                <a:effectLst/>
              </p:spPr>
            </p:pic>
            <p:pic>
              <p:nvPicPr>
                <p:cNvPr id="51237" name="Picture 37"/>
                <p:cNvPicPr>
                  <a:picLocks noChangeAspect="1" noChangeArrowheads="1"/>
                </p:cNvPicPr>
                <p:nvPr userDrawn="1"/>
              </p:nvPicPr>
              <p:blipFill>
                <a:blip r:embed="rId2"/>
                <a:srcRect/>
                <a:stretch>
                  <a:fillRect/>
                </a:stretch>
              </p:blipFill>
              <p:spPr bwMode="auto">
                <a:xfrm>
                  <a:off x="5136" y="2592"/>
                  <a:ext cx="186" cy="183"/>
                </a:xfrm>
                <a:prstGeom prst="rect">
                  <a:avLst/>
                </a:prstGeom>
                <a:noFill/>
                <a:ln w="9525">
                  <a:noFill/>
                  <a:miter lim="800000"/>
                  <a:headEnd/>
                  <a:tailEnd/>
                </a:ln>
                <a:effectLst/>
              </p:spPr>
            </p:pic>
            <p:pic>
              <p:nvPicPr>
                <p:cNvPr id="51238" name="Picture 38"/>
                <p:cNvPicPr>
                  <a:picLocks noChangeAspect="1" noChangeArrowheads="1"/>
                </p:cNvPicPr>
                <p:nvPr userDrawn="1"/>
              </p:nvPicPr>
              <p:blipFill>
                <a:blip r:embed="rId2"/>
                <a:srcRect/>
                <a:stretch>
                  <a:fillRect/>
                </a:stretch>
              </p:blipFill>
              <p:spPr bwMode="auto">
                <a:xfrm>
                  <a:off x="5232" y="1392"/>
                  <a:ext cx="186" cy="183"/>
                </a:xfrm>
                <a:prstGeom prst="rect">
                  <a:avLst/>
                </a:prstGeom>
                <a:noFill/>
                <a:ln w="9525">
                  <a:noFill/>
                  <a:miter lim="800000"/>
                  <a:headEnd/>
                  <a:tailEnd/>
                </a:ln>
                <a:effectLst/>
              </p:spPr>
            </p:pic>
            <p:pic>
              <p:nvPicPr>
                <p:cNvPr id="51239" name="Picture 39"/>
                <p:cNvPicPr>
                  <a:picLocks noChangeAspect="1" noChangeArrowheads="1"/>
                </p:cNvPicPr>
                <p:nvPr userDrawn="1"/>
              </p:nvPicPr>
              <p:blipFill>
                <a:blip r:embed="rId2"/>
                <a:srcRect/>
                <a:stretch>
                  <a:fillRect/>
                </a:stretch>
              </p:blipFill>
              <p:spPr bwMode="auto">
                <a:xfrm>
                  <a:off x="4944" y="2736"/>
                  <a:ext cx="186" cy="183"/>
                </a:xfrm>
                <a:prstGeom prst="rect">
                  <a:avLst/>
                </a:prstGeom>
                <a:noFill/>
                <a:ln w="9525">
                  <a:noFill/>
                  <a:miter lim="800000"/>
                  <a:headEnd/>
                  <a:tailEnd/>
                </a:ln>
                <a:effectLst/>
              </p:spPr>
            </p:pic>
            <p:pic>
              <p:nvPicPr>
                <p:cNvPr id="51240" name="Picture 40"/>
                <p:cNvPicPr>
                  <a:picLocks noChangeAspect="1" noChangeArrowheads="1"/>
                </p:cNvPicPr>
                <p:nvPr userDrawn="1"/>
              </p:nvPicPr>
              <p:blipFill>
                <a:blip r:embed="rId2"/>
                <a:srcRect/>
                <a:stretch>
                  <a:fillRect/>
                </a:stretch>
              </p:blipFill>
              <p:spPr bwMode="auto">
                <a:xfrm>
                  <a:off x="4992" y="3072"/>
                  <a:ext cx="186" cy="183"/>
                </a:xfrm>
                <a:prstGeom prst="rect">
                  <a:avLst/>
                </a:prstGeom>
                <a:noFill/>
                <a:ln w="9525">
                  <a:noFill/>
                  <a:miter lim="800000"/>
                  <a:headEnd/>
                  <a:tailEnd/>
                </a:ln>
                <a:effectLst/>
              </p:spPr>
            </p:pic>
            <p:pic>
              <p:nvPicPr>
                <p:cNvPr id="51241" name="Picture 41"/>
                <p:cNvPicPr>
                  <a:picLocks noChangeAspect="1" noChangeArrowheads="1"/>
                </p:cNvPicPr>
                <p:nvPr userDrawn="1"/>
              </p:nvPicPr>
              <p:blipFill>
                <a:blip r:embed="rId2"/>
                <a:srcRect/>
                <a:stretch>
                  <a:fillRect/>
                </a:stretch>
              </p:blipFill>
              <p:spPr bwMode="auto">
                <a:xfrm>
                  <a:off x="5232" y="3312"/>
                  <a:ext cx="186" cy="183"/>
                </a:xfrm>
                <a:prstGeom prst="rect">
                  <a:avLst/>
                </a:prstGeom>
                <a:noFill/>
                <a:ln w="9525">
                  <a:noFill/>
                  <a:miter lim="800000"/>
                  <a:headEnd/>
                  <a:tailEnd/>
                </a:ln>
                <a:effectLst/>
              </p:spPr>
            </p:pic>
            <p:pic>
              <p:nvPicPr>
                <p:cNvPr id="51242" name="Picture 42"/>
                <p:cNvPicPr>
                  <a:picLocks noChangeAspect="1" noChangeArrowheads="1"/>
                </p:cNvPicPr>
                <p:nvPr userDrawn="1"/>
              </p:nvPicPr>
              <p:blipFill>
                <a:blip r:embed="rId2"/>
                <a:srcRect/>
                <a:stretch>
                  <a:fillRect/>
                </a:stretch>
              </p:blipFill>
              <p:spPr bwMode="auto">
                <a:xfrm>
                  <a:off x="4992" y="3408"/>
                  <a:ext cx="186" cy="183"/>
                </a:xfrm>
                <a:prstGeom prst="rect">
                  <a:avLst/>
                </a:prstGeom>
                <a:noFill/>
                <a:ln w="9525">
                  <a:noFill/>
                  <a:miter lim="800000"/>
                  <a:headEnd/>
                  <a:tailEnd/>
                </a:ln>
                <a:effectLst/>
              </p:spPr>
            </p:pic>
            <p:pic>
              <p:nvPicPr>
                <p:cNvPr id="51243" name="Picture 43"/>
                <p:cNvPicPr>
                  <a:picLocks noChangeAspect="1" noChangeArrowheads="1"/>
                </p:cNvPicPr>
                <p:nvPr userDrawn="1"/>
              </p:nvPicPr>
              <p:blipFill>
                <a:blip r:embed="rId2"/>
                <a:srcRect/>
                <a:stretch>
                  <a:fillRect/>
                </a:stretch>
              </p:blipFill>
              <p:spPr bwMode="auto">
                <a:xfrm>
                  <a:off x="5088" y="3552"/>
                  <a:ext cx="186" cy="183"/>
                </a:xfrm>
                <a:prstGeom prst="rect">
                  <a:avLst/>
                </a:prstGeom>
                <a:noFill/>
                <a:ln w="9525">
                  <a:noFill/>
                  <a:miter lim="800000"/>
                  <a:headEnd/>
                  <a:tailEnd/>
                </a:ln>
                <a:effectLst/>
              </p:spPr>
            </p:pic>
            <p:pic>
              <p:nvPicPr>
                <p:cNvPr id="51244" name="Picture 44"/>
                <p:cNvPicPr>
                  <a:picLocks noChangeAspect="1" noChangeArrowheads="1"/>
                </p:cNvPicPr>
                <p:nvPr userDrawn="1"/>
              </p:nvPicPr>
              <p:blipFill>
                <a:blip r:embed="rId2"/>
                <a:srcRect/>
                <a:stretch>
                  <a:fillRect/>
                </a:stretch>
              </p:blipFill>
              <p:spPr bwMode="auto">
                <a:xfrm>
                  <a:off x="4992" y="3792"/>
                  <a:ext cx="186" cy="183"/>
                </a:xfrm>
                <a:prstGeom prst="rect">
                  <a:avLst/>
                </a:prstGeom>
                <a:noFill/>
                <a:ln w="9525">
                  <a:noFill/>
                  <a:miter lim="800000"/>
                  <a:headEnd/>
                  <a:tailEnd/>
                </a:ln>
                <a:effectLst/>
              </p:spPr>
            </p:pic>
            <p:pic>
              <p:nvPicPr>
                <p:cNvPr id="51245" name="Picture 45"/>
                <p:cNvPicPr>
                  <a:picLocks noChangeAspect="1" noChangeArrowheads="1"/>
                </p:cNvPicPr>
                <p:nvPr userDrawn="1"/>
              </p:nvPicPr>
              <p:blipFill>
                <a:blip r:embed="rId2"/>
                <a:srcRect/>
                <a:stretch>
                  <a:fillRect/>
                </a:stretch>
              </p:blipFill>
              <p:spPr bwMode="auto">
                <a:xfrm>
                  <a:off x="5184" y="3696"/>
                  <a:ext cx="186" cy="183"/>
                </a:xfrm>
                <a:prstGeom prst="rect">
                  <a:avLst/>
                </a:prstGeom>
                <a:noFill/>
                <a:ln w="9525">
                  <a:noFill/>
                  <a:miter lim="800000"/>
                  <a:headEnd/>
                  <a:tailEnd/>
                </a:ln>
                <a:effectLst/>
              </p:spPr>
            </p:pic>
          </p:grpSp>
        </p:grpSp>
        <p:sp>
          <p:nvSpPr>
            <p:cNvPr id="51246" name="Freeform 46"/>
            <p:cNvSpPr>
              <a:spLocks/>
            </p:cNvSpPr>
            <p:nvPr/>
          </p:nvSpPr>
          <p:spPr bwMode="auto">
            <a:xfrm>
              <a:off x="5010" y="3092"/>
              <a:ext cx="750" cy="1222"/>
            </a:xfrm>
            <a:custGeom>
              <a:avLst/>
              <a:gdLst/>
              <a:ahLst/>
              <a:cxnLst>
                <a:cxn ang="0">
                  <a:pos x="372" y="154"/>
                </a:cxn>
                <a:cxn ang="0">
                  <a:pos x="378" y="412"/>
                </a:cxn>
                <a:cxn ang="0">
                  <a:pos x="312" y="724"/>
                </a:cxn>
                <a:cxn ang="0">
                  <a:pos x="138" y="928"/>
                </a:cxn>
                <a:cxn ang="0">
                  <a:pos x="0" y="976"/>
                </a:cxn>
                <a:cxn ang="0">
                  <a:pos x="0" y="1222"/>
                </a:cxn>
                <a:cxn ang="0">
                  <a:pos x="750" y="1222"/>
                </a:cxn>
                <a:cxn ang="0">
                  <a:pos x="750" y="178"/>
                </a:cxn>
                <a:cxn ang="0">
                  <a:pos x="372" y="154"/>
                </a:cxn>
              </a:cxnLst>
              <a:rect l="0" t="0" r="r" b="b"/>
              <a:pathLst>
                <a:path w="750" h="1222">
                  <a:moveTo>
                    <a:pt x="372" y="154"/>
                  </a:moveTo>
                  <a:cubicBezTo>
                    <a:pt x="309" y="193"/>
                    <a:pt x="388" y="317"/>
                    <a:pt x="378" y="412"/>
                  </a:cubicBezTo>
                  <a:cubicBezTo>
                    <a:pt x="368" y="507"/>
                    <a:pt x="352" y="638"/>
                    <a:pt x="312" y="724"/>
                  </a:cubicBezTo>
                  <a:cubicBezTo>
                    <a:pt x="272" y="810"/>
                    <a:pt x="190" y="886"/>
                    <a:pt x="138" y="928"/>
                  </a:cubicBezTo>
                  <a:cubicBezTo>
                    <a:pt x="86" y="970"/>
                    <a:pt x="23" y="927"/>
                    <a:pt x="0" y="976"/>
                  </a:cubicBezTo>
                  <a:lnTo>
                    <a:pt x="0" y="1222"/>
                  </a:lnTo>
                  <a:lnTo>
                    <a:pt x="750" y="1222"/>
                  </a:lnTo>
                  <a:lnTo>
                    <a:pt x="750" y="178"/>
                  </a:lnTo>
                  <a:cubicBezTo>
                    <a:pt x="687" y="0"/>
                    <a:pt x="451" y="159"/>
                    <a:pt x="372" y="15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cap="flat" cmpd="sng">
              <a:noFill/>
              <a:prstDash val="solid"/>
              <a:round/>
              <a:headEnd type="none" w="med" len="med"/>
              <a:tailEnd type="none" w="med" len="med"/>
            </a:ln>
            <a:effectLst/>
          </p:spPr>
          <p:txBody>
            <a:bodyPr wrap="none" anchor="ctr"/>
            <a:lstStyle/>
            <a:p>
              <a:endParaRPr lang="es-ES"/>
            </a:p>
          </p:txBody>
        </p:sp>
        <p:sp>
          <p:nvSpPr>
            <p:cNvPr id="51247" name="Freeform 47"/>
            <p:cNvSpPr>
              <a:spLocks/>
            </p:cNvSpPr>
            <p:nvPr/>
          </p:nvSpPr>
          <p:spPr bwMode="auto">
            <a:xfrm>
              <a:off x="5001" y="3060"/>
              <a:ext cx="768" cy="1260"/>
            </a:xfrm>
            <a:custGeom>
              <a:avLst/>
              <a:gdLst/>
              <a:ahLst/>
              <a:cxnLst>
                <a:cxn ang="0">
                  <a:pos x="0" y="1260"/>
                </a:cxn>
                <a:cxn ang="0">
                  <a:pos x="0" y="1134"/>
                </a:cxn>
                <a:cxn ang="0">
                  <a:pos x="210" y="1032"/>
                </a:cxn>
                <a:cxn ang="0">
                  <a:pos x="324" y="918"/>
                </a:cxn>
                <a:cxn ang="0">
                  <a:pos x="414" y="714"/>
                </a:cxn>
                <a:cxn ang="0">
                  <a:pos x="450" y="456"/>
                </a:cxn>
                <a:cxn ang="0">
                  <a:pos x="438" y="258"/>
                </a:cxn>
                <a:cxn ang="0">
                  <a:pos x="684" y="0"/>
                </a:cxn>
                <a:cxn ang="0">
                  <a:pos x="768" y="18"/>
                </a:cxn>
                <a:cxn ang="0">
                  <a:pos x="768" y="1254"/>
                </a:cxn>
                <a:cxn ang="0">
                  <a:pos x="0" y="1260"/>
                </a:cxn>
              </a:cxnLst>
              <a:rect l="0" t="0" r="r" b="b"/>
              <a:pathLst>
                <a:path w="768" h="1260">
                  <a:moveTo>
                    <a:pt x="0" y="1260"/>
                  </a:moveTo>
                  <a:lnTo>
                    <a:pt x="0" y="1134"/>
                  </a:lnTo>
                  <a:lnTo>
                    <a:pt x="210" y="1032"/>
                  </a:lnTo>
                  <a:lnTo>
                    <a:pt x="324" y="918"/>
                  </a:lnTo>
                  <a:lnTo>
                    <a:pt x="414" y="714"/>
                  </a:lnTo>
                  <a:lnTo>
                    <a:pt x="450" y="456"/>
                  </a:lnTo>
                  <a:lnTo>
                    <a:pt x="438" y="258"/>
                  </a:lnTo>
                  <a:lnTo>
                    <a:pt x="684" y="0"/>
                  </a:lnTo>
                  <a:lnTo>
                    <a:pt x="768" y="18"/>
                  </a:lnTo>
                  <a:lnTo>
                    <a:pt x="768" y="1254"/>
                  </a:lnTo>
                  <a:lnTo>
                    <a:pt x="0" y="1260"/>
                  </a:lnTo>
                  <a:close/>
                </a:path>
              </a:pathLst>
            </a:custGeom>
            <a:gradFill rotWithShape="0">
              <a:gsLst>
                <a:gs pos="0">
                  <a:schemeClr val="folHlink"/>
                </a:gs>
                <a:gs pos="50000">
                  <a:schemeClr val="hlink"/>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1248" name="Freeform 48"/>
            <p:cNvSpPr>
              <a:spLocks/>
            </p:cNvSpPr>
            <p:nvPr/>
          </p:nvSpPr>
          <p:spPr bwMode="auto">
            <a:xfrm>
              <a:off x="4994" y="1775"/>
              <a:ext cx="776" cy="2543"/>
            </a:xfrm>
            <a:custGeom>
              <a:avLst/>
              <a:gdLst/>
              <a:ahLst/>
              <a:cxnLst>
                <a:cxn ang="0">
                  <a:pos x="550" y="115"/>
                </a:cxn>
                <a:cxn ang="0">
                  <a:pos x="460" y="529"/>
                </a:cxn>
                <a:cxn ang="0">
                  <a:pos x="298" y="925"/>
                </a:cxn>
                <a:cxn ang="0">
                  <a:pos x="76" y="1267"/>
                </a:cxn>
                <a:cxn ang="0">
                  <a:pos x="4" y="1339"/>
                </a:cxn>
                <a:cxn ang="0">
                  <a:pos x="100" y="1351"/>
                </a:cxn>
                <a:cxn ang="0">
                  <a:pos x="286" y="1399"/>
                </a:cxn>
                <a:cxn ang="0">
                  <a:pos x="394" y="1525"/>
                </a:cxn>
                <a:cxn ang="0">
                  <a:pos x="478" y="1705"/>
                </a:cxn>
                <a:cxn ang="0">
                  <a:pos x="478" y="1969"/>
                </a:cxn>
                <a:cxn ang="0">
                  <a:pos x="370" y="2263"/>
                </a:cxn>
                <a:cxn ang="0">
                  <a:pos x="124" y="2479"/>
                </a:cxn>
                <a:cxn ang="0">
                  <a:pos x="22" y="2515"/>
                </a:cxn>
                <a:cxn ang="0">
                  <a:pos x="196" y="2533"/>
                </a:cxn>
                <a:cxn ang="0">
                  <a:pos x="388" y="2455"/>
                </a:cxn>
                <a:cxn ang="0">
                  <a:pos x="502" y="2299"/>
                </a:cxn>
                <a:cxn ang="0">
                  <a:pos x="598" y="2197"/>
                </a:cxn>
                <a:cxn ang="0">
                  <a:pos x="694" y="2197"/>
                </a:cxn>
                <a:cxn ang="0">
                  <a:pos x="742" y="2230"/>
                </a:cxn>
                <a:cxn ang="0">
                  <a:pos x="712" y="2137"/>
                </a:cxn>
                <a:cxn ang="0">
                  <a:pos x="664" y="1807"/>
                </a:cxn>
                <a:cxn ang="0">
                  <a:pos x="670" y="1561"/>
                </a:cxn>
                <a:cxn ang="0">
                  <a:pos x="718" y="1393"/>
                </a:cxn>
                <a:cxn ang="0">
                  <a:pos x="748" y="1219"/>
                </a:cxn>
                <a:cxn ang="0">
                  <a:pos x="550" y="115"/>
                </a:cxn>
              </a:cxnLst>
              <a:rect l="0" t="0" r="r" b="b"/>
              <a:pathLst>
                <a:path w="776" h="2543">
                  <a:moveTo>
                    <a:pt x="550" y="115"/>
                  </a:moveTo>
                  <a:cubicBezTo>
                    <a:pt x="502" y="0"/>
                    <a:pt x="502" y="394"/>
                    <a:pt x="460" y="529"/>
                  </a:cubicBezTo>
                  <a:cubicBezTo>
                    <a:pt x="418" y="664"/>
                    <a:pt x="362" y="802"/>
                    <a:pt x="298" y="925"/>
                  </a:cubicBezTo>
                  <a:cubicBezTo>
                    <a:pt x="234" y="1048"/>
                    <a:pt x="125" y="1198"/>
                    <a:pt x="76" y="1267"/>
                  </a:cubicBezTo>
                  <a:cubicBezTo>
                    <a:pt x="27" y="1336"/>
                    <a:pt x="0" y="1325"/>
                    <a:pt x="4" y="1339"/>
                  </a:cubicBezTo>
                  <a:cubicBezTo>
                    <a:pt x="8" y="1353"/>
                    <a:pt x="53" y="1341"/>
                    <a:pt x="100" y="1351"/>
                  </a:cubicBezTo>
                  <a:cubicBezTo>
                    <a:pt x="147" y="1361"/>
                    <a:pt x="237" y="1370"/>
                    <a:pt x="286" y="1399"/>
                  </a:cubicBezTo>
                  <a:cubicBezTo>
                    <a:pt x="335" y="1428"/>
                    <a:pt x="362" y="1474"/>
                    <a:pt x="394" y="1525"/>
                  </a:cubicBezTo>
                  <a:cubicBezTo>
                    <a:pt x="426" y="1576"/>
                    <a:pt x="464" y="1631"/>
                    <a:pt x="478" y="1705"/>
                  </a:cubicBezTo>
                  <a:cubicBezTo>
                    <a:pt x="492" y="1779"/>
                    <a:pt x="496" y="1876"/>
                    <a:pt x="478" y="1969"/>
                  </a:cubicBezTo>
                  <a:cubicBezTo>
                    <a:pt x="460" y="2062"/>
                    <a:pt x="429" y="2178"/>
                    <a:pt x="370" y="2263"/>
                  </a:cubicBezTo>
                  <a:cubicBezTo>
                    <a:pt x="311" y="2348"/>
                    <a:pt x="238" y="2428"/>
                    <a:pt x="124" y="2479"/>
                  </a:cubicBezTo>
                  <a:cubicBezTo>
                    <a:pt x="66" y="2521"/>
                    <a:pt x="10" y="2506"/>
                    <a:pt x="22" y="2515"/>
                  </a:cubicBezTo>
                  <a:cubicBezTo>
                    <a:pt x="34" y="2524"/>
                    <a:pt x="135" y="2543"/>
                    <a:pt x="196" y="2533"/>
                  </a:cubicBezTo>
                  <a:cubicBezTo>
                    <a:pt x="257" y="2523"/>
                    <a:pt x="337" y="2494"/>
                    <a:pt x="388" y="2455"/>
                  </a:cubicBezTo>
                  <a:cubicBezTo>
                    <a:pt x="439" y="2416"/>
                    <a:pt x="467" y="2342"/>
                    <a:pt x="502" y="2299"/>
                  </a:cubicBezTo>
                  <a:cubicBezTo>
                    <a:pt x="537" y="2256"/>
                    <a:pt x="566" y="2214"/>
                    <a:pt x="598" y="2197"/>
                  </a:cubicBezTo>
                  <a:cubicBezTo>
                    <a:pt x="630" y="2180"/>
                    <a:pt x="670" y="2191"/>
                    <a:pt x="694" y="2197"/>
                  </a:cubicBezTo>
                  <a:cubicBezTo>
                    <a:pt x="718" y="2203"/>
                    <a:pt x="739" y="2240"/>
                    <a:pt x="742" y="2230"/>
                  </a:cubicBezTo>
                  <a:cubicBezTo>
                    <a:pt x="745" y="2220"/>
                    <a:pt x="725" y="2207"/>
                    <a:pt x="712" y="2137"/>
                  </a:cubicBezTo>
                  <a:cubicBezTo>
                    <a:pt x="699" y="2067"/>
                    <a:pt x="671" y="1903"/>
                    <a:pt x="664" y="1807"/>
                  </a:cubicBezTo>
                  <a:cubicBezTo>
                    <a:pt x="657" y="1711"/>
                    <a:pt x="661" y="1630"/>
                    <a:pt x="670" y="1561"/>
                  </a:cubicBezTo>
                  <a:cubicBezTo>
                    <a:pt x="679" y="1492"/>
                    <a:pt x="705" y="1450"/>
                    <a:pt x="718" y="1393"/>
                  </a:cubicBezTo>
                  <a:cubicBezTo>
                    <a:pt x="731" y="1336"/>
                    <a:pt x="776" y="1427"/>
                    <a:pt x="748" y="1219"/>
                  </a:cubicBezTo>
                  <a:cubicBezTo>
                    <a:pt x="720" y="1011"/>
                    <a:pt x="598" y="230"/>
                    <a:pt x="550" y="115"/>
                  </a:cubicBezTo>
                  <a:close/>
                </a:path>
              </a:pathLst>
            </a:custGeom>
            <a:gradFill rotWithShape="0">
              <a:gsLst>
                <a:gs pos="0">
                  <a:schemeClr val="accent2">
                    <a:gamma/>
                    <a:shade val="46275"/>
                    <a:invGamma/>
                  </a:schemeClr>
                </a:gs>
                <a:gs pos="50000">
                  <a:schemeClr val="accent2"/>
                </a:gs>
                <a:gs pos="100000">
                  <a:schemeClr val="accent2">
                    <a:gamma/>
                    <a:shade val="46275"/>
                    <a:invGamma/>
                  </a:schemeClr>
                </a:gs>
              </a:gsLst>
              <a:lin ang="0" scaled="1"/>
            </a:gradFill>
            <a:ln w="9525">
              <a:noFill/>
              <a:round/>
              <a:headEnd/>
              <a:tailEnd/>
            </a:ln>
            <a:effectLst/>
          </p:spPr>
          <p:txBody>
            <a:bodyPr wrap="none" anchor="ctr"/>
            <a:lstStyle/>
            <a:p>
              <a:endParaRPr lang="es-ES"/>
            </a:p>
          </p:txBody>
        </p:sp>
        <p:sp>
          <p:nvSpPr>
            <p:cNvPr id="51249" name="Freeform 49" descr="kimonopat1"/>
            <p:cNvSpPr>
              <a:spLocks/>
            </p:cNvSpPr>
            <p:nvPr/>
          </p:nvSpPr>
          <p:spPr bwMode="auto">
            <a:xfrm>
              <a:off x="5046" y="2229"/>
              <a:ext cx="617" cy="1376"/>
            </a:xfrm>
            <a:custGeom>
              <a:avLst/>
              <a:gdLst/>
              <a:ahLst/>
              <a:cxnLst>
                <a:cxn ang="0">
                  <a:pos x="486" y="3"/>
                </a:cxn>
                <a:cxn ang="0">
                  <a:pos x="402" y="381"/>
                </a:cxn>
                <a:cxn ang="0">
                  <a:pos x="216" y="777"/>
                </a:cxn>
                <a:cxn ang="0">
                  <a:pos x="0" y="1119"/>
                </a:cxn>
                <a:cxn ang="0">
                  <a:pos x="102" y="1101"/>
                </a:cxn>
                <a:cxn ang="0">
                  <a:pos x="282" y="1119"/>
                </a:cxn>
                <a:cxn ang="0">
                  <a:pos x="378" y="1185"/>
                </a:cxn>
                <a:cxn ang="0">
                  <a:pos x="432" y="1269"/>
                </a:cxn>
                <a:cxn ang="0">
                  <a:pos x="444" y="1365"/>
                </a:cxn>
                <a:cxn ang="0">
                  <a:pos x="498" y="1203"/>
                </a:cxn>
                <a:cxn ang="0">
                  <a:pos x="564" y="825"/>
                </a:cxn>
                <a:cxn ang="0">
                  <a:pos x="606" y="363"/>
                </a:cxn>
                <a:cxn ang="0">
                  <a:pos x="486" y="3"/>
                </a:cxn>
              </a:cxnLst>
              <a:rect l="0" t="0" r="r" b="b"/>
              <a:pathLst>
                <a:path w="617" h="1376">
                  <a:moveTo>
                    <a:pt x="486" y="3"/>
                  </a:moveTo>
                  <a:cubicBezTo>
                    <a:pt x="452" y="6"/>
                    <a:pt x="447" y="252"/>
                    <a:pt x="402" y="381"/>
                  </a:cubicBezTo>
                  <a:cubicBezTo>
                    <a:pt x="357" y="510"/>
                    <a:pt x="283" y="654"/>
                    <a:pt x="216" y="777"/>
                  </a:cubicBezTo>
                  <a:cubicBezTo>
                    <a:pt x="149" y="900"/>
                    <a:pt x="19" y="1065"/>
                    <a:pt x="0" y="1119"/>
                  </a:cubicBezTo>
                  <a:cubicBezTo>
                    <a:pt x="48" y="1119"/>
                    <a:pt x="55" y="1101"/>
                    <a:pt x="102" y="1101"/>
                  </a:cubicBezTo>
                  <a:cubicBezTo>
                    <a:pt x="149" y="1101"/>
                    <a:pt x="236" y="1105"/>
                    <a:pt x="282" y="1119"/>
                  </a:cubicBezTo>
                  <a:cubicBezTo>
                    <a:pt x="328" y="1133"/>
                    <a:pt x="353" y="1160"/>
                    <a:pt x="378" y="1185"/>
                  </a:cubicBezTo>
                  <a:cubicBezTo>
                    <a:pt x="403" y="1210"/>
                    <a:pt x="421" y="1239"/>
                    <a:pt x="432" y="1269"/>
                  </a:cubicBezTo>
                  <a:cubicBezTo>
                    <a:pt x="443" y="1299"/>
                    <a:pt x="433" y="1376"/>
                    <a:pt x="444" y="1365"/>
                  </a:cubicBezTo>
                  <a:cubicBezTo>
                    <a:pt x="455" y="1354"/>
                    <a:pt x="478" y="1293"/>
                    <a:pt x="498" y="1203"/>
                  </a:cubicBezTo>
                  <a:cubicBezTo>
                    <a:pt x="518" y="1113"/>
                    <a:pt x="546" y="965"/>
                    <a:pt x="564" y="825"/>
                  </a:cubicBezTo>
                  <a:cubicBezTo>
                    <a:pt x="582" y="685"/>
                    <a:pt x="617" y="496"/>
                    <a:pt x="606" y="363"/>
                  </a:cubicBezTo>
                  <a:cubicBezTo>
                    <a:pt x="595" y="230"/>
                    <a:pt x="520" y="0"/>
                    <a:pt x="486" y="3"/>
                  </a:cubicBezTo>
                  <a:close/>
                </a:path>
              </a:pathLst>
            </a:custGeom>
            <a:blipFill dpi="0" rotWithShape="0">
              <a:blip r:embed="rId3"/>
              <a:srcRect/>
              <a:tile tx="0" ty="0" sx="100000" sy="100000" flip="none" algn="tl"/>
            </a:blipFill>
            <a:ln w="9525" cap="flat" cmpd="sng">
              <a:noFill/>
              <a:prstDash val="solid"/>
              <a:round/>
              <a:headEnd/>
              <a:tailEnd/>
            </a:ln>
            <a:effectLst/>
          </p:spPr>
          <p:txBody>
            <a:bodyPr wrap="none" anchor="ctr"/>
            <a:lstStyle/>
            <a:p>
              <a:endParaRPr lang="es-ES"/>
            </a:p>
          </p:txBody>
        </p:sp>
        <p:sp>
          <p:nvSpPr>
            <p:cNvPr id="51250" name="Freeform 50" descr="kimonopat1"/>
            <p:cNvSpPr>
              <a:spLocks/>
            </p:cNvSpPr>
            <p:nvPr/>
          </p:nvSpPr>
          <p:spPr bwMode="auto">
            <a:xfrm>
              <a:off x="5193" y="269"/>
              <a:ext cx="576" cy="3180"/>
            </a:xfrm>
            <a:custGeom>
              <a:avLst/>
              <a:gdLst/>
              <a:ahLst/>
              <a:cxnLst>
                <a:cxn ang="0">
                  <a:pos x="42" y="61"/>
                </a:cxn>
                <a:cxn ang="0">
                  <a:pos x="156" y="517"/>
                </a:cxn>
                <a:cxn ang="0">
                  <a:pos x="288" y="991"/>
                </a:cxn>
                <a:cxn ang="0">
                  <a:pos x="414" y="1435"/>
                </a:cxn>
                <a:cxn ang="0">
                  <a:pos x="576" y="1807"/>
                </a:cxn>
                <a:cxn ang="0">
                  <a:pos x="576" y="3055"/>
                </a:cxn>
                <a:cxn ang="0">
                  <a:pos x="414" y="2557"/>
                </a:cxn>
                <a:cxn ang="0">
                  <a:pos x="252" y="1765"/>
                </a:cxn>
                <a:cxn ang="0">
                  <a:pos x="126" y="961"/>
                </a:cxn>
                <a:cxn ang="0">
                  <a:pos x="12" y="151"/>
                </a:cxn>
                <a:cxn ang="0">
                  <a:pos x="42" y="61"/>
                </a:cxn>
              </a:cxnLst>
              <a:rect l="0" t="0" r="r" b="b"/>
              <a:pathLst>
                <a:path w="576" h="3180">
                  <a:moveTo>
                    <a:pt x="42" y="61"/>
                  </a:moveTo>
                  <a:cubicBezTo>
                    <a:pt x="66" y="122"/>
                    <a:pt x="115" y="362"/>
                    <a:pt x="156" y="517"/>
                  </a:cubicBezTo>
                  <a:cubicBezTo>
                    <a:pt x="197" y="672"/>
                    <a:pt x="245" y="838"/>
                    <a:pt x="288" y="991"/>
                  </a:cubicBezTo>
                  <a:cubicBezTo>
                    <a:pt x="331" y="1144"/>
                    <a:pt x="366" y="1299"/>
                    <a:pt x="414" y="1435"/>
                  </a:cubicBezTo>
                  <a:cubicBezTo>
                    <a:pt x="462" y="1571"/>
                    <a:pt x="549" y="1537"/>
                    <a:pt x="576" y="1807"/>
                  </a:cubicBezTo>
                  <a:lnTo>
                    <a:pt x="576" y="3055"/>
                  </a:lnTo>
                  <a:cubicBezTo>
                    <a:pt x="549" y="3180"/>
                    <a:pt x="468" y="2772"/>
                    <a:pt x="414" y="2557"/>
                  </a:cubicBezTo>
                  <a:cubicBezTo>
                    <a:pt x="360" y="2342"/>
                    <a:pt x="300" y="2031"/>
                    <a:pt x="252" y="1765"/>
                  </a:cubicBezTo>
                  <a:cubicBezTo>
                    <a:pt x="204" y="1499"/>
                    <a:pt x="166" y="1230"/>
                    <a:pt x="126" y="961"/>
                  </a:cubicBezTo>
                  <a:cubicBezTo>
                    <a:pt x="86" y="692"/>
                    <a:pt x="24" y="299"/>
                    <a:pt x="12" y="151"/>
                  </a:cubicBezTo>
                  <a:cubicBezTo>
                    <a:pt x="0" y="3"/>
                    <a:pt x="18" y="0"/>
                    <a:pt x="42" y="61"/>
                  </a:cubicBezTo>
                  <a:close/>
                </a:path>
              </a:pathLst>
            </a:custGeom>
            <a:blipFill dpi="0" rotWithShape="0">
              <a:blip r:embed="rId3"/>
              <a:srcRect/>
              <a:tile tx="0" ty="0" sx="100000" sy="100000" flip="none" algn="tl"/>
            </a:blipFill>
            <a:ln w="9525" cap="flat" cmpd="sng">
              <a:noFill/>
              <a:prstDash val="solid"/>
              <a:round/>
              <a:headEnd/>
              <a:tailEnd/>
            </a:ln>
            <a:effectLst/>
          </p:spPr>
          <p:txBody>
            <a:bodyPr wrap="none" anchor="ctr"/>
            <a:lstStyle/>
            <a:p>
              <a:endParaRPr lang="es-ES"/>
            </a:p>
          </p:txBody>
        </p:sp>
        <p:sp>
          <p:nvSpPr>
            <p:cNvPr id="51251" name="Freeform 51"/>
            <p:cNvSpPr>
              <a:spLocks/>
            </p:cNvSpPr>
            <p:nvPr/>
          </p:nvSpPr>
          <p:spPr bwMode="auto">
            <a:xfrm>
              <a:off x="5197" y="165"/>
              <a:ext cx="573" cy="1935"/>
            </a:xfrm>
            <a:custGeom>
              <a:avLst/>
              <a:gdLst/>
              <a:ahLst/>
              <a:cxnLst>
                <a:cxn ang="0">
                  <a:pos x="69" y="63"/>
                </a:cxn>
                <a:cxn ang="0">
                  <a:pos x="207" y="549"/>
                </a:cxn>
                <a:cxn ang="0">
                  <a:pos x="381" y="1101"/>
                </a:cxn>
                <a:cxn ang="0">
                  <a:pos x="573" y="1575"/>
                </a:cxn>
                <a:cxn ang="0">
                  <a:pos x="573" y="1935"/>
                </a:cxn>
                <a:cxn ang="0">
                  <a:pos x="321" y="1449"/>
                </a:cxn>
                <a:cxn ang="0">
                  <a:pos x="147" y="699"/>
                </a:cxn>
                <a:cxn ang="0">
                  <a:pos x="15" y="171"/>
                </a:cxn>
                <a:cxn ang="0">
                  <a:pos x="69" y="63"/>
                </a:cxn>
              </a:cxnLst>
              <a:rect l="0" t="0" r="r" b="b"/>
              <a:pathLst>
                <a:path w="573" h="1935">
                  <a:moveTo>
                    <a:pt x="69" y="63"/>
                  </a:moveTo>
                  <a:cubicBezTo>
                    <a:pt x="101" y="126"/>
                    <a:pt x="155" y="376"/>
                    <a:pt x="207" y="549"/>
                  </a:cubicBezTo>
                  <a:cubicBezTo>
                    <a:pt x="259" y="722"/>
                    <a:pt x="320" y="930"/>
                    <a:pt x="381" y="1101"/>
                  </a:cubicBezTo>
                  <a:cubicBezTo>
                    <a:pt x="442" y="1272"/>
                    <a:pt x="541" y="1436"/>
                    <a:pt x="573" y="1575"/>
                  </a:cubicBezTo>
                  <a:lnTo>
                    <a:pt x="573" y="1935"/>
                  </a:lnTo>
                  <a:cubicBezTo>
                    <a:pt x="531" y="1914"/>
                    <a:pt x="392" y="1655"/>
                    <a:pt x="321" y="1449"/>
                  </a:cubicBezTo>
                  <a:cubicBezTo>
                    <a:pt x="250" y="1243"/>
                    <a:pt x="198" y="912"/>
                    <a:pt x="147" y="699"/>
                  </a:cubicBezTo>
                  <a:cubicBezTo>
                    <a:pt x="96" y="486"/>
                    <a:pt x="30" y="274"/>
                    <a:pt x="15" y="171"/>
                  </a:cubicBezTo>
                  <a:cubicBezTo>
                    <a:pt x="0" y="68"/>
                    <a:pt x="37" y="0"/>
                    <a:pt x="69" y="63"/>
                  </a:cubicBez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1252" name="Freeform 52"/>
            <p:cNvSpPr>
              <a:spLocks/>
            </p:cNvSpPr>
            <p:nvPr/>
          </p:nvSpPr>
          <p:spPr bwMode="auto">
            <a:xfrm>
              <a:off x="5004" y="0"/>
              <a:ext cx="363"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round/>
              <a:headEnd/>
              <a:tailEnd/>
            </a:ln>
            <a:effectLst/>
          </p:spPr>
          <p:txBody>
            <a:bodyPr wrap="none" anchor="ctr"/>
            <a:lstStyle/>
            <a:p>
              <a:endParaRPr lang="es-ES"/>
            </a:p>
          </p:txBody>
        </p:sp>
        <p:sp>
          <p:nvSpPr>
            <p:cNvPr id="51253" name="Freeform 53"/>
            <p:cNvSpPr>
              <a:spLocks/>
            </p:cNvSpPr>
            <p:nvPr/>
          </p:nvSpPr>
          <p:spPr bwMode="auto">
            <a:xfrm>
              <a:off x="5004" y="1"/>
              <a:ext cx="189"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chemeClr val="folHlink"/>
                </a:gs>
                <a:gs pos="50000">
                  <a:schemeClr val="hlink"/>
                </a:gs>
                <a:gs pos="100000">
                  <a:schemeClr val="folHlink"/>
                </a:gs>
              </a:gsLst>
              <a:lin ang="0" scaled="1"/>
            </a:gradFill>
            <a:ln w="9525">
              <a:noFill/>
              <a:round/>
              <a:headEnd/>
              <a:tailEnd/>
            </a:ln>
            <a:effectLst/>
          </p:spPr>
          <p:txBody>
            <a:bodyPr wrap="none" anchor="ctr"/>
            <a:lstStyle/>
            <a:p>
              <a:endParaRPr lang="es-ES"/>
            </a:p>
          </p:txBody>
        </p:sp>
        <p:sp>
          <p:nvSpPr>
            <p:cNvPr id="51254" name="Rectangle 54"/>
            <p:cNvSpPr>
              <a:spLocks noChangeArrowheads="1"/>
            </p:cNvSpPr>
            <p:nvPr/>
          </p:nvSpPr>
          <p:spPr bwMode="auto">
            <a:xfrm>
              <a:off x="4955" y="1"/>
              <a:ext cx="56" cy="4320"/>
            </a:xfrm>
            <a:prstGeom prst="rect">
              <a:avLst/>
            </a:pr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miter lim="800000"/>
              <a:headEnd/>
              <a:tailEnd/>
            </a:ln>
            <a:effectLst/>
          </p:spPr>
          <p:txBody>
            <a:bodyPr wrap="none" anchor="ctr"/>
            <a:lstStyle/>
            <a:p>
              <a:pPr algn="ctr"/>
              <a:endParaRPr kumimoji="1" lang="en-US"/>
            </a:p>
          </p:txBody>
        </p:sp>
        <p:sp>
          <p:nvSpPr>
            <p:cNvPr id="51255" name="Freeform 55"/>
            <p:cNvSpPr>
              <a:spLocks/>
            </p:cNvSpPr>
            <p:nvPr/>
          </p:nvSpPr>
          <p:spPr bwMode="auto">
            <a:xfrm>
              <a:off x="5013" y="3924"/>
              <a:ext cx="734" cy="390"/>
            </a:xfrm>
            <a:custGeom>
              <a:avLst/>
              <a:gdLst/>
              <a:ahLst/>
              <a:cxnLst>
                <a:cxn ang="0">
                  <a:pos x="1" y="357"/>
                </a:cxn>
                <a:cxn ang="0">
                  <a:pos x="109" y="341"/>
                </a:cxn>
                <a:cxn ang="0">
                  <a:pos x="241" y="305"/>
                </a:cxn>
                <a:cxn ang="0">
                  <a:pos x="353" y="209"/>
                </a:cxn>
                <a:cxn ang="0">
                  <a:pos x="429" y="89"/>
                </a:cxn>
                <a:cxn ang="0">
                  <a:pos x="493" y="17"/>
                </a:cxn>
                <a:cxn ang="0">
                  <a:pos x="577" y="1"/>
                </a:cxn>
                <a:cxn ang="0">
                  <a:pos x="629" y="21"/>
                </a:cxn>
                <a:cxn ang="0">
                  <a:pos x="673" y="65"/>
                </a:cxn>
                <a:cxn ang="0">
                  <a:pos x="673" y="137"/>
                </a:cxn>
                <a:cxn ang="0">
                  <a:pos x="561" y="225"/>
                </a:cxn>
                <a:cxn ang="0">
                  <a:pos x="425" y="297"/>
                </a:cxn>
                <a:cxn ang="0">
                  <a:pos x="245" y="357"/>
                </a:cxn>
                <a:cxn ang="0">
                  <a:pos x="113" y="377"/>
                </a:cxn>
                <a:cxn ang="0">
                  <a:pos x="1" y="357"/>
                </a:cxn>
              </a:cxnLst>
              <a:rect l="0" t="0" r="r" b="b"/>
              <a:pathLst>
                <a:path w="692" h="378">
                  <a:moveTo>
                    <a:pt x="1" y="357"/>
                  </a:moveTo>
                  <a:cubicBezTo>
                    <a:pt x="0" y="351"/>
                    <a:pt x="69" y="350"/>
                    <a:pt x="109" y="341"/>
                  </a:cubicBezTo>
                  <a:cubicBezTo>
                    <a:pt x="149" y="332"/>
                    <a:pt x="200" y="327"/>
                    <a:pt x="241" y="305"/>
                  </a:cubicBezTo>
                  <a:cubicBezTo>
                    <a:pt x="282" y="283"/>
                    <a:pt x="322" y="245"/>
                    <a:pt x="353" y="209"/>
                  </a:cubicBezTo>
                  <a:cubicBezTo>
                    <a:pt x="384" y="173"/>
                    <a:pt x="406" y="121"/>
                    <a:pt x="429" y="89"/>
                  </a:cubicBezTo>
                  <a:cubicBezTo>
                    <a:pt x="452" y="57"/>
                    <a:pt x="468" y="32"/>
                    <a:pt x="493" y="17"/>
                  </a:cubicBezTo>
                  <a:cubicBezTo>
                    <a:pt x="518" y="2"/>
                    <a:pt x="554" y="0"/>
                    <a:pt x="577" y="1"/>
                  </a:cubicBezTo>
                  <a:cubicBezTo>
                    <a:pt x="600" y="2"/>
                    <a:pt x="613" y="10"/>
                    <a:pt x="629" y="21"/>
                  </a:cubicBezTo>
                  <a:cubicBezTo>
                    <a:pt x="645" y="32"/>
                    <a:pt x="666" y="46"/>
                    <a:pt x="673" y="65"/>
                  </a:cubicBezTo>
                  <a:cubicBezTo>
                    <a:pt x="680" y="84"/>
                    <a:pt x="692" y="110"/>
                    <a:pt x="673" y="137"/>
                  </a:cubicBezTo>
                  <a:cubicBezTo>
                    <a:pt x="654" y="164"/>
                    <a:pt x="602" y="198"/>
                    <a:pt x="561" y="225"/>
                  </a:cubicBezTo>
                  <a:cubicBezTo>
                    <a:pt x="520" y="252"/>
                    <a:pt x="478" y="275"/>
                    <a:pt x="425" y="297"/>
                  </a:cubicBezTo>
                  <a:cubicBezTo>
                    <a:pt x="372" y="319"/>
                    <a:pt x="297" y="344"/>
                    <a:pt x="245" y="357"/>
                  </a:cubicBezTo>
                  <a:cubicBezTo>
                    <a:pt x="193" y="370"/>
                    <a:pt x="156" y="376"/>
                    <a:pt x="113" y="377"/>
                  </a:cubicBezTo>
                  <a:cubicBezTo>
                    <a:pt x="70" y="378"/>
                    <a:pt x="2" y="363"/>
                    <a:pt x="1" y="357"/>
                  </a:cubicBezTo>
                  <a:close/>
                </a:path>
              </a:pathLst>
            </a:custGeom>
            <a:gradFill rotWithShape="0">
              <a:gsLst>
                <a:gs pos="0">
                  <a:schemeClr val="bg1"/>
                </a:gs>
                <a:gs pos="50000">
                  <a:schemeClr val="folHlink"/>
                </a:gs>
                <a:gs pos="100000">
                  <a:schemeClr val="bg1"/>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1256" name="AutoShape 56"/>
            <p:cNvSpPr>
              <a:spLocks noChangeArrowheads="1"/>
            </p:cNvSpPr>
            <p:nvPr/>
          </p:nvSpPr>
          <p:spPr bwMode="hidden">
            <a:xfrm rot="5400000">
              <a:off x="2724" y="2089"/>
              <a:ext cx="4320" cy="142"/>
            </a:xfrm>
            <a:custGeom>
              <a:avLst/>
              <a:gdLst>
                <a:gd name="G0" fmla="+- 607 0 0"/>
                <a:gd name="G1" fmla="+- 21600 0 607"/>
                <a:gd name="G2" fmla="*/ 607 1 2"/>
                <a:gd name="G3" fmla="+- 21600 0 G2"/>
                <a:gd name="G4" fmla="+/ 607 21600 2"/>
                <a:gd name="G5" fmla="+/ G1 0 2"/>
                <a:gd name="G6" fmla="*/ 21600 21600 607"/>
                <a:gd name="G7" fmla="*/ G6 1 2"/>
                <a:gd name="G8" fmla="+- 21600 0 G7"/>
                <a:gd name="G9" fmla="*/ 21600 1 2"/>
                <a:gd name="G10" fmla="+- 607 0 G9"/>
                <a:gd name="G11" fmla="?: G10 G8 0"/>
                <a:gd name="G12" fmla="?: G10 G7 21600"/>
                <a:gd name="T0" fmla="*/ 21296 w 21600"/>
                <a:gd name="T1" fmla="*/ 10800 h 21600"/>
                <a:gd name="T2" fmla="*/ 10800 w 21600"/>
                <a:gd name="T3" fmla="*/ 21600 h 21600"/>
                <a:gd name="T4" fmla="*/ 304 w 21600"/>
                <a:gd name="T5" fmla="*/ 10800 h 21600"/>
                <a:gd name="T6" fmla="*/ 10800 w 21600"/>
                <a:gd name="T7" fmla="*/ 0 h 21600"/>
                <a:gd name="T8" fmla="*/ 2104 w 21600"/>
                <a:gd name="T9" fmla="*/ 2104 h 21600"/>
                <a:gd name="T10" fmla="*/ 19496 w 21600"/>
                <a:gd name="T11" fmla="*/ 19496 h 21600"/>
              </a:gdLst>
              <a:ahLst/>
              <a:cxnLst>
                <a:cxn ang="0">
                  <a:pos x="T0" y="T1"/>
                </a:cxn>
                <a:cxn ang="0">
                  <a:pos x="T2" y="T3"/>
                </a:cxn>
                <a:cxn ang="0">
                  <a:pos x="T4" y="T5"/>
                </a:cxn>
                <a:cxn ang="0">
                  <a:pos x="T6" y="T7"/>
                </a:cxn>
              </a:cxnLst>
              <a:rect l="T8" t="T9" r="T10" b="T11"/>
              <a:pathLst>
                <a:path w="21600" h="21600">
                  <a:moveTo>
                    <a:pt x="0" y="0"/>
                  </a:moveTo>
                  <a:lnTo>
                    <a:pt x="607" y="21600"/>
                  </a:lnTo>
                  <a:lnTo>
                    <a:pt x="20993" y="21600"/>
                  </a:lnTo>
                  <a:lnTo>
                    <a:pt x="21600" y="0"/>
                  </a:lnTo>
                  <a:close/>
                </a:path>
              </a:pathLst>
            </a:custGeom>
            <a:gradFill rotWithShape="0">
              <a:gsLst>
                <a:gs pos="0">
                  <a:schemeClr val="bg1"/>
                </a:gs>
                <a:gs pos="100000">
                  <a:schemeClr val="bg2"/>
                </a:gs>
              </a:gsLst>
              <a:lin ang="0" scaled="1"/>
            </a:gradFill>
            <a:ln w="9525">
              <a:noFill/>
              <a:miter lim="800000"/>
              <a:headEnd/>
              <a:tailEnd/>
            </a:ln>
            <a:effectLst/>
          </p:spPr>
          <p:txBody>
            <a:bodyPr rot="10800000" vert="eaVert" wrap="none" anchor="ctr"/>
            <a:lstStyle/>
            <a:p>
              <a:pPr algn="ctr"/>
              <a:endParaRPr kumimoji="1" lang="en-US"/>
            </a:p>
          </p:txBody>
        </p:sp>
      </p:grpSp>
      <p:sp>
        <p:nvSpPr>
          <p:cNvPr id="51257" name="Rectangle 57"/>
          <p:cNvSpPr>
            <a:spLocks noGrp="1" noChangeArrowheads="1"/>
          </p:cNvSpPr>
          <p:nvPr>
            <p:ph type="ctrTitle" sz="quarter"/>
          </p:nvPr>
        </p:nvSpPr>
        <p:spPr>
          <a:xfrm>
            <a:off x="685800" y="1370013"/>
            <a:ext cx="6965950" cy="2057400"/>
          </a:xfrm>
        </p:spPr>
        <p:txBody>
          <a:bodyPr/>
          <a:lstStyle>
            <a:lvl1pPr>
              <a:defRPr/>
            </a:lvl1pPr>
          </a:lstStyle>
          <a:p>
            <a:r>
              <a:rPr lang="es-ES"/>
              <a:t>Haga clic para cambiar el estilo de título	</a:t>
            </a:r>
          </a:p>
        </p:txBody>
      </p:sp>
      <p:sp>
        <p:nvSpPr>
          <p:cNvPr id="51258" name="Rectangle 58"/>
          <p:cNvSpPr>
            <a:spLocks noGrp="1" noChangeArrowheads="1"/>
          </p:cNvSpPr>
          <p:nvPr>
            <p:ph type="subTitle" sz="quarter" idx="1"/>
          </p:nvPr>
        </p:nvSpPr>
        <p:spPr>
          <a:xfrm>
            <a:off x="1727200" y="3886200"/>
            <a:ext cx="5640388" cy="1752600"/>
          </a:xfrm>
        </p:spPr>
        <p:txBody>
          <a:bodyPr/>
          <a:lstStyle>
            <a:lvl1pPr marL="0" indent="0" algn="ctr">
              <a:buFontTx/>
              <a:buNone/>
              <a:defRPr/>
            </a:lvl1pPr>
          </a:lstStyle>
          <a:p>
            <a:r>
              <a:rPr lang="es-ES"/>
              <a:t>Haga clic para modificar el estilo de subtítulo del patrón</a:t>
            </a:r>
          </a:p>
        </p:txBody>
      </p:sp>
      <p:sp>
        <p:nvSpPr>
          <p:cNvPr id="51259" name="Rectangle 59"/>
          <p:cNvSpPr>
            <a:spLocks noGrp="1" noChangeArrowheads="1"/>
          </p:cNvSpPr>
          <p:nvPr>
            <p:ph type="dt" sz="quarter" idx="2"/>
          </p:nvPr>
        </p:nvSpPr>
        <p:spPr/>
        <p:txBody>
          <a:bodyPr/>
          <a:lstStyle>
            <a:lvl1pPr>
              <a:defRPr/>
            </a:lvl1pPr>
          </a:lstStyle>
          <a:p>
            <a:endParaRPr lang="es-ES"/>
          </a:p>
        </p:txBody>
      </p:sp>
      <p:sp>
        <p:nvSpPr>
          <p:cNvPr id="51260" name="Rectangle 60"/>
          <p:cNvSpPr>
            <a:spLocks noGrp="1" noChangeArrowheads="1"/>
          </p:cNvSpPr>
          <p:nvPr>
            <p:ph type="ftr" sz="quarter" idx="3"/>
          </p:nvPr>
        </p:nvSpPr>
        <p:spPr/>
        <p:txBody>
          <a:bodyPr/>
          <a:lstStyle>
            <a:lvl1pPr>
              <a:defRPr/>
            </a:lvl1pPr>
          </a:lstStyle>
          <a:p>
            <a:endParaRPr lang="es-ES"/>
          </a:p>
        </p:txBody>
      </p:sp>
      <p:sp>
        <p:nvSpPr>
          <p:cNvPr id="51261" name="Rectangle 61"/>
          <p:cNvSpPr>
            <a:spLocks noGrp="1" noChangeArrowheads="1"/>
          </p:cNvSpPr>
          <p:nvPr>
            <p:ph type="sldNum" sz="quarter" idx="4"/>
          </p:nvPr>
        </p:nvSpPr>
        <p:spPr/>
        <p:txBody>
          <a:bodyPr/>
          <a:lstStyle>
            <a:lvl1pPr>
              <a:defRPr/>
            </a:lvl1pPr>
          </a:lstStyle>
          <a:p>
            <a:fld id="{91342BB4-B2F8-4FA6-9EB9-4DD6401B3939}"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AE29CB0-17D2-4385-957C-09DA96AE5C7B}"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827713" y="227013"/>
            <a:ext cx="1868487" cy="5868987"/>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19075" y="227013"/>
            <a:ext cx="5456238" cy="58689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AD2A7F0-8745-4CF5-8A8A-8A319591AE37}"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BF37FAA-55CB-42BD-8C6C-A6718A9996F9}"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91B5453-128F-4B84-A128-B9B2BBEDEE95}"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63525" y="1598613"/>
            <a:ext cx="3616325"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032250" y="1598613"/>
            <a:ext cx="36179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CE3F9FA-17DD-4419-9593-5E4B0A70E20A}"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85B6143A-B071-4742-8005-8A2FED558E05}"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E8CA6FC5-B006-409F-869C-2EC4BAC6D04A}"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87AC47DC-D2F5-4EDF-8C1E-7124E11FAE6B}"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A8EDBEF-1569-46BD-9721-C0906395A520}"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BBAE7B3-5135-41F8-953A-ED4E5EF763F9}"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hlink"/>
            </a:gs>
            <a:gs pos="100000">
              <a:srgbClr val="6F5527"/>
            </a:gs>
          </a:gsLst>
          <a:path path="rect">
            <a:fillToRect l="100000" t="100000"/>
          </a:path>
        </a:gradFill>
        <a:effectLst/>
      </p:bgPr>
    </p:bg>
    <p:spTree>
      <p:nvGrpSpPr>
        <p:cNvPr id="1" name=""/>
        <p:cNvGrpSpPr/>
        <p:nvPr/>
      </p:nvGrpSpPr>
      <p:grpSpPr>
        <a:xfrm>
          <a:off x="0" y="0"/>
          <a:ext cx="0" cy="0"/>
          <a:chOff x="0" y="0"/>
          <a:chExt cx="0" cy="0"/>
        </a:xfrm>
      </p:grpSpPr>
      <p:grpSp>
        <p:nvGrpSpPr>
          <p:cNvPr id="50178" name="Group 2"/>
          <p:cNvGrpSpPr>
            <a:grpSpLocks/>
          </p:cNvGrpSpPr>
          <p:nvPr/>
        </p:nvGrpSpPr>
        <p:grpSpPr bwMode="auto">
          <a:xfrm>
            <a:off x="0" y="0"/>
            <a:ext cx="9159875" cy="6870700"/>
            <a:chOff x="0" y="0"/>
            <a:chExt cx="5770" cy="4328"/>
          </a:xfrm>
        </p:grpSpPr>
        <p:sp>
          <p:nvSpPr>
            <p:cNvPr id="50179" name="Rectangle 3"/>
            <p:cNvSpPr>
              <a:spLocks noChangeArrowheads="1"/>
            </p:cNvSpPr>
            <p:nvPr/>
          </p:nvSpPr>
          <p:spPr bwMode="hidden">
            <a:xfrm>
              <a:off x="0" y="4186"/>
              <a:ext cx="5089" cy="142"/>
            </a:xfrm>
            <a:prstGeom prst="rect">
              <a:avLst/>
            </a:prstGeom>
            <a:gradFill rotWithShape="0">
              <a:gsLst>
                <a:gs pos="0">
                  <a:schemeClr val="bg1"/>
                </a:gs>
                <a:gs pos="100000">
                  <a:schemeClr val="bg2"/>
                </a:gs>
              </a:gsLst>
              <a:lin ang="5400000" scaled="1"/>
            </a:gradFill>
            <a:ln w="9525">
              <a:noFill/>
              <a:miter lim="800000"/>
              <a:headEnd/>
              <a:tailEnd/>
            </a:ln>
            <a:effectLst/>
          </p:spPr>
          <p:txBody>
            <a:bodyPr wrap="none" anchor="ctr"/>
            <a:lstStyle/>
            <a:p>
              <a:pPr algn="ctr"/>
              <a:endParaRPr kumimoji="1" lang="en-US"/>
            </a:p>
          </p:txBody>
        </p:sp>
        <p:sp>
          <p:nvSpPr>
            <p:cNvPr id="50180" name="Rectangle 4"/>
            <p:cNvSpPr>
              <a:spLocks noChangeArrowheads="1"/>
            </p:cNvSpPr>
            <p:nvPr/>
          </p:nvSpPr>
          <p:spPr bwMode="hidden">
            <a:xfrm>
              <a:off x="0" y="0"/>
              <a:ext cx="5089" cy="126"/>
            </a:xfrm>
            <a:prstGeom prst="rect">
              <a:avLst/>
            </a:prstGeom>
            <a:gradFill rotWithShape="0">
              <a:gsLst>
                <a:gs pos="0">
                  <a:schemeClr val="bg2"/>
                </a:gs>
                <a:gs pos="100000">
                  <a:schemeClr val="bg1"/>
                </a:gs>
              </a:gsLst>
              <a:lin ang="5400000" scaled="1"/>
            </a:gradFill>
            <a:ln w="9525">
              <a:noFill/>
              <a:miter lim="800000"/>
              <a:headEnd/>
              <a:tailEnd/>
            </a:ln>
            <a:effectLst/>
          </p:spPr>
          <p:txBody>
            <a:bodyPr wrap="none" anchor="ctr"/>
            <a:lstStyle/>
            <a:p>
              <a:pPr algn="ctr"/>
              <a:endParaRPr kumimoji="1" lang="en-US"/>
            </a:p>
          </p:txBody>
        </p:sp>
        <p:sp>
          <p:nvSpPr>
            <p:cNvPr id="50181" name="Rectangle 5"/>
            <p:cNvSpPr>
              <a:spLocks noChangeArrowheads="1"/>
            </p:cNvSpPr>
            <p:nvPr/>
          </p:nvSpPr>
          <p:spPr bwMode="auto">
            <a:xfrm>
              <a:off x="5010" y="0"/>
              <a:ext cx="758" cy="4320"/>
            </a:xfrm>
            <a:prstGeom prst="rect">
              <a:avLst/>
            </a:prstGeom>
            <a:gradFill rotWithShape="0">
              <a:gsLst>
                <a:gs pos="0">
                  <a:schemeClr val="accent1">
                    <a:gamma/>
                    <a:shade val="84706"/>
                    <a:invGamma/>
                  </a:schemeClr>
                </a:gs>
                <a:gs pos="50000">
                  <a:schemeClr val="accent1"/>
                </a:gs>
                <a:gs pos="100000">
                  <a:schemeClr val="accent1">
                    <a:gamma/>
                    <a:shade val="84706"/>
                    <a:invGamma/>
                  </a:schemeClr>
                </a:gs>
              </a:gsLst>
              <a:lin ang="5400000" scaled="1"/>
            </a:gradFill>
            <a:ln w="9525">
              <a:noFill/>
              <a:miter lim="800000"/>
              <a:headEnd/>
              <a:tailEnd/>
            </a:ln>
            <a:effectLst/>
          </p:spPr>
          <p:txBody>
            <a:bodyPr wrap="none" anchor="ctr"/>
            <a:lstStyle/>
            <a:p>
              <a:pPr algn="ctr"/>
              <a:endParaRPr kumimoji="1" lang="en-US"/>
            </a:p>
          </p:txBody>
        </p:sp>
        <p:grpSp>
          <p:nvGrpSpPr>
            <p:cNvPr id="50182" name="Group 6"/>
            <p:cNvGrpSpPr>
              <a:grpSpLocks/>
            </p:cNvGrpSpPr>
            <p:nvPr/>
          </p:nvGrpSpPr>
          <p:grpSpPr bwMode="auto">
            <a:xfrm>
              <a:off x="4944" y="1"/>
              <a:ext cx="816" cy="3974"/>
              <a:chOff x="4944" y="1"/>
              <a:chExt cx="816" cy="3974"/>
            </a:xfrm>
          </p:grpSpPr>
          <p:grpSp>
            <p:nvGrpSpPr>
              <p:cNvPr id="50183" name="Group 7"/>
              <p:cNvGrpSpPr>
                <a:grpSpLocks/>
              </p:cNvGrpSpPr>
              <p:nvPr userDrawn="1"/>
            </p:nvGrpSpPr>
            <p:grpSpPr bwMode="auto">
              <a:xfrm>
                <a:off x="5280" y="1"/>
                <a:ext cx="480" cy="1430"/>
                <a:chOff x="5280" y="1"/>
                <a:chExt cx="480" cy="1430"/>
              </a:xfrm>
            </p:grpSpPr>
            <p:grpSp>
              <p:nvGrpSpPr>
                <p:cNvPr id="50184" name="Group 8"/>
                <p:cNvGrpSpPr>
                  <a:grpSpLocks/>
                </p:cNvGrpSpPr>
                <p:nvPr userDrawn="1"/>
              </p:nvGrpSpPr>
              <p:grpSpPr bwMode="auto">
                <a:xfrm rot="-5400000">
                  <a:off x="5484" y="0"/>
                  <a:ext cx="174" cy="176"/>
                  <a:chOff x="1657" y="323"/>
                  <a:chExt cx="1691" cy="2560"/>
                </a:xfrm>
              </p:grpSpPr>
              <p:grpSp>
                <p:nvGrpSpPr>
                  <p:cNvPr id="50185" name="Group 9"/>
                  <p:cNvGrpSpPr>
                    <a:grpSpLocks/>
                  </p:cNvGrpSpPr>
                  <p:nvPr/>
                </p:nvGrpSpPr>
                <p:grpSpPr bwMode="auto">
                  <a:xfrm>
                    <a:off x="1657" y="323"/>
                    <a:ext cx="1691" cy="2560"/>
                    <a:chOff x="1657" y="323"/>
                    <a:chExt cx="1691" cy="2560"/>
                  </a:xfrm>
                </p:grpSpPr>
                <p:sp>
                  <p:nvSpPr>
                    <p:cNvPr id="50186" name="Freeform 10"/>
                    <p:cNvSpPr>
                      <a:spLocks/>
                    </p:cNvSpPr>
                    <p:nvPr/>
                  </p:nvSpPr>
                  <p:spPr bwMode="auto">
                    <a:xfrm>
                      <a:off x="2117" y="323"/>
                      <a:ext cx="1231" cy="2560"/>
                    </a:xfrm>
                    <a:custGeom>
                      <a:avLst/>
                      <a:gdLst/>
                      <a:ahLst/>
                      <a:cxnLst>
                        <a:cxn ang="0">
                          <a:pos x="337" y="283"/>
                        </a:cxn>
                        <a:cxn ang="0">
                          <a:pos x="415" y="115"/>
                        </a:cxn>
                        <a:cxn ang="0">
                          <a:pos x="583" y="7"/>
                        </a:cxn>
                        <a:cxn ang="0">
                          <a:pos x="895" y="61"/>
                        </a:cxn>
                        <a:cxn ang="0">
                          <a:pos x="1051" y="349"/>
                        </a:cxn>
                        <a:cxn ang="0">
                          <a:pos x="979" y="769"/>
                        </a:cxn>
                        <a:cxn ang="0">
                          <a:pos x="943" y="943"/>
                        </a:cxn>
                        <a:cxn ang="0">
                          <a:pos x="1105" y="1075"/>
                        </a:cxn>
                        <a:cxn ang="0">
                          <a:pos x="1231" y="1525"/>
                        </a:cxn>
                        <a:cxn ang="0">
                          <a:pos x="1123" y="1969"/>
                        </a:cxn>
                        <a:cxn ang="0">
                          <a:pos x="907" y="2077"/>
                        </a:cxn>
                        <a:cxn ang="0">
                          <a:pos x="721" y="2059"/>
                        </a:cxn>
                        <a:cxn ang="0">
                          <a:pos x="655" y="2251"/>
                        </a:cxn>
                        <a:cxn ang="0">
                          <a:pos x="529" y="2527"/>
                        </a:cxn>
                        <a:cxn ang="0">
                          <a:pos x="211" y="2509"/>
                        </a:cxn>
                        <a:cxn ang="0">
                          <a:pos x="31" y="2227"/>
                        </a:cxn>
                        <a:cxn ang="0">
                          <a:pos x="25" y="1969"/>
                        </a:cxn>
                        <a:cxn ang="0">
                          <a:pos x="145" y="1651"/>
                        </a:cxn>
                        <a:cxn ang="0">
                          <a:pos x="259" y="1513"/>
                        </a:cxn>
                        <a:cxn ang="0">
                          <a:pos x="217" y="1729"/>
                        </a:cxn>
                        <a:cxn ang="0">
                          <a:pos x="73" y="2023"/>
                        </a:cxn>
                        <a:cxn ang="0">
                          <a:pos x="169" y="2323"/>
                        </a:cxn>
                        <a:cxn ang="0">
                          <a:pos x="439" y="2431"/>
                        </a:cxn>
                        <a:cxn ang="0">
                          <a:pos x="595" y="2227"/>
                        </a:cxn>
                        <a:cxn ang="0">
                          <a:pos x="577" y="1807"/>
                        </a:cxn>
                        <a:cxn ang="0">
                          <a:pos x="493" y="1531"/>
                        </a:cxn>
                        <a:cxn ang="0">
                          <a:pos x="535" y="1459"/>
                        </a:cxn>
                        <a:cxn ang="0">
                          <a:pos x="625" y="1633"/>
                        </a:cxn>
                        <a:cxn ang="0">
                          <a:pos x="721" y="1933"/>
                        </a:cxn>
                        <a:cxn ang="0">
                          <a:pos x="967" y="1963"/>
                        </a:cxn>
                        <a:cxn ang="0">
                          <a:pos x="1135" y="1687"/>
                        </a:cxn>
                        <a:cxn ang="0">
                          <a:pos x="1117" y="1273"/>
                        </a:cxn>
                        <a:cxn ang="0">
                          <a:pos x="883" y="1057"/>
                        </a:cxn>
                        <a:cxn ang="0">
                          <a:pos x="679" y="1129"/>
                        </a:cxn>
                        <a:cxn ang="0">
                          <a:pos x="577" y="1117"/>
                        </a:cxn>
                        <a:cxn ang="0">
                          <a:pos x="619" y="1033"/>
                        </a:cxn>
                        <a:cxn ang="0">
                          <a:pos x="811" y="937"/>
                        </a:cxn>
                        <a:cxn ang="0">
                          <a:pos x="949" y="613"/>
                        </a:cxn>
                        <a:cxn ang="0">
                          <a:pos x="883" y="175"/>
                        </a:cxn>
                        <a:cxn ang="0">
                          <a:pos x="619" y="103"/>
                        </a:cxn>
                        <a:cxn ang="0">
                          <a:pos x="391" y="355"/>
                        </a:cxn>
                        <a:cxn ang="0">
                          <a:pos x="403" y="763"/>
                        </a:cxn>
                        <a:cxn ang="0">
                          <a:pos x="343" y="949"/>
                        </a:cxn>
                        <a:cxn ang="0">
                          <a:pos x="289" y="685"/>
                        </a:cxn>
                        <a:cxn ang="0">
                          <a:pos x="307" y="367"/>
                        </a:cxn>
                      </a:cxnLst>
                      <a:rect l="0" t="0" r="r" b="b"/>
                      <a:pathLst>
                        <a:path w="1231" h="2560">
                          <a:moveTo>
                            <a:pt x="307" y="367"/>
                          </a:moveTo>
                          <a:cubicBezTo>
                            <a:pt x="317" y="336"/>
                            <a:pt x="326" y="303"/>
                            <a:pt x="337" y="283"/>
                          </a:cubicBezTo>
                          <a:cubicBezTo>
                            <a:pt x="348" y="263"/>
                            <a:pt x="360" y="275"/>
                            <a:pt x="373" y="247"/>
                          </a:cubicBezTo>
                          <a:cubicBezTo>
                            <a:pt x="386" y="219"/>
                            <a:pt x="400" y="147"/>
                            <a:pt x="415" y="115"/>
                          </a:cubicBezTo>
                          <a:cubicBezTo>
                            <a:pt x="430" y="83"/>
                            <a:pt x="435" y="73"/>
                            <a:pt x="463" y="55"/>
                          </a:cubicBezTo>
                          <a:cubicBezTo>
                            <a:pt x="491" y="37"/>
                            <a:pt x="536" y="14"/>
                            <a:pt x="583" y="7"/>
                          </a:cubicBezTo>
                          <a:cubicBezTo>
                            <a:pt x="630" y="0"/>
                            <a:pt x="693" y="4"/>
                            <a:pt x="745" y="13"/>
                          </a:cubicBezTo>
                          <a:cubicBezTo>
                            <a:pt x="797" y="22"/>
                            <a:pt x="852" y="34"/>
                            <a:pt x="895" y="61"/>
                          </a:cubicBezTo>
                          <a:cubicBezTo>
                            <a:pt x="938" y="88"/>
                            <a:pt x="977" y="127"/>
                            <a:pt x="1003" y="175"/>
                          </a:cubicBezTo>
                          <a:cubicBezTo>
                            <a:pt x="1029" y="223"/>
                            <a:pt x="1044" y="287"/>
                            <a:pt x="1051" y="349"/>
                          </a:cubicBezTo>
                          <a:cubicBezTo>
                            <a:pt x="1058" y="411"/>
                            <a:pt x="1057" y="477"/>
                            <a:pt x="1045" y="547"/>
                          </a:cubicBezTo>
                          <a:cubicBezTo>
                            <a:pt x="1033" y="617"/>
                            <a:pt x="995" y="712"/>
                            <a:pt x="979" y="769"/>
                          </a:cubicBezTo>
                          <a:cubicBezTo>
                            <a:pt x="963" y="826"/>
                            <a:pt x="955" y="860"/>
                            <a:pt x="949" y="889"/>
                          </a:cubicBezTo>
                          <a:cubicBezTo>
                            <a:pt x="943" y="918"/>
                            <a:pt x="936" y="925"/>
                            <a:pt x="943" y="943"/>
                          </a:cubicBezTo>
                          <a:cubicBezTo>
                            <a:pt x="950" y="961"/>
                            <a:pt x="964" y="975"/>
                            <a:pt x="991" y="997"/>
                          </a:cubicBezTo>
                          <a:cubicBezTo>
                            <a:pt x="1018" y="1019"/>
                            <a:pt x="1069" y="1033"/>
                            <a:pt x="1105" y="1075"/>
                          </a:cubicBezTo>
                          <a:cubicBezTo>
                            <a:pt x="1141" y="1117"/>
                            <a:pt x="1186" y="1174"/>
                            <a:pt x="1207" y="1249"/>
                          </a:cubicBezTo>
                          <a:cubicBezTo>
                            <a:pt x="1228" y="1324"/>
                            <a:pt x="1231" y="1441"/>
                            <a:pt x="1231" y="1525"/>
                          </a:cubicBezTo>
                          <a:cubicBezTo>
                            <a:pt x="1231" y="1609"/>
                            <a:pt x="1225" y="1679"/>
                            <a:pt x="1207" y="1753"/>
                          </a:cubicBezTo>
                          <a:cubicBezTo>
                            <a:pt x="1189" y="1827"/>
                            <a:pt x="1153" y="1917"/>
                            <a:pt x="1123" y="1969"/>
                          </a:cubicBezTo>
                          <a:cubicBezTo>
                            <a:pt x="1093" y="2021"/>
                            <a:pt x="1063" y="2047"/>
                            <a:pt x="1027" y="2065"/>
                          </a:cubicBezTo>
                          <a:cubicBezTo>
                            <a:pt x="991" y="2083"/>
                            <a:pt x="951" y="2079"/>
                            <a:pt x="907" y="2077"/>
                          </a:cubicBezTo>
                          <a:cubicBezTo>
                            <a:pt x="863" y="2075"/>
                            <a:pt x="794" y="2056"/>
                            <a:pt x="763" y="2053"/>
                          </a:cubicBezTo>
                          <a:cubicBezTo>
                            <a:pt x="732" y="2050"/>
                            <a:pt x="733" y="2050"/>
                            <a:pt x="721" y="2059"/>
                          </a:cubicBezTo>
                          <a:cubicBezTo>
                            <a:pt x="709" y="2068"/>
                            <a:pt x="702" y="2075"/>
                            <a:pt x="691" y="2107"/>
                          </a:cubicBezTo>
                          <a:cubicBezTo>
                            <a:pt x="680" y="2139"/>
                            <a:pt x="665" y="2205"/>
                            <a:pt x="655" y="2251"/>
                          </a:cubicBezTo>
                          <a:cubicBezTo>
                            <a:pt x="645" y="2297"/>
                            <a:pt x="652" y="2337"/>
                            <a:pt x="631" y="2383"/>
                          </a:cubicBezTo>
                          <a:cubicBezTo>
                            <a:pt x="610" y="2429"/>
                            <a:pt x="574" y="2498"/>
                            <a:pt x="529" y="2527"/>
                          </a:cubicBezTo>
                          <a:cubicBezTo>
                            <a:pt x="484" y="2556"/>
                            <a:pt x="414" y="2560"/>
                            <a:pt x="361" y="2557"/>
                          </a:cubicBezTo>
                          <a:cubicBezTo>
                            <a:pt x="308" y="2554"/>
                            <a:pt x="256" y="2537"/>
                            <a:pt x="211" y="2509"/>
                          </a:cubicBezTo>
                          <a:cubicBezTo>
                            <a:pt x="166" y="2481"/>
                            <a:pt x="121" y="2436"/>
                            <a:pt x="91" y="2389"/>
                          </a:cubicBezTo>
                          <a:cubicBezTo>
                            <a:pt x="61" y="2342"/>
                            <a:pt x="46" y="2275"/>
                            <a:pt x="31" y="2227"/>
                          </a:cubicBezTo>
                          <a:cubicBezTo>
                            <a:pt x="16" y="2179"/>
                            <a:pt x="2" y="2144"/>
                            <a:pt x="1" y="2101"/>
                          </a:cubicBezTo>
                          <a:cubicBezTo>
                            <a:pt x="0" y="2058"/>
                            <a:pt x="13" y="2018"/>
                            <a:pt x="25" y="1969"/>
                          </a:cubicBezTo>
                          <a:cubicBezTo>
                            <a:pt x="37" y="1920"/>
                            <a:pt x="53" y="1860"/>
                            <a:pt x="73" y="1807"/>
                          </a:cubicBezTo>
                          <a:cubicBezTo>
                            <a:pt x="93" y="1754"/>
                            <a:pt x="122" y="1698"/>
                            <a:pt x="145" y="1651"/>
                          </a:cubicBezTo>
                          <a:cubicBezTo>
                            <a:pt x="168" y="1604"/>
                            <a:pt x="192" y="1548"/>
                            <a:pt x="211" y="1525"/>
                          </a:cubicBezTo>
                          <a:cubicBezTo>
                            <a:pt x="230" y="1502"/>
                            <a:pt x="249" y="1502"/>
                            <a:pt x="259" y="1513"/>
                          </a:cubicBezTo>
                          <a:cubicBezTo>
                            <a:pt x="269" y="1524"/>
                            <a:pt x="278" y="1555"/>
                            <a:pt x="271" y="1591"/>
                          </a:cubicBezTo>
                          <a:cubicBezTo>
                            <a:pt x="264" y="1627"/>
                            <a:pt x="242" y="1682"/>
                            <a:pt x="217" y="1729"/>
                          </a:cubicBezTo>
                          <a:cubicBezTo>
                            <a:pt x="192" y="1776"/>
                            <a:pt x="145" y="1824"/>
                            <a:pt x="121" y="1873"/>
                          </a:cubicBezTo>
                          <a:cubicBezTo>
                            <a:pt x="97" y="1922"/>
                            <a:pt x="76" y="1970"/>
                            <a:pt x="73" y="2023"/>
                          </a:cubicBezTo>
                          <a:cubicBezTo>
                            <a:pt x="70" y="2076"/>
                            <a:pt x="87" y="2141"/>
                            <a:pt x="103" y="2191"/>
                          </a:cubicBezTo>
                          <a:cubicBezTo>
                            <a:pt x="119" y="2241"/>
                            <a:pt x="140" y="2285"/>
                            <a:pt x="169" y="2323"/>
                          </a:cubicBezTo>
                          <a:cubicBezTo>
                            <a:pt x="198" y="2361"/>
                            <a:pt x="232" y="2401"/>
                            <a:pt x="277" y="2419"/>
                          </a:cubicBezTo>
                          <a:cubicBezTo>
                            <a:pt x="322" y="2437"/>
                            <a:pt x="395" y="2440"/>
                            <a:pt x="439" y="2431"/>
                          </a:cubicBezTo>
                          <a:cubicBezTo>
                            <a:pt x="483" y="2422"/>
                            <a:pt x="515" y="2399"/>
                            <a:pt x="541" y="2365"/>
                          </a:cubicBezTo>
                          <a:cubicBezTo>
                            <a:pt x="567" y="2331"/>
                            <a:pt x="583" y="2280"/>
                            <a:pt x="595" y="2227"/>
                          </a:cubicBezTo>
                          <a:cubicBezTo>
                            <a:pt x="607" y="2174"/>
                            <a:pt x="616" y="2117"/>
                            <a:pt x="613" y="2047"/>
                          </a:cubicBezTo>
                          <a:cubicBezTo>
                            <a:pt x="610" y="1977"/>
                            <a:pt x="589" y="1871"/>
                            <a:pt x="577" y="1807"/>
                          </a:cubicBezTo>
                          <a:cubicBezTo>
                            <a:pt x="565" y="1743"/>
                            <a:pt x="555" y="1709"/>
                            <a:pt x="541" y="1663"/>
                          </a:cubicBezTo>
                          <a:cubicBezTo>
                            <a:pt x="527" y="1617"/>
                            <a:pt x="502" y="1561"/>
                            <a:pt x="493" y="1531"/>
                          </a:cubicBezTo>
                          <a:cubicBezTo>
                            <a:pt x="484" y="1501"/>
                            <a:pt x="480" y="1495"/>
                            <a:pt x="487" y="1483"/>
                          </a:cubicBezTo>
                          <a:cubicBezTo>
                            <a:pt x="494" y="1471"/>
                            <a:pt x="519" y="1455"/>
                            <a:pt x="535" y="1459"/>
                          </a:cubicBezTo>
                          <a:cubicBezTo>
                            <a:pt x="551" y="1463"/>
                            <a:pt x="568" y="1478"/>
                            <a:pt x="583" y="1507"/>
                          </a:cubicBezTo>
                          <a:cubicBezTo>
                            <a:pt x="598" y="1536"/>
                            <a:pt x="610" y="1583"/>
                            <a:pt x="625" y="1633"/>
                          </a:cubicBezTo>
                          <a:cubicBezTo>
                            <a:pt x="640" y="1683"/>
                            <a:pt x="657" y="1757"/>
                            <a:pt x="673" y="1807"/>
                          </a:cubicBezTo>
                          <a:cubicBezTo>
                            <a:pt x="689" y="1857"/>
                            <a:pt x="697" y="1905"/>
                            <a:pt x="721" y="1933"/>
                          </a:cubicBezTo>
                          <a:cubicBezTo>
                            <a:pt x="745" y="1961"/>
                            <a:pt x="776" y="1970"/>
                            <a:pt x="817" y="1975"/>
                          </a:cubicBezTo>
                          <a:cubicBezTo>
                            <a:pt x="858" y="1980"/>
                            <a:pt x="926" y="1980"/>
                            <a:pt x="967" y="1963"/>
                          </a:cubicBezTo>
                          <a:cubicBezTo>
                            <a:pt x="1008" y="1946"/>
                            <a:pt x="1035" y="1919"/>
                            <a:pt x="1063" y="1873"/>
                          </a:cubicBezTo>
                          <a:cubicBezTo>
                            <a:pt x="1091" y="1827"/>
                            <a:pt x="1122" y="1761"/>
                            <a:pt x="1135" y="1687"/>
                          </a:cubicBezTo>
                          <a:cubicBezTo>
                            <a:pt x="1148" y="1613"/>
                            <a:pt x="1144" y="1498"/>
                            <a:pt x="1141" y="1429"/>
                          </a:cubicBezTo>
                          <a:cubicBezTo>
                            <a:pt x="1138" y="1360"/>
                            <a:pt x="1140" y="1325"/>
                            <a:pt x="1117" y="1273"/>
                          </a:cubicBezTo>
                          <a:cubicBezTo>
                            <a:pt x="1094" y="1221"/>
                            <a:pt x="1042" y="1153"/>
                            <a:pt x="1003" y="1117"/>
                          </a:cubicBezTo>
                          <a:cubicBezTo>
                            <a:pt x="964" y="1081"/>
                            <a:pt x="919" y="1064"/>
                            <a:pt x="883" y="1057"/>
                          </a:cubicBezTo>
                          <a:cubicBezTo>
                            <a:pt x="847" y="1050"/>
                            <a:pt x="821" y="1063"/>
                            <a:pt x="787" y="1075"/>
                          </a:cubicBezTo>
                          <a:cubicBezTo>
                            <a:pt x="753" y="1087"/>
                            <a:pt x="706" y="1117"/>
                            <a:pt x="679" y="1129"/>
                          </a:cubicBezTo>
                          <a:cubicBezTo>
                            <a:pt x="652" y="1141"/>
                            <a:pt x="642" y="1149"/>
                            <a:pt x="625" y="1147"/>
                          </a:cubicBezTo>
                          <a:cubicBezTo>
                            <a:pt x="608" y="1145"/>
                            <a:pt x="584" y="1130"/>
                            <a:pt x="577" y="1117"/>
                          </a:cubicBezTo>
                          <a:cubicBezTo>
                            <a:pt x="570" y="1104"/>
                            <a:pt x="576" y="1083"/>
                            <a:pt x="583" y="1069"/>
                          </a:cubicBezTo>
                          <a:cubicBezTo>
                            <a:pt x="590" y="1055"/>
                            <a:pt x="599" y="1043"/>
                            <a:pt x="619" y="1033"/>
                          </a:cubicBezTo>
                          <a:cubicBezTo>
                            <a:pt x="639" y="1023"/>
                            <a:pt x="671" y="1025"/>
                            <a:pt x="703" y="1009"/>
                          </a:cubicBezTo>
                          <a:cubicBezTo>
                            <a:pt x="735" y="993"/>
                            <a:pt x="780" y="965"/>
                            <a:pt x="811" y="937"/>
                          </a:cubicBezTo>
                          <a:cubicBezTo>
                            <a:pt x="842" y="909"/>
                            <a:pt x="866" y="895"/>
                            <a:pt x="889" y="841"/>
                          </a:cubicBezTo>
                          <a:cubicBezTo>
                            <a:pt x="912" y="787"/>
                            <a:pt x="939" y="696"/>
                            <a:pt x="949" y="613"/>
                          </a:cubicBezTo>
                          <a:cubicBezTo>
                            <a:pt x="959" y="530"/>
                            <a:pt x="960" y="416"/>
                            <a:pt x="949" y="343"/>
                          </a:cubicBezTo>
                          <a:cubicBezTo>
                            <a:pt x="938" y="270"/>
                            <a:pt x="914" y="215"/>
                            <a:pt x="883" y="175"/>
                          </a:cubicBezTo>
                          <a:cubicBezTo>
                            <a:pt x="852" y="135"/>
                            <a:pt x="807" y="115"/>
                            <a:pt x="763" y="103"/>
                          </a:cubicBezTo>
                          <a:cubicBezTo>
                            <a:pt x="719" y="91"/>
                            <a:pt x="665" y="90"/>
                            <a:pt x="619" y="103"/>
                          </a:cubicBezTo>
                          <a:cubicBezTo>
                            <a:pt x="573" y="116"/>
                            <a:pt x="525" y="139"/>
                            <a:pt x="487" y="181"/>
                          </a:cubicBezTo>
                          <a:cubicBezTo>
                            <a:pt x="449" y="223"/>
                            <a:pt x="412" y="301"/>
                            <a:pt x="391" y="355"/>
                          </a:cubicBezTo>
                          <a:cubicBezTo>
                            <a:pt x="370" y="409"/>
                            <a:pt x="359" y="437"/>
                            <a:pt x="361" y="505"/>
                          </a:cubicBezTo>
                          <a:cubicBezTo>
                            <a:pt x="363" y="573"/>
                            <a:pt x="399" y="691"/>
                            <a:pt x="403" y="763"/>
                          </a:cubicBezTo>
                          <a:cubicBezTo>
                            <a:pt x="407" y="835"/>
                            <a:pt x="395" y="906"/>
                            <a:pt x="385" y="937"/>
                          </a:cubicBezTo>
                          <a:cubicBezTo>
                            <a:pt x="375" y="968"/>
                            <a:pt x="356" y="957"/>
                            <a:pt x="343" y="949"/>
                          </a:cubicBezTo>
                          <a:cubicBezTo>
                            <a:pt x="330" y="941"/>
                            <a:pt x="316" y="933"/>
                            <a:pt x="307" y="889"/>
                          </a:cubicBezTo>
                          <a:cubicBezTo>
                            <a:pt x="298" y="845"/>
                            <a:pt x="294" y="755"/>
                            <a:pt x="289" y="685"/>
                          </a:cubicBezTo>
                          <a:cubicBezTo>
                            <a:pt x="284" y="615"/>
                            <a:pt x="273" y="523"/>
                            <a:pt x="277" y="469"/>
                          </a:cubicBezTo>
                          <a:cubicBezTo>
                            <a:pt x="281" y="415"/>
                            <a:pt x="297" y="398"/>
                            <a:pt x="307" y="367"/>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0187" name="Freeform 11"/>
                    <p:cNvSpPr>
                      <a:spLocks/>
                    </p:cNvSpPr>
                    <p:nvPr/>
                  </p:nvSpPr>
                  <p:spPr bwMode="auto">
                    <a:xfrm>
                      <a:off x="1657" y="376"/>
                      <a:ext cx="865" cy="2071"/>
                    </a:xfrm>
                    <a:custGeom>
                      <a:avLst/>
                      <a:gdLst/>
                      <a:ahLst/>
                      <a:cxnLst>
                        <a:cxn ang="0">
                          <a:pos x="785" y="530"/>
                        </a:cxn>
                        <a:cxn ang="0">
                          <a:pos x="797" y="350"/>
                        </a:cxn>
                        <a:cxn ang="0">
                          <a:pos x="863" y="206"/>
                        </a:cxn>
                        <a:cxn ang="0">
                          <a:pos x="809" y="218"/>
                        </a:cxn>
                        <a:cxn ang="0">
                          <a:pos x="749" y="218"/>
                        </a:cxn>
                        <a:cxn ang="0">
                          <a:pos x="683" y="116"/>
                        </a:cxn>
                        <a:cxn ang="0">
                          <a:pos x="611" y="32"/>
                        </a:cxn>
                        <a:cxn ang="0">
                          <a:pos x="509" y="2"/>
                        </a:cxn>
                        <a:cxn ang="0">
                          <a:pos x="407" y="20"/>
                        </a:cxn>
                        <a:cxn ang="0">
                          <a:pos x="281" y="74"/>
                        </a:cxn>
                        <a:cxn ang="0">
                          <a:pos x="173" y="206"/>
                        </a:cxn>
                        <a:cxn ang="0">
                          <a:pos x="119" y="404"/>
                        </a:cxn>
                        <a:cxn ang="0">
                          <a:pos x="131" y="590"/>
                        </a:cxn>
                        <a:cxn ang="0">
                          <a:pos x="173" y="782"/>
                        </a:cxn>
                        <a:cxn ang="0">
                          <a:pos x="197" y="884"/>
                        </a:cxn>
                        <a:cxn ang="0">
                          <a:pos x="167" y="986"/>
                        </a:cxn>
                        <a:cxn ang="0">
                          <a:pos x="65" y="1124"/>
                        </a:cxn>
                        <a:cxn ang="0">
                          <a:pos x="17" y="1298"/>
                        </a:cxn>
                        <a:cxn ang="0">
                          <a:pos x="5" y="1550"/>
                        </a:cxn>
                        <a:cxn ang="0">
                          <a:pos x="47" y="1748"/>
                        </a:cxn>
                        <a:cxn ang="0">
                          <a:pos x="131" y="1898"/>
                        </a:cxn>
                        <a:cxn ang="0">
                          <a:pos x="299" y="1988"/>
                        </a:cxn>
                        <a:cxn ang="0">
                          <a:pos x="425" y="1982"/>
                        </a:cxn>
                        <a:cxn ang="0">
                          <a:pos x="467" y="1994"/>
                        </a:cxn>
                        <a:cxn ang="0">
                          <a:pos x="497" y="2066"/>
                        </a:cxn>
                        <a:cxn ang="0">
                          <a:pos x="497" y="1964"/>
                        </a:cxn>
                        <a:cxn ang="0">
                          <a:pos x="557" y="1778"/>
                        </a:cxn>
                        <a:cxn ang="0">
                          <a:pos x="617" y="1658"/>
                        </a:cxn>
                        <a:cxn ang="0">
                          <a:pos x="581" y="1700"/>
                        </a:cxn>
                        <a:cxn ang="0">
                          <a:pos x="515" y="1820"/>
                        </a:cxn>
                        <a:cxn ang="0">
                          <a:pos x="407" y="1904"/>
                        </a:cxn>
                        <a:cxn ang="0">
                          <a:pos x="269" y="1898"/>
                        </a:cxn>
                        <a:cxn ang="0">
                          <a:pos x="179" y="1814"/>
                        </a:cxn>
                        <a:cxn ang="0">
                          <a:pos x="113" y="1640"/>
                        </a:cxn>
                        <a:cxn ang="0">
                          <a:pos x="107" y="1394"/>
                        </a:cxn>
                        <a:cxn ang="0">
                          <a:pos x="137" y="1190"/>
                        </a:cxn>
                        <a:cxn ang="0">
                          <a:pos x="203" y="1070"/>
                        </a:cxn>
                        <a:cxn ang="0">
                          <a:pos x="323" y="1022"/>
                        </a:cxn>
                        <a:cxn ang="0">
                          <a:pos x="509" y="1076"/>
                        </a:cxn>
                        <a:cxn ang="0">
                          <a:pos x="611" y="1124"/>
                        </a:cxn>
                        <a:cxn ang="0">
                          <a:pos x="665" y="1100"/>
                        </a:cxn>
                        <a:cxn ang="0">
                          <a:pos x="659" y="1046"/>
                        </a:cxn>
                        <a:cxn ang="0">
                          <a:pos x="611" y="1004"/>
                        </a:cxn>
                        <a:cxn ang="0">
                          <a:pos x="497" y="980"/>
                        </a:cxn>
                        <a:cxn ang="0">
                          <a:pos x="323" y="896"/>
                        </a:cxn>
                        <a:cxn ang="0">
                          <a:pos x="233" y="680"/>
                        </a:cxn>
                        <a:cxn ang="0">
                          <a:pos x="209" y="416"/>
                        </a:cxn>
                        <a:cxn ang="0">
                          <a:pos x="317" y="170"/>
                        </a:cxn>
                        <a:cxn ang="0">
                          <a:pos x="485" y="110"/>
                        </a:cxn>
                        <a:cxn ang="0">
                          <a:pos x="617" y="164"/>
                        </a:cxn>
                        <a:cxn ang="0">
                          <a:pos x="707" y="290"/>
                        </a:cxn>
                        <a:cxn ang="0">
                          <a:pos x="737" y="428"/>
                        </a:cxn>
                        <a:cxn ang="0">
                          <a:pos x="773" y="602"/>
                        </a:cxn>
                        <a:cxn ang="0">
                          <a:pos x="809" y="584"/>
                        </a:cxn>
                        <a:cxn ang="0">
                          <a:pos x="785" y="530"/>
                        </a:cxn>
                      </a:cxnLst>
                      <a:rect l="0" t="0" r="r" b="b"/>
                      <a:pathLst>
                        <a:path w="865" h="2071">
                          <a:moveTo>
                            <a:pt x="785" y="530"/>
                          </a:moveTo>
                          <a:cubicBezTo>
                            <a:pt x="783" y="491"/>
                            <a:pt x="784" y="404"/>
                            <a:pt x="797" y="350"/>
                          </a:cubicBezTo>
                          <a:cubicBezTo>
                            <a:pt x="810" y="296"/>
                            <a:pt x="861" y="228"/>
                            <a:pt x="863" y="206"/>
                          </a:cubicBezTo>
                          <a:cubicBezTo>
                            <a:pt x="865" y="184"/>
                            <a:pt x="828" y="216"/>
                            <a:pt x="809" y="218"/>
                          </a:cubicBezTo>
                          <a:cubicBezTo>
                            <a:pt x="790" y="220"/>
                            <a:pt x="770" y="235"/>
                            <a:pt x="749" y="218"/>
                          </a:cubicBezTo>
                          <a:cubicBezTo>
                            <a:pt x="728" y="201"/>
                            <a:pt x="706" y="147"/>
                            <a:pt x="683" y="116"/>
                          </a:cubicBezTo>
                          <a:cubicBezTo>
                            <a:pt x="660" y="85"/>
                            <a:pt x="640" y="51"/>
                            <a:pt x="611" y="32"/>
                          </a:cubicBezTo>
                          <a:cubicBezTo>
                            <a:pt x="582" y="13"/>
                            <a:pt x="543" y="4"/>
                            <a:pt x="509" y="2"/>
                          </a:cubicBezTo>
                          <a:cubicBezTo>
                            <a:pt x="475" y="0"/>
                            <a:pt x="445" y="8"/>
                            <a:pt x="407" y="20"/>
                          </a:cubicBezTo>
                          <a:cubicBezTo>
                            <a:pt x="369" y="32"/>
                            <a:pt x="320" y="43"/>
                            <a:pt x="281" y="74"/>
                          </a:cubicBezTo>
                          <a:cubicBezTo>
                            <a:pt x="242" y="105"/>
                            <a:pt x="200" y="151"/>
                            <a:pt x="173" y="206"/>
                          </a:cubicBezTo>
                          <a:cubicBezTo>
                            <a:pt x="146" y="261"/>
                            <a:pt x="126" y="340"/>
                            <a:pt x="119" y="404"/>
                          </a:cubicBezTo>
                          <a:cubicBezTo>
                            <a:pt x="112" y="468"/>
                            <a:pt x="122" y="527"/>
                            <a:pt x="131" y="590"/>
                          </a:cubicBezTo>
                          <a:cubicBezTo>
                            <a:pt x="140" y="653"/>
                            <a:pt x="162" y="733"/>
                            <a:pt x="173" y="782"/>
                          </a:cubicBezTo>
                          <a:cubicBezTo>
                            <a:pt x="184" y="831"/>
                            <a:pt x="198" y="850"/>
                            <a:pt x="197" y="884"/>
                          </a:cubicBezTo>
                          <a:cubicBezTo>
                            <a:pt x="196" y="918"/>
                            <a:pt x="189" y="946"/>
                            <a:pt x="167" y="986"/>
                          </a:cubicBezTo>
                          <a:cubicBezTo>
                            <a:pt x="145" y="1026"/>
                            <a:pt x="90" y="1072"/>
                            <a:pt x="65" y="1124"/>
                          </a:cubicBezTo>
                          <a:cubicBezTo>
                            <a:pt x="40" y="1176"/>
                            <a:pt x="27" y="1227"/>
                            <a:pt x="17" y="1298"/>
                          </a:cubicBezTo>
                          <a:cubicBezTo>
                            <a:pt x="7" y="1369"/>
                            <a:pt x="0" y="1475"/>
                            <a:pt x="5" y="1550"/>
                          </a:cubicBezTo>
                          <a:cubicBezTo>
                            <a:pt x="10" y="1625"/>
                            <a:pt x="26" y="1690"/>
                            <a:pt x="47" y="1748"/>
                          </a:cubicBezTo>
                          <a:cubicBezTo>
                            <a:pt x="68" y="1806"/>
                            <a:pt x="89" y="1858"/>
                            <a:pt x="131" y="1898"/>
                          </a:cubicBezTo>
                          <a:cubicBezTo>
                            <a:pt x="173" y="1938"/>
                            <a:pt x="250" y="1974"/>
                            <a:pt x="299" y="1988"/>
                          </a:cubicBezTo>
                          <a:cubicBezTo>
                            <a:pt x="348" y="2002"/>
                            <a:pt x="397" y="1981"/>
                            <a:pt x="425" y="1982"/>
                          </a:cubicBezTo>
                          <a:cubicBezTo>
                            <a:pt x="453" y="1983"/>
                            <a:pt x="455" y="1980"/>
                            <a:pt x="467" y="1994"/>
                          </a:cubicBezTo>
                          <a:cubicBezTo>
                            <a:pt x="479" y="2008"/>
                            <a:pt x="492" y="2071"/>
                            <a:pt x="497" y="2066"/>
                          </a:cubicBezTo>
                          <a:cubicBezTo>
                            <a:pt x="502" y="2061"/>
                            <a:pt x="487" y="2012"/>
                            <a:pt x="497" y="1964"/>
                          </a:cubicBezTo>
                          <a:cubicBezTo>
                            <a:pt x="507" y="1916"/>
                            <a:pt x="537" y="1829"/>
                            <a:pt x="557" y="1778"/>
                          </a:cubicBezTo>
                          <a:cubicBezTo>
                            <a:pt x="577" y="1727"/>
                            <a:pt x="613" y="1671"/>
                            <a:pt x="617" y="1658"/>
                          </a:cubicBezTo>
                          <a:cubicBezTo>
                            <a:pt x="621" y="1645"/>
                            <a:pt x="598" y="1673"/>
                            <a:pt x="581" y="1700"/>
                          </a:cubicBezTo>
                          <a:cubicBezTo>
                            <a:pt x="564" y="1727"/>
                            <a:pt x="544" y="1786"/>
                            <a:pt x="515" y="1820"/>
                          </a:cubicBezTo>
                          <a:cubicBezTo>
                            <a:pt x="486" y="1854"/>
                            <a:pt x="448" y="1891"/>
                            <a:pt x="407" y="1904"/>
                          </a:cubicBezTo>
                          <a:cubicBezTo>
                            <a:pt x="366" y="1917"/>
                            <a:pt x="307" y="1913"/>
                            <a:pt x="269" y="1898"/>
                          </a:cubicBezTo>
                          <a:cubicBezTo>
                            <a:pt x="231" y="1883"/>
                            <a:pt x="205" y="1857"/>
                            <a:pt x="179" y="1814"/>
                          </a:cubicBezTo>
                          <a:cubicBezTo>
                            <a:pt x="153" y="1771"/>
                            <a:pt x="125" y="1710"/>
                            <a:pt x="113" y="1640"/>
                          </a:cubicBezTo>
                          <a:cubicBezTo>
                            <a:pt x="101" y="1570"/>
                            <a:pt x="103" y="1469"/>
                            <a:pt x="107" y="1394"/>
                          </a:cubicBezTo>
                          <a:cubicBezTo>
                            <a:pt x="111" y="1319"/>
                            <a:pt x="121" y="1244"/>
                            <a:pt x="137" y="1190"/>
                          </a:cubicBezTo>
                          <a:cubicBezTo>
                            <a:pt x="153" y="1136"/>
                            <a:pt x="172" y="1098"/>
                            <a:pt x="203" y="1070"/>
                          </a:cubicBezTo>
                          <a:cubicBezTo>
                            <a:pt x="234" y="1042"/>
                            <a:pt x="272" y="1021"/>
                            <a:pt x="323" y="1022"/>
                          </a:cubicBezTo>
                          <a:cubicBezTo>
                            <a:pt x="374" y="1023"/>
                            <a:pt x="461" y="1059"/>
                            <a:pt x="509" y="1076"/>
                          </a:cubicBezTo>
                          <a:cubicBezTo>
                            <a:pt x="557" y="1093"/>
                            <a:pt x="585" y="1120"/>
                            <a:pt x="611" y="1124"/>
                          </a:cubicBezTo>
                          <a:cubicBezTo>
                            <a:pt x="637" y="1128"/>
                            <a:pt x="657" y="1113"/>
                            <a:pt x="665" y="1100"/>
                          </a:cubicBezTo>
                          <a:cubicBezTo>
                            <a:pt x="673" y="1087"/>
                            <a:pt x="668" y="1062"/>
                            <a:pt x="659" y="1046"/>
                          </a:cubicBezTo>
                          <a:cubicBezTo>
                            <a:pt x="650" y="1030"/>
                            <a:pt x="638" y="1015"/>
                            <a:pt x="611" y="1004"/>
                          </a:cubicBezTo>
                          <a:cubicBezTo>
                            <a:pt x="584" y="993"/>
                            <a:pt x="545" y="998"/>
                            <a:pt x="497" y="980"/>
                          </a:cubicBezTo>
                          <a:cubicBezTo>
                            <a:pt x="449" y="962"/>
                            <a:pt x="367" y="946"/>
                            <a:pt x="323" y="896"/>
                          </a:cubicBezTo>
                          <a:cubicBezTo>
                            <a:pt x="279" y="846"/>
                            <a:pt x="252" y="760"/>
                            <a:pt x="233" y="680"/>
                          </a:cubicBezTo>
                          <a:cubicBezTo>
                            <a:pt x="214" y="600"/>
                            <a:pt x="195" y="501"/>
                            <a:pt x="209" y="416"/>
                          </a:cubicBezTo>
                          <a:cubicBezTo>
                            <a:pt x="223" y="331"/>
                            <a:pt x="271" y="221"/>
                            <a:pt x="317" y="170"/>
                          </a:cubicBezTo>
                          <a:cubicBezTo>
                            <a:pt x="363" y="119"/>
                            <a:pt x="435" y="111"/>
                            <a:pt x="485" y="110"/>
                          </a:cubicBezTo>
                          <a:cubicBezTo>
                            <a:pt x="535" y="109"/>
                            <a:pt x="580" y="134"/>
                            <a:pt x="617" y="164"/>
                          </a:cubicBezTo>
                          <a:cubicBezTo>
                            <a:pt x="654" y="194"/>
                            <a:pt x="687" y="246"/>
                            <a:pt x="707" y="290"/>
                          </a:cubicBezTo>
                          <a:cubicBezTo>
                            <a:pt x="727" y="334"/>
                            <a:pt x="726" y="376"/>
                            <a:pt x="737" y="428"/>
                          </a:cubicBezTo>
                          <a:cubicBezTo>
                            <a:pt x="748" y="480"/>
                            <a:pt x="761" y="576"/>
                            <a:pt x="773" y="602"/>
                          </a:cubicBezTo>
                          <a:cubicBezTo>
                            <a:pt x="785" y="628"/>
                            <a:pt x="807" y="597"/>
                            <a:pt x="809" y="584"/>
                          </a:cubicBezTo>
                          <a:cubicBezTo>
                            <a:pt x="811" y="571"/>
                            <a:pt x="787" y="569"/>
                            <a:pt x="785" y="530"/>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grpSp>
              <p:sp>
                <p:nvSpPr>
                  <p:cNvPr id="50188" name="Oval 12"/>
                  <p:cNvSpPr>
                    <a:spLocks noChangeArrowheads="1"/>
                  </p:cNvSpPr>
                  <p:nvPr/>
                </p:nvSpPr>
                <p:spPr bwMode="auto">
                  <a:xfrm>
                    <a:off x="2400" y="1428"/>
                    <a:ext cx="168" cy="246"/>
                  </a:xfrm>
                  <a:prstGeom prst="ellipse">
                    <a:avLst/>
                  </a:prstGeom>
                  <a:solidFill>
                    <a:srgbClr val="E7D6B7"/>
                  </a:solidFill>
                  <a:ln w="9525">
                    <a:noFill/>
                    <a:round/>
                    <a:headEnd/>
                    <a:tailEnd/>
                  </a:ln>
                  <a:effectLst/>
                </p:spPr>
                <p:txBody>
                  <a:bodyPr wrap="none" anchor="ctr"/>
                  <a:lstStyle/>
                  <a:p>
                    <a:endParaRPr lang="es-ES"/>
                  </a:p>
                </p:txBody>
              </p:sp>
              <p:sp>
                <p:nvSpPr>
                  <p:cNvPr id="50189" name="Freeform 13"/>
                  <p:cNvSpPr>
                    <a:spLocks/>
                  </p:cNvSpPr>
                  <p:nvPr/>
                </p:nvSpPr>
                <p:spPr bwMode="auto">
                  <a:xfrm>
                    <a:off x="2595" y="741"/>
                    <a:ext cx="266" cy="521"/>
                  </a:xfrm>
                  <a:custGeom>
                    <a:avLst/>
                    <a:gdLst/>
                    <a:ahLst/>
                    <a:cxnLst>
                      <a:cxn ang="0">
                        <a:pos x="3" y="483"/>
                      </a:cxn>
                      <a:cxn ang="0">
                        <a:pos x="27" y="273"/>
                      </a:cxn>
                      <a:cxn ang="0">
                        <a:pos x="111" y="45"/>
                      </a:cxn>
                      <a:cxn ang="0">
                        <a:pos x="183" y="3"/>
                      </a:cxn>
                      <a:cxn ang="0">
                        <a:pos x="237" y="39"/>
                      </a:cxn>
                      <a:cxn ang="0">
                        <a:pos x="261" y="129"/>
                      </a:cxn>
                      <a:cxn ang="0">
                        <a:pos x="207" y="273"/>
                      </a:cxn>
                      <a:cxn ang="0">
                        <a:pos x="105" y="477"/>
                      </a:cxn>
                      <a:cxn ang="0">
                        <a:pos x="45" y="501"/>
                      </a:cxn>
                      <a:cxn ang="0">
                        <a:pos x="3" y="483"/>
                      </a:cxn>
                    </a:cxnLst>
                    <a:rect l="0" t="0" r="r" b="b"/>
                    <a:pathLst>
                      <a:path w="266" h="521">
                        <a:moveTo>
                          <a:pt x="3" y="483"/>
                        </a:moveTo>
                        <a:cubicBezTo>
                          <a:pt x="0" y="445"/>
                          <a:pt x="9" y="346"/>
                          <a:pt x="27" y="273"/>
                        </a:cubicBezTo>
                        <a:cubicBezTo>
                          <a:pt x="45" y="200"/>
                          <a:pt x="85" y="90"/>
                          <a:pt x="111" y="45"/>
                        </a:cubicBezTo>
                        <a:cubicBezTo>
                          <a:pt x="137" y="0"/>
                          <a:pt x="162" y="4"/>
                          <a:pt x="183" y="3"/>
                        </a:cubicBezTo>
                        <a:cubicBezTo>
                          <a:pt x="204" y="2"/>
                          <a:pt x="224" y="18"/>
                          <a:pt x="237" y="39"/>
                        </a:cubicBezTo>
                        <a:cubicBezTo>
                          <a:pt x="250" y="60"/>
                          <a:pt x="266" y="90"/>
                          <a:pt x="261" y="129"/>
                        </a:cubicBezTo>
                        <a:cubicBezTo>
                          <a:pt x="256" y="168"/>
                          <a:pt x="233" y="215"/>
                          <a:pt x="207" y="273"/>
                        </a:cubicBezTo>
                        <a:cubicBezTo>
                          <a:pt x="181" y="331"/>
                          <a:pt x="132" y="439"/>
                          <a:pt x="105" y="477"/>
                        </a:cubicBezTo>
                        <a:cubicBezTo>
                          <a:pt x="78" y="515"/>
                          <a:pt x="61" y="501"/>
                          <a:pt x="45" y="501"/>
                        </a:cubicBezTo>
                        <a:cubicBezTo>
                          <a:pt x="29" y="501"/>
                          <a:pt x="6" y="521"/>
                          <a:pt x="3" y="483"/>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0190" name="Freeform 14"/>
                  <p:cNvSpPr>
                    <a:spLocks/>
                  </p:cNvSpPr>
                  <p:nvPr/>
                </p:nvSpPr>
                <p:spPr bwMode="auto">
                  <a:xfrm>
                    <a:off x="2672" y="1593"/>
                    <a:ext cx="392" cy="340"/>
                  </a:xfrm>
                  <a:custGeom>
                    <a:avLst/>
                    <a:gdLst/>
                    <a:ahLst/>
                    <a:cxnLst>
                      <a:cxn ang="0">
                        <a:pos x="100" y="201"/>
                      </a:cxn>
                      <a:cxn ang="0">
                        <a:pos x="16" y="87"/>
                      </a:cxn>
                      <a:cxn ang="0">
                        <a:pos x="4" y="45"/>
                      </a:cxn>
                      <a:cxn ang="0">
                        <a:pos x="28" y="3"/>
                      </a:cxn>
                      <a:cxn ang="0">
                        <a:pos x="130" y="27"/>
                      </a:cxn>
                      <a:cxn ang="0">
                        <a:pos x="250" y="75"/>
                      </a:cxn>
                      <a:cxn ang="0">
                        <a:pos x="364" y="159"/>
                      </a:cxn>
                      <a:cxn ang="0">
                        <a:pos x="388" y="273"/>
                      </a:cxn>
                      <a:cxn ang="0">
                        <a:pos x="340" y="333"/>
                      </a:cxn>
                      <a:cxn ang="0">
                        <a:pos x="244" y="315"/>
                      </a:cxn>
                      <a:cxn ang="0">
                        <a:pos x="100" y="201"/>
                      </a:cxn>
                    </a:cxnLst>
                    <a:rect l="0" t="0" r="r" b="b"/>
                    <a:pathLst>
                      <a:path w="392" h="340">
                        <a:moveTo>
                          <a:pt x="100" y="201"/>
                        </a:moveTo>
                        <a:cubicBezTo>
                          <a:pt x="62" y="163"/>
                          <a:pt x="32" y="113"/>
                          <a:pt x="16" y="87"/>
                        </a:cubicBezTo>
                        <a:cubicBezTo>
                          <a:pt x="0" y="61"/>
                          <a:pt x="2" y="59"/>
                          <a:pt x="4" y="45"/>
                        </a:cubicBezTo>
                        <a:cubicBezTo>
                          <a:pt x="6" y="31"/>
                          <a:pt x="7" y="6"/>
                          <a:pt x="28" y="3"/>
                        </a:cubicBezTo>
                        <a:cubicBezTo>
                          <a:pt x="49" y="0"/>
                          <a:pt x="93" y="15"/>
                          <a:pt x="130" y="27"/>
                        </a:cubicBezTo>
                        <a:cubicBezTo>
                          <a:pt x="167" y="39"/>
                          <a:pt x="211" y="53"/>
                          <a:pt x="250" y="75"/>
                        </a:cubicBezTo>
                        <a:cubicBezTo>
                          <a:pt x="289" y="97"/>
                          <a:pt x="341" y="126"/>
                          <a:pt x="364" y="159"/>
                        </a:cubicBezTo>
                        <a:cubicBezTo>
                          <a:pt x="387" y="192"/>
                          <a:pt x="392" y="244"/>
                          <a:pt x="388" y="273"/>
                        </a:cubicBezTo>
                        <a:cubicBezTo>
                          <a:pt x="384" y="302"/>
                          <a:pt x="364" y="326"/>
                          <a:pt x="340" y="333"/>
                        </a:cubicBezTo>
                        <a:cubicBezTo>
                          <a:pt x="316" y="340"/>
                          <a:pt x="282" y="336"/>
                          <a:pt x="244" y="315"/>
                        </a:cubicBezTo>
                        <a:cubicBezTo>
                          <a:pt x="206" y="294"/>
                          <a:pt x="138" y="239"/>
                          <a:pt x="100" y="201"/>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0191" name="Freeform 15"/>
                  <p:cNvSpPr>
                    <a:spLocks/>
                  </p:cNvSpPr>
                  <p:nvPr/>
                </p:nvSpPr>
                <p:spPr bwMode="auto">
                  <a:xfrm>
                    <a:off x="2412" y="1929"/>
                    <a:ext cx="151" cy="558"/>
                  </a:xfrm>
                  <a:custGeom>
                    <a:avLst/>
                    <a:gdLst/>
                    <a:ahLst/>
                    <a:cxnLst>
                      <a:cxn ang="0">
                        <a:pos x="18" y="165"/>
                      </a:cxn>
                      <a:cxn ang="0">
                        <a:pos x="42" y="39"/>
                      </a:cxn>
                      <a:cxn ang="0">
                        <a:pos x="66" y="3"/>
                      </a:cxn>
                      <a:cxn ang="0">
                        <a:pos x="108" y="27"/>
                      </a:cxn>
                      <a:cxn ang="0">
                        <a:pos x="138" y="165"/>
                      </a:cxn>
                      <a:cxn ang="0">
                        <a:pos x="144" y="423"/>
                      </a:cxn>
                      <a:cxn ang="0">
                        <a:pos x="96" y="543"/>
                      </a:cxn>
                      <a:cxn ang="0">
                        <a:pos x="24" y="513"/>
                      </a:cxn>
                      <a:cxn ang="0">
                        <a:pos x="0" y="315"/>
                      </a:cxn>
                      <a:cxn ang="0">
                        <a:pos x="18" y="165"/>
                      </a:cxn>
                    </a:cxnLst>
                    <a:rect l="0" t="0" r="r" b="b"/>
                    <a:pathLst>
                      <a:path w="151" h="558">
                        <a:moveTo>
                          <a:pt x="18" y="165"/>
                        </a:moveTo>
                        <a:cubicBezTo>
                          <a:pt x="25" y="119"/>
                          <a:pt x="34" y="66"/>
                          <a:pt x="42" y="39"/>
                        </a:cubicBezTo>
                        <a:cubicBezTo>
                          <a:pt x="50" y="12"/>
                          <a:pt x="55" y="5"/>
                          <a:pt x="66" y="3"/>
                        </a:cubicBezTo>
                        <a:cubicBezTo>
                          <a:pt x="77" y="1"/>
                          <a:pt x="96" y="0"/>
                          <a:pt x="108" y="27"/>
                        </a:cubicBezTo>
                        <a:cubicBezTo>
                          <a:pt x="120" y="54"/>
                          <a:pt x="132" y="99"/>
                          <a:pt x="138" y="165"/>
                        </a:cubicBezTo>
                        <a:cubicBezTo>
                          <a:pt x="144" y="231"/>
                          <a:pt x="151" y="360"/>
                          <a:pt x="144" y="423"/>
                        </a:cubicBezTo>
                        <a:cubicBezTo>
                          <a:pt x="137" y="486"/>
                          <a:pt x="116" y="528"/>
                          <a:pt x="96" y="543"/>
                        </a:cubicBezTo>
                        <a:cubicBezTo>
                          <a:pt x="76" y="558"/>
                          <a:pt x="40" y="551"/>
                          <a:pt x="24" y="513"/>
                        </a:cubicBezTo>
                        <a:cubicBezTo>
                          <a:pt x="8" y="475"/>
                          <a:pt x="0" y="372"/>
                          <a:pt x="0" y="315"/>
                        </a:cubicBezTo>
                        <a:cubicBezTo>
                          <a:pt x="0" y="258"/>
                          <a:pt x="11" y="211"/>
                          <a:pt x="18" y="165"/>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0192" name="Freeform 16"/>
                  <p:cNvSpPr>
                    <a:spLocks/>
                  </p:cNvSpPr>
                  <p:nvPr/>
                </p:nvSpPr>
                <p:spPr bwMode="auto">
                  <a:xfrm>
                    <a:off x="1907" y="1589"/>
                    <a:ext cx="392" cy="253"/>
                  </a:xfrm>
                  <a:custGeom>
                    <a:avLst/>
                    <a:gdLst/>
                    <a:ahLst/>
                    <a:cxnLst>
                      <a:cxn ang="0">
                        <a:pos x="175" y="61"/>
                      </a:cxn>
                      <a:cxn ang="0">
                        <a:pos x="307" y="19"/>
                      </a:cxn>
                      <a:cxn ang="0">
                        <a:pos x="367" y="7"/>
                      </a:cxn>
                      <a:cxn ang="0">
                        <a:pos x="385" y="61"/>
                      </a:cxn>
                      <a:cxn ang="0">
                        <a:pos x="325" y="133"/>
                      </a:cxn>
                      <a:cxn ang="0">
                        <a:pos x="193" y="223"/>
                      </a:cxn>
                      <a:cxn ang="0">
                        <a:pos x="37" y="247"/>
                      </a:cxn>
                      <a:cxn ang="0">
                        <a:pos x="1" y="187"/>
                      </a:cxn>
                      <a:cxn ang="0">
                        <a:pos x="43" y="115"/>
                      </a:cxn>
                      <a:cxn ang="0">
                        <a:pos x="175" y="61"/>
                      </a:cxn>
                    </a:cxnLst>
                    <a:rect l="0" t="0" r="r" b="b"/>
                    <a:pathLst>
                      <a:path w="392" h="253">
                        <a:moveTo>
                          <a:pt x="175" y="61"/>
                        </a:moveTo>
                        <a:cubicBezTo>
                          <a:pt x="219" y="45"/>
                          <a:pt x="275" y="28"/>
                          <a:pt x="307" y="19"/>
                        </a:cubicBezTo>
                        <a:cubicBezTo>
                          <a:pt x="339" y="10"/>
                          <a:pt x="354" y="0"/>
                          <a:pt x="367" y="7"/>
                        </a:cubicBezTo>
                        <a:cubicBezTo>
                          <a:pt x="380" y="14"/>
                          <a:pt x="392" y="40"/>
                          <a:pt x="385" y="61"/>
                        </a:cubicBezTo>
                        <a:cubicBezTo>
                          <a:pt x="378" y="82"/>
                          <a:pt x="357" y="106"/>
                          <a:pt x="325" y="133"/>
                        </a:cubicBezTo>
                        <a:cubicBezTo>
                          <a:pt x="293" y="160"/>
                          <a:pt x="241" y="204"/>
                          <a:pt x="193" y="223"/>
                        </a:cubicBezTo>
                        <a:cubicBezTo>
                          <a:pt x="145" y="242"/>
                          <a:pt x="69" y="253"/>
                          <a:pt x="37" y="247"/>
                        </a:cubicBezTo>
                        <a:cubicBezTo>
                          <a:pt x="5" y="241"/>
                          <a:pt x="0" y="209"/>
                          <a:pt x="1" y="187"/>
                        </a:cubicBezTo>
                        <a:cubicBezTo>
                          <a:pt x="2" y="165"/>
                          <a:pt x="15" y="136"/>
                          <a:pt x="43" y="115"/>
                        </a:cubicBezTo>
                        <a:cubicBezTo>
                          <a:pt x="71" y="94"/>
                          <a:pt x="131" y="77"/>
                          <a:pt x="175" y="61"/>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sp>
                <p:nvSpPr>
                  <p:cNvPr id="50193" name="Freeform 17"/>
                  <p:cNvSpPr>
                    <a:spLocks/>
                  </p:cNvSpPr>
                  <p:nvPr/>
                </p:nvSpPr>
                <p:spPr bwMode="auto">
                  <a:xfrm>
                    <a:off x="2094" y="930"/>
                    <a:ext cx="238" cy="386"/>
                  </a:xfrm>
                  <a:custGeom>
                    <a:avLst/>
                    <a:gdLst/>
                    <a:ahLst/>
                    <a:cxnLst>
                      <a:cxn ang="0">
                        <a:pos x="78" y="270"/>
                      </a:cxn>
                      <a:cxn ang="0">
                        <a:pos x="24" y="192"/>
                      </a:cxn>
                      <a:cxn ang="0">
                        <a:pos x="0" y="96"/>
                      </a:cxn>
                      <a:cxn ang="0">
                        <a:pos x="24" y="12"/>
                      </a:cxn>
                      <a:cxn ang="0">
                        <a:pos x="120" y="24"/>
                      </a:cxn>
                      <a:cxn ang="0">
                        <a:pos x="180" y="132"/>
                      </a:cxn>
                      <a:cxn ang="0">
                        <a:pos x="234" y="306"/>
                      </a:cxn>
                      <a:cxn ang="0">
                        <a:pos x="204" y="378"/>
                      </a:cxn>
                      <a:cxn ang="0">
                        <a:pos x="168" y="354"/>
                      </a:cxn>
                      <a:cxn ang="0">
                        <a:pos x="78" y="270"/>
                      </a:cxn>
                    </a:cxnLst>
                    <a:rect l="0" t="0" r="r" b="b"/>
                    <a:pathLst>
                      <a:path w="238" h="386">
                        <a:moveTo>
                          <a:pt x="78" y="270"/>
                        </a:moveTo>
                        <a:cubicBezTo>
                          <a:pt x="54" y="243"/>
                          <a:pt x="37" y="221"/>
                          <a:pt x="24" y="192"/>
                        </a:cubicBezTo>
                        <a:cubicBezTo>
                          <a:pt x="11" y="163"/>
                          <a:pt x="0" y="126"/>
                          <a:pt x="0" y="96"/>
                        </a:cubicBezTo>
                        <a:cubicBezTo>
                          <a:pt x="0" y="66"/>
                          <a:pt x="4" y="24"/>
                          <a:pt x="24" y="12"/>
                        </a:cubicBezTo>
                        <a:cubicBezTo>
                          <a:pt x="44" y="0"/>
                          <a:pt x="94" y="4"/>
                          <a:pt x="120" y="24"/>
                        </a:cubicBezTo>
                        <a:cubicBezTo>
                          <a:pt x="146" y="44"/>
                          <a:pt x="161" y="85"/>
                          <a:pt x="180" y="132"/>
                        </a:cubicBezTo>
                        <a:cubicBezTo>
                          <a:pt x="199" y="179"/>
                          <a:pt x="230" y="265"/>
                          <a:pt x="234" y="306"/>
                        </a:cubicBezTo>
                        <a:cubicBezTo>
                          <a:pt x="238" y="347"/>
                          <a:pt x="215" y="370"/>
                          <a:pt x="204" y="378"/>
                        </a:cubicBezTo>
                        <a:cubicBezTo>
                          <a:pt x="193" y="386"/>
                          <a:pt x="190" y="372"/>
                          <a:pt x="168" y="354"/>
                        </a:cubicBezTo>
                        <a:cubicBezTo>
                          <a:pt x="146" y="336"/>
                          <a:pt x="102" y="297"/>
                          <a:pt x="78" y="270"/>
                        </a:cubicBezTo>
                        <a:close/>
                      </a:path>
                    </a:pathLst>
                  </a:custGeom>
                  <a:solidFill>
                    <a:srgbClr val="E7D6B7"/>
                  </a:solidFill>
                  <a:ln w="9525" cap="flat" cmpd="sng">
                    <a:noFill/>
                    <a:prstDash val="solid"/>
                    <a:round/>
                    <a:headEnd type="none" w="med" len="med"/>
                    <a:tailEnd type="none" w="med" len="med"/>
                  </a:ln>
                  <a:effectLst/>
                </p:spPr>
                <p:txBody>
                  <a:bodyPr wrap="none" anchor="ctr"/>
                  <a:lstStyle/>
                  <a:p>
                    <a:endParaRPr lang="es-ES"/>
                  </a:p>
                </p:txBody>
              </p:sp>
            </p:grpSp>
            <p:pic>
              <p:nvPicPr>
                <p:cNvPr id="50194" name="Picture 18"/>
                <p:cNvPicPr>
                  <a:picLocks noChangeAspect="1" noChangeArrowheads="1"/>
                </p:cNvPicPr>
                <p:nvPr userDrawn="1"/>
              </p:nvPicPr>
              <p:blipFill>
                <a:blip r:embed="rId13"/>
                <a:srcRect/>
                <a:stretch>
                  <a:fillRect/>
                </a:stretch>
              </p:blipFill>
              <p:spPr bwMode="auto">
                <a:xfrm>
                  <a:off x="5280" y="144"/>
                  <a:ext cx="186" cy="183"/>
                </a:xfrm>
                <a:prstGeom prst="rect">
                  <a:avLst/>
                </a:prstGeom>
                <a:noFill/>
                <a:ln w="9525">
                  <a:noFill/>
                  <a:miter lim="800000"/>
                  <a:headEnd/>
                  <a:tailEnd/>
                </a:ln>
                <a:effectLst/>
              </p:spPr>
            </p:pic>
            <p:pic>
              <p:nvPicPr>
                <p:cNvPr id="50195" name="Picture 19"/>
                <p:cNvPicPr>
                  <a:picLocks noChangeAspect="1" noChangeArrowheads="1"/>
                </p:cNvPicPr>
                <p:nvPr userDrawn="1"/>
              </p:nvPicPr>
              <p:blipFill>
                <a:blip r:embed="rId13"/>
                <a:srcRect/>
                <a:stretch>
                  <a:fillRect/>
                </a:stretch>
              </p:blipFill>
              <p:spPr bwMode="auto">
                <a:xfrm>
                  <a:off x="5574" y="144"/>
                  <a:ext cx="186" cy="183"/>
                </a:xfrm>
                <a:prstGeom prst="rect">
                  <a:avLst/>
                </a:prstGeom>
                <a:noFill/>
                <a:ln w="9525">
                  <a:noFill/>
                  <a:miter lim="800000"/>
                  <a:headEnd/>
                  <a:tailEnd/>
                </a:ln>
                <a:effectLst/>
              </p:spPr>
            </p:pic>
            <p:pic>
              <p:nvPicPr>
                <p:cNvPr id="50196" name="Picture 20"/>
                <p:cNvPicPr>
                  <a:picLocks noChangeAspect="1" noChangeArrowheads="1"/>
                </p:cNvPicPr>
                <p:nvPr userDrawn="1"/>
              </p:nvPicPr>
              <p:blipFill>
                <a:blip r:embed="rId13"/>
                <a:srcRect/>
                <a:stretch>
                  <a:fillRect/>
                </a:stretch>
              </p:blipFill>
              <p:spPr bwMode="auto">
                <a:xfrm>
                  <a:off x="5424" y="336"/>
                  <a:ext cx="186" cy="183"/>
                </a:xfrm>
                <a:prstGeom prst="rect">
                  <a:avLst/>
                </a:prstGeom>
                <a:noFill/>
                <a:ln w="9525">
                  <a:noFill/>
                  <a:miter lim="800000"/>
                  <a:headEnd/>
                  <a:tailEnd/>
                </a:ln>
                <a:effectLst/>
              </p:spPr>
            </p:pic>
            <p:pic>
              <p:nvPicPr>
                <p:cNvPr id="50197" name="Picture 21"/>
                <p:cNvPicPr>
                  <a:picLocks noChangeAspect="1" noChangeArrowheads="1"/>
                </p:cNvPicPr>
                <p:nvPr userDrawn="1"/>
              </p:nvPicPr>
              <p:blipFill>
                <a:blip r:embed="rId13"/>
                <a:srcRect/>
                <a:stretch>
                  <a:fillRect/>
                </a:stretch>
              </p:blipFill>
              <p:spPr bwMode="auto">
                <a:xfrm>
                  <a:off x="5376" y="576"/>
                  <a:ext cx="186" cy="183"/>
                </a:xfrm>
                <a:prstGeom prst="rect">
                  <a:avLst/>
                </a:prstGeom>
                <a:noFill/>
                <a:ln w="9525">
                  <a:noFill/>
                  <a:miter lim="800000"/>
                  <a:headEnd/>
                  <a:tailEnd/>
                </a:ln>
                <a:effectLst/>
              </p:spPr>
            </p:pic>
            <p:pic>
              <p:nvPicPr>
                <p:cNvPr id="50198" name="Picture 22"/>
                <p:cNvPicPr>
                  <a:picLocks noChangeAspect="1" noChangeArrowheads="1"/>
                </p:cNvPicPr>
                <p:nvPr userDrawn="1"/>
              </p:nvPicPr>
              <p:blipFill>
                <a:blip r:embed="rId13"/>
                <a:srcRect/>
                <a:stretch>
                  <a:fillRect/>
                </a:stretch>
              </p:blipFill>
              <p:spPr bwMode="auto">
                <a:xfrm>
                  <a:off x="5574" y="528"/>
                  <a:ext cx="186" cy="183"/>
                </a:xfrm>
                <a:prstGeom prst="rect">
                  <a:avLst/>
                </a:prstGeom>
                <a:noFill/>
                <a:ln w="9525">
                  <a:noFill/>
                  <a:miter lim="800000"/>
                  <a:headEnd/>
                  <a:tailEnd/>
                </a:ln>
                <a:effectLst/>
              </p:spPr>
            </p:pic>
            <p:pic>
              <p:nvPicPr>
                <p:cNvPr id="50199" name="Picture 23"/>
                <p:cNvPicPr>
                  <a:picLocks noChangeAspect="1" noChangeArrowheads="1"/>
                </p:cNvPicPr>
                <p:nvPr userDrawn="1"/>
              </p:nvPicPr>
              <p:blipFill>
                <a:blip r:embed="rId13"/>
                <a:srcRect/>
                <a:stretch>
                  <a:fillRect/>
                </a:stretch>
              </p:blipFill>
              <p:spPr bwMode="auto">
                <a:xfrm>
                  <a:off x="5472" y="768"/>
                  <a:ext cx="186" cy="183"/>
                </a:xfrm>
                <a:prstGeom prst="rect">
                  <a:avLst/>
                </a:prstGeom>
                <a:noFill/>
                <a:ln w="9525">
                  <a:noFill/>
                  <a:miter lim="800000"/>
                  <a:headEnd/>
                  <a:tailEnd/>
                </a:ln>
                <a:effectLst/>
              </p:spPr>
            </p:pic>
            <p:pic>
              <p:nvPicPr>
                <p:cNvPr id="50200" name="Picture 24"/>
                <p:cNvPicPr>
                  <a:picLocks noChangeAspect="1" noChangeArrowheads="1"/>
                </p:cNvPicPr>
                <p:nvPr userDrawn="1"/>
              </p:nvPicPr>
              <p:blipFill>
                <a:blip r:embed="rId13"/>
                <a:srcRect/>
                <a:stretch>
                  <a:fillRect/>
                </a:stretch>
              </p:blipFill>
              <p:spPr bwMode="auto">
                <a:xfrm>
                  <a:off x="5574" y="1008"/>
                  <a:ext cx="186" cy="183"/>
                </a:xfrm>
                <a:prstGeom prst="rect">
                  <a:avLst/>
                </a:prstGeom>
                <a:noFill/>
                <a:ln w="9525">
                  <a:noFill/>
                  <a:miter lim="800000"/>
                  <a:headEnd/>
                  <a:tailEnd/>
                </a:ln>
                <a:effectLst/>
              </p:spPr>
            </p:pic>
            <p:pic>
              <p:nvPicPr>
                <p:cNvPr id="50201" name="Picture 25"/>
                <p:cNvPicPr>
                  <a:picLocks noChangeAspect="1" noChangeArrowheads="1"/>
                </p:cNvPicPr>
                <p:nvPr userDrawn="1"/>
              </p:nvPicPr>
              <p:blipFill>
                <a:blip r:embed="rId13"/>
                <a:srcRect/>
                <a:stretch>
                  <a:fillRect/>
                </a:stretch>
              </p:blipFill>
              <p:spPr bwMode="auto">
                <a:xfrm>
                  <a:off x="5574" y="1248"/>
                  <a:ext cx="186" cy="183"/>
                </a:xfrm>
                <a:prstGeom prst="rect">
                  <a:avLst/>
                </a:prstGeom>
                <a:noFill/>
                <a:ln w="9525">
                  <a:noFill/>
                  <a:miter lim="800000"/>
                  <a:headEnd/>
                  <a:tailEnd/>
                </a:ln>
                <a:effectLst/>
              </p:spPr>
            </p:pic>
          </p:grpSp>
          <p:grpSp>
            <p:nvGrpSpPr>
              <p:cNvPr id="50202" name="Group 26"/>
              <p:cNvGrpSpPr>
                <a:grpSpLocks/>
              </p:cNvGrpSpPr>
              <p:nvPr userDrawn="1"/>
            </p:nvGrpSpPr>
            <p:grpSpPr bwMode="auto">
              <a:xfrm>
                <a:off x="4944" y="1008"/>
                <a:ext cx="522" cy="2967"/>
                <a:chOff x="4944" y="1008"/>
                <a:chExt cx="522" cy="2967"/>
              </a:xfrm>
            </p:grpSpPr>
            <p:pic>
              <p:nvPicPr>
                <p:cNvPr id="50203" name="Picture 27"/>
                <p:cNvPicPr>
                  <a:picLocks noChangeAspect="1" noChangeArrowheads="1"/>
                </p:cNvPicPr>
                <p:nvPr userDrawn="1"/>
              </p:nvPicPr>
              <p:blipFill>
                <a:blip r:embed="rId13"/>
                <a:srcRect/>
                <a:stretch>
                  <a:fillRect/>
                </a:stretch>
              </p:blipFill>
              <p:spPr bwMode="auto">
                <a:xfrm>
                  <a:off x="5136" y="1008"/>
                  <a:ext cx="186" cy="183"/>
                </a:xfrm>
                <a:prstGeom prst="rect">
                  <a:avLst/>
                </a:prstGeom>
                <a:noFill/>
                <a:ln w="9525">
                  <a:noFill/>
                  <a:miter lim="800000"/>
                  <a:headEnd/>
                  <a:tailEnd/>
                </a:ln>
                <a:effectLst/>
              </p:spPr>
            </p:pic>
            <p:pic>
              <p:nvPicPr>
                <p:cNvPr id="50204" name="Picture 28"/>
                <p:cNvPicPr>
                  <a:picLocks noChangeAspect="1" noChangeArrowheads="1"/>
                </p:cNvPicPr>
                <p:nvPr userDrawn="1"/>
              </p:nvPicPr>
              <p:blipFill>
                <a:blip r:embed="rId13"/>
                <a:srcRect/>
                <a:stretch>
                  <a:fillRect/>
                </a:stretch>
              </p:blipFill>
              <p:spPr bwMode="auto">
                <a:xfrm>
                  <a:off x="5184" y="1200"/>
                  <a:ext cx="186" cy="183"/>
                </a:xfrm>
                <a:prstGeom prst="rect">
                  <a:avLst/>
                </a:prstGeom>
                <a:noFill/>
                <a:ln w="9525">
                  <a:noFill/>
                  <a:miter lim="800000"/>
                  <a:headEnd/>
                  <a:tailEnd/>
                </a:ln>
                <a:effectLst/>
              </p:spPr>
            </p:pic>
            <p:pic>
              <p:nvPicPr>
                <p:cNvPr id="50205" name="Picture 29"/>
                <p:cNvPicPr>
                  <a:picLocks noChangeAspect="1" noChangeArrowheads="1"/>
                </p:cNvPicPr>
                <p:nvPr userDrawn="1"/>
              </p:nvPicPr>
              <p:blipFill>
                <a:blip r:embed="rId13"/>
                <a:srcRect/>
                <a:stretch>
                  <a:fillRect/>
                </a:stretch>
              </p:blipFill>
              <p:spPr bwMode="auto">
                <a:xfrm>
                  <a:off x="5136" y="1584"/>
                  <a:ext cx="186" cy="183"/>
                </a:xfrm>
                <a:prstGeom prst="rect">
                  <a:avLst/>
                </a:prstGeom>
                <a:noFill/>
                <a:ln w="9525">
                  <a:noFill/>
                  <a:miter lim="800000"/>
                  <a:headEnd/>
                  <a:tailEnd/>
                </a:ln>
                <a:effectLst/>
              </p:spPr>
            </p:pic>
            <p:pic>
              <p:nvPicPr>
                <p:cNvPr id="50206" name="Picture 30"/>
                <p:cNvPicPr>
                  <a:picLocks noChangeAspect="1" noChangeArrowheads="1"/>
                </p:cNvPicPr>
                <p:nvPr userDrawn="1"/>
              </p:nvPicPr>
              <p:blipFill>
                <a:blip r:embed="rId13"/>
                <a:srcRect/>
                <a:stretch>
                  <a:fillRect/>
                </a:stretch>
              </p:blipFill>
              <p:spPr bwMode="auto">
                <a:xfrm>
                  <a:off x="5280" y="1728"/>
                  <a:ext cx="186" cy="183"/>
                </a:xfrm>
                <a:prstGeom prst="rect">
                  <a:avLst/>
                </a:prstGeom>
                <a:noFill/>
                <a:ln w="9525">
                  <a:noFill/>
                  <a:miter lim="800000"/>
                  <a:headEnd/>
                  <a:tailEnd/>
                </a:ln>
                <a:effectLst/>
              </p:spPr>
            </p:pic>
            <p:pic>
              <p:nvPicPr>
                <p:cNvPr id="50207" name="Picture 31"/>
                <p:cNvPicPr>
                  <a:picLocks noChangeAspect="1" noChangeArrowheads="1"/>
                </p:cNvPicPr>
                <p:nvPr userDrawn="1"/>
              </p:nvPicPr>
              <p:blipFill>
                <a:blip r:embed="rId13"/>
                <a:srcRect/>
                <a:stretch>
                  <a:fillRect/>
                </a:stretch>
              </p:blipFill>
              <p:spPr bwMode="auto">
                <a:xfrm>
                  <a:off x="5040" y="1824"/>
                  <a:ext cx="186" cy="183"/>
                </a:xfrm>
                <a:prstGeom prst="rect">
                  <a:avLst/>
                </a:prstGeom>
                <a:noFill/>
                <a:ln w="9525">
                  <a:noFill/>
                  <a:miter lim="800000"/>
                  <a:headEnd/>
                  <a:tailEnd/>
                </a:ln>
                <a:effectLst/>
              </p:spPr>
            </p:pic>
            <p:pic>
              <p:nvPicPr>
                <p:cNvPr id="50208" name="Picture 32"/>
                <p:cNvPicPr>
                  <a:picLocks noChangeAspect="1" noChangeArrowheads="1"/>
                </p:cNvPicPr>
                <p:nvPr userDrawn="1"/>
              </p:nvPicPr>
              <p:blipFill>
                <a:blip r:embed="rId13"/>
                <a:srcRect/>
                <a:stretch>
                  <a:fillRect/>
                </a:stretch>
              </p:blipFill>
              <p:spPr bwMode="auto">
                <a:xfrm>
                  <a:off x="5088" y="2016"/>
                  <a:ext cx="186" cy="183"/>
                </a:xfrm>
                <a:prstGeom prst="rect">
                  <a:avLst/>
                </a:prstGeom>
                <a:noFill/>
                <a:ln w="9525">
                  <a:noFill/>
                  <a:miter lim="800000"/>
                  <a:headEnd/>
                  <a:tailEnd/>
                </a:ln>
                <a:effectLst/>
              </p:spPr>
            </p:pic>
            <p:pic>
              <p:nvPicPr>
                <p:cNvPr id="50209" name="Picture 33"/>
                <p:cNvPicPr>
                  <a:picLocks noChangeAspect="1" noChangeArrowheads="1"/>
                </p:cNvPicPr>
                <p:nvPr userDrawn="1"/>
              </p:nvPicPr>
              <p:blipFill>
                <a:blip r:embed="rId13"/>
                <a:srcRect/>
                <a:stretch>
                  <a:fillRect/>
                </a:stretch>
              </p:blipFill>
              <p:spPr bwMode="auto">
                <a:xfrm>
                  <a:off x="5280" y="2064"/>
                  <a:ext cx="186" cy="183"/>
                </a:xfrm>
                <a:prstGeom prst="rect">
                  <a:avLst/>
                </a:prstGeom>
                <a:noFill/>
                <a:ln w="9525">
                  <a:noFill/>
                  <a:miter lim="800000"/>
                  <a:headEnd/>
                  <a:tailEnd/>
                </a:ln>
                <a:effectLst/>
              </p:spPr>
            </p:pic>
            <p:pic>
              <p:nvPicPr>
                <p:cNvPr id="50210" name="Picture 34"/>
                <p:cNvPicPr>
                  <a:picLocks noChangeAspect="1" noChangeArrowheads="1"/>
                </p:cNvPicPr>
                <p:nvPr userDrawn="1"/>
              </p:nvPicPr>
              <p:blipFill>
                <a:blip r:embed="rId13"/>
                <a:srcRect/>
                <a:stretch>
                  <a:fillRect/>
                </a:stretch>
              </p:blipFill>
              <p:spPr bwMode="auto">
                <a:xfrm>
                  <a:off x="5232" y="2352"/>
                  <a:ext cx="186" cy="183"/>
                </a:xfrm>
                <a:prstGeom prst="rect">
                  <a:avLst/>
                </a:prstGeom>
                <a:noFill/>
                <a:ln w="9525">
                  <a:noFill/>
                  <a:miter lim="800000"/>
                  <a:headEnd/>
                  <a:tailEnd/>
                </a:ln>
                <a:effectLst/>
              </p:spPr>
            </p:pic>
            <p:pic>
              <p:nvPicPr>
                <p:cNvPr id="50211" name="Picture 35"/>
                <p:cNvPicPr>
                  <a:picLocks noChangeAspect="1" noChangeArrowheads="1"/>
                </p:cNvPicPr>
                <p:nvPr userDrawn="1"/>
              </p:nvPicPr>
              <p:blipFill>
                <a:blip r:embed="rId13"/>
                <a:srcRect/>
                <a:stretch>
                  <a:fillRect/>
                </a:stretch>
              </p:blipFill>
              <p:spPr bwMode="auto">
                <a:xfrm>
                  <a:off x="4992" y="2208"/>
                  <a:ext cx="186" cy="183"/>
                </a:xfrm>
                <a:prstGeom prst="rect">
                  <a:avLst/>
                </a:prstGeom>
                <a:noFill/>
                <a:ln w="9525">
                  <a:noFill/>
                  <a:miter lim="800000"/>
                  <a:headEnd/>
                  <a:tailEnd/>
                </a:ln>
                <a:effectLst/>
              </p:spPr>
            </p:pic>
            <p:pic>
              <p:nvPicPr>
                <p:cNvPr id="50212" name="Picture 36"/>
                <p:cNvPicPr>
                  <a:picLocks noChangeAspect="1" noChangeArrowheads="1"/>
                </p:cNvPicPr>
                <p:nvPr userDrawn="1"/>
              </p:nvPicPr>
              <p:blipFill>
                <a:blip r:embed="rId13"/>
                <a:srcRect/>
                <a:stretch>
                  <a:fillRect/>
                </a:stretch>
              </p:blipFill>
              <p:spPr bwMode="auto">
                <a:xfrm>
                  <a:off x="4992" y="2448"/>
                  <a:ext cx="186" cy="183"/>
                </a:xfrm>
                <a:prstGeom prst="rect">
                  <a:avLst/>
                </a:prstGeom>
                <a:noFill/>
                <a:ln w="9525">
                  <a:noFill/>
                  <a:miter lim="800000"/>
                  <a:headEnd/>
                  <a:tailEnd/>
                </a:ln>
                <a:effectLst/>
              </p:spPr>
            </p:pic>
            <p:pic>
              <p:nvPicPr>
                <p:cNvPr id="50213" name="Picture 37"/>
                <p:cNvPicPr>
                  <a:picLocks noChangeAspect="1" noChangeArrowheads="1"/>
                </p:cNvPicPr>
                <p:nvPr userDrawn="1"/>
              </p:nvPicPr>
              <p:blipFill>
                <a:blip r:embed="rId13"/>
                <a:srcRect/>
                <a:stretch>
                  <a:fillRect/>
                </a:stretch>
              </p:blipFill>
              <p:spPr bwMode="auto">
                <a:xfrm>
                  <a:off x="5136" y="2592"/>
                  <a:ext cx="186" cy="183"/>
                </a:xfrm>
                <a:prstGeom prst="rect">
                  <a:avLst/>
                </a:prstGeom>
                <a:noFill/>
                <a:ln w="9525">
                  <a:noFill/>
                  <a:miter lim="800000"/>
                  <a:headEnd/>
                  <a:tailEnd/>
                </a:ln>
                <a:effectLst/>
              </p:spPr>
            </p:pic>
            <p:pic>
              <p:nvPicPr>
                <p:cNvPr id="50214" name="Picture 38"/>
                <p:cNvPicPr>
                  <a:picLocks noChangeAspect="1" noChangeArrowheads="1"/>
                </p:cNvPicPr>
                <p:nvPr userDrawn="1"/>
              </p:nvPicPr>
              <p:blipFill>
                <a:blip r:embed="rId13"/>
                <a:srcRect/>
                <a:stretch>
                  <a:fillRect/>
                </a:stretch>
              </p:blipFill>
              <p:spPr bwMode="auto">
                <a:xfrm>
                  <a:off x="5232" y="1392"/>
                  <a:ext cx="186" cy="183"/>
                </a:xfrm>
                <a:prstGeom prst="rect">
                  <a:avLst/>
                </a:prstGeom>
                <a:noFill/>
                <a:ln w="9525">
                  <a:noFill/>
                  <a:miter lim="800000"/>
                  <a:headEnd/>
                  <a:tailEnd/>
                </a:ln>
                <a:effectLst/>
              </p:spPr>
            </p:pic>
            <p:pic>
              <p:nvPicPr>
                <p:cNvPr id="50215" name="Picture 39"/>
                <p:cNvPicPr>
                  <a:picLocks noChangeAspect="1" noChangeArrowheads="1"/>
                </p:cNvPicPr>
                <p:nvPr userDrawn="1"/>
              </p:nvPicPr>
              <p:blipFill>
                <a:blip r:embed="rId13"/>
                <a:srcRect/>
                <a:stretch>
                  <a:fillRect/>
                </a:stretch>
              </p:blipFill>
              <p:spPr bwMode="auto">
                <a:xfrm>
                  <a:off x="4944" y="2736"/>
                  <a:ext cx="186" cy="183"/>
                </a:xfrm>
                <a:prstGeom prst="rect">
                  <a:avLst/>
                </a:prstGeom>
                <a:noFill/>
                <a:ln w="9525">
                  <a:noFill/>
                  <a:miter lim="800000"/>
                  <a:headEnd/>
                  <a:tailEnd/>
                </a:ln>
                <a:effectLst/>
              </p:spPr>
            </p:pic>
            <p:pic>
              <p:nvPicPr>
                <p:cNvPr id="50216" name="Picture 40"/>
                <p:cNvPicPr>
                  <a:picLocks noChangeAspect="1" noChangeArrowheads="1"/>
                </p:cNvPicPr>
                <p:nvPr userDrawn="1"/>
              </p:nvPicPr>
              <p:blipFill>
                <a:blip r:embed="rId13"/>
                <a:srcRect/>
                <a:stretch>
                  <a:fillRect/>
                </a:stretch>
              </p:blipFill>
              <p:spPr bwMode="auto">
                <a:xfrm>
                  <a:off x="4992" y="3072"/>
                  <a:ext cx="186" cy="183"/>
                </a:xfrm>
                <a:prstGeom prst="rect">
                  <a:avLst/>
                </a:prstGeom>
                <a:noFill/>
                <a:ln w="9525">
                  <a:noFill/>
                  <a:miter lim="800000"/>
                  <a:headEnd/>
                  <a:tailEnd/>
                </a:ln>
                <a:effectLst/>
              </p:spPr>
            </p:pic>
            <p:pic>
              <p:nvPicPr>
                <p:cNvPr id="50217" name="Picture 41"/>
                <p:cNvPicPr>
                  <a:picLocks noChangeAspect="1" noChangeArrowheads="1"/>
                </p:cNvPicPr>
                <p:nvPr userDrawn="1"/>
              </p:nvPicPr>
              <p:blipFill>
                <a:blip r:embed="rId13"/>
                <a:srcRect/>
                <a:stretch>
                  <a:fillRect/>
                </a:stretch>
              </p:blipFill>
              <p:spPr bwMode="auto">
                <a:xfrm>
                  <a:off x="5232" y="3312"/>
                  <a:ext cx="186" cy="183"/>
                </a:xfrm>
                <a:prstGeom prst="rect">
                  <a:avLst/>
                </a:prstGeom>
                <a:noFill/>
                <a:ln w="9525">
                  <a:noFill/>
                  <a:miter lim="800000"/>
                  <a:headEnd/>
                  <a:tailEnd/>
                </a:ln>
                <a:effectLst/>
              </p:spPr>
            </p:pic>
            <p:pic>
              <p:nvPicPr>
                <p:cNvPr id="50218" name="Picture 42"/>
                <p:cNvPicPr>
                  <a:picLocks noChangeAspect="1" noChangeArrowheads="1"/>
                </p:cNvPicPr>
                <p:nvPr userDrawn="1"/>
              </p:nvPicPr>
              <p:blipFill>
                <a:blip r:embed="rId13"/>
                <a:srcRect/>
                <a:stretch>
                  <a:fillRect/>
                </a:stretch>
              </p:blipFill>
              <p:spPr bwMode="auto">
                <a:xfrm>
                  <a:off x="4992" y="3408"/>
                  <a:ext cx="186" cy="183"/>
                </a:xfrm>
                <a:prstGeom prst="rect">
                  <a:avLst/>
                </a:prstGeom>
                <a:noFill/>
                <a:ln w="9525">
                  <a:noFill/>
                  <a:miter lim="800000"/>
                  <a:headEnd/>
                  <a:tailEnd/>
                </a:ln>
                <a:effectLst/>
              </p:spPr>
            </p:pic>
            <p:pic>
              <p:nvPicPr>
                <p:cNvPr id="50219" name="Picture 43"/>
                <p:cNvPicPr>
                  <a:picLocks noChangeAspect="1" noChangeArrowheads="1"/>
                </p:cNvPicPr>
                <p:nvPr userDrawn="1"/>
              </p:nvPicPr>
              <p:blipFill>
                <a:blip r:embed="rId13"/>
                <a:srcRect/>
                <a:stretch>
                  <a:fillRect/>
                </a:stretch>
              </p:blipFill>
              <p:spPr bwMode="auto">
                <a:xfrm>
                  <a:off x="5088" y="3552"/>
                  <a:ext cx="186" cy="183"/>
                </a:xfrm>
                <a:prstGeom prst="rect">
                  <a:avLst/>
                </a:prstGeom>
                <a:noFill/>
                <a:ln w="9525">
                  <a:noFill/>
                  <a:miter lim="800000"/>
                  <a:headEnd/>
                  <a:tailEnd/>
                </a:ln>
                <a:effectLst/>
              </p:spPr>
            </p:pic>
            <p:pic>
              <p:nvPicPr>
                <p:cNvPr id="50220" name="Picture 44"/>
                <p:cNvPicPr>
                  <a:picLocks noChangeAspect="1" noChangeArrowheads="1"/>
                </p:cNvPicPr>
                <p:nvPr userDrawn="1"/>
              </p:nvPicPr>
              <p:blipFill>
                <a:blip r:embed="rId13"/>
                <a:srcRect/>
                <a:stretch>
                  <a:fillRect/>
                </a:stretch>
              </p:blipFill>
              <p:spPr bwMode="auto">
                <a:xfrm>
                  <a:off x="4992" y="3792"/>
                  <a:ext cx="186" cy="183"/>
                </a:xfrm>
                <a:prstGeom prst="rect">
                  <a:avLst/>
                </a:prstGeom>
                <a:noFill/>
                <a:ln w="9525">
                  <a:noFill/>
                  <a:miter lim="800000"/>
                  <a:headEnd/>
                  <a:tailEnd/>
                </a:ln>
                <a:effectLst/>
              </p:spPr>
            </p:pic>
            <p:pic>
              <p:nvPicPr>
                <p:cNvPr id="50221" name="Picture 45"/>
                <p:cNvPicPr>
                  <a:picLocks noChangeAspect="1" noChangeArrowheads="1"/>
                </p:cNvPicPr>
                <p:nvPr userDrawn="1"/>
              </p:nvPicPr>
              <p:blipFill>
                <a:blip r:embed="rId13"/>
                <a:srcRect/>
                <a:stretch>
                  <a:fillRect/>
                </a:stretch>
              </p:blipFill>
              <p:spPr bwMode="auto">
                <a:xfrm>
                  <a:off x="5184" y="3696"/>
                  <a:ext cx="186" cy="183"/>
                </a:xfrm>
                <a:prstGeom prst="rect">
                  <a:avLst/>
                </a:prstGeom>
                <a:noFill/>
                <a:ln w="9525">
                  <a:noFill/>
                  <a:miter lim="800000"/>
                  <a:headEnd/>
                  <a:tailEnd/>
                </a:ln>
                <a:effectLst/>
              </p:spPr>
            </p:pic>
          </p:grpSp>
        </p:grpSp>
        <p:sp>
          <p:nvSpPr>
            <p:cNvPr id="50222" name="Freeform 46"/>
            <p:cNvSpPr>
              <a:spLocks/>
            </p:cNvSpPr>
            <p:nvPr/>
          </p:nvSpPr>
          <p:spPr bwMode="auto">
            <a:xfrm>
              <a:off x="5010" y="3092"/>
              <a:ext cx="750" cy="1222"/>
            </a:xfrm>
            <a:custGeom>
              <a:avLst/>
              <a:gdLst/>
              <a:ahLst/>
              <a:cxnLst>
                <a:cxn ang="0">
                  <a:pos x="372" y="154"/>
                </a:cxn>
                <a:cxn ang="0">
                  <a:pos x="378" y="412"/>
                </a:cxn>
                <a:cxn ang="0">
                  <a:pos x="312" y="724"/>
                </a:cxn>
                <a:cxn ang="0">
                  <a:pos x="138" y="928"/>
                </a:cxn>
                <a:cxn ang="0">
                  <a:pos x="0" y="976"/>
                </a:cxn>
                <a:cxn ang="0">
                  <a:pos x="0" y="1222"/>
                </a:cxn>
                <a:cxn ang="0">
                  <a:pos x="750" y="1222"/>
                </a:cxn>
                <a:cxn ang="0">
                  <a:pos x="750" y="178"/>
                </a:cxn>
                <a:cxn ang="0">
                  <a:pos x="372" y="154"/>
                </a:cxn>
              </a:cxnLst>
              <a:rect l="0" t="0" r="r" b="b"/>
              <a:pathLst>
                <a:path w="750" h="1222">
                  <a:moveTo>
                    <a:pt x="372" y="154"/>
                  </a:moveTo>
                  <a:cubicBezTo>
                    <a:pt x="309" y="193"/>
                    <a:pt x="388" y="317"/>
                    <a:pt x="378" y="412"/>
                  </a:cubicBezTo>
                  <a:cubicBezTo>
                    <a:pt x="368" y="507"/>
                    <a:pt x="352" y="638"/>
                    <a:pt x="312" y="724"/>
                  </a:cubicBezTo>
                  <a:cubicBezTo>
                    <a:pt x="272" y="810"/>
                    <a:pt x="190" y="886"/>
                    <a:pt x="138" y="928"/>
                  </a:cubicBezTo>
                  <a:cubicBezTo>
                    <a:pt x="86" y="970"/>
                    <a:pt x="23" y="927"/>
                    <a:pt x="0" y="976"/>
                  </a:cubicBezTo>
                  <a:lnTo>
                    <a:pt x="0" y="1222"/>
                  </a:lnTo>
                  <a:lnTo>
                    <a:pt x="750" y="1222"/>
                  </a:lnTo>
                  <a:lnTo>
                    <a:pt x="750" y="178"/>
                  </a:lnTo>
                  <a:cubicBezTo>
                    <a:pt x="687" y="0"/>
                    <a:pt x="451" y="159"/>
                    <a:pt x="372" y="15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cap="flat" cmpd="sng">
              <a:noFill/>
              <a:prstDash val="solid"/>
              <a:round/>
              <a:headEnd type="none" w="med" len="med"/>
              <a:tailEnd type="none" w="med" len="med"/>
            </a:ln>
            <a:effectLst/>
          </p:spPr>
          <p:txBody>
            <a:bodyPr wrap="none" anchor="ctr"/>
            <a:lstStyle/>
            <a:p>
              <a:endParaRPr lang="es-ES"/>
            </a:p>
          </p:txBody>
        </p:sp>
        <p:sp>
          <p:nvSpPr>
            <p:cNvPr id="50223" name="Freeform 47"/>
            <p:cNvSpPr>
              <a:spLocks/>
            </p:cNvSpPr>
            <p:nvPr/>
          </p:nvSpPr>
          <p:spPr bwMode="auto">
            <a:xfrm>
              <a:off x="5001" y="3060"/>
              <a:ext cx="768" cy="1260"/>
            </a:xfrm>
            <a:custGeom>
              <a:avLst/>
              <a:gdLst/>
              <a:ahLst/>
              <a:cxnLst>
                <a:cxn ang="0">
                  <a:pos x="0" y="1260"/>
                </a:cxn>
                <a:cxn ang="0">
                  <a:pos x="0" y="1134"/>
                </a:cxn>
                <a:cxn ang="0">
                  <a:pos x="210" y="1032"/>
                </a:cxn>
                <a:cxn ang="0">
                  <a:pos x="324" y="918"/>
                </a:cxn>
                <a:cxn ang="0">
                  <a:pos x="414" y="714"/>
                </a:cxn>
                <a:cxn ang="0">
                  <a:pos x="450" y="456"/>
                </a:cxn>
                <a:cxn ang="0">
                  <a:pos x="438" y="258"/>
                </a:cxn>
                <a:cxn ang="0">
                  <a:pos x="684" y="0"/>
                </a:cxn>
                <a:cxn ang="0">
                  <a:pos x="768" y="18"/>
                </a:cxn>
                <a:cxn ang="0">
                  <a:pos x="768" y="1254"/>
                </a:cxn>
                <a:cxn ang="0">
                  <a:pos x="0" y="1260"/>
                </a:cxn>
              </a:cxnLst>
              <a:rect l="0" t="0" r="r" b="b"/>
              <a:pathLst>
                <a:path w="768" h="1260">
                  <a:moveTo>
                    <a:pt x="0" y="1260"/>
                  </a:moveTo>
                  <a:lnTo>
                    <a:pt x="0" y="1134"/>
                  </a:lnTo>
                  <a:lnTo>
                    <a:pt x="210" y="1032"/>
                  </a:lnTo>
                  <a:lnTo>
                    <a:pt x="324" y="918"/>
                  </a:lnTo>
                  <a:lnTo>
                    <a:pt x="414" y="714"/>
                  </a:lnTo>
                  <a:lnTo>
                    <a:pt x="450" y="456"/>
                  </a:lnTo>
                  <a:lnTo>
                    <a:pt x="438" y="258"/>
                  </a:lnTo>
                  <a:lnTo>
                    <a:pt x="684" y="0"/>
                  </a:lnTo>
                  <a:lnTo>
                    <a:pt x="768" y="18"/>
                  </a:lnTo>
                  <a:lnTo>
                    <a:pt x="768" y="1254"/>
                  </a:lnTo>
                  <a:lnTo>
                    <a:pt x="0" y="1260"/>
                  </a:lnTo>
                  <a:close/>
                </a:path>
              </a:pathLst>
            </a:custGeom>
            <a:gradFill rotWithShape="0">
              <a:gsLst>
                <a:gs pos="0">
                  <a:schemeClr val="folHlink"/>
                </a:gs>
                <a:gs pos="50000">
                  <a:schemeClr val="hlink"/>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0224" name="Freeform 48"/>
            <p:cNvSpPr>
              <a:spLocks/>
            </p:cNvSpPr>
            <p:nvPr/>
          </p:nvSpPr>
          <p:spPr bwMode="auto">
            <a:xfrm>
              <a:off x="4994" y="1775"/>
              <a:ext cx="776" cy="2543"/>
            </a:xfrm>
            <a:custGeom>
              <a:avLst/>
              <a:gdLst/>
              <a:ahLst/>
              <a:cxnLst>
                <a:cxn ang="0">
                  <a:pos x="550" y="115"/>
                </a:cxn>
                <a:cxn ang="0">
                  <a:pos x="460" y="529"/>
                </a:cxn>
                <a:cxn ang="0">
                  <a:pos x="298" y="925"/>
                </a:cxn>
                <a:cxn ang="0">
                  <a:pos x="76" y="1267"/>
                </a:cxn>
                <a:cxn ang="0">
                  <a:pos x="4" y="1339"/>
                </a:cxn>
                <a:cxn ang="0">
                  <a:pos x="100" y="1351"/>
                </a:cxn>
                <a:cxn ang="0">
                  <a:pos x="286" y="1399"/>
                </a:cxn>
                <a:cxn ang="0">
                  <a:pos x="394" y="1525"/>
                </a:cxn>
                <a:cxn ang="0">
                  <a:pos x="478" y="1705"/>
                </a:cxn>
                <a:cxn ang="0">
                  <a:pos x="478" y="1969"/>
                </a:cxn>
                <a:cxn ang="0">
                  <a:pos x="370" y="2263"/>
                </a:cxn>
                <a:cxn ang="0">
                  <a:pos x="124" y="2479"/>
                </a:cxn>
                <a:cxn ang="0">
                  <a:pos x="22" y="2515"/>
                </a:cxn>
                <a:cxn ang="0">
                  <a:pos x="196" y="2533"/>
                </a:cxn>
                <a:cxn ang="0">
                  <a:pos x="388" y="2455"/>
                </a:cxn>
                <a:cxn ang="0">
                  <a:pos x="502" y="2299"/>
                </a:cxn>
                <a:cxn ang="0">
                  <a:pos x="598" y="2197"/>
                </a:cxn>
                <a:cxn ang="0">
                  <a:pos x="694" y="2197"/>
                </a:cxn>
                <a:cxn ang="0">
                  <a:pos x="742" y="2230"/>
                </a:cxn>
                <a:cxn ang="0">
                  <a:pos x="712" y="2137"/>
                </a:cxn>
                <a:cxn ang="0">
                  <a:pos x="664" y="1807"/>
                </a:cxn>
                <a:cxn ang="0">
                  <a:pos x="670" y="1561"/>
                </a:cxn>
                <a:cxn ang="0">
                  <a:pos x="718" y="1393"/>
                </a:cxn>
                <a:cxn ang="0">
                  <a:pos x="748" y="1219"/>
                </a:cxn>
                <a:cxn ang="0">
                  <a:pos x="550" y="115"/>
                </a:cxn>
              </a:cxnLst>
              <a:rect l="0" t="0" r="r" b="b"/>
              <a:pathLst>
                <a:path w="776" h="2543">
                  <a:moveTo>
                    <a:pt x="550" y="115"/>
                  </a:moveTo>
                  <a:cubicBezTo>
                    <a:pt x="502" y="0"/>
                    <a:pt x="502" y="394"/>
                    <a:pt x="460" y="529"/>
                  </a:cubicBezTo>
                  <a:cubicBezTo>
                    <a:pt x="418" y="664"/>
                    <a:pt x="362" y="802"/>
                    <a:pt x="298" y="925"/>
                  </a:cubicBezTo>
                  <a:cubicBezTo>
                    <a:pt x="234" y="1048"/>
                    <a:pt x="125" y="1198"/>
                    <a:pt x="76" y="1267"/>
                  </a:cubicBezTo>
                  <a:cubicBezTo>
                    <a:pt x="27" y="1336"/>
                    <a:pt x="0" y="1325"/>
                    <a:pt x="4" y="1339"/>
                  </a:cubicBezTo>
                  <a:cubicBezTo>
                    <a:pt x="8" y="1353"/>
                    <a:pt x="53" y="1341"/>
                    <a:pt x="100" y="1351"/>
                  </a:cubicBezTo>
                  <a:cubicBezTo>
                    <a:pt x="147" y="1361"/>
                    <a:pt x="237" y="1370"/>
                    <a:pt x="286" y="1399"/>
                  </a:cubicBezTo>
                  <a:cubicBezTo>
                    <a:pt x="335" y="1428"/>
                    <a:pt x="362" y="1474"/>
                    <a:pt x="394" y="1525"/>
                  </a:cubicBezTo>
                  <a:cubicBezTo>
                    <a:pt x="426" y="1576"/>
                    <a:pt x="464" y="1631"/>
                    <a:pt x="478" y="1705"/>
                  </a:cubicBezTo>
                  <a:cubicBezTo>
                    <a:pt x="492" y="1779"/>
                    <a:pt x="496" y="1876"/>
                    <a:pt x="478" y="1969"/>
                  </a:cubicBezTo>
                  <a:cubicBezTo>
                    <a:pt x="460" y="2062"/>
                    <a:pt x="429" y="2178"/>
                    <a:pt x="370" y="2263"/>
                  </a:cubicBezTo>
                  <a:cubicBezTo>
                    <a:pt x="311" y="2348"/>
                    <a:pt x="238" y="2428"/>
                    <a:pt x="124" y="2479"/>
                  </a:cubicBezTo>
                  <a:cubicBezTo>
                    <a:pt x="66" y="2521"/>
                    <a:pt x="10" y="2506"/>
                    <a:pt x="22" y="2515"/>
                  </a:cubicBezTo>
                  <a:cubicBezTo>
                    <a:pt x="34" y="2524"/>
                    <a:pt x="135" y="2543"/>
                    <a:pt x="196" y="2533"/>
                  </a:cubicBezTo>
                  <a:cubicBezTo>
                    <a:pt x="257" y="2523"/>
                    <a:pt x="337" y="2494"/>
                    <a:pt x="388" y="2455"/>
                  </a:cubicBezTo>
                  <a:cubicBezTo>
                    <a:pt x="439" y="2416"/>
                    <a:pt x="467" y="2342"/>
                    <a:pt x="502" y="2299"/>
                  </a:cubicBezTo>
                  <a:cubicBezTo>
                    <a:pt x="537" y="2256"/>
                    <a:pt x="566" y="2214"/>
                    <a:pt x="598" y="2197"/>
                  </a:cubicBezTo>
                  <a:cubicBezTo>
                    <a:pt x="630" y="2180"/>
                    <a:pt x="670" y="2191"/>
                    <a:pt x="694" y="2197"/>
                  </a:cubicBezTo>
                  <a:cubicBezTo>
                    <a:pt x="718" y="2203"/>
                    <a:pt x="739" y="2240"/>
                    <a:pt x="742" y="2230"/>
                  </a:cubicBezTo>
                  <a:cubicBezTo>
                    <a:pt x="745" y="2220"/>
                    <a:pt x="725" y="2207"/>
                    <a:pt x="712" y="2137"/>
                  </a:cubicBezTo>
                  <a:cubicBezTo>
                    <a:pt x="699" y="2067"/>
                    <a:pt x="671" y="1903"/>
                    <a:pt x="664" y="1807"/>
                  </a:cubicBezTo>
                  <a:cubicBezTo>
                    <a:pt x="657" y="1711"/>
                    <a:pt x="661" y="1630"/>
                    <a:pt x="670" y="1561"/>
                  </a:cubicBezTo>
                  <a:cubicBezTo>
                    <a:pt x="679" y="1492"/>
                    <a:pt x="705" y="1450"/>
                    <a:pt x="718" y="1393"/>
                  </a:cubicBezTo>
                  <a:cubicBezTo>
                    <a:pt x="731" y="1336"/>
                    <a:pt x="776" y="1427"/>
                    <a:pt x="748" y="1219"/>
                  </a:cubicBezTo>
                  <a:cubicBezTo>
                    <a:pt x="720" y="1011"/>
                    <a:pt x="598" y="230"/>
                    <a:pt x="550" y="115"/>
                  </a:cubicBezTo>
                  <a:close/>
                </a:path>
              </a:pathLst>
            </a:custGeom>
            <a:gradFill rotWithShape="0">
              <a:gsLst>
                <a:gs pos="0">
                  <a:schemeClr val="accent2">
                    <a:gamma/>
                    <a:shade val="46275"/>
                    <a:invGamma/>
                  </a:schemeClr>
                </a:gs>
                <a:gs pos="50000">
                  <a:schemeClr val="accent2"/>
                </a:gs>
                <a:gs pos="100000">
                  <a:schemeClr val="accent2">
                    <a:gamma/>
                    <a:shade val="46275"/>
                    <a:invGamma/>
                  </a:schemeClr>
                </a:gs>
              </a:gsLst>
              <a:lin ang="0" scaled="1"/>
            </a:gradFill>
            <a:ln w="9525">
              <a:noFill/>
              <a:round/>
              <a:headEnd/>
              <a:tailEnd/>
            </a:ln>
            <a:effectLst/>
          </p:spPr>
          <p:txBody>
            <a:bodyPr wrap="none" anchor="ctr"/>
            <a:lstStyle/>
            <a:p>
              <a:endParaRPr lang="es-ES"/>
            </a:p>
          </p:txBody>
        </p:sp>
        <p:sp>
          <p:nvSpPr>
            <p:cNvPr id="50225" name="Freeform 49" descr="kimonopat1"/>
            <p:cNvSpPr>
              <a:spLocks/>
            </p:cNvSpPr>
            <p:nvPr/>
          </p:nvSpPr>
          <p:spPr bwMode="auto">
            <a:xfrm>
              <a:off x="5046" y="2229"/>
              <a:ext cx="617" cy="1376"/>
            </a:xfrm>
            <a:custGeom>
              <a:avLst/>
              <a:gdLst/>
              <a:ahLst/>
              <a:cxnLst>
                <a:cxn ang="0">
                  <a:pos x="486" y="3"/>
                </a:cxn>
                <a:cxn ang="0">
                  <a:pos x="402" y="381"/>
                </a:cxn>
                <a:cxn ang="0">
                  <a:pos x="216" y="777"/>
                </a:cxn>
                <a:cxn ang="0">
                  <a:pos x="0" y="1119"/>
                </a:cxn>
                <a:cxn ang="0">
                  <a:pos x="102" y="1101"/>
                </a:cxn>
                <a:cxn ang="0">
                  <a:pos x="282" y="1119"/>
                </a:cxn>
                <a:cxn ang="0">
                  <a:pos x="378" y="1185"/>
                </a:cxn>
                <a:cxn ang="0">
                  <a:pos x="432" y="1269"/>
                </a:cxn>
                <a:cxn ang="0">
                  <a:pos x="444" y="1365"/>
                </a:cxn>
                <a:cxn ang="0">
                  <a:pos x="498" y="1203"/>
                </a:cxn>
                <a:cxn ang="0">
                  <a:pos x="564" y="825"/>
                </a:cxn>
                <a:cxn ang="0">
                  <a:pos x="606" y="363"/>
                </a:cxn>
                <a:cxn ang="0">
                  <a:pos x="486" y="3"/>
                </a:cxn>
              </a:cxnLst>
              <a:rect l="0" t="0" r="r" b="b"/>
              <a:pathLst>
                <a:path w="617" h="1376">
                  <a:moveTo>
                    <a:pt x="486" y="3"/>
                  </a:moveTo>
                  <a:cubicBezTo>
                    <a:pt x="452" y="6"/>
                    <a:pt x="447" y="252"/>
                    <a:pt x="402" y="381"/>
                  </a:cubicBezTo>
                  <a:cubicBezTo>
                    <a:pt x="357" y="510"/>
                    <a:pt x="283" y="654"/>
                    <a:pt x="216" y="777"/>
                  </a:cubicBezTo>
                  <a:cubicBezTo>
                    <a:pt x="149" y="900"/>
                    <a:pt x="19" y="1065"/>
                    <a:pt x="0" y="1119"/>
                  </a:cubicBezTo>
                  <a:cubicBezTo>
                    <a:pt x="48" y="1119"/>
                    <a:pt x="55" y="1101"/>
                    <a:pt x="102" y="1101"/>
                  </a:cubicBezTo>
                  <a:cubicBezTo>
                    <a:pt x="149" y="1101"/>
                    <a:pt x="236" y="1105"/>
                    <a:pt x="282" y="1119"/>
                  </a:cubicBezTo>
                  <a:cubicBezTo>
                    <a:pt x="328" y="1133"/>
                    <a:pt x="353" y="1160"/>
                    <a:pt x="378" y="1185"/>
                  </a:cubicBezTo>
                  <a:cubicBezTo>
                    <a:pt x="403" y="1210"/>
                    <a:pt x="421" y="1239"/>
                    <a:pt x="432" y="1269"/>
                  </a:cubicBezTo>
                  <a:cubicBezTo>
                    <a:pt x="443" y="1299"/>
                    <a:pt x="433" y="1376"/>
                    <a:pt x="444" y="1365"/>
                  </a:cubicBezTo>
                  <a:cubicBezTo>
                    <a:pt x="455" y="1354"/>
                    <a:pt x="478" y="1293"/>
                    <a:pt x="498" y="1203"/>
                  </a:cubicBezTo>
                  <a:cubicBezTo>
                    <a:pt x="518" y="1113"/>
                    <a:pt x="546" y="965"/>
                    <a:pt x="564" y="825"/>
                  </a:cubicBezTo>
                  <a:cubicBezTo>
                    <a:pt x="582" y="685"/>
                    <a:pt x="617" y="496"/>
                    <a:pt x="606" y="363"/>
                  </a:cubicBezTo>
                  <a:cubicBezTo>
                    <a:pt x="595" y="230"/>
                    <a:pt x="520" y="0"/>
                    <a:pt x="486" y="3"/>
                  </a:cubicBezTo>
                  <a:close/>
                </a:path>
              </a:pathLst>
            </a:custGeom>
            <a:blipFill dpi="0" rotWithShape="0">
              <a:blip r:embed="rId14"/>
              <a:srcRect/>
              <a:tile tx="0" ty="0" sx="100000" sy="100000" flip="none" algn="tl"/>
            </a:blipFill>
            <a:ln w="9525" cap="flat" cmpd="sng">
              <a:noFill/>
              <a:prstDash val="solid"/>
              <a:round/>
              <a:headEnd/>
              <a:tailEnd/>
            </a:ln>
            <a:effectLst/>
          </p:spPr>
          <p:txBody>
            <a:bodyPr wrap="none" anchor="ctr"/>
            <a:lstStyle/>
            <a:p>
              <a:endParaRPr lang="es-ES"/>
            </a:p>
          </p:txBody>
        </p:sp>
        <p:sp>
          <p:nvSpPr>
            <p:cNvPr id="50226" name="Freeform 50" descr="kimonopat1"/>
            <p:cNvSpPr>
              <a:spLocks/>
            </p:cNvSpPr>
            <p:nvPr/>
          </p:nvSpPr>
          <p:spPr bwMode="auto">
            <a:xfrm>
              <a:off x="5193" y="269"/>
              <a:ext cx="576" cy="3180"/>
            </a:xfrm>
            <a:custGeom>
              <a:avLst/>
              <a:gdLst/>
              <a:ahLst/>
              <a:cxnLst>
                <a:cxn ang="0">
                  <a:pos x="42" y="61"/>
                </a:cxn>
                <a:cxn ang="0">
                  <a:pos x="156" y="517"/>
                </a:cxn>
                <a:cxn ang="0">
                  <a:pos x="288" y="991"/>
                </a:cxn>
                <a:cxn ang="0">
                  <a:pos x="414" y="1435"/>
                </a:cxn>
                <a:cxn ang="0">
                  <a:pos x="576" y="1807"/>
                </a:cxn>
                <a:cxn ang="0">
                  <a:pos x="576" y="3055"/>
                </a:cxn>
                <a:cxn ang="0">
                  <a:pos x="414" y="2557"/>
                </a:cxn>
                <a:cxn ang="0">
                  <a:pos x="252" y="1765"/>
                </a:cxn>
                <a:cxn ang="0">
                  <a:pos x="126" y="961"/>
                </a:cxn>
                <a:cxn ang="0">
                  <a:pos x="12" y="151"/>
                </a:cxn>
                <a:cxn ang="0">
                  <a:pos x="42" y="61"/>
                </a:cxn>
              </a:cxnLst>
              <a:rect l="0" t="0" r="r" b="b"/>
              <a:pathLst>
                <a:path w="576" h="3180">
                  <a:moveTo>
                    <a:pt x="42" y="61"/>
                  </a:moveTo>
                  <a:cubicBezTo>
                    <a:pt x="66" y="122"/>
                    <a:pt x="115" y="362"/>
                    <a:pt x="156" y="517"/>
                  </a:cubicBezTo>
                  <a:cubicBezTo>
                    <a:pt x="197" y="672"/>
                    <a:pt x="245" y="838"/>
                    <a:pt x="288" y="991"/>
                  </a:cubicBezTo>
                  <a:cubicBezTo>
                    <a:pt x="331" y="1144"/>
                    <a:pt x="366" y="1299"/>
                    <a:pt x="414" y="1435"/>
                  </a:cubicBezTo>
                  <a:cubicBezTo>
                    <a:pt x="462" y="1571"/>
                    <a:pt x="549" y="1537"/>
                    <a:pt x="576" y="1807"/>
                  </a:cubicBezTo>
                  <a:lnTo>
                    <a:pt x="576" y="3055"/>
                  </a:lnTo>
                  <a:cubicBezTo>
                    <a:pt x="549" y="3180"/>
                    <a:pt x="468" y="2772"/>
                    <a:pt x="414" y="2557"/>
                  </a:cubicBezTo>
                  <a:cubicBezTo>
                    <a:pt x="360" y="2342"/>
                    <a:pt x="300" y="2031"/>
                    <a:pt x="252" y="1765"/>
                  </a:cubicBezTo>
                  <a:cubicBezTo>
                    <a:pt x="204" y="1499"/>
                    <a:pt x="166" y="1230"/>
                    <a:pt x="126" y="961"/>
                  </a:cubicBezTo>
                  <a:cubicBezTo>
                    <a:pt x="86" y="692"/>
                    <a:pt x="24" y="299"/>
                    <a:pt x="12" y="151"/>
                  </a:cubicBezTo>
                  <a:cubicBezTo>
                    <a:pt x="0" y="3"/>
                    <a:pt x="18" y="0"/>
                    <a:pt x="42" y="61"/>
                  </a:cubicBezTo>
                  <a:close/>
                </a:path>
              </a:pathLst>
            </a:custGeom>
            <a:blipFill dpi="0" rotWithShape="0">
              <a:blip r:embed="rId14"/>
              <a:srcRect/>
              <a:tile tx="0" ty="0" sx="100000" sy="100000" flip="none" algn="tl"/>
            </a:blipFill>
            <a:ln w="9525" cap="flat" cmpd="sng">
              <a:noFill/>
              <a:prstDash val="solid"/>
              <a:round/>
              <a:headEnd/>
              <a:tailEnd/>
            </a:ln>
            <a:effectLst/>
          </p:spPr>
          <p:txBody>
            <a:bodyPr wrap="none" anchor="ctr"/>
            <a:lstStyle/>
            <a:p>
              <a:endParaRPr lang="es-ES"/>
            </a:p>
          </p:txBody>
        </p:sp>
        <p:sp>
          <p:nvSpPr>
            <p:cNvPr id="50227" name="Freeform 51"/>
            <p:cNvSpPr>
              <a:spLocks/>
            </p:cNvSpPr>
            <p:nvPr/>
          </p:nvSpPr>
          <p:spPr bwMode="auto">
            <a:xfrm>
              <a:off x="5197" y="165"/>
              <a:ext cx="573" cy="1935"/>
            </a:xfrm>
            <a:custGeom>
              <a:avLst/>
              <a:gdLst/>
              <a:ahLst/>
              <a:cxnLst>
                <a:cxn ang="0">
                  <a:pos x="69" y="63"/>
                </a:cxn>
                <a:cxn ang="0">
                  <a:pos x="207" y="549"/>
                </a:cxn>
                <a:cxn ang="0">
                  <a:pos x="381" y="1101"/>
                </a:cxn>
                <a:cxn ang="0">
                  <a:pos x="573" y="1575"/>
                </a:cxn>
                <a:cxn ang="0">
                  <a:pos x="573" y="1935"/>
                </a:cxn>
                <a:cxn ang="0">
                  <a:pos x="321" y="1449"/>
                </a:cxn>
                <a:cxn ang="0">
                  <a:pos x="147" y="699"/>
                </a:cxn>
                <a:cxn ang="0">
                  <a:pos x="15" y="171"/>
                </a:cxn>
                <a:cxn ang="0">
                  <a:pos x="69" y="63"/>
                </a:cxn>
              </a:cxnLst>
              <a:rect l="0" t="0" r="r" b="b"/>
              <a:pathLst>
                <a:path w="573" h="1935">
                  <a:moveTo>
                    <a:pt x="69" y="63"/>
                  </a:moveTo>
                  <a:cubicBezTo>
                    <a:pt x="101" y="126"/>
                    <a:pt x="155" y="376"/>
                    <a:pt x="207" y="549"/>
                  </a:cubicBezTo>
                  <a:cubicBezTo>
                    <a:pt x="259" y="722"/>
                    <a:pt x="320" y="930"/>
                    <a:pt x="381" y="1101"/>
                  </a:cubicBezTo>
                  <a:cubicBezTo>
                    <a:pt x="442" y="1272"/>
                    <a:pt x="541" y="1436"/>
                    <a:pt x="573" y="1575"/>
                  </a:cubicBezTo>
                  <a:lnTo>
                    <a:pt x="573" y="1935"/>
                  </a:lnTo>
                  <a:cubicBezTo>
                    <a:pt x="531" y="1914"/>
                    <a:pt x="392" y="1655"/>
                    <a:pt x="321" y="1449"/>
                  </a:cubicBezTo>
                  <a:cubicBezTo>
                    <a:pt x="250" y="1243"/>
                    <a:pt x="198" y="912"/>
                    <a:pt x="147" y="699"/>
                  </a:cubicBezTo>
                  <a:cubicBezTo>
                    <a:pt x="96" y="486"/>
                    <a:pt x="30" y="274"/>
                    <a:pt x="15" y="171"/>
                  </a:cubicBezTo>
                  <a:cubicBezTo>
                    <a:pt x="0" y="68"/>
                    <a:pt x="37" y="0"/>
                    <a:pt x="69" y="63"/>
                  </a:cubicBez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0228" name="Freeform 52"/>
            <p:cNvSpPr>
              <a:spLocks/>
            </p:cNvSpPr>
            <p:nvPr/>
          </p:nvSpPr>
          <p:spPr bwMode="auto">
            <a:xfrm>
              <a:off x="5004" y="0"/>
              <a:ext cx="363"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round/>
              <a:headEnd/>
              <a:tailEnd/>
            </a:ln>
            <a:effectLst/>
          </p:spPr>
          <p:txBody>
            <a:bodyPr wrap="none" anchor="ctr"/>
            <a:lstStyle/>
            <a:p>
              <a:endParaRPr lang="es-ES"/>
            </a:p>
          </p:txBody>
        </p:sp>
        <p:sp>
          <p:nvSpPr>
            <p:cNvPr id="50229" name="Freeform 53"/>
            <p:cNvSpPr>
              <a:spLocks/>
            </p:cNvSpPr>
            <p:nvPr/>
          </p:nvSpPr>
          <p:spPr bwMode="auto">
            <a:xfrm>
              <a:off x="5004" y="1"/>
              <a:ext cx="189" cy="2112"/>
            </a:xfrm>
            <a:custGeom>
              <a:avLst/>
              <a:gdLst/>
              <a:ahLst/>
              <a:cxnLst>
                <a:cxn ang="0">
                  <a:pos x="0" y="2094"/>
                </a:cxn>
                <a:cxn ang="0">
                  <a:pos x="66" y="1992"/>
                </a:cxn>
                <a:cxn ang="0">
                  <a:pos x="150" y="1464"/>
                </a:cxn>
                <a:cxn ang="0">
                  <a:pos x="234" y="678"/>
                </a:cxn>
                <a:cxn ang="0">
                  <a:pos x="324" y="0"/>
                </a:cxn>
                <a:cxn ang="0">
                  <a:pos x="0" y="0"/>
                </a:cxn>
                <a:cxn ang="0">
                  <a:pos x="0" y="2094"/>
                </a:cxn>
              </a:cxnLst>
              <a:rect l="0" t="0" r="r" b="b"/>
              <a:pathLst>
                <a:path w="363" h="2112">
                  <a:moveTo>
                    <a:pt x="0" y="2094"/>
                  </a:moveTo>
                  <a:cubicBezTo>
                    <a:pt x="54" y="2112"/>
                    <a:pt x="41" y="2097"/>
                    <a:pt x="66" y="1992"/>
                  </a:cubicBezTo>
                  <a:cubicBezTo>
                    <a:pt x="91" y="1887"/>
                    <a:pt x="122" y="1683"/>
                    <a:pt x="150" y="1464"/>
                  </a:cubicBezTo>
                  <a:cubicBezTo>
                    <a:pt x="178" y="1245"/>
                    <a:pt x="205" y="922"/>
                    <a:pt x="234" y="678"/>
                  </a:cubicBezTo>
                  <a:cubicBezTo>
                    <a:pt x="263" y="434"/>
                    <a:pt x="363" y="113"/>
                    <a:pt x="324" y="0"/>
                  </a:cubicBezTo>
                  <a:lnTo>
                    <a:pt x="0" y="0"/>
                  </a:lnTo>
                  <a:cubicBezTo>
                    <a:pt x="0" y="0"/>
                    <a:pt x="0" y="2094"/>
                    <a:pt x="0" y="2094"/>
                  </a:cubicBezTo>
                  <a:close/>
                </a:path>
              </a:pathLst>
            </a:custGeom>
            <a:gradFill rotWithShape="0">
              <a:gsLst>
                <a:gs pos="0">
                  <a:schemeClr val="folHlink"/>
                </a:gs>
                <a:gs pos="50000">
                  <a:schemeClr val="hlink"/>
                </a:gs>
                <a:gs pos="100000">
                  <a:schemeClr val="folHlink"/>
                </a:gs>
              </a:gsLst>
              <a:lin ang="0" scaled="1"/>
            </a:gradFill>
            <a:ln w="9525">
              <a:noFill/>
              <a:round/>
              <a:headEnd/>
              <a:tailEnd/>
            </a:ln>
            <a:effectLst/>
          </p:spPr>
          <p:txBody>
            <a:bodyPr wrap="none" anchor="ctr"/>
            <a:lstStyle/>
            <a:p>
              <a:endParaRPr lang="es-ES"/>
            </a:p>
          </p:txBody>
        </p:sp>
        <p:sp>
          <p:nvSpPr>
            <p:cNvPr id="50230" name="Rectangle 54"/>
            <p:cNvSpPr>
              <a:spLocks noChangeArrowheads="1"/>
            </p:cNvSpPr>
            <p:nvPr/>
          </p:nvSpPr>
          <p:spPr bwMode="auto">
            <a:xfrm>
              <a:off x="4955" y="1"/>
              <a:ext cx="56" cy="4320"/>
            </a:xfrm>
            <a:prstGeom prst="rect">
              <a:avLst/>
            </a:prstGeom>
            <a:gradFill rotWithShape="0">
              <a:gsLst>
                <a:gs pos="0">
                  <a:srgbClr val="FAE3B7"/>
                </a:gs>
                <a:gs pos="17999">
                  <a:srgbClr val="A28949"/>
                </a:gs>
                <a:gs pos="31000">
                  <a:srgbClr val="835E17"/>
                </a:gs>
                <a:gs pos="33000">
                  <a:srgbClr val="BD922A"/>
                </a:gs>
                <a:gs pos="37000">
                  <a:srgbClr val="FBE4AE"/>
                </a:gs>
                <a:gs pos="78999">
                  <a:srgbClr val="BD922A"/>
                </a:gs>
                <a:gs pos="87000">
                  <a:srgbClr val="BD922A"/>
                </a:gs>
                <a:gs pos="100000">
                  <a:srgbClr val="FBE4AE"/>
                </a:gs>
              </a:gsLst>
              <a:lin ang="5400000" scaled="1"/>
            </a:gradFill>
            <a:ln w="9525">
              <a:noFill/>
              <a:miter lim="800000"/>
              <a:headEnd/>
              <a:tailEnd/>
            </a:ln>
            <a:effectLst/>
          </p:spPr>
          <p:txBody>
            <a:bodyPr wrap="none" anchor="ctr"/>
            <a:lstStyle/>
            <a:p>
              <a:pPr algn="ctr"/>
              <a:endParaRPr kumimoji="1" lang="en-US"/>
            </a:p>
          </p:txBody>
        </p:sp>
        <p:sp>
          <p:nvSpPr>
            <p:cNvPr id="50231" name="Freeform 55"/>
            <p:cNvSpPr>
              <a:spLocks/>
            </p:cNvSpPr>
            <p:nvPr/>
          </p:nvSpPr>
          <p:spPr bwMode="auto">
            <a:xfrm>
              <a:off x="5013" y="3924"/>
              <a:ext cx="734" cy="390"/>
            </a:xfrm>
            <a:custGeom>
              <a:avLst/>
              <a:gdLst/>
              <a:ahLst/>
              <a:cxnLst>
                <a:cxn ang="0">
                  <a:pos x="1" y="357"/>
                </a:cxn>
                <a:cxn ang="0">
                  <a:pos x="109" y="341"/>
                </a:cxn>
                <a:cxn ang="0">
                  <a:pos x="241" y="305"/>
                </a:cxn>
                <a:cxn ang="0">
                  <a:pos x="353" y="209"/>
                </a:cxn>
                <a:cxn ang="0">
                  <a:pos x="429" y="89"/>
                </a:cxn>
                <a:cxn ang="0">
                  <a:pos x="493" y="17"/>
                </a:cxn>
                <a:cxn ang="0">
                  <a:pos x="577" y="1"/>
                </a:cxn>
                <a:cxn ang="0">
                  <a:pos x="629" y="21"/>
                </a:cxn>
                <a:cxn ang="0">
                  <a:pos x="673" y="65"/>
                </a:cxn>
                <a:cxn ang="0">
                  <a:pos x="673" y="137"/>
                </a:cxn>
                <a:cxn ang="0">
                  <a:pos x="561" y="225"/>
                </a:cxn>
                <a:cxn ang="0">
                  <a:pos x="425" y="297"/>
                </a:cxn>
                <a:cxn ang="0">
                  <a:pos x="245" y="357"/>
                </a:cxn>
                <a:cxn ang="0">
                  <a:pos x="113" y="377"/>
                </a:cxn>
                <a:cxn ang="0">
                  <a:pos x="1" y="357"/>
                </a:cxn>
              </a:cxnLst>
              <a:rect l="0" t="0" r="r" b="b"/>
              <a:pathLst>
                <a:path w="692" h="378">
                  <a:moveTo>
                    <a:pt x="1" y="357"/>
                  </a:moveTo>
                  <a:cubicBezTo>
                    <a:pt x="0" y="351"/>
                    <a:pt x="69" y="350"/>
                    <a:pt x="109" y="341"/>
                  </a:cubicBezTo>
                  <a:cubicBezTo>
                    <a:pt x="149" y="332"/>
                    <a:pt x="200" y="327"/>
                    <a:pt x="241" y="305"/>
                  </a:cubicBezTo>
                  <a:cubicBezTo>
                    <a:pt x="282" y="283"/>
                    <a:pt x="322" y="245"/>
                    <a:pt x="353" y="209"/>
                  </a:cubicBezTo>
                  <a:cubicBezTo>
                    <a:pt x="384" y="173"/>
                    <a:pt x="406" y="121"/>
                    <a:pt x="429" y="89"/>
                  </a:cubicBezTo>
                  <a:cubicBezTo>
                    <a:pt x="452" y="57"/>
                    <a:pt x="468" y="32"/>
                    <a:pt x="493" y="17"/>
                  </a:cubicBezTo>
                  <a:cubicBezTo>
                    <a:pt x="518" y="2"/>
                    <a:pt x="554" y="0"/>
                    <a:pt x="577" y="1"/>
                  </a:cubicBezTo>
                  <a:cubicBezTo>
                    <a:pt x="600" y="2"/>
                    <a:pt x="613" y="10"/>
                    <a:pt x="629" y="21"/>
                  </a:cubicBezTo>
                  <a:cubicBezTo>
                    <a:pt x="645" y="32"/>
                    <a:pt x="666" y="46"/>
                    <a:pt x="673" y="65"/>
                  </a:cubicBezTo>
                  <a:cubicBezTo>
                    <a:pt x="680" y="84"/>
                    <a:pt x="692" y="110"/>
                    <a:pt x="673" y="137"/>
                  </a:cubicBezTo>
                  <a:cubicBezTo>
                    <a:pt x="654" y="164"/>
                    <a:pt x="602" y="198"/>
                    <a:pt x="561" y="225"/>
                  </a:cubicBezTo>
                  <a:cubicBezTo>
                    <a:pt x="520" y="252"/>
                    <a:pt x="478" y="275"/>
                    <a:pt x="425" y="297"/>
                  </a:cubicBezTo>
                  <a:cubicBezTo>
                    <a:pt x="372" y="319"/>
                    <a:pt x="297" y="344"/>
                    <a:pt x="245" y="357"/>
                  </a:cubicBezTo>
                  <a:cubicBezTo>
                    <a:pt x="193" y="370"/>
                    <a:pt x="156" y="376"/>
                    <a:pt x="113" y="377"/>
                  </a:cubicBezTo>
                  <a:cubicBezTo>
                    <a:pt x="70" y="378"/>
                    <a:pt x="2" y="363"/>
                    <a:pt x="1" y="357"/>
                  </a:cubicBezTo>
                  <a:close/>
                </a:path>
              </a:pathLst>
            </a:custGeom>
            <a:gradFill rotWithShape="0">
              <a:gsLst>
                <a:gs pos="0">
                  <a:schemeClr val="bg1"/>
                </a:gs>
                <a:gs pos="50000">
                  <a:schemeClr val="folHlink"/>
                </a:gs>
                <a:gs pos="100000">
                  <a:schemeClr val="bg1"/>
                </a:gs>
              </a:gsLst>
              <a:lin ang="0" scaled="1"/>
            </a:gradFill>
            <a:ln w="9525" cap="flat" cmpd="sng">
              <a:noFill/>
              <a:prstDash val="solid"/>
              <a:round/>
              <a:headEnd type="none" w="med" len="med"/>
              <a:tailEnd type="none" w="med" len="med"/>
            </a:ln>
            <a:effectLst/>
          </p:spPr>
          <p:txBody>
            <a:bodyPr wrap="none" anchor="ctr"/>
            <a:lstStyle/>
            <a:p>
              <a:endParaRPr lang="es-ES"/>
            </a:p>
          </p:txBody>
        </p:sp>
        <p:sp>
          <p:nvSpPr>
            <p:cNvPr id="50232" name="AutoShape 56"/>
            <p:cNvSpPr>
              <a:spLocks noChangeArrowheads="1"/>
            </p:cNvSpPr>
            <p:nvPr/>
          </p:nvSpPr>
          <p:spPr bwMode="hidden">
            <a:xfrm rot="5400000">
              <a:off x="2724" y="2089"/>
              <a:ext cx="4320" cy="142"/>
            </a:xfrm>
            <a:custGeom>
              <a:avLst/>
              <a:gdLst>
                <a:gd name="G0" fmla="+- 607 0 0"/>
                <a:gd name="G1" fmla="+- 21600 0 607"/>
                <a:gd name="G2" fmla="*/ 607 1 2"/>
                <a:gd name="G3" fmla="+- 21600 0 G2"/>
                <a:gd name="G4" fmla="+/ 607 21600 2"/>
                <a:gd name="G5" fmla="+/ G1 0 2"/>
                <a:gd name="G6" fmla="*/ 21600 21600 607"/>
                <a:gd name="G7" fmla="*/ G6 1 2"/>
                <a:gd name="G8" fmla="+- 21600 0 G7"/>
                <a:gd name="G9" fmla="*/ 21600 1 2"/>
                <a:gd name="G10" fmla="+- 607 0 G9"/>
                <a:gd name="G11" fmla="?: G10 G8 0"/>
                <a:gd name="G12" fmla="?: G10 G7 21600"/>
                <a:gd name="T0" fmla="*/ 21296 w 21600"/>
                <a:gd name="T1" fmla="*/ 10800 h 21600"/>
                <a:gd name="T2" fmla="*/ 10800 w 21600"/>
                <a:gd name="T3" fmla="*/ 21600 h 21600"/>
                <a:gd name="T4" fmla="*/ 304 w 21600"/>
                <a:gd name="T5" fmla="*/ 10800 h 21600"/>
                <a:gd name="T6" fmla="*/ 10800 w 21600"/>
                <a:gd name="T7" fmla="*/ 0 h 21600"/>
                <a:gd name="T8" fmla="*/ 2104 w 21600"/>
                <a:gd name="T9" fmla="*/ 2104 h 21600"/>
                <a:gd name="T10" fmla="*/ 19496 w 21600"/>
                <a:gd name="T11" fmla="*/ 19496 h 21600"/>
              </a:gdLst>
              <a:ahLst/>
              <a:cxnLst>
                <a:cxn ang="0">
                  <a:pos x="T0" y="T1"/>
                </a:cxn>
                <a:cxn ang="0">
                  <a:pos x="T2" y="T3"/>
                </a:cxn>
                <a:cxn ang="0">
                  <a:pos x="T4" y="T5"/>
                </a:cxn>
                <a:cxn ang="0">
                  <a:pos x="T6" y="T7"/>
                </a:cxn>
              </a:cxnLst>
              <a:rect l="T8" t="T9" r="T10" b="T11"/>
              <a:pathLst>
                <a:path w="21600" h="21600">
                  <a:moveTo>
                    <a:pt x="0" y="0"/>
                  </a:moveTo>
                  <a:lnTo>
                    <a:pt x="607" y="21600"/>
                  </a:lnTo>
                  <a:lnTo>
                    <a:pt x="20993" y="21600"/>
                  </a:lnTo>
                  <a:lnTo>
                    <a:pt x="21600" y="0"/>
                  </a:lnTo>
                  <a:close/>
                </a:path>
              </a:pathLst>
            </a:custGeom>
            <a:gradFill rotWithShape="0">
              <a:gsLst>
                <a:gs pos="0">
                  <a:schemeClr val="bg1"/>
                </a:gs>
                <a:gs pos="100000">
                  <a:schemeClr val="bg2"/>
                </a:gs>
              </a:gsLst>
              <a:lin ang="0" scaled="1"/>
            </a:gradFill>
            <a:ln w="9525">
              <a:noFill/>
              <a:miter lim="800000"/>
              <a:headEnd/>
              <a:tailEnd/>
            </a:ln>
            <a:effectLst/>
          </p:spPr>
          <p:txBody>
            <a:bodyPr rot="10800000" vert="eaVert" wrap="none" anchor="ctr"/>
            <a:lstStyle/>
            <a:p>
              <a:pPr algn="ctr"/>
              <a:endParaRPr kumimoji="1" lang="en-US"/>
            </a:p>
          </p:txBody>
        </p:sp>
      </p:grpSp>
      <p:sp>
        <p:nvSpPr>
          <p:cNvPr id="50233" name="Rectangle 57"/>
          <p:cNvSpPr>
            <a:spLocks noGrp="1" noChangeArrowheads="1"/>
          </p:cNvSpPr>
          <p:nvPr>
            <p:ph type="title"/>
          </p:nvPr>
        </p:nvSpPr>
        <p:spPr bwMode="auto">
          <a:xfrm>
            <a:off x="219075" y="227013"/>
            <a:ext cx="7477125"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50234" name="Rectangle 58"/>
          <p:cNvSpPr>
            <a:spLocks noGrp="1" noChangeArrowheads="1"/>
          </p:cNvSpPr>
          <p:nvPr>
            <p:ph type="body" idx="1"/>
          </p:nvPr>
        </p:nvSpPr>
        <p:spPr bwMode="auto">
          <a:xfrm>
            <a:off x="263525" y="1598613"/>
            <a:ext cx="7386638"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0235" name="Rectangle 59"/>
          <p:cNvSpPr>
            <a:spLocks noGrp="1" noChangeArrowheads="1"/>
          </p:cNvSpPr>
          <p:nvPr>
            <p:ph type="dt" sz="half" idx="2"/>
          </p:nvPr>
        </p:nvSpPr>
        <p:spPr bwMode="auto">
          <a:xfrm>
            <a:off x="301625" y="6242050"/>
            <a:ext cx="1782763"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s-ES"/>
          </a:p>
        </p:txBody>
      </p:sp>
      <p:sp>
        <p:nvSpPr>
          <p:cNvPr id="50236" name="Rectangle 60"/>
          <p:cNvSpPr>
            <a:spLocks noGrp="1" noChangeArrowheads="1"/>
          </p:cNvSpPr>
          <p:nvPr>
            <p:ph type="ftr" sz="quarter" idx="3"/>
          </p:nvPr>
        </p:nvSpPr>
        <p:spPr bwMode="auto">
          <a:xfrm>
            <a:off x="2257425" y="6248400"/>
            <a:ext cx="3455988"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s-ES"/>
          </a:p>
        </p:txBody>
      </p:sp>
      <p:sp>
        <p:nvSpPr>
          <p:cNvPr id="50237" name="Rectangle 61"/>
          <p:cNvSpPr>
            <a:spLocks noGrp="1" noChangeArrowheads="1"/>
          </p:cNvSpPr>
          <p:nvPr>
            <p:ph type="sldNum" sz="quarter" idx="4"/>
          </p:nvPr>
        </p:nvSpPr>
        <p:spPr bwMode="auto">
          <a:xfrm>
            <a:off x="5867400" y="6248400"/>
            <a:ext cx="175577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278959EF-A7D8-4B67-B404-69F434F164BA}"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fontAlgn="base">
        <a:spcBef>
          <a:spcPct val="0"/>
        </a:spcBef>
        <a:spcAft>
          <a:spcPct val="0"/>
        </a:spcAft>
        <a:defRPr sz="4000">
          <a:solidFill>
            <a:schemeClr val="tx2"/>
          </a:solidFill>
          <a:latin typeface="+mj-lt"/>
          <a:ea typeface="+mj-ea"/>
          <a:cs typeface="+mj-cs"/>
        </a:defRPr>
      </a:lvl1pPr>
      <a:lvl2pPr algn="l" rtl="0" fontAlgn="base">
        <a:spcBef>
          <a:spcPct val="0"/>
        </a:spcBef>
        <a:spcAft>
          <a:spcPct val="0"/>
        </a:spcAft>
        <a:defRPr sz="4000">
          <a:solidFill>
            <a:schemeClr val="tx2"/>
          </a:solidFill>
          <a:latin typeface="Arial" charset="0"/>
        </a:defRPr>
      </a:lvl2pPr>
      <a:lvl3pPr algn="l" rtl="0" fontAlgn="base">
        <a:spcBef>
          <a:spcPct val="0"/>
        </a:spcBef>
        <a:spcAft>
          <a:spcPct val="0"/>
        </a:spcAft>
        <a:defRPr sz="4000">
          <a:solidFill>
            <a:schemeClr val="tx2"/>
          </a:solidFill>
          <a:latin typeface="Arial" charset="0"/>
        </a:defRPr>
      </a:lvl3pPr>
      <a:lvl4pPr algn="l" rtl="0" fontAlgn="base">
        <a:spcBef>
          <a:spcPct val="0"/>
        </a:spcBef>
        <a:spcAft>
          <a:spcPct val="0"/>
        </a:spcAft>
        <a:defRPr sz="4000">
          <a:solidFill>
            <a:schemeClr val="tx2"/>
          </a:solidFill>
          <a:latin typeface="Arial" charset="0"/>
        </a:defRPr>
      </a:lvl4pPr>
      <a:lvl5pPr algn="l" rtl="0" fontAlgn="base">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342900" indent="-342900" algn="l" rtl="0" fontAlgn="base">
        <a:spcBef>
          <a:spcPct val="20000"/>
        </a:spcBef>
        <a:spcAft>
          <a:spcPct val="0"/>
        </a:spcAft>
        <a:buBlip>
          <a:blip r:embed="rId15"/>
        </a:buBlip>
        <a:defRPr sz="3200">
          <a:solidFill>
            <a:schemeClr val="tx1"/>
          </a:solidFill>
          <a:latin typeface="+mn-lt"/>
          <a:ea typeface="+mn-ea"/>
          <a:cs typeface="+mn-cs"/>
        </a:defRPr>
      </a:lvl1pPr>
      <a:lvl2pPr marL="742950" indent="-285750" algn="l" rtl="0" fontAlgn="base">
        <a:spcBef>
          <a:spcPct val="20000"/>
        </a:spcBef>
        <a:spcAft>
          <a:spcPct val="0"/>
        </a:spcAft>
        <a:buSzPct val="80000"/>
        <a:buBlip>
          <a:blip r:embed="rId16"/>
        </a:buBlip>
        <a:defRPr sz="2800">
          <a:solidFill>
            <a:schemeClr val="tx1"/>
          </a:solidFill>
          <a:latin typeface="+mn-lt"/>
        </a:defRPr>
      </a:lvl2pPr>
      <a:lvl3pPr marL="1143000" indent="-228600" algn="l" rtl="0" fontAlgn="base">
        <a:spcBef>
          <a:spcPct val="20000"/>
        </a:spcBef>
        <a:spcAft>
          <a:spcPct val="0"/>
        </a:spcAft>
        <a:buSzPct val="70000"/>
        <a:buBlip>
          <a:blip r:embed="rId17"/>
        </a:buBlip>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7.png"/><Relationship Id="rId7"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9.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9.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9.png"/><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7.wmf"/><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image" Target="../media/image7.png"/><Relationship Id="rId7" Type="http://schemas.openxmlformats.org/officeDocument/2006/relationships/image" Target="../media/image29.w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8.wmf"/><Relationship Id="rId5" Type="http://schemas.openxmlformats.org/officeDocument/2006/relationships/image" Target="../media/image9.png"/><Relationship Id="rId4" Type="http://schemas.openxmlformats.org/officeDocument/2006/relationships/image" Target="../media/image8.png"/></Relationships>
</file>

<file path=ppt/slides/_rels/slide29.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7.png"/><Relationship Id="rId7" Type="http://schemas.openxmlformats.org/officeDocument/2006/relationships/image" Target="../media/image32.wmf"/><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1.wmf"/><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34.emf"/><Relationship Id="rId5" Type="http://schemas.openxmlformats.org/officeDocument/2006/relationships/image" Target="../media/image9.png"/><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6.w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35.wmf"/><Relationship Id="rId5" Type="http://schemas.openxmlformats.org/officeDocument/2006/relationships/image" Target="../media/image9.png"/><Relationship Id="rId4" Type="http://schemas.openxmlformats.org/officeDocument/2006/relationships/image" Target="../media/image8.pn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37.wmf"/><Relationship Id="rId5" Type="http://schemas.openxmlformats.org/officeDocument/2006/relationships/image" Target="../media/image9.png"/><Relationship Id="rId4" Type="http://schemas.openxmlformats.org/officeDocument/2006/relationships/image" Target="../media/image8.png"/></Relationships>
</file>

<file path=ppt/slides/_rels/slide34.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7.png"/><Relationship Id="rId7" Type="http://schemas.openxmlformats.org/officeDocument/2006/relationships/image" Target="../media/image39.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9.png"/><Relationship Id="rId10" Type="http://schemas.openxmlformats.org/officeDocument/2006/relationships/image" Target="../media/image42.png"/><Relationship Id="rId4" Type="http://schemas.openxmlformats.org/officeDocument/2006/relationships/image" Target="../media/image8.png"/><Relationship Id="rId9" Type="http://schemas.openxmlformats.org/officeDocument/2006/relationships/image" Target="../media/image41.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proteamagnifica"/>
          <p:cNvPicPr>
            <a:picLocks noChangeAspect="1" noChangeArrowheads="1"/>
          </p:cNvPicPr>
          <p:nvPr/>
        </p:nvPicPr>
        <p:blipFill>
          <a:blip r:embed="rId2"/>
          <a:srcRect/>
          <a:stretch>
            <a:fillRect/>
          </a:stretch>
        </p:blipFill>
        <p:spPr bwMode="auto">
          <a:xfrm>
            <a:off x="4572000" y="0"/>
            <a:ext cx="4572000" cy="3357563"/>
          </a:xfrm>
          <a:prstGeom prst="rect">
            <a:avLst/>
          </a:prstGeom>
          <a:noFill/>
          <a:ln w="9525">
            <a:noFill/>
            <a:miter lim="800000"/>
            <a:headEnd/>
            <a:tailEnd/>
          </a:ln>
        </p:spPr>
      </p:pic>
      <p:pic>
        <p:nvPicPr>
          <p:cNvPr id="76803" name="Picture 3" descr="leucospermumhighgold2"/>
          <p:cNvPicPr>
            <a:picLocks noChangeAspect="1" noChangeArrowheads="1"/>
          </p:cNvPicPr>
          <p:nvPr/>
        </p:nvPicPr>
        <p:blipFill>
          <a:blip r:embed="rId3"/>
          <a:srcRect/>
          <a:stretch>
            <a:fillRect/>
          </a:stretch>
        </p:blipFill>
        <p:spPr bwMode="auto">
          <a:xfrm>
            <a:off x="4572000" y="3357563"/>
            <a:ext cx="4572000" cy="3527425"/>
          </a:xfrm>
          <a:prstGeom prst="rect">
            <a:avLst/>
          </a:prstGeom>
          <a:noFill/>
          <a:ln w="9525">
            <a:noFill/>
            <a:miter lim="800000"/>
            <a:headEnd/>
            <a:tailEnd/>
          </a:ln>
        </p:spPr>
      </p:pic>
      <p:pic>
        <p:nvPicPr>
          <p:cNvPr id="76804" name="Picture 4" descr="proteacynaroides"/>
          <p:cNvPicPr>
            <a:picLocks noChangeAspect="1" noChangeArrowheads="1"/>
          </p:cNvPicPr>
          <p:nvPr/>
        </p:nvPicPr>
        <p:blipFill>
          <a:blip r:embed="rId4"/>
          <a:srcRect/>
          <a:stretch>
            <a:fillRect/>
          </a:stretch>
        </p:blipFill>
        <p:spPr bwMode="auto">
          <a:xfrm>
            <a:off x="0" y="3284538"/>
            <a:ext cx="4572000" cy="3573462"/>
          </a:xfrm>
          <a:prstGeom prst="rect">
            <a:avLst/>
          </a:prstGeom>
          <a:noFill/>
          <a:ln w="9525">
            <a:noFill/>
            <a:miter lim="800000"/>
            <a:headEnd/>
            <a:tailEnd/>
          </a:ln>
        </p:spPr>
      </p:pic>
      <p:pic>
        <p:nvPicPr>
          <p:cNvPr id="76805" name="Picture 5"/>
          <p:cNvPicPr>
            <a:picLocks noChangeAspect="1" noChangeArrowheads="1"/>
          </p:cNvPicPr>
          <p:nvPr/>
        </p:nvPicPr>
        <p:blipFill>
          <a:blip r:embed="rId5"/>
          <a:srcRect/>
          <a:stretch>
            <a:fillRect/>
          </a:stretch>
        </p:blipFill>
        <p:spPr bwMode="auto">
          <a:xfrm>
            <a:off x="0" y="0"/>
            <a:ext cx="4572000" cy="3284538"/>
          </a:xfrm>
          <a:prstGeom prst="rect">
            <a:avLst/>
          </a:prstGeom>
          <a:noFill/>
        </p:spPr>
      </p:pic>
      <p:sp>
        <p:nvSpPr>
          <p:cNvPr id="76806" name="Text Box 6"/>
          <p:cNvSpPr txBox="1">
            <a:spLocks noChangeArrowheads="1"/>
          </p:cNvSpPr>
          <p:nvPr/>
        </p:nvSpPr>
        <p:spPr bwMode="auto">
          <a:xfrm>
            <a:off x="539750" y="1196975"/>
            <a:ext cx="7632700" cy="2759075"/>
          </a:xfrm>
          <a:prstGeom prst="rect">
            <a:avLst/>
          </a:prstGeom>
          <a:noFill/>
          <a:ln w="9525">
            <a:noFill/>
            <a:miter lim="800000"/>
            <a:headEnd/>
            <a:tailEnd/>
          </a:ln>
          <a:effectLst/>
        </p:spPr>
        <p:txBody>
          <a:bodyPr>
            <a:spAutoFit/>
          </a:bodyPr>
          <a:lstStyle/>
          <a:p>
            <a:pPr algn="ctr">
              <a:spcBef>
                <a:spcPct val="50000"/>
              </a:spcBef>
            </a:pPr>
            <a:r>
              <a:rPr lang="es-ES" sz="2500" b="1" u="sng">
                <a:solidFill>
                  <a:srgbClr val="FFFFFF"/>
                </a:solidFill>
                <a:latin typeface="Copperplate Gothic Bold" pitchFamily="34" charset="0"/>
              </a:rPr>
              <a:t>ANÁLISIS DE FACTILIBILIDAD</a:t>
            </a:r>
          </a:p>
          <a:p>
            <a:pPr algn="ctr">
              <a:spcBef>
                <a:spcPct val="50000"/>
              </a:spcBef>
            </a:pPr>
            <a:r>
              <a:rPr lang="es-ES" sz="2500" b="1" u="sng">
                <a:solidFill>
                  <a:srgbClr val="FFFFFF"/>
                </a:solidFill>
                <a:latin typeface="Copperplate Gothic Bold" pitchFamily="34" charset="0"/>
              </a:rPr>
              <a:t>DEL DESARROLLO DE UN CULTIVO DE</a:t>
            </a:r>
          </a:p>
          <a:p>
            <a:pPr algn="ctr">
              <a:spcBef>
                <a:spcPct val="50000"/>
              </a:spcBef>
            </a:pPr>
            <a:r>
              <a:rPr lang="es-ES" sz="2500" b="1" u="sng">
                <a:solidFill>
                  <a:srgbClr val="FFFFFF"/>
                </a:solidFill>
                <a:latin typeface="Copperplate Gothic Bold" pitchFamily="34" charset="0"/>
              </a:rPr>
              <a:t>PROTEAS (FLOR HORNAMENTAL)</a:t>
            </a:r>
          </a:p>
          <a:p>
            <a:pPr algn="ctr">
              <a:spcBef>
                <a:spcPct val="50000"/>
              </a:spcBef>
            </a:pPr>
            <a:r>
              <a:rPr lang="es-ES" sz="2500" b="1" u="sng">
                <a:solidFill>
                  <a:srgbClr val="FFFFFF"/>
                </a:solidFill>
                <a:latin typeface="Copperplate Gothic Bold" pitchFamily="34" charset="0"/>
              </a:rPr>
              <a:t>EN EL ECUADOR Y SU</a:t>
            </a:r>
          </a:p>
          <a:p>
            <a:pPr algn="ctr">
              <a:spcBef>
                <a:spcPct val="50000"/>
              </a:spcBef>
            </a:pPr>
            <a:r>
              <a:rPr lang="es-ES" sz="2500" b="1" u="sng">
                <a:solidFill>
                  <a:srgbClr val="FFFFFF"/>
                </a:solidFill>
                <a:latin typeface="Copperplate Gothic Bold" pitchFamily="34" charset="0"/>
              </a:rPr>
              <a:t> COMERCIALIZACIÓN</a:t>
            </a:r>
            <a:r>
              <a:rPr lang="es-ES" sz="2500" b="1">
                <a:solidFill>
                  <a:srgbClr val="FFFFFF"/>
                </a:solidFill>
                <a:latin typeface="Copperplate Gothic Bold" pitchFamily="34" charset="0"/>
              </a:rPr>
              <a:t>.</a:t>
            </a:r>
          </a:p>
        </p:txBody>
      </p:sp>
      <p:sp>
        <p:nvSpPr>
          <p:cNvPr id="76807" name="Text Box 7"/>
          <p:cNvSpPr txBox="1">
            <a:spLocks noChangeArrowheads="1"/>
          </p:cNvSpPr>
          <p:nvPr/>
        </p:nvSpPr>
        <p:spPr bwMode="auto">
          <a:xfrm>
            <a:off x="1763713" y="4437063"/>
            <a:ext cx="4824412" cy="2017712"/>
          </a:xfrm>
          <a:prstGeom prst="rect">
            <a:avLst/>
          </a:prstGeom>
          <a:noFill/>
          <a:ln w="9525">
            <a:noFill/>
            <a:miter lim="800000"/>
            <a:headEnd/>
            <a:tailEnd/>
          </a:ln>
          <a:effectLst/>
        </p:spPr>
        <p:txBody>
          <a:bodyPr>
            <a:spAutoFit/>
          </a:bodyPr>
          <a:lstStyle/>
          <a:p>
            <a:pPr algn="ctr">
              <a:spcBef>
                <a:spcPct val="50000"/>
              </a:spcBef>
            </a:pPr>
            <a:r>
              <a:rPr lang="es-ES" b="1">
                <a:solidFill>
                  <a:srgbClr val="FFFFFF"/>
                </a:solidFill>
              </a:rPr>
              <a:t>AUTORAS:  </a:t>
            </a:r>
          </a:p>
          <a:p>
            <a:pPr algn="ctr">
              <a:spcBef>
                <a:spcPct val="50000"/>
              </a:spcBef>
            </a:pPr>
            <a:r>
              <a:rPr lang="es-ES" b="1">
                <a:solidFill>
                  <a:srgbClr val="FFFFFF"/>
                </a:solidFill>
              </a:rPr>
              <a:t>ADRIANA ELIZABETH NÚÑEZ ALBUJA</a:t>
            </a:r>
          </a:p>
          <a:p>
            <a:pPr algn="ctr">
              <a:spcBef>
                <a:spcPct val="50000"/>
              </a:spcBef>
            </a:pPr>
            <a:r>
              <a:rPr lang="es-ES" b="1">
                <a:solidFill>
                  <a:srgbClr val="FFFFFF"/>
                </a:solidFill>
              </a:rPr>
              <a:t>MA. VERÓNICA DAHIK AYOUB</a:t>
            </a:r>
          </a:p>
          <a:p>
            <a:pPr algn="ctr">
              <a:spcBef>
                <a:spcPct val="50000"/>
              </a:spcBef>
            </a:pPr>
            <a:r>
              <a:rPr lang="es-ES" b="1">
                <a:solidFill>
                  <a:srgbClr val="FFFFFF"/>
                </a:solidFill>
              </a:rPr>
              <a:t>COAUTORA:</a:t>
            </a:r>
          </a:p>
          <a:p>
            <a:pPr algn="ctr">
              <a:spcBef>
                <a:spcPct val="50000"/>
              </a:spcBef>
            </a:pPr>
            <a:r>
              <a:rPr lang="es-ES" b="1">
                <a:solidFill>
                  <a:srgbClr val="FFFFFF"/>
                </a:solidFill>
              </a:rPr>
              <a:t>ECON. MARIA ELENA ROMERO</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79875"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79876"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79877"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79878"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79879"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79880" name="Text Box 8"/>
          <p:cNvSpPr txBox="1">
            <a:spLocks noChangeArrowheads="1"/>
          </p:cNvSpPr>
          <p:nvPr/>
        </p:nvSpPr>
        <p:spPr bwMode="auto">
          <a:xfrm>
            <a:off x="1331913" y="692150"/>
            <a:ext cx="5761037"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Características de Suelo y condiciones climáticas</a:t>
            </a:r>
            <a:endParaRPr lang="es-ES" b="1">
              <a:solidFill>
                <a:srgbClr val="FFFFFF"/>
              </a:solidFill>
            </a:endParaRPr>
          </a:p>
        </p:txBody>
      </p:sp>
      <p:sp>
        <p:nvSpPr>
          <p:cNvPr id="79881" name="Text Box 9"/>
          <p:cNvSpPr txBox="1">
            <a:spLocks noChangeArrowheads="1"/>
          </p:cNvSpPr>
          <p:nvPr/>
        </p:nvSpPr>
        <p:spPr bwMode="auto">
          <a:xfrm>
            <a:off x="250825" y="1557338"/>
            <a:ext cx="7056438" cy="4248150"/>
          </a:xfrm>
          <a:prstGeom prst="rect">
            <a:avLst/>
          </a:prstGeom>
          <a:noFill/>
          <a:ln w="9525">
            <a:noFill/>
            <a:miter lim="800000"/>
            <a:headEnd/>
            <a:tailEnd/>
          </a:ln>
          <a:effectLst/>
        </p:spPr>
        <p:txBody>
          <a:bodyPr>
            <a:spAutoFit/>
          </a:bodyPr>
          <a:lstStyle/>
          <a:p>
            <a:pPr>
              <a:spcBef>
                <a:spcPct val="50000"/>
              </a:spcBef>
            </a:pPr>
            <a:r>
              <a:rPr lang="es-EC" sz="1600" b="1" u="sng">
                <a:solidFill>
                  <a:srgbClr val="FFFFFF"/>
                </a:solidFill>
              </a:rPr>
              <a:t>Nutrición y riego:</a:t>
            </a:r>
          </a:p>
          <a:p>
            <a:pPr>
              <a:spcBef>
                <a:spcPct val="50000"/>
              </a:spcBef>
              <a:buFontTx/>
              <a:buChar char="•"/>
            </a:pPr>
            <a:r>
              <a:rPr lang="es-EC" sz="1600">
                <a:solidFill>
                  <a:srgbClr val="FFFFFF"/>
                </a:solidFill>
              </a:rPr>
              <a:t>Fundamental en producción y calidad.</a:t>
            </a:r>
          </a:p>
          <a:p>
            <a:pPr>
              <a:spcBef>
                <a:spcPct val="50000"/>
              </a:spcBef>
              <a:buFontTx/>
              <a:buChar char="•"/>
            </a:pPr>
            <a:r>
              <a:rPr lang="es-EC" sz="1600">
                <a:solidFill>
                  <a:srgbClr val="FFFFFF"/>
                </a:solidFill>
              </a:rPr>
              <a:t>Errores: fertilización inadecuada, y excesiva e innecesaria.</a:t>
            </a:r>
          </a:p>
          <a:p>
            <a:pPr>
              <a:spcBef>
                <a:spcPct val="50000"/>
              </a:spcBef>
              <a:buFontTx/>
              <a:buChar char="•"/>
            </a:pPr>
            <a:r>
              <a:rPr lang="es-EC" sz="1600">
                <a:solidFill>
                  <a:srgbClr val="FFFFFF"/>
                </a:solidFill>
              </a:rPr>
              <a:t>Análisis de suelo constante necesario. Determina la situación.</a:t>
            </a:r>
          </a:p>
          <a:p>
            <a:pPr>
              <a:spcBef>
                <a:spcPct val="50000"/>
              </a:spcBef>
              <a:buFontTx/>
              <a:buChar char="•"/>
            </a:pPr>
            <a:r>
              <a:rPr lang="es-EC" sz="1600">
                <a:solidFill>
                  <a:srgbClr val="FFFFFF"/>
                </a:solidFill>
              </a:rPr>
              <a:t>Diferentes niveles por etapa de crecimiento.</a:t>
            </a:r>
          </a:p>
          <a:p>
            <a:pPr>
              <a:spcBef>
                <a:spcPct val="50000"/>
              </a:spcBef>
              <a:buFontTx/>
              <a:buChar char="•"/>
            </a:pPr>
            <a:r>
              <a:rPr lang="es-EC" sz="1600">
                <a:solidFill>
                  <a:srgbClr val="FFFFFF"/>
                </a:solidFill>
              </a:rPr>
              <a:t>2 instrumentos: tensiómetro, succionador.</a:t>
            </a:r>
          </a:p>
          <a:p>
            <a:pPr>
              <a:spcBef>
                <a:spcPct val="50000"/>
              </a:spcBef>
              <a:buFontTx/>
              <a:buChar char="•"/>
            </a:pPr>
            <a:r>
              <a:rPr lang="es-EC" sz="1600">
                <a:solidFill>
                  <a:srgbClr val="FFFFFF"/>
                </a:solidFill>
              </a:rPr>
              <a:t>Ideal: pH ácido( &lt; a 7).  pH básico &gt;7 sobreviven, &lt; prod. y calid.</a:t>
            </a:r>
          </a:p>
          <a:p>
            <a:pPr>
              <a:spcBef>
                <a:spcPct val="50000"/>
              </a:spcBef>
              <a:buFontTx/>
              <a:buChar char="•"/>
            </a:pPr>
            <a:r>
              <a:rPr lang="es-EC" sz="1600">
                <a:solidFill>
                  <a:srgbClr val="FFFFFF"/>
                </a:solidFill>
              </a:rPr>
              <a:t>Reservorios: consumo y poscosecha, pH. adecuado. 10 m3 x ha. Lavado de raíces.</a:t>
            </a:r>
          </a:p>
          <a:p>
            <a:pPr>
              <a:spcBef>
                <a:spcPct val="50000"/>
              </a:spcBef>
              <a:buFontTx/>
              <a:buChar char="•"/>
            </a:pPr>
            <a:r>
              <a:rPr lang="es-EC" sz="1600">
                <a:solidFill>
                  <a:srgbClr val="FFFFFF"/>
                </a:solidFill>
              </a:rPr>
              <a:t>Reservorios: alternativa siembra de tilapias (pH. adecuado).</a:t>
            </a:r>
          </a:p>
          <a:p>
            <a:pPr>
              <a:spcBef>
                <a:spcPct val="50000"/>
              </a:spcBef>
              <a:buFontTx/>
              <a:buChar char="•"/>
            </a:pPr>
            <a:r>
              <a:rPr lang="es-EC" sz="1600">
                <a:solidFill>
                  <a:srgbClr val="FFFFFF"/>
                </a:solidFill>
              </a:rPr>
              <a:t>Posibles problemas y prevenciones: hongos, animales, </a:t>
            </a:r>
          </a:p>
          <a:p>
            <a:pPr>
              <a:spcBef>
                <a:spcPct val="50000"/>
              </a:spcBef>
            </a:pPr>
            <a:r>
              <a:rPr lang="es-EC" sz="1600">
                <a:solidFill>
                  <a:srgbClr val="FFFFFF"/>
                </a:solidFill>
              </a:rPr>
              <a:t>  maleza, insectos.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7885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7885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7885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7885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7885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78856" name="Text Box 8"/>
          <p:cNvSpPr txBox="1">
            <a:spLocks noChangeArrowheads="1"/>
          </p:cNvSpPr>
          <p:nvPr/>
        </p:nvSpPr>
        <p:spPr bwMode="auto">
          <a:xfrm>
            <a:off x="900113" y="692150"/>
            <a:ext cx="5761037"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Características de Suelo y condiciones climáticas</a:t>
            </a:r>
            <a:endParaRPr lang="es-ES" b="1">
              <a:solidFill>
                <a:srgbClr val="FFFFFF"/>
              </a:solidFill>
            </a:endParaRPr>
          </a:p>
        </p:txBody>
      </p:sp>
      <p:sp>
        <p:nvSpPr>
          <p:cNvPr id="78857" name="Text Box 9"/>
          <p:cNvSpPr txBox="1">
            <a:spLocks noChangeArrowheads="1"/>
          </p:cNvSpPr>
          <p:nvPr/>
        </p:nvSpPr>
        <p:spPr bwMode="auto">
          <a:xfrm>
            <a:off x="323850" y="1628775"/>
            <a:ext cx="6983413" cy="4370388"/>
          </a:xfrm>
          <a:prstGeom prst="rect">
            <a:avLst/>
          </a:prstGeom>
          <a:noFill/>
          <a:ln w="9525">
            <a:noFill/>
            <a:miter lim="800000"/>
            <a:headEnd/>
            <a:tailEnd/>
          </a:ln>
          <a:effectLst/>
        </p:spPr>
        <p:txBody>
          <a:bodyPr>
            <a:spAutoFit/>
          </a:bodyPr>
          <a:lstStyle/>
          <a:p>
            <a:pPr>
              <a:spcBef>
                <a:spcPct val="50000"/>
              </a:spcBef>
            </a:pPr>
            <a:r>
              <a:rPr lang="es-EC" sz="1600" b="1" u="sng">
                <a:solidFill>
                  <a:srgbClr val="FFFFFF"/>
                </a:solidFill>
              </a:rPr>
              <a:t>Temperaturas:</a:t>
            </a:r>
          </a:p>
          <a:p>
            <a:pPr>
              <a:spcBef>
                <a:spcPct val="50000"/>
              </a:spcBef>
              <a:buFontTx/>
              <a:buChar char="•"/>
            </a:pPr>
            <a:r>
              <a:rPr lang="es-EC" sz="1600">
                <a:solidFill>
                  <a:srgbClr val="FFFFFF"/>
                </a:solidFill>
              </a:rPr>
              <a:t>Los límites de las temperaturas dependen de cada especie.</a:t>
            </a:r>
          </a:p>
          <a:p>
            <a:pPr>
              <a:spcBef>
                <a:spcPct val="50000"/>
              </a:spcBef>
              <a:buFontTx/>
              <a:buChar char="•"/>
            </a:pPr>
            <a:r>
              <a:rPr lang="es-EC" sz="1600">
                <a:solidFill>
                  <a:srgbClr val="FFFFFF"/>
                </a:solidFill>
              </a:rPr>
              <a:t>Noche, debe bajar de 18 grados centígrados, no menos de -2. </a:t>
            </a:r>
          </a:p>
          <a:p>
            <a:pPr>
              <a:spcBef>
                <a:spcPct val="50000"/>
              </a:spcBef>
              <a:buFontTx/>
              <a:buChar char="•"/>
            </a:pPr>
            <a:r>
              <a:rPr lang="es-EC" sz="1600">
                <a:solidFill>
                  <a:srgbClr val="FFFFFF"/>
                </a:solidFill>
              </a:rPr>
              <a:t>Temperatura no mayor a 38 grados por 25 días.</a:t>
            </a:r>
          </a:p>
          <a:p>
            <a:pPr>
              <a:spcBef>
                <a:spcPct val="50000"/>
              </a:spcBef>
            </a:pPr>
            <a:r>
              <a:rPr lang="es-EC" sz="1600">
                <a:solidFill>
                  <a:srgbClr val="FFFFFF"/>
                </a:solidFill>
              </a:rPr>
              <a:t>Ecuador: variedad de climas.</a:t>
            </a:r>
          </a:p>
          <a:p>
            <a:pPr>
              <a:spcBef>
                <a:spcPct val="50000"/>
              </a:spcBef>
            </a:pPr>
            <a:r>
              <a:rPr lang="es-EC" sz="1600" b="1" u="sng">
                <a:solidFill>
                  <a:srgbClr val="FFFFFF"/>
                </a:solidFill>
              </a:rPr>
              <a:t>Preparación del terreno:</a:t>
            </a:r>
          </a:p>
          <a:p>
            <a:pPr>
              <a:spcBef>
                <a:spcPct val="50000"/>
              </a:spcBef>
              <a:buFontTx/>
              <a:buChar char="•"/>
            </a:pPr>
            <a:r>
              <a:rPr lang="es-EC" sz="1600">
                <a:solidFill>
                  <a:srgbClr val="FFFFFF"/>
                </a:solidFill>
              </a:rPr>
              <a:t>Subsolar: arado y rastra.</a:t>
            </a:r>
          </a:p>
          <a:p>
            <a:pPr>
              <a:spcBef>
                <a:spcPct val="50000"/>
              </a:spcBef>
              <a:buFontTx/>
              <a:buChar char="•"/>
            </a:pPr>
            <a:r>
              <a:rPr lang="es-EC" sz="1600">
                <a:solidFill>
                  <a:srgbClr val="FFFFFF"/>
                </a:solidFill>
              </a:rPr>
              <a:t>Levantamiento de camas 50-60cm ancho.  Separación 2m.</a:t>
            </a:r>
          </a:p>
          <a:p>
            <a:pPr>
              <a:spcBef>
                <a:spcPct val="50000"/>
              </a:spcBef>
              <a:buFontTx/>
              <a:buChar char="•"/>
            </a:pPr>
            <a:r>
              <a:rPr lang="es-EC" sz="1600">
                <a:solidFill>
                  <a:srgbClr val="FFFFFF"/>
                </a:solidFill>
              </a:rPr>
              <a:t>Instalación del sistema de riego por goteo.</a:t>
            </a:r>
          </a:p>
          <a:p>
            <a:pPr>
              <a:spcBef>
                <a:spcPct val="50000"/>
              </a:spcBef>
              <a:buFontTx/>
              <a:buChar char="•"/>
            </a:pPr>
            <a:r>
              <a:rPr lang="es-EC" sz="1600">
                <a:solidFill>
                  <a:srgbClr val="FFFFFF"/>
                </a:solidFill>
              </a:rPr>
              <a:t>Regar para eliminar la maleza germinada</a:t>
            </a:r>
            <a:r>
              <a:rPr lang="es-EC" sz="1600"/>
              <a:t>.</a:t>
            </a:r>
          </a:p>
          <a:p>
            <a:pPr>
              <a:spcBef>
                <a:spcPct val="50000"/>
              </a:spcBef>
              <a:buFontTx/>
              <a:buChar char="•"/>
            </a:pPr>
            <a:r>
              <a:rPr lang="es-EC" sz="1600">
                <a:solidFill>
                  <a:srgbClr val="FFFFFF"/>
                </a:solidFill>
              </a:rPr>
              <a:t>Ecuador: Mano de obra. </a:t>
            </a:r>
          </a:p>
          <a:p>
            <a:pPr>
              <a:spcBef>
                <a:spcPct val="50000"/>
              </a:spcBef>
            </a:pPr>
            <a:endParaRPr lang="es-ES" sz="160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089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090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090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090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090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0904" name="Text Box 8"/>
          <p:cNvSpPr txBox="1">
            <a:spLocks noChangeArrowheads="1"/>
          </p:cNvSpPr>
          <p:nvPr/>
        </p:nvSpPr>
        <p:spPr bwMode="auto">
          <a:xfrm>
            <a:off x="1258888" y="333375"/>
            <a:ext cx="5473700" cy="366713"/>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0905" name="Text Box 9"/>
          <p:cNvSpPr txBox="1">
            <a:spLocks noChangeArrowheads="1"/>
          </p:cNvSpPr>
          <p:nvPr/>
        </p:nvSpPr>
        <p:spPr bwMode="auto">
          <a:xfrm>
            <a:off x="250825" y="908050"/>
            <a:ext cx="2232025" cy="366713"/>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LEUCADENDRON</a:t>
            </a:r>
            <a:endParaRPr lang="es-ES" b="1" u="sng">
              <a:solidFill>
                <a:srgbClr val="FFFFFF"/>
              </a:solidFill>
            </a:endParaRPr>
          </a:p>
        </p:txBody>
      </p:sp>
      <p:pic>
        <p:nvPicPr>
          <p:cNvPr id="80906" name="Picture 10"/>
          <p:cNvPicPr>
            <a:picLocks noChangeAspect="1" noChangeArrowheads="1"/>
          </p:cNvPicPr>
          <p:nvPr/>
        </p:nvPicPr>
        <p:blipFill>
          <a:blip r:embed="rId6"/>
          <a:srcRect/>
          <a:stretch>
            <a:fillRect/>
          </a:stretch>
        </p:blipFill>
        <p:spPr bwMode="auto">
          <a:xfrm>
            <a:off x="4787900" y="3284538"/>
            <a:ext cx="2520950" cy="1890712"/>
          </a:xfrm>
          <a:prstGeom prst="rect">
            <a:avLst/>
          </a:prstGeom>
          <a:noFill/>
        </p:spPr>
      </p:pic>
      <p:pic>
        <p:nvPicPr>
          <p:cNvPr id="80907" name="Picture 11"/>
          <p:cNvPicPr>
            <a:picLocks noChangeAspect="1" noChangeArrowheads="1"/>
          </p:cNvPicPr>
          <p:nvPr/>
        </p:nvPicPr>
        <p:blipFill>
          <a:blip r:embed="rId7"/>
          <a:srcRect/>
          <a:stretch>
            <a:fillRect/>
          </a:stretch>
        </p:blipFill>
        <p:spPr bwMode="auto">
          <a:xfrm>
            <a:off x="5003800" y="1412875"/>
            <a:ext cx="2111375" cy="1600200"/>
          </a:xfrm>
          <a:prstGeom prst="rect">
            <a:avLst/>
          </a:prstGeom>
          <a:noFill/>
        </p:spPr>
      </p:pic>
      <p:sp>
        <p:nvSpPr>
          <p:cNvPr id="80908" name="Text Box 12"/>
          <p:cNvSpPr txBox="1">
            <a:spLocks noChangeArrowheads="1"/>
          </p:cNvSpPr>
          <p:nvPr/>
        </p:nvSpPr>
        <p:spPr bwMode="auto">
          <a:xfrm>
            <a:off x="250825" y="1341438"/>
            <a:ext cx="4465638" cy="4670425"/>
          </a:xfrm>
          <a:prstGeom prst="rect">
            <a:avLst/>
          </a:prstGeom>
          <a:noFill/>
          <a:ln w="9525">
            <a:noFill/>
            <a:miter lim="800000"/>
            <a:headEnd/>
            <a:tailEnd/>
          </a:ln>
          <a:effectLst/>
        </p:spPr>
        <p:txBody>
          <a:bodyPr>
            <a:spAutoFit/>
          </a:bodyPr>
          <a:lstStyle/>
          <a:p>
            <a:pPr>
              <a:spcBef>
                <a:spcPct val="50000"/>
              </a:spcBef>
            </a:pPr>
            <a:r>
              <a:rPr lang="es-EC" sz="1600">
                <a:solidFill>
                  <a:srgbClr val="FFFFFF"/>
                </a:solidFill>
              </a:rPr>
              <a:t>Es la familia más cultivada, 80 especies primarias. Mucho sol, suelos ácidos y aireados.</a:t>
            </a:r>
          </a:p>
          <a:p>
            <a:pPr>
              <a:spcBef>
                <a:spcPct val="50000"/>
              </a:spcBef>
            </a:pPr>
            <a:r>
              <a:rPr lang="es-EC" sz="1600">
                <a:solidFill>
                  <a:srgbClr val="FFFFFF"/>
                </a:solidFill>
              </a:rPr>
              <a:t>Variedades:</a:t>
            </a:r>
          </a:p>
          <a:p>
            <a:pPr>
              <a:spcBef>
                <a:spcPct val="50000"/>
              </a:spcBef>
            </a:pPr>
            <a:r>
              <a:rPr lang="es-EC" sz="1400" i="1" u="sng">
                <a:solidFill>
                  <a:srgbClr val="FFFFFF"/>
                </a:solidFill>
              </a:rPr>
              <a:t>L. Safari Sunset (1962-1963): </a:t>
            </a:r>
            <a:endParaRPr lang="es-EC" sz="1400">
              <a:solidFill>
                <a:srgbClr val="FFFFFF"/>
              </a:solidFill>
            </a:endParaRPr>
          </a:p>
          <a:p>
            <a:pPr>
              <a:spcBef>
                <a:spcPct val="50000"/>
              </a:spcBef>
              <a:buFontTx/>
              <a:buChar char="•"/>
            </a:pPr>
            <a:r>
              <a:rPr lang="es-EC" sz="1400">
                <a:solidFill>
                  <a:srgbClr val="FFFFFF"/>
                </a:solidFill>
              </a:rPr>
              <a:t>Más conocida, crece rápido y erecta hasta 3m., ramas de 1m., colores varían con la variedad.</a:t>
            </a:r>
          </a:p>
          <a:p>
            <a:pPr>
              <a:spcBef>
                <a:spcPct val="50000"/>
              </a:spcBef>
              <a:buFontTx/>
              <a:buChar char="•"/>
            </a:pPr>
            <a:r>
              <a:rPr lang="es-EC" sz="1400">
                <a:solidFill>
                  <a:srgbClr val="FFFFFF"/>
                </a:solidFill>
              </a:rPr>
              <a:t>Densidad: 7.000 – 10.000 por ha.</a:t>
            </a:r>
          </a:p>
          <a:p>
            <a:pPr>
              <a:spcBef>
                <a:spcPct val="50000"/>
              </a:spcBef>
              <a:buFontTx/>
              <a:buChar char="•"/>
            </a:pPr>
            <a:r>
              <a:rPr lang="es-EC" sz="1400">
                <a:solidFill>
                  <a:srgbClr val="FFFFFF"/>
                </a:solidFill>
              </a:rPr>
              <a:t>Temperatura &lt; 15 grados de noche, coloración roja.</a:t>
            </a:r>
          </a:p>
          <a:p>
            <a:pPr>
              <a:spcBef>
                <a:spcPct val="50000"/>
              </a:spcBef>
              <a:buFontTx/>
              <a:buChar char="•"/>
            </a:pPr>
            <a:r>
              <a:rPr lang="es-EC" sz="1400">
                <a:solidFill>
                  <a:srgbClr val="FFFFFF"/>
                </a:solidFill>
              </a:rPr>
              <a:t>Generalmente produce (Otoño – invierno)</a:t>
            </a:r>
          </a:p>
          <a:p>
            <a:pPr>
              <a:spcBef>
                <a:spcPct val="50000"/>
              </a:spcBef>
              <a:buFontTx/>
              <a:buChar char="•"/>
            </a:pPr>
            <a:r>
              <a:rPr lang="es-EC" sz="1400">
                <a:solidFill>
                  <a:srgbClr val="FFFFFF"/>
                </a:solidFill>
              </a:rPr>
              <a:t>En Ecuador, en la sierra  todo el año.</a:t>
            </a:r>
          </a:p>
          <a:p>
            <a:pPr>
              <a:spcBef>
                <a:spcPct val="50000"/>
              </a:spcBef>
              <a:buFontTx/>
              <a:buChar char="•"/>
            </a:pPr>
            <a:r>
              <a:rPr lang="es-EC" sz="1400">
                <a:solidFill>
                  <a:srgbClr val="FFFFFF"/>
                </a:solidFill>
              </a:rPr>
              <a:t>Flor ornamental, 6 semanas, unidad o spray.</a:t>
            </a:r>
          </a:p>
          <a:p>
            <a:pPr>
              <a:spcBef>
                <a:spcPct val="50000"/>
              </a:spcBef>
            </a:pPr>
            <a:r>
              <a:rPr lang="es-EC" sz="1400" i="1">
                <a:solidFill>
                  <a:srgbClr val="FFFFFF"/>
                </a:solidFill>
              </a:rPr>
              <a:t>L. Safari Sunshine		L. Silvan Red</a:t>
            </a:r>
          </a:p>
          <a:p>
            <a:pPr>
              <a:spcBef>
                <a:spcPct val="50000"/>
              </a:spcBef>
            </a:pPr>
            <a:r>
              <a:rPr lang="es-EC" sz="1400" i="1">
                <a:solidFill>
                  <a:srgbClr val="FFFFFF"/>
                </a:solidFill>
              </a:rPr>
              <a:t>L. Jester			L. Katie´s Blush</a:t>
            </a:r>
          </a:p>
          <a:p>
            <a:pPr>
              <a:spcBef>
                <a:spcPct val="50000"/>
              </a:spcBef>
            </a:pPr>
            <a:r>
              <a:rPr lang="es-EC" sz="1400" i="1">
                <a:solidFill>
                  <a:srgbClr val="FFFFFF"/>
                </a:solidFill>
              </a:rPr>
              <a:t>L. Petra			L. Discolor</a:t>
            </a:r>
          </a:p>
          <a:p>
            <a:pPr>
              <a:spcBef>
                <a:spcPct val="50000"/>
              </a:spcBef>
            </a:pPr>
            <a:r>
              <a:rPr lang="es-EC" sz="1400" i="1">
                <a:solidFill>
                  <a:srgbClr val="FFFFFF"/>
                </a:solidFill>
              </a:rPr>
              <a:t>L. Inca Gold</a:t>
            </a:r>
            <a:endParaRPr lang="es-ES" sz="1400" i="1">
              <a:solidFill>
                <a:srgbClr val="FFFFFF"/>
              </a:solidFill>
            </a:endParaRPr>
          </a:p>
        </p:txBody>
      </p:sp>
      <p:sp>
        <p:nvSpPr>
          <p:cNvPr id="80909" name="Text Box 13"/>
          <p:cNvSpPr txBox="1">
            <a:spLocks noChangeArrowheads="1"/>
          </p:cNvSpPr>
          <p:nvPr/>
        </p:nvSpPr>
        <p:spPr bwMode="auto">
          <a:xfrm>
            <a:off x="1403350" y="6165850"/>
            <a:ext cx="4464050" cy="779463"/>
          </a:xfrm>
          <a:prstGeom prst="rect">
            <a:avLst/>
          </a:prstGeom>
          <a:noFill/>
          <a:ln w="9525">
            <a:noFill/>
            <a:miter lim="800000"/>
            <a:headEnd/>
            <a:tailEnd/>
          </a:ln>
          <a:effectLst/>
        </p:spPr>
        <p:txBody>
          <a:bodyPr>
            <a:spAutoFit/>
          </a:bodyPr>
          <a:lstStyle/>
          <a:p>
            <a:pPr algn="ctr">
              <a:spcBef>
                <a:spcPct val="50000"/>
              </a:spcBef>
            </a:pPr>
            <a:r>
              <a:rPr lang="es-EC">
                <a:solidFill>
                  <a:srgbClr val="FFFFFF"/>
                </a:solidFill>
              </a:rPr>
              <a:t>“Grow them hard and watch them survive”</a:t>
            </a:r>
          </a:p>
          <a:p>
            <a:pPr>
              <a:spcBef>
                <a:spcPct val="50000"/>
              </a:spcBef>
            </a:pPr>
            <a:endParaRPr lang="es-E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192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192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192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192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192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1928" name="Text Box 8"/>
          <p:cNvSpPr txBox="1">
            <a:spLocks noChangeArrowheads="1"/>
          </p:cNvSpPr>
          <p:nvPr/>
        </p:nvSpPr>
        <p:spPr bwMode="auto">
          <a:xfrm>
            <a:off x="1258888" y="333375"/>
            <a:ext cx="5473700" cy="366713"/>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1929" name="Text Box 9"/>
          <p:cNvSpPr txBox="1">
            <a:spLocks noChangeArrowheads="1"/>
          </p:cNvSpPr>
          <p:nvPr/>
        </p:nvSpPr>
        <p:spPr bwMode="auto">
          <a:xfrm>
            <a:off x="250825" y="908050"/>
            <a:ext cx="2232025" cy="366713"/>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BANKSIA</a:t>
            </a:r>
            <a:endParaRPr lang="es-ES" b="1" u="sng">
              <a:solidFill>
                <a:srgbClr val="FFFFFF"/>
              </a:solidFill>
            </a:endParaRPr>
          </a:p>
        </p:txBody>
      </p:sp>
      <p:sp>
        <p:nvSpPr>
          <p:cNvPr id="81930" name="Text Box 10"/>
          <p:cNvSpPr txBox="1">
            <a:spLocks noChangeArrowheads="1"/>
          </p:cNvSpPr>
          <p:nvPr/>
        </p:nvSpPr>
        <p:spPr bwMode="auto">
          <a:xfrm>
            <a:off x="250825" y="1341438"/>
            <a:ext cx="4465638" cy="4772025"/>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Sir Joseph Banks (1970) Australia, 75 especies primarias, arbustos a árboles 16 m. Atraen pájaros.</a:t>
            </a:r>
          </a:p>
          <a:p>
            <a:pPr>
              <a:spcBef>
                <a:spcPct val="50000"/>
              </a:spcBef>
            </a:pPr>
            <a:r>
              <a:rPr lang="es-EC" sz="1400">
                <a:solidFill>
                  <a:srgbClr val="FFFFFF"/>
                </a:solidFill>
              </a:rPr>
              <a:t>Flores cilíndricas o cónicas de 2-3 hasta 40cm alto x 8cm diámetro. Colores: verdes, plateado, amarillo, naranja, rojas y violetas.</a:t>
            </a:r>
          </a:p>
          <a:p>
            <a:pPr>
              <a:spcBef>
                <a:spcPct val="50000"/>
              </a:spcBef>
            </a:pPr>
            <a:r>
              <a:rPr lang="es-EC" sz="1400">
                <a:solidFill>
                  <a:srgbClr val="FFFFFF"/>
                </a:solidFill>
              </a:rPr>
              <a:t>Clima caliente con suelos áridos, drenados. Crecen entre 16 a 30 grados. Duración 4 semanas – 6 semanas. Ecuador: Costa.</a:t>
            </a:r>
          </a:p>
          <a:p>
            <a:pPr>
              <a:spcBef>
                <a:spcPct val="50000"/>
              </a:spcBef>
            </a:pPr>
            <a:r>
              <a:rPr lang="es-EC" sz="1400">
                <a:solidFill>
                  <a:srgbClr val="FFFFFF"/>
                </a:solidFill>
              </a:rPr>
              <a:t>Densidad: 5000 plantas x ha.</a:t>
            </a:r>
          </a:p>
          <a:p>
            <a:pPr>
              <a:spcBef>
                <a:spcPct val="50000"/>
              </a:spcBef>
            </a:pPr>
            <a:r>
              <a:rPr lang="es-EC" sz="1400">
                <a:solidFill>
                  <a:srgbClr val="FFFFFF"/>
                </a:solidFill>
              </a:rPr>
              <a:t>PVP $1.00 por tallo</a:t>
            </a:r>
          </a:p>
          <a:p>
            <a:pPr>
              <a:spcBef>
                <a:spcPct val="50000"/>
              </a:spcBef>
            </a:pPr>
            <a:r>
              <a:rPr lang="es-EC" sz="1400">
                <a:solidFill>
                  <a:srgbClr val="FFFFFF"/>
                </a:solidFill>
              </a:rPr>
              <a:t>Demanda excede a la oferta por lo que la calidd actual es baja.</a:t>
            </a:r>
          </a:p>
          <a:p>
            <a:pPr>
              <a:spcBef>
                <a:spcPct val="50000"/>
              </a:spcBef>
            </a:pPr>
            <a:r>
              <a:rPr lang="es-EC" sz="1400">
                <a:solidFill>
                  <a:srgbClr val="FFFFFF"/>
                </a:solidFill>
              </a:rPr>
              <a:t>Variedades:</a:t>
            </a:r>
          </a:p>
          <a:p>
            <a:pPr>
              <a:spcBef>
                <a:spcPct val="50000"/>
              </a:spcBef>
            </a:pPr>
            <a:endParaRPr lang="es-EC" sz="1400">
              <a:solidFill>
                <a:srgbClr val="FFFFFF"/>
              </a:solidFill>
            </a:endParaRPr>
          </a:p>
          <a:p>
            <a:pPr>
              <a:spcBef>
                <a:spcPct val="50000"/>
              </a:spcBef>
            </a:pPr>
            <a:r>
              <a:rPr lang="es-EC" sz="1400" i="1">
                <a:solidFill>
                  <a:srgbClr val="FFFFFF"/>
                </a:solidFill>
              </a:rPr>
              <a:t>Banksia Sol	B. Coccinea</a:t>
            </a:r>
          </a:p>
          <a:p>
            <a:pPr>
              <a:spcBef>
                <a:spcPct val="50000"/>
              </a:spcBef>
            </a:pPr>
            <a:r>
              <a:rPr lang="es-EC" sz="1400" i="1">
                <a:solidFill>
                  <a:srgbClr val="FFFFFF"/>
                </a:solidFill>
              </a:rPr>
              <a:t>B. Priotones	B. Hookariana</a:t>
            </a:r>
          </a:p>
          <a:p>
            <a:pPr>
              <a:spcBef>
                <a:spcPct val="50000"/>
              </a:spcBef>
            </a:pPr>
            <a:r>
              <a:rPr lang="es-EC" sz="1400" i="1">
                <a:solidFill>
                  <a:srgbClr val="FFFFFF"/>
                </a:solidFill>
              </a:rPr>
              <a:t>B. Menziesii	B. Burdetti</a:t>
            </a:r>
          </a:p>
        </p:txBody>
      </p:sp>
      <p:pic>
        <p:nvPicPr>
          <p:cNvPr id="81931" name="Picture 11"/>
          <p:cNvPicPr>
            <a:picLocks noChangeAspect="1" noChangeArrowheads="1"/>
          </p:cNvPicPr>
          <p:nvPr/>
        </p:nvPicPr>
        <p:blipFill>
          <a:blip r:embed="rId5"/>
          <a:srcRect/>
          <a:stretch>
            <a:fillRect/>
          </a:stretch>
        </p:blipFill>
        <p:spPr bwMode="auto">
          <a:xfrm>
            <a:off x="4932363" y="1054100"/>
            <a:ext cx="2500312" cy="2735263"/>
          </a:xfrm>
          <a:prstGeom prst="rect">
            <a:avLst/>
          </a:prstGeom>
          <a:noFill/>
        </p:spPr>
      </p:pic>
      <p:pic>
        <p:nvPicPr>
          <p:cNvPr id="81932" name="Picture 12"/>
          <p:cNvPicPr>
            <a:picLocks noChangeAspect="1" noChangeArrowheads="1"/>
          </p:cNvPicPr>
          <p:nvPr/>
        </p:nvPicPr>
        <p:blipFill>
          <a:blip r:embed="rId6"/>
          <a:srcRect/>
          <a:stretch>
            <a:fillRect/>
          </a:stretch>
        </p:blipFill>
        <p:spPr bwMode="auto">
          <a:xfrm>
            <a:off x="4284663" y="3908425"/>
            <a:ext cx="2505075" cy="1752600"/>
          </a:xfrm>
          <a:prstGeom prst="rect">
            <a:avLst/>
          </a:prstGeom>
          <a:noFill/>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294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294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294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295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295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2952" name="Text Box 8"/>
          <p:cNvSpPr txBox="1">
            <a:spLocks noChangeArrowheads="1"/>
          </p:cNvSpPr>
          <p:nvPr/>
        </p:nvSpPr>
        <p:spPr bwMode="auto">
          <a:xfrm>
            <a:off x="1258888" y="541338"/>
            <a:ext cx="5473700" cy="366712"/>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2953" name="Text Box 9"/>
          <p:cNvSpPr txBox="1">
            <a:spLocks noChangeArrowheads="1"/>
          </p:cNvSpPr>
          <p:nvPr/>
        </p:nvSpPr>
        <p:spPr bwMode="auto">
          <a:xfrm>
            <a:off x="395288" y="1125538"/>
            <a:ext cx="2232025" cy="366712"/>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LEUCOSPERMUM</a:t>
            </a:r>
            <a:endParaRPr lang="es-ES" b="1" u="sng">
              <a:solidFill>
                <a:srgbClr val="FFFFFF"/>
              </a:solidFill>
            </a:endParaRPr>
          </a:p>
        </p:txBody>
      </p:sp>
      <p:sp>
        <p:nvSpPr>
          <p:cNvPr id="82954" name="Text Box 10"/>
          <p:cNvSpPr txBox="1">
            <a:spLocks noChangeArrowheads="1"/>
          </p:cNvSpPr>
          <p:nvPr/>
        </p:nvSpPr>
        <p:spPr bwMode="auto">
          <a:xfrm>
            <a:off x="250825" y="1766888"/>
            <a:ext cx="4752975" cy="5091112"/>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48 especies primarias, Sus flores conocidas como “almohadillas”, “pins”.  Se encuentran en Sur África, Sur América, Australia y Nueza Zelanda, Suelos ácidos y bien drenados.</a:t>
            </a:r>
          </a:p>
          <a:p>
            <a:pPr>
              <a:spcBef>
                <a:spcPct val="50000"/>
              </a:spcBef>
            </a:pPr>
            <a:r>
              <a:rPr lang="es-EC" sz="1400">
                <a:solidFill>
                  <a:srgbClr val="FFFFFF"/>
                </a:solidFill>
              </a:rPr>
              <a:t>Arbustos, árboles, raíces lignotubulares. Floración general entre primavera – verano. Amarillo, naranja y rojo.</a:t>
            </a:r>
            <a:r>
              <a:rPr lang="es-EC" sz="1400"/>
              <a:t> </a:t>
            </a:r>
            <a:endParaRPr lang="es-EC" sz="1400">
              <a:solidFill>
                <a:srgbClr val="FFFFFF"/>
              </a:solidFill>
            </a:endParaRPr>
          </a:p>
          <a:p>
            <a:pPr>
              <a:spcBef>
                <a:spcPct val="50000"/>
              </a:spcBef>
            </a:pPr>
            <a:r>
              <a:rPr lang="es-EC" sz="1400">
                <a:solidFill>
                  <a:srgbClr val="FFFFFF"/>
                </a:solidFill>
              </a:rPr>
              <a:t>Ecuador florece de forma continua, 16-20 grados. Sensible a heladas. Importante intensidad de luz.</a:t>
            </a:r>
          </a:p>
          <a:p>
            <a:pPr>
              <a:spcBef>
                <a:spcPct val="50000"/>
              </a:spcBef>
            </a:pPr>
            <a:r>
              <a:rPr lang="es-EC" sz="1400">
                <a:solidFill>
                  <a:srgbClr val="FFFFFF"/>
                </a:solidFill>
              </a:rPr>
              <a:t>Cosecha: 50% apertura flor</a:t>
            </a:r>
          </a:p>
          <a:p>
            <a:pPr>
              <a:spcBef>
                <a:spcPct val="50000"/>
              </a:spcBef>
            </a:pPr>
            <a:r>
              <a:rPr lang="es-EC" sz="1400">
                <a:solidFill>
                  <a:srgbClr val="FFFFFF"/>
                </a:solidFill>
              </a:rPr>
              <a:t>Temperatura de mantenimiento 1 grado centígrado seco.</a:t>
            </a:r>
          </a:p>
          <a:p>
            <a:pPr>
              <a:spcBef>
                <a:spcPct val="50000"/>
              </a:spcBef>
            </a:pPr>
            <a:endParaRPr lang="es-EC" sz="1400">
              <a:solidFill>
                <a:srgbClr val="FFFFFF"/>
              </a:solidFill>
            </a:endParaRPr>
          </a:p>
          <a:p>
            <a:pPr>
              <a:spcBef>
                <a:spcPct val="50000"/>
              </a:spcBef>
            </a:pPr>
            <a:r>
              <a:rPr lang="es-EC" sz="1400">
                <a:solidFill>
                  <a:srgbClr val="FFFFFF"/>
                </a:solidFill>
              </a:rPr>
              <a:t>L. High Gold		L. Scarlett Ribbons</a:t>
            </a:r>
          </a:p>
          <a:p>
            <a:pPr>
              <a:spcBef>
                <a:spcPct val="50000"/>
              </a:spcBef>
            </a:pPr>
            <a:r>
              <a:rPr lang="es-EC" sz="1400">
                <a:solidFill>
                  <a:srgbClr val="FFFFFF"/>
                </a:solidFill>
              </a:rPr>
              <a:t>L. Tango			L. Petersonii</a:t>
            </a:r>
          </a:p>
          <a:p>
            <a:pPr>
              <a:spcBef>
                <a:spcPct val="50000"/>
              </a:spcBef>
            </a:pPr>
            <a:r>
              <a:rPr lang="es-EC" sz="1400">
                <a:solidFill>
                  <a:srgbClr val="FFFFFF"/>
                </a:solidFill>
              </a:rPr>
              <a:t>L. Caroline			L. Flame</a:t>
            </a:r>
          </a:p>
          <a:p>
            <a:pPr>
              <a:spcBef>
                <a:spcPct val="50000"/>
              </a:spcBef>
            </a:pPr>
            <a:r>
              <a:rPr lang="es-EC" sz="1400">
                <a:solidFill>
                  <a:srgbClr val="FFFFFF"/>
                </a:solidFill>
              </a:rPr>
              <a:t>L. Sucecetion I, II</a:t>
            </a:r>
          </a:p>
          <a:p>
            <a:pPr>
              <a:spcBef>
                <a:spcPct val="50000"/>
              </a:spcBef>
            </a:pPr>
            <a:endParaRPr lang="es-EC" sz="1400">
              <a:solidFill>
                <a:srgbClr val="FFFFFF"/>
              </a:solidFill>
            </a:endParaRPr>
          </a:p>
          <a:p>
            <a:pPr>
              <a:spcBef>
                <a:spcPct val="50000"/>
              </a:spcBef>
            </a:pPr>
            <a:endParaRPr lang="es-ES" sz="1400" i="1">
              <a:solidFill>
                <a:srgbClr val="FFFFFF"/>
              </a:solidFill>
            </a:endParaRPr>
          </a:p>
        </p:txBody>
      </p:sp>
      <p:pic>
        <p:nvPicPr>
          <p:cNvPr id="82955" name="Picture 11"/>
          <p:cNvPicPr>
            <a:picLocks noChangeAspect="1" noChangeArrowheads="1"/>
          </p:cNvPicPr>
          <p:nvPr/>
        </p:nvPicPr>
        <p:blipFill>
          <a:blip r:embed="rId6"/>
          <a:srcRect/>
          <a:stretch>
            <a:fillRect/>
          </a:stretch>
        </p:blipFill>
        <p:spPr bwMode="auto">
          <a:xfrm>
            <a:off x="5148263" y="1484313"/>
            <a:ext cx="2376487" cy="1739900"/>
          </a:xfrm>
          <a:prstGeom prst="rect">
            <a:avLst/>
          </a:prstGeom>
          <a:noFill/>
        </p:spPr>
      </p:pic>
      <p:pic>
        <p:nvPicPr>
          <p:cNvPr id="82956" name="Picture 12"/>
          <p:cNvPicPr>
            <a:picLocks noChangeAspect="1" noChangeArrowheads="1"/>
          </p:cNvPicPr>
          <p:nvPr/>
        </p:nvPicPr>
        <p:blipFill>
          <a:blip r:embed="rId7"/>
          <a:srcRect/>
          <a:stretch>
            <a:fillRect/>
          </a:stretch>
        </p:blipFill>
        <p:spPr bwMode="auto">
          <a:xfrm>
            <a:off x="4932363" y="3697288"/>
            <a:ext cx="2303462" cy="1603375"/>
          </a:xfrm>
          <a:prstGeom prst="rect">
            <a:avLst/>
          </a:prstGeo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397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397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397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397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397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3976" name="Text Box 8"/>
          <p:cNvSpPr txBox="1">
            <a:spLocks noChangeArrowheads="1"/>
          </p:cNvSpPr>
          <p:nvPr/>
        </p:nvSpPr>
        <p:spPr bwMode="auto">
          <a:xfrm>
            <a:off x="1258888" y="333375"/>
            <a:ext cx="5473700" cy="366713"/>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3977" name="Text Box 9"/>
          <p:cNvSpPr txBox="1">
            <a:spLocks noChangeArrowheads="1"/>
          </p:cNvSpPr>
          <p:nvPr/>
        </p:nvSpPr>
        <p:spPr bwMode="auto">
          <a:xfrm>
            <a:off x="250825" y="908050"/>
            <a:ext cx="2232025" cy="366713"/>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PROTEAS</a:t>
            </a:r>
            <a:endParaRPr lang="es-ES" b="1" u="sng">
              <a:solidFill>
                <a:srgbClr val="FFFFFF"/>
              </a:solidFill>
            </a:endParaRPr>
          </a:p>
        </p:txBody>
      </p:sp>
      <p:sp>
        <p:nvSpPr>
          <p:cNvPr id="83978" name="Text Box 10"/>
          <p:cNvSpPr txBox="1">
            <a:spLocks noChangeArrowheads="1"/>
          </p:cNvSpPr>
          <p:nvPr/>
        </p:nvSpPr>
        <p:spPr bwMode="auto">
          <a:xfrm>
            <a:off x="179388" y="1268413"/>
            <a:ext cx="5256212" cy="5410200"/>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136 especies, África, lugares fríos o lluviosos. Versátiles, arbustos – árboles 3m. Brácteas de colores intensos. Diferentes lugares de crecimiento. Raíces lignotuberosas.</a:t>
            </a:r>
          </a:p>
          <a:p>
            <a:pPr>
              <a:spcBef>
                <a:spcPct val="50000"/>
              </a:spcBef>
            </a:pPr>
            <a:r>
              <a:rPr lang="es-EC" sz="1400">
                <a:solidFill>
                  <a:srgbClr val="FFFFFF"/>
                </a:solidFill>
              </a:rPr>
              <a:t>Proteas = Dios Proteus, el que cambia de forma.</a:t>
            </a:r>
          </a:p>
          <a:p>
            <a:pPr>
              <a:spcBef>
                <a:spcPct val="50000"/>
              </a:spcBef>
            </a:pPr>
            <a:r>
              <a:rPr lang="es-EC" sz="1400">
                <a:solidFill>
                  <a:srgbClr val="FFFFFF"/>
                </a:solidFill>
              </a:rPr>
              <a:t>África, España, Australia, Chile, El salvador, Francia, Israel, Nueva Zelanda, USA y Zimbabwe de otoño – primavera. Ecuador = todo el año.</a:t>
            </a:r>
          </a:p>
          <a:p>
            <a:pPr>
              <a:spcBef>
                <a:spcPct val="50000"/>
              </a:spcBef>
            </a:pPr>
            <a:r>
              <a:rPr lang="es-EC" sz="1400">
                <a:solidFill>
                  <a:srgbClr val="FFFFFF"/>
                </a:solidFill>
              </a:rPr>
              <a:t>Suelos pobres, drenados y ácidos. pH 4-6. humedad, tallos largos</a:t>
            </a:r>
          </a:p>
          <a:p>
            <a:pPr>
              <a:spcBef>
                <a:spcPct val="50000"/>
              </a:spcBef>
            </a:pPr>
            <a:r>
              <a:rPr lang="es-EC" sz="1400">
                <a:solidFill>
                  <a:srgbClr val="FFFFFF"/>
                </a:solidFill>
              </a:rPr>
              <a:t>Densidad 3400-6000 plantas x ha. Poda importante. </a:t>
            </a:r>
          </a:p>
          <a:p>
            <a:pPr>
              <a:spcBef>
                <a:spcPct val="50000"/>
              </a:spcBef>
            </a:pPr>
            <a:r>
              <a:rPr lang="es-EC" sz="1400">
                <a:solidFill>
                  <a:srgbClr val="FFFFFF"/>
                </a:solidFill>
              </a:rPr>
              <a:t>Mantenimiento flor 2-4 grados en frío. Duración 3-4 semanas en florero. </a:t>
            </a:r>
          </a:p>
          <a:p>
            <a:pPr>
              <a:spcBef>
                <a:spcPct val="50000"/>
              </a:spcBef>
            </a:pPr>
            <a:r>
              <a:rPr lang="es-EC" sz="1400">
                <a:solidFill>
                  <a:srgbClr val="FFFFFF"/>
                </a:solidFill>
              </a:rPr>
              <a:t>Tallos a partir de 40 cm. Son comerciales.</a:t>
            </a:r>
          </a:p>
          <a:p>
            <a:pPr>
              <a:spcBef>
                <a:spcPct val="50000"/>
              </a:spcBef>
            </a:pPr>
            <a:r>
              <a:rPr lang="es-EC" sz="1400">
                <a:solidFill>
                  <a:srgbClr val="FFFFFF"/>
                </a:solidFill>
              </a:rPr>
              <a:t>P. King Protea: 80 variedades		P. Pink Ice</a:t>
            </a:r>
          </a:p>
          <a:p>
            <a:pPr>
              <a:spcBef>
                <a:spcPct val="50000"/>
              </a:spcBef>
            </a:pPr>
            <a:r>
              <a:rPr lang="es-EC" sz="1400">
                <a:solidFill>
                  <a:srgbClr val="FFFFFF"/>
                </a:solidFill>
              </a:rPr>
              <a:t>P. Nerifolia				P. Grandiceps</a:t>
            </a:r>
          </a:p>
          <a:p>
            <a:pPr>
              <a:spcBef>
                <a:spcPct val="50000"/>
              </a:spcBef>
            </a:pPr>
            <a:r>
              <a:rPr lang="es-EC" sz="1400">
                <a:solidFill>
                  <a:srgbClr val="FFFFFF"/>
                </a:solidFill>
              </a:rPr>
              <a:t>P. Lady Di				P. Red Baron</a:t>
            </a:r>
          </a:p>
          <a:p>
            <a:pPr>
              <a:spcBef>
                <a:spcPct val="50000"/>
              </a:spcBef>
            </a:pPr>
            <a:r>
              <a:rPr lang="es-EC" sz="1400">
                <a:solidFill>
                  <a:srgbClr val="FFFFFF"/>
                </a:solidFill>
              </a:rPr>
              <a:t>P. Silvia				P. Compacta</a:t>
            </a:r>
          </a:p>
          <a:p>
            <a:pPr>
              <a:spcBef>
                <a:spcPct val="50000"/>
              </a:spcBef>
            </a:pPr>
            <a:r>
              <a:rPr lang="es-EC" sz="1400">
                <a:solidFill>
                  <a:srgbClr val="FFFFFF"/>
                </a:solidFill>
              </a:rPr>
              <a:t>P. Eximia				P. Magnífica</a:t>
            </a:r>
          </a:p>
          <a:p>
            <a:pPr>
              <a:spcBef>
                <a:spcPct val="50000"/>
              </a:spcBef>
            </a:pPr>
            <a:endParaRPr lang="es-ES" sz="1400">
              <a:solidFill>
                <a:srgbClr val="FFFFFF"/>
              </a:solidFill>
            </a:endParaRPr>
          </a:p>
        </p:txBody>
      </p:sp>
      <p:pic>
        <p:nvPicPr>
          <p:cNvPr id="83979" name="Picture 11"/>
          <p:cNvPicPr>
            <a:picLocks noChangeAspect="1" noChangeArrowheads="1"/>
          </p:cNvPicPr>
          <p:nvPr/>
        </p:nvPicPr>
        <p:blipFill>
          <a:blip r:embed="rId6"/>
          <a:srcRect/>
          <a:stretch>
            <a:fillRect/>
          </a:stretch>
        </p:blipFill>
        <p:spPr bwMode="auto">
          <a:xfrm>
            <a:off x="6516688" y="836613"/>
            <a:ext cx="1022350" cy="936625"/>
          </a:xfrm>
          <a:prstGeom prst="rect">
            <a:avLst/>
          </a:prstGeom>
          <a:noFill/>
        </p:spPr>
      </p:pic>
      <p:pic>
        <p:nvPicPr>
          <p:cNvPr id="83980" name="Picture 12"/>
          <p:cNvPicPr>
            <a:picLocks noChangeAspect="1" noChangeArrowheads="1"/>
          </p:cNvPicPr>
          <p:nvPr/>
        </p:nvPicPr>
        <p:blipFill>
          <a:blip r:embed="rId7"/>
          <a:srcRect/>
          <a:stretch>
            <a:fillRect/>
          </a:stretch>
        </p:blipFill>
        <p:spPr bwMode="auto">
          <a:xfrm>
            <a:off x="5940425" y="2781300"/>
            <a:ext cx="1576388" cy="1655763"/>
          </a:xfrm>
          <a:prstGeom prst="rect">
            <a:avLst/>
          </a:prstGeom>
          <a:noFill/>
        </p:spPr>
      </p:pic>
      <p:pic>
        <p:nvPicPr>
          <p:cNvPr id="83981" name="Picture 13"/>
          <p:cNvPicPr>
            <a:picLocks noChangeAspect="1" noChangeArrowheads="1"/>
          </p:cNvPicPr>
          <p:nvPr/>
        </p:nvPicPr>
        <p:blipFill>
          <a:blip r:embed="rId8"/>
          <a:srcRect/>
          <a:stretch>
            <a:fillRect/>
          </a:stretch>
        </p:blipFill>
        <p:spPr bwMode="auto">
          <a:xfrm>
            <a:off x="5405438" y="1557338"/>
            <a:ext cx="1038225" cy="1150937"/>
          </a:xfrm>
          <a:prstGeom prst="rect">
            <a:avLst/>
          </a:prstGeom>
          <a:noFill/>
        </p:spPr>
      </p:pic>
      <p:pic>
        <p:nvPicPr>
          <p:cNvPr id="83982" name="Picture 14"/>
          <p:cNvPicPr>
            <a:picLocks noChangeAspect="1" noChangeArrowheads="1"/>
          </p:cNvPicPr>
          <p:nvPr/>
        </p:nvPicPr>
        <p:blipFill>
          <a:blip r:embed="rId9"/>
          <a:srcRect/>
          <a:stretch>
            <a:fillRect/>
          </a:stretch>
        </p:blipFill>
        <p:spPr bwMode="auto">
          <a:xfrm>
            <a:off x="5292725" y="4581525"/>
            <a:ext cx="2087563" cy="893763"/>
          </a:xfrm>
          <a:prstGeom prst="rect">
            <a:avLst/>
          </a:prstGeo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4995"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4996"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4997"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4998"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4999"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5000" name="Text Box 8"/>
          <p:cNvSpPr txBox="1">
            <a:spLocks noChangeArrowheads="1"/>
          </p:cNvSpPr>
          <p:nvPr/>
        </p:nvSpPr>
        <p:spPr bwMode="auto">
          <a:xfrm>
            <a:off x="1258888" y="620713"/>
            <a:ext cx="5473700" cy="366712"/>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5001" name="Text Box 9"/>
          <p:cNvSpPr txBox="1">
            <a:spLocks noChangeArrowheads="1"/>
          </p:cNvSpPr>
          <p:nvPr/>
        </p:nvSpPr>
        <p:spPr bwMode="auto">
          <a:xfrm>
            <a:off x="250825" y="1196975"/>
            <a:ext cx="2232025" cy="366713"/>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GRAVILLEA</a:t>
            </a:r>
            <a:endParaRPr lang="es-ES" b="1" u="sng">
              <a:solidFill>
                <a:srgbClr val="FFFFFF"/>
              </a:solidFill>
            </a:endParaRPr>
          </a:p>
        </p:txBody>
      </p:sp>
      <p:sp>
        <p:nvSpPr>
          <p:cNvPr id="85002" name="Text Box 10"/>
          <p:cNvSpPr txBox="1">
            <a:spLocks noChangeArrowheads="1"/>
          </p:cNvSpPr>
          <p:nvPr/>
        </p:nvSpPr>
        <p:spPr bwMode="auto">
          <a:xfrm>
            <a:off x="179388" y="1628775"/>
            <a:ext cx="4176712" cy="4665663"/>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Más popular en Australia, atrae pájaros, se adapta a todo clima y a todo suelo, variedad d colores y tamaños. 300 especies primarias, cultivada en Inglaterra desde hace 100 años.</a:t>
            </a:r>
          </a:p>
          <a:p>
            <a:pPr>
              <a:spcBef>
                <a:spcPct val="50000"/>
              </a:spcBef>
            </a:pPr>
            <a:r>
              <a:rPr lang="es-EC" sz="1400">
                <a:solidFill>
                  <a:srgbClr val="FFFFFF"/>
                </a:solidFill>
              </a:rPr>
              <a:t>2 formas: cepillo de dientes y araña. Raíces lignotuberosas.</a:t>
            </a:r>
          </a:p>
          <a:p>
            <a:pPr>
              <a:spcBef>
                <a:spcPct val="50000"/>
              </a:spcBef>
            </a:pPr>
            <a:r>
              <a:rPr lang="es-EC" sz="1400">
                <a:solidFill>
                  <a:srgbClr val="FFFFFF"/>
                </a:solidFill>
              </a:rPr>
              <a:t>Suelos pobres, drenados y ácidos. </a:t>
            </a:r>
          </a:p>
          <a:p>
            <a:pPr>
              <a:spcBef>
                <a:spcPct val="50000"/>
              </a:spcBef>
            </a:pPr>
            <a:r>
              <a:rPr lang="es-EC" sz="1400">
                <a:solidFill>
                  <a:srgbClr val="FFFFFF"/>
                </a:solidFill>
              </a:rPr>
              <a:t>Densidad: 5000 plantas x ha. 1m entre plantas y 2m entre líneas de plantación.</a:t>
            </a:r>
          </a:p>
          <a:p>
            <a:pPr>
              <a:spcBef>
                <a:spcPct val="50000"/>
              </a:spcBef>
            </a:pPr>
            <a:r>
              <a:rPr lang="es-EC" sz="1400">
                <a:solidFill>
                  <a:srgbClr val="FFFFFF"/>
                </a:solidFill>
              </a:rPr>
              <a:t>La vida en florero de las Gravilleas no es muy larga 3 semanas, por lo que se debe controlar los requerimientos de cosecha y poscosecha.</a:t>
            </a:r>
          </a:p>
          <a:p>
            <a:pPr>
              <a:spcBef>
                <a:spcPct val="50000"/>
              </a:spcBef>
            </a:pPr>
            <a:endParaRPr lang="es-EC" sz="1400">
              <a:solidFill>
                <a:srgbClr val="FFFFFF"/>
              </a:solidFill>
            </a:endParaRPr>
          </a:p>
          <a:p>
            <a:pPr>
              <a:spcBef>
                <a:spcPct val="50000"/>
              </a:spcBef>
            </a:pPr>
            <a:r>
              <a:rPr lang="es-EC" sz="1400">
                <a:solidFill>
                  <a:srgbClr val="FFFFFF"/>
                </a:solidFill>
              </a:rPr>
              <a:t>G. Spiderman	G. Misty pink</a:t>
            </a:r>
          </a:p>
          <a:p>
            <a:pPr>
              <a:spcBef>
                <a:spcPct val="50000"/>
              </a:spcBef>
            </a:pPr>
            <a:r>
              <a:rPr lang="es-EC" sz="1400">
                <a:solidFill>
                  <a:srgbClr val="FFFFFF"/>
                </a:solidFill>
              </a:rPr>
              <a:t>G. Misty Red	G. Robyn Gordon</a:t>
            </a:r>
          </a:p>
          <a:p>
            <a:pPr>
              <a:spcBef>
                <a:spcPct val="50000"/>
              </a:spcBef>
            </a:pPr>
            <a:r>
              <a:rPr lang="es-EC" sz="1400">
                <a:solidFill>
                  <a:srgbClr val="FFFFFF"/>
                </a:solidFill>
              </a:rPr>
              <a:t>G. Honey Gem	G. Calundra Gem</a:t>
            </a:r>
          </a:p>
          <a:p>
            <a:pPr>
              <a:spcBef>
                <a:spcPct val="50000"/>
              </a:spcBef>
            </a:pPr>
            <a:r>
              <a:rPr lang="es-EC" sz="1400">
                <a:solidFill>
                  <a:srgbClr val="FFFFFF"/>
                </a:solidFill>
              </a:rPr>
              <a:t>G, Little Pink willie</a:t>
            </a:r>
          </a:p>
        </p:txBody>
      </p:sp>
      <p:pic>
        <p:nvPicPr>
          <p:cNvPr id="85003" name="Picture 11"/>
          <p:cNvPicPr>
            <a:picLocks noChangeAspect="1" noChangeArrowheads="1"/>
          </p:cNvPicPr>
          <p:nvPr/>
        </p:nvPicPr>
        <p:blipFill>
          <a:blip r:embed="rId6"/>
          <a:srcRect/>
          <a:stretch>
            <a:fillRect/>
          </a:stretch>
        </p:blipFill>
        <p:spPr bwMode="auto">
          <a:xfrm>
            <a:off x="4859338" y="1989138"/>
            <a:ext cx="2619375" cy="3024187"/>
          </a:xfrm>
          <a:prstGeom prst="rect">
            <a:avLst/>
          </a:prstGeom>
          <a:noFill/>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601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602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602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602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602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6024" name="Text Box 8"/>
          <p:cNvSpPr txBox="1">
            <a:spLocks noChangeArrowheads="1"/>
          </p:cNvSpPr>
          <p:nvPr/>
        </p:nvSpPr>
        <p:spPr bwMode="auto">
          <a:xfrm>
            <a:off x="1258888" y="765175"/>
            <a:ext cx="5473700" cy="366713"/>
          </a:xfrm>
          <a:prstGeom prst="rect">
            <a:avLst/>
          </a:prstGeom>
          <a:noFill/>
          <a:ln w="9525">
            <a:noFill/>
            <a:miter lim="800000"/>
            <a:headEnd/>
            <a:tailEnd/>
          </a:ln>
          <a:effectLst/>
        </p:spPr>
        <p:txBody>
          <a:bodyPr>
            <a:spAutoFit/>
          </a:bodyPr>
          <a:lstStyle/>
          <a:p>
            <a:pPr algn="ctr">
              <a:spcBef>
                <a:spcPct val="50000"/>
              </a:spcBef>
            </a:pPr>
            <a:r>
              <a:rPr lang="es-EC" b="1">
                <a:solidFill>
                  <a:srgbClr val="FFFFFF"/>
                </a:solidFill>
              </a:rPr>
              <a:t>Posibles Variedades Productivas en el Ecuador</a:t>
            </a:r>
            <a:endParaRPr lang="es-ES" b="1">
              <a:solidFill>
                <a:srgbClr val="FFFFFF"/>
              </a:solidFill>
            </a:endParaRPr>
          </a:p>
        </p:txBody>
      </p:sp>
      <p:sp>
        <p:nvSpPr>
          <p:cNvPr id="86025" name="Text Box 9"/>
          <p:cNvSpPr txBox="1">
            <a:spLocks noChangeArrowheads="1"/>
          </p:cNvSpPr>
          <p:nvPr/>
        </p:nvSpPr>
        <p:spPr bwMode="auto">
          <a:xfrm>
            <a:off x="395288" y="1628775"/>
            <a:ext cx="2808287" cy="366713"/>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TELOPEA o WARATAH</a:t>
            </a:r>
            <a:endParaRPr lang="es-ES" b="1" u="sng">
              <a:solidFill>
                <a:srgbClr val="FFFFFF"/>
              </a:solidFill>
            </a:endParaRPr>
          </a:p>
        </p:txBody>
      </p:sp>
      <p:sp>
        <p:nvSpPr>
          <p:cNvPr id="86026" name="Text Box 10"/>
          <p:cNvSpPr txBox="1">
            <a:spLocks noChangeArrowheads="1"/>
          </p:cNvSpPr>
          <p:nvPr/>
        </p:nvSpPr>
        <p:spPr bwMode="auto">
          <a:xfrm>
            <a:off x="1116013" y="1484313"/>
            <a:ext cx="5256212" cy="2219325"/>
          </a:xfrm>
          <a:prstGeom prst="rect">
            <a:avLst/>
          </a:prstGeom>
          <a:noFill/>
          <a:ln w="9525">
            <a:noFill/>
            <a:miter lim="800000"/>
            <a:headEnd/>
            <a:tailEnd/>
          </a:ln>
          <a:effectLst/>
        </p:spPr>
        <p:txBody>
          <a:bodyPr>
            <a:spAutoFit/>
          </a:bodyPr>
          <a:lstStyle/>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p:txBody>
      </p:sp>
      <p:pic>
        <p:nvPicPr>
          <p:cNvPr id="86027" name="Picture 11"/>
          <p:cNvPicPr>
            <a:picLocks noChangeAspect="1" noChangeArrowheads="1"/>
          </p:cNvPicPr>
          <p:nvPr/>
        </p:nvPicPr>
        <p:blipFill>
          <a:blip r:embed="rId6"/>
          <a:srcRect/>
          <a:stretch>
            <a:fillRect/>
          </a:stretch>
        </p:blipFill>
        <p:spPr bwMode="auto">
          <a:xfrm>
            <a:off x="1908175" y="4724400"/>
            <a:ext cx="3311525" cy="1619250"/>
          </a:xfrm>
          <a:prstGeom prst="rect">
            <a:avLst/>
          </a:prstGeom>
          <a:noFill/>
        </p:spPr>
      </p:pic>
      <p:sp>
        <p:nvSpPr>
          <p:cNvPr id="86028" name="Text Box 12"/>
          <p:cNvSpPr txBox="1">
            <a:spLocks noChangeArrowheads="1"/>
          </p:cNvSpPr>
          <p:nvPr/>
        </p:nvSpPr>
        <p:spPr bwMode="auto">
          <a:xfrm>
            <a:off x="395288" y="2060575"/>
            <a:ext cx="5975350" cy="2751138"/>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Género Telopos: se ve de lejos</a:t>
            </a:r>
          </a:p>
          <a:p>
            <a:pPr>
              <a:spcBef>
                <a:spcPct val="50000"/>
              </a:spcBef>
            </a:pPr>
            <a:r>
              <a:rPr lang="es-EC" sz="1400">
                <a:solidFill>
                  <a:srgbClr val="FFFFFF"/>
                </a:solidFill>
              </a:rPr>
              <a:t>Flor color rojo brillante de 15cm de diámetro.  Conjunto de flores entre 10 y 240. Primavera, blanco, rojo, amarillo dependiendo de los 5 tipos que existen.  Atraen pájaros. Importante suelos drenados y con buena aireación.</a:t>
            </a:r>
          </a:p>
          <a:p>
            <a:pPr>
              <a:spcBef>
                <a:spcPct val="50000"/>
              </a:spcBef>
            </a:pPr>
            <a:r>
              <a:rPr lang="es-EC" sz="1400">
                <a:solidFill>
                  <a:srgbClr val="FFFFFF"/>
                </a:solidFill>
              </a:rPr>
              <a:t>El Ecuador posee el perfecto entorno para el cultivo constante de esta especie conocida como difícil de cultivar. </a:t>
            </a:r>
          </a:p>
          <a:p>
            <a:pPr>
              <a:spcBef>
                <a:spcPct val="50000"/>
              </a:spcBef>
            </a:pPr>
            <a:r>
              <a:rPr lang="es-EC" sz="1400">
                <a:solidFill>
                  <a:srgbClr val="FFFFFF"/>
                </a:solidFill>
              </a:rPr>
              <a:t>Densidad 5000 plantas por ha. PVP $1.00 por tallo.</a:t>
            </a:r>
          </a:p>
          <a:p>
            <a:pPr>
              <a:spcBef>
                <a:spcPct val="50000"/>
              </a:spcBef>
            </a:pPr>
            <a:endParaRPr lang="es-EC" sz="1400">
              <a:solidFill>
                <a:srgbClr val="FFFFFF"/>
              </a:solidFill>
            </a:endParaRPr>
          </a:p>
          <a:p>
            <a:pPr>
              <a:spcBef>
                <a:spcPct val="50000"/>
              </a:spcBef>
            </a:pPr>
            <a:endParaRPr lang="es-ES" sz="140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704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704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704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704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704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7048" name="Text Box 8"/>
          <p:cNvSpPr txBox="1">
            <a:spLocks noChangeArrowheads="1"/>
          </p:cNvSpPr>
          <p:nvPr/>
        </p:nvSpPr>
        <p:spPr bwMode="auto">
          <a:xfrm>
            <a:off x="179388" y="549275"/>
            <a:ext cx="4968875"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Determinantes de la calidad</a:t>
            </a:r>
            <a:endParaRPr lang="es-ES" b="1">
              <a:solidFill>
                <a:srgbClr val="FFFFFF"/>
              </a:solidFill>
            </a:endParaRPr>
          </a:p>
        </p:txBody>
      </p:sp>
      <p:sp>
        <p:nvSpPr>
          <p:cNvPr id="87049" name="Text Box 9"/>
          <p:cNvSpPr txBox="1">
            <a:spLocks noChangeArrowheads="1"/>
          </p:cNvSpPr>
          <p:nvPr/>
        </p:nvSpPr>
        <p:spPr bwMode="auto">
          <a:xfrm>
            <a:off x="539750" y="1268413"/>
            <a:ext cx="6192838" cy="4494212"/>
          </a:xfrm>
          <a:prstGeom prst="rect">
            <a:avLst/>
          </a:prstGeom>
          <a:noFill/>
          <a:ln w="9525">
            <a:noFill/>
            <a:miter lim="800000"/>
            <a:headEnd/>
            <a:tailEnd/>
          </a:ln>
          <a:effectLst/>
        </p:spPr>
        <p:txBody>
          <a:bodyPr>
            <a:spAutoFit/>
          </a:bodyPr>
          <a:lstStyle/>
          <a:p>
            <a:pPr>
              <a:spcBef>
                <a:spcPct val="50000"/>
              </a:spcBef>
            </a:pPr>
            <a:r>
              <a:rPr lang="es-EC">
                <a:solidFill>
                  <a:srgbClr val="FFFFFF"/>
                </a:solidFill>
              </a:rPr>
              <a:t>Objetivo: Satisfacción y confianza del cliente</a:t>
            </a:r>
          </a:p>
          <a:p>
            <a:pPr>
              <a:spcBef>
                <a:spcPct val="50000"/>
              </a:spcBef>
            </a:pPr>
            <a:r>
              <a:rPr lang="es-EC">
                <a:solidFill>
                  <a:srgbClr val="FFFFFF"/>
                </a:solidFill>
              </a:rPr>
              <a:t>Definir:</a:t>
            </a:r>
          </a:p>
          <a:p>
            <a:pPr>
              <a:spcBef>
                <a:spcPct val="50000"/>
              </a:spcBef>
              <a:buFontTx/>
              <a:buChar char="•"/>
            </a:pPr>
            <a:r>
              <a:rPr lang="es-EC">
                <a:solidFill>
                  <a:srgbClr val="FFFFFF"/>
                </a:solidFill>
              </a:rPr>
              <a:t>Parámetros de clasificación de tallos</a:t>
            </a:r>
          </a:p>
          <a:p>
            <a:pPr>
              <a:spcBef>
                <a:spcPct val="50000"/>
              </a:spcBef>
              <a:buFontTx/>
              <a:buChar char="•"/>
            </a:pPr>
            <a:r>
              <a:rPr lang="es-EC">
                <a:solidFill>
                  <a:srgbClr val="FFFFFF"/>
                </a:solidFill>
              </a:rPr>
              <a:t>Parámetros de presentación de tallos</a:t>
            </a:r>
          </a:p>
          <a:p>
            <a:pPr>
              <a:spcBef>
                <a:spcPct val="50000"/>
              </a:spcBef>
              <a:buFontTx/>
              <a:buChar char="•"/>
            </a:pPr>
            <a:r>
              <a:rPr lang="es-EC">
                <a:solidFill>
                  <a:srgbClr val="FFFFFF"/>
                </a:solidFill>
              </a:rPr>
              <a:t>Parámetros de empaque</a:t>
            </a:r>
          </a:p>
          <a:p>
            <a:pPr>
              <a:spcBef>
                <a:spcPct val="50000"/>
              </a:spcBef>
              <a:buFontTx/>
              <a:buChar char="•"/>
            </a:pPr>
            <a:r>
              <a:rPr lang="es-EC">
                <a:solidFill>
                  <a:srgbClr val="FFFFFF"/>
                </a:solidFill>
              </a:rPr>
              <a:t>Procesos de poscosecha</a:t>
            </a:r>
          </a:p>
          <a:p>
            <a:pPr>
              <a:spcBef>
                <a:spcPct val="50000"/>
              </a:spcBef>
              <a:buFontTx/>
              <a:buChar char="•"/>
            </a:pPr>
            <a:r>
              <a:rPr lang="es-EC">
                <a:solidFill>
                  <a:srgbClr val="FFFFFF"/>
                </a:solidFill>
              </a:rPr>
              <a:t>Flujos de procesos desde el corte hasta la entrega</a:t>
            </a:r>
          </a:p>
          <a:p>
            <a:pPr>
              <a:spcBef>
                <a:spcPct val="50000"/>
              </a:spcBef>
              <a:buFontTx/>
              <a:buChar char="•"/>
            </a:pPr>
            <a:r>
              <a:rPr lang="es-EC">
                <a:solidFill>
                  <a:srgbClr val="FFFFFF"/>
                </a:solidFill>
              </a:rPr>
              <a:t>Materiales y equipos necesarios.</a:t>
            </a:r>
          </a:p>
          <a:p>
            <a:pPr>
              <a:spcBef>
                <a:spcPct val="50000"/>
              </a:spcBef>
              <a:buFontTx/>
              <a:buChar char="•"/>
            </a:pPr>
            <a:r>
              <a:rPr lang="es-EC">
                <a:solidFill>
                  <a:srgbClr val="FFFFFF"/>
                </a:solidFill>
              </a:rPr>
              <a:t>El personal necesario, responsabilidades y calificación.</a:t>
            </a:r>
          </a:p>
          <a:p>
            <a:pPr>
              <a:spcBef>
                <a:spcPct val="50000"/>
              </a:spcBef>
              <a:buFontTx/>
              <a:buChar char="•"/>
            </a:pPr>
            <a:r>
              <a:rPr lang="es-EC">
                <a:solidFill>
                  <a:srgbClr val="FFFFFF"/>
                </a:solidFill>
              </a:rPr>
              <a:t>Controles del proceso y del producto final.</a:t>
            </a:r>
          </a:p>
          <a:p>
            <a:pPr>
              <a:spcBef>
                <a:spcPct val="50000"/>
              </a:spcBef>
            </a:pPr>
            <a:endParaRPr lang="es-ES">
              <a:solidFill>
                <a:srgbClr val="FFFFFF"/>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806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806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806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807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807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8072" name="Text Box 8"/>
          <p:cNvSpPr txBox="1">
            <a:spLocks noChangeArrowheads="1"/>
          </p:cNvSpPr>
          <p:nvPr/>
        </p:nvSpPr>
        <p:spPr bwMode="auto">
          <a:xfrm>
            <a:off x="179388" y="836613"/>
            <a:ext cx="4968875" cy="366712"/>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Definición del cliente objetivo</a:t>
            </a:r>
            <a:endParaRPr lang="es-ES" b="1">
              <a:solidFill>
                <a:srgbClr val="FFFFFF"/>
              </a:solidFill>
            </a:endParaRPr>
          </a:p>
        </p:txBody>
      </p:sp>
      <p:sp>
        <p:nvSpPr>
          <p:cNvPr id="88073" name="Text Box 9"/>
          <p:cNvSpPr txBox="1">
            <a:spLocks noChangeArrowheads="1"/>
          </p:cNvSpPr>
          <p:nvPr/>
        </p:nvSpPr>
        <p:spPr bwMode="auto">
          <a:xfrm>
            <a:off x="468313" y="1773238"/>
            <a:ext cx="6192837" cy="3636962"/>
          </a:xfrm>
          <a:prstGeom prst="rect">
            <a:avLst/>
          </a:prstGeom>
          <a:noFill/>
          <a:ln w="9525">
            <a:noFill/>
            <a:miter lim="800000"/>
            <a:headEnd/>
            <a:tailEnd/>
          </a:ln>
          <a:effectLst/>
        </p:spPr>
        <p:txBody>
          <a:bodyPr>
            <a:spAutoFit/>
          </a:bodyPr>
          <a:lstStyle/>
          <a:p>
            <a:pPr>
              <a:spcBef>
                <a:spcPct val="50000"/>
              </a:spcBef>
            </a:pPr>
            <a:r>
              <a:rPr lang="es-EC" sz="1600">
                <a:solidFill>
                  <a:srgbClr val="FFFFFF"/>
                </a:solidFill>
              </a:rPr>
              <a:t>Enfoque y destino final: Subastas holandesas (alta rentabilidad y alta exigencia de calidad)</a:t>
            </a:r>
          </a:p>
          <a:p>
            <a:pPr>
              <a:spcBef>
                <a:spcPct val="50000"/>
              </a:spcBef>
            </a:pPr>
            <a:r>
              <a:rPr lang="es-EC" sz="1600">
                <a:solidFill>
                  <a:srgbClr val="FFFFFF"/>
                </a:solidFill>
              </a:rPr>
              <a:t>Posición dominante mercdo: Concentración de la demanda mundial y re-venta de flores cortadas.</a:t>
            </a:r>
          </a:p>
          <a:p>
            <a:pPr>
              <a:spcBef>
                <a:spcPct val="50000"/>
              </a:spcBef>
            </a:pPr>
            <a:r>
              <a:rPr lang="es-EC" sz="1600">
                <a:solidFill>
                  <a:srgbClr val="FFFFFF"/>
                </a:solidFill>
              </a:rPr>
              <a:t>7 subastas de flores, subasta de Aalsmeer $1.200 millones, Flores de Holanda $1.000 millones. Producción extranjera principal, Israel, Kenia, Colombia (oct. – mayo)</a:t>
            </a:r>
          </a:p>
          <a:p>
            <a:pPr>
              <a:spcBef>
                <a:spcPct val="50000"/>
              </a:spcBef>
            </a:pPr>
            <a:r>
              <a:rPr lang="es-EC" sz="1600">
                <a:solidFill>
                  <a:srgbClr val="FFFFFF"/>
                </a:solidFill>
              </a:rPr>
              <a:t>Precio Mín. Subastas: Protea $0.20, Leucadendron $0.20, Telopea $0.35, Banksia $0.50.</a:t>
            </a:r>
          </a:p>
          <a:p>
            <a:pPr>
              <a:spcBef>
                <a:spcPct val="50000"/>
              </a:spcBef>
            </a:pPr>
            <a:r>
              <a:rPr lang="es-EC" sz="1600">
                <a:solidFill>
                  <a:srgbClr val="FFFFFF"/>
                </a:solidFill>
              </a:rPr>
              <a:t>Holanda oferta su producción y la extranjera. Destino ideal para la producción de Proteas a nivel mundial.</a:t>
            </a:r>
          </a:p>
          <a:p>
            <a:pPr>
              <a:spcBef>
                <a:spcPct val="50000"/>
              </a:spcBef>
            </a:pPr>
            <a:endParaRPr lang="es-ES" sz="1600">
              <a:solidFill>
                <a:srgbClr val="FFFFFF"/>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5632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5632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5632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5632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5632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56328" name="Rectangle 8"/>
          <p:cNvSpPr>
            <a:spLocks noGrp="1" noChangeArrowheads="1"/>
          </p:cNvSpPr>
          <p:nvPr>
            <p:ph type="title"/>
          </p:nvPr>
        </p:nvSpPr>
        <p:spPr/>
        <p:txBody>
          <a:bodyPr/>
          <a:lstStyle/>
          <a:p>
            <a:pPr algn="ctr"/>
            <a:r>
              <a:rPr lang="es-EC" b="1">
                <a:solidFill>
                  <a:srgbClr val="FFFFFF"/>
                </a:solidFill>
              </a:rPr>
              <a:t>Historia</a:t>
            </a:r>
            <a:endParaRPr lang="en-US" b="1">
              <a:solidFill>
                <a:srgbClr val="FFFFFF"/>
              </a:solidFill>
            </a:endParaRPr>
          </a:p>
        </p:txBody>
      </p:sp>
      <p:sp>
        <p:nvSpPr>
          <p:cNvPr id="56329" name="Rectangle 9"/>
          <p:cNvSpPr>
            <a:spLocks noGrp="1" noChangeArrowheads="1"/>
          </p:cNvSpPr>
          <p:nvPr>
            <p:ph type="body" idx="1"/>
          </p:nvPr>
        </p:nvSpPr>
        <p:spPr/>
        <p:txBody>
          <a:bodyPr/>
          <a:lstStyle/>
          <a:p>
            <a:pPr>
              <a:lnSpc>
                <a:spcPct val="80000"/>
              </a:lnSpc>
              <a:buFontTx/>
              <a:buChar char="•"/>
            </a:pPr>
            <a:r>
              <a:rPr lang="es-EC" sz="2800">
                <a:solidFill>
                  <a:srgbClr val="FFFFFF"/>
                </a:solidFill>
              </a:rPr>
              <a:t>Comienzos cultivos florales años 80 (0.02%)</a:t>
            </a:r>
          </a:p>
          <a:p>
            <a:pPr>
              <a:lnSpc>
                <a:spcPct val="80000"/>
              </a:lnSpc>
              <a:buFontTx/>
              <a:buChar char="•"/>
            </a:pPr>
            <a:r>
              <a:rPr lang="es-EC" sz="2800">
                <a:solidFill>
                  <a:srgbClr val="FFFFFF"/>
                </a:solidFill>
              </a:rPr>
              <a:t>Principal producto de exportación no tradicional</a:t>
            </a:r>
          </a:p>
          <a:p>
            <a:pPr>
              <a:lnSpc>
                <a:spcPct val="80000"/>
              </a:lnSpc>
              <a:buFontTx/>
              <a:buChar char="•"/>
            </a:pPr>
            <a:r>
              <a:rPr lang="es-EC" sz="2800">
                <a:solidFill>
                  <a:srgbClr val="FFFFFF"/>
                </a:solidFill>
              </a:rPr>
              <a:t>Provincias Pichincha (65%), Cotopaxi (16%), Azuay (6%), Guayas, Loja, etc</a:t>
            </a:r>
          </a:p>
          <a:p>
            <a:pPr>
              <a:lnSpc>
                <a:spcPct val="80000"/>
              </a:lnSpc>
              <a:buFontTx/>
              <a:buChar char="•"/>
            </a:pPr>
            <a:r>
              <a:rPr lang="es-EC" sz="2800">
                <a:solidFill>
                  <a:srgbClr val="FFFFFF"/>
                </a:solidFill>
              </a:rPr>
              <a:t>Falta de Inversión en investigación y desarrollo</a:t>
            </a:r>
          </a:p>
          <a:p>
            <a:pPr>
              <a:lnSpc>
                <a:spcPct val="80000"/>
              </a:lnSpc>
              <a:buFontTx/>
              <a:buChar char="•"/>
            </a:pPr>
            <a:r>
              <a:rPr lang="es-EC" sz="2800">
                <a:solidFill>
                  <a:srgbClr val="FFFFFF"/>
                </a:solidFill>
              </a:rPr>
              <a:t>Proteas: 300 millones años atecesoras</a:t>
            </a:r>
          </a:p>
          <a:p>
            <a:pPr>
              <a:lnSpc>
                <a:spcPct val="80000"/>
              </a:lnSpc>
              <a:buFontTx/>
              <a:buChar char="•"/>
            </a:pPr>
            <a:r>
              <a:rPr lang="es-EC" sz="2800">
                <a:solidFill>
                  <a:srgbClr val="FFFFFF"/>
                </a:solidFill>
              </a:rPr>
              <a:t>Dios Proteus</a:t>
            </a:r>
          </a:p>
          <a:p>
            <a:pPr>
              <a:lnSpc>
                <a:spcPct val="80000"/>
              </a:lnSpc>
              <a:buFontTx/>
              <a:buChar char="•"/>
            </a:pPr>
            <a:r>
              <a:rPr lang="es-EC" sz="2800">
                <a:solidFill>
                  <a:srgbClr val="FFFFFF"/>
                </a:solidFill>
              </a:rPr>
              <a:t>Desarrollo en los años 70</a:t>
            </a:r>
            <a:endParaRPr lang="en-US" sz="2800">
              <a:solidFill>
                <a:srgbClr val="FFFFFF"/>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8909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8909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8909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8909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8909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89096" name="Text Box 8"/>
          <p:cNvSpPr txBox="1">
            <a:spLocks noChangeArrowheads="1"/>
          </p:cNvSpPr>
          <p:nvPr/>
        </p:nvSpPr>
        <p:spPr bwMode="auto">
          <a:xfrm>
            <a:off x="179388" y="549275"/>
            <a:ext cx="4968875"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ANÁLISIS DEL MERCADO ECUATORIANO</a:t>
            </a:r>
            <a:endParaRPr lang="es-ES" b="1">
              <a:solidFill>
                <a:srgbClr val="FFFFFF"/>
              </a:solidFill>
            </a:endParaRPr>
          </a:p>
        </p:txBody>
      </p:sp>
      <p:sp>
        <p:nvSpPr>
          <p:cNvPr id="89097" name="Text Box 9"/>
          <p:cNvSpPr txBox="1">
            <a:spLocks noChangeArrowheads="1"/>
          </p:cNvSpPr>
          <p:nvPr/>
        </p:nvSpPr>
        <p:spPr bwMode="auto">
          <a:xfrm>
            <a:off x="2051050" y="1125538"/>
            <a:ext cx="4319588" cy="366712"/>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Ecuador, nuevo productor de Proteas</a:t>
            </a:r>
            <a:endParaRPr lang="es-ES" b="1">
              <a:solidFill>
                <a:srgbClr val="FFFFFF"/>
              </a:solidFill>
            </a:endParaRPr>
          </a:p>
        </p:txBody>
      </p:sp>
      <p:sp>
        <p:nvSpPr>
          <p:cNvPr id="89098" name="Text Box 10"/>
          <p:cNvSpPr txBox="1">
            <a:spLocks noChangeArrowheads="1"/>
          </p:cNvSpPr>
          <p:nvPr/>
        </p:nvSpPr>
        <p:spPr bwMode="auto">
          <a:xfrm>
            <a:off x="395288" y="1557338"/>
            <a:ext cx="6985000" cy="6686550"/>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Reconocimiento internacional de floricultura. Exportaciones arriba de $300 millones. Actividad en pleno crecimiento, económica y social de mayor desarrollo en 15 años.</a:t>
            </a:r>
          </a:p>
          <a:p>
            <a:pPr>
              <a:spcBef>
                <a:spcPct val="50000"/>
              </a:spcBef>
            </a:pPr>
            <a:r>
              <a:rPr lang="es-EC" sz="1400">
                <a:solidFill>
                  <a:srgbClr val="FFFFFF"/>
                </a:solidFill>
              </a:rPr>
              <a:t>17% especies exóticas incluye 20 hectáreas de Safari Sunset y 50 de Leucadendron en Proceso.</a:t>
            </a:r>
          </a:p>
          <a:p>
            <a:pPr>
              <a:spcBef>
                <a:spcPct val="50000"/>
              </a:spcBef>
            </a:pPr>
            <a:r>
              <a:rPr lang="es-EC" sz="1400">
                <a:solidFill>
                  <a:srgbClr val="FFFFFF"/>
                </a:solidFill>
              </a:rPr>
              <a:t>Existe un proyecto presentado al Ministerio de Agricultura para dividir 500 ha. En módulos de 10 para pequeños productores.</a:t>
            </a:r>
          </a:p>
          <a:p>
            <a:pPr>
              <a:spcBef>
                <a:spcPct val="50000"/>
              </a:spcBef>
            </a:pPr>
            <a:r>
              <a:rPr lang="es-EC" sz="1400" b="1">
                <a:solidFill>
                  <a:srgbClr val="FFFFFF"/>
                </a:solidFill>
              </a:rPr>
              <a:t>Ventajas Comparativas</a:t>
            </a:r>
          </a:p>
          <a:p>
            <a:pPr>
              <a:spcBef>
                <a:spcPct val="50000"/>
              </a:spcBef>
              <a:buFontTx/>
              <a:buChar char="•"/>
            </a:pPr>
            <a:r>
              <a:rPr lang="es-EC" sz="1400">
                <a:solidFill>
                  <a:srgbClr val="FFFFFF"/>
                </a:solidFill>
              </a:rPr>
              <a:t>Espacio agro ecológico ideal, ubicación especial del Ecuador</a:t>
            </a:r>
          </a:p>
          <a:p>
            <a:pPr>
              <a:spcBef>
                <a:spcPct val="50000"/>
              </a:spcBef>
              <a:buFontTx/>
              <a:buChar char="•"/>
            </a:pPr>
            <a:r>
              <a:rPr lang="es-EC" sz="1400">
                <a:solidFill>
                  <a:srgbClr val="FFFFFF"/>
                </a:solidFill>
              </a:rPr>
              <a:t>Prestigio del país, floricultura excepcional, cantidad, calidad y variedad</a:t>
            </a:r>
          </a:p>
          <a:p>
            <a:pPr>
              <a:spcBef>
                <a:spcPct val="50000"/>
              </a:spcBef>
              <a:buFontTx/>
              <a:buChar char="•"/>
            </a:pPr>
            <a:r>
              <a:rPr lang="es-EC" sz="1400">
                <a:solidFill>
                  <a:srgbClr val="FFFFFF"/>
                </a:solidFill>
              </a:rPr>
              <a:t>Mano de obra más barata. 400% con respecto a otros países.</a:t>
            </a:r>
          </a:p>
          <a:p>
            <a:pPr>
              <a:spcBef>
                <a:spcPct val="50000"/>
              </a:spcBef>
              <a:buFontTx/>
              <a:buChar char="•"/>
            </a:pPr>
            <a:r>
              <a:rPr lang="es-EC" sz="1400">
                <a:solidFill>
                  <a:srgbClr val="FFFFFF"/>
                </a:solidFill>
              </a:rPr>
              <a:t>Experiencia organizativa, no superior pero igual.</a:t>
            </a:r>
          </a:p>
          <a:p>
            <a:pPr>
              <a:spcBef>
                <a:spcPct val="50000"/>
              </a:spcBef>
            </a:pPr>
            <a:r>
              <a:rPr lang="es-EC" sz="1400" b="1">
                <a:solidFill>
                  <a:srgbClr val="FFFFFF"/>
                </a:solidFill>
              </a:rPr>
              <a:t>Ventajas competitivas</a:t>
            </a:r>
          </a:p>
          <a:p>
            <a:pPr>
              <a:spcBef>
                <a:spcPct val="50000"/>
              </a:spcBef>
              <a:buFontTx/>
              <a:buChar char="•"/>
            </a:pPr>
            <a:r>
              <a:rPr lang="es-EC" sz="1400">
                <a:solidFill>
                  <a:srgbClr val="FFFFFF"/>
                </a:solidFill>
              </a:rPr>
              <a:t>Ubicación estratégica de la plantación</a:t>
            </a:r>
          </a:p>
          <a:p>
            <a:pPr>
              <a:spcBef>
                <a:spcPct val="50000"/>
              </a:spcBef>
              <a:buFontTx/>
              <a:buChar char="•"/>
            </a:pPr>
            <a:r>
              <a:rPr lang="es-EC" sz="1400">
                <a:solidFill>
                  <a:srgbClr val="FFFFFF"/>
                </a:solidFill>
              </a:rPr>
              <a:t>Gran capacidad tecnológica</a:t>
            </a:r>
          </a:p>
          <a:p>
            <a:pPr>
              <a:spcBef>
                <a:spcPct val="50000"/>
              </a:spcBef>
              <a:buFontTx/>
              <a:buChar char="•"/>
            </a:pPr>
            <a:r>
              <a:rPr lang="es-EC" sz="1400">
                <a:solidFill>
                  <a:srgbClr val="FFFFFF"/>
                </a:solidFill>
              </a:rPr>
              <a:t>Buenas relaciones con proveedores internacionales, socios estratégicos  y clientes</a:t>
            </a:r>
          </a:p>
          <a:p>
            <a:pPr>
              <a:spcBef>
                <a:spcPct val="50000"/>
              </a:spcBef>
              <a:buFontTx/>
              <a:buChar char="•"/>
            </a:pPr>
            <a:r>
              <a:rPr lang="es-EC" sz="1400">
                <a:solidFill>
                  <a:srgbClr val="FFFFFF"/>
                </a:solidFill>
              </a:rPr>
              <a:t>Lazos de integración con la International Proteas Asociation (IPA)</a:t>
            </a:r>
          </a:p>
          <a:p>
            <a:pPr>
              <a:spcBef>
                <a:spcPct val="50000"/>
              </a:spcBef>
              <a:buFontTx/>
              <a:buChar char="•"/>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a:solidFill>
                <a:srgbClr val="FFFFFF"/>
              </a:solidFill>
            </a:endParaRPr>
          </a:p>
          <a:p>
            <a:pPr>
              <a:spcBef>
                <a:spcPct val="50000"/>
              </a:spcBef>
            </a:pPr>
            <a:endParaRPr lang="es-EC" sz="1400" b="1">
              <a:solidFill>
                <a:srgbClr val="FFFFFF"/>
              </a:solidFill>
            </a:endParaRPr>
          </a:p>
          <a:p>
            <a:pPr>
              <a:spcBef>
                <a:spcPct val="50000"/>
              </a:spcBef>
            </a:pPr>
            <a:endParaRPr lang="es-EC" sz="1400" b="1">
              <a:solidFill>
                <a:srgbClr val="FFFFFF"/>
              </a:solidFill>
            </a:endParaRPr>
          </a:p>
          <a:p>
            <a:pPr>
              <a:spcBef>
                <a:spcPct val="50000"/>
              </a:spcBef>
            </a:pPr>
            <a:endParaRPr lang="es-ES" sz="1400" b="1">
              <a:solidFill>
                <a:srgbClr val="FFFFFF"/>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0115"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0116"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0117"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0118"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0119"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0120" name="Text Box 8"/>
          <p:cNvSpPr txBox="1">
            <a:spLocks noChangeArrowheads="1"/>
          </p:cNvSpPr>
          <p:nvPr/>
        </p:nvSpPr>
        <p:spPr bwMode="auto">
          <a:xfrm>
            <a:off x="250825" y="404813"/>
            <a:ext cx="6767513" cy="5765800"/>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Carácter sustitutivo</a:t>
            </a:r>
          </a:p>
          <a:p>
            <a:pPr>
              <a:spcBef>
                <a:spcPct val="50000"/>
              </a:spcBef>
            </a:pPr>
            <a:r>
              <a:rPr lang="es-EC" sz="1400">
                <a:solidFill>
                  <a:srgbClr val="FFFFFF"/>
                </a:solidFill>
              </a:rPr>
              <a:t>Posible sustituto de las rosas por su duración en florero. Desde el punto de vista interno, buena alternativa de exportación sin vacíos como el banano. Estrategias agresivas de Marketing apoyadas por el ministerio de agricultura.</a:t>
            </a:r>
          </a:p>
          <a:p>
            <a:pPr>
              <a:spcBef>
                <a:spcPct val="50000"/>
              </a:spcBef>
            </a:pPr>
            <a:r>
              <a:rPr lang="es-EC" b="1" u="sng">
                <a:solidFill>
                  <a:srgbClr val="FFFFFF"/>
                </a:solidFill>
              </a:rPr>
              <a:t>ANÁLISIS ESTRUCTURAL DE PORTER</a:t>
            </a:r>
          </a:p>
          <a:p>
            <a:pPr>
              <a:spcBef>
                <a:spcPct val="50000"/>
              </a:spcBef>
              <a:buFontTx/>
              <a:buChar char="•"/>
            </a:pPr>
            <a:r>
              <a:rPr lang="es-EC" sz="1400">
                <a:solidFill>
                  <a:srgbClr val="FFFFFF"/>
                </a:solidFill>
              </a:rPr>
              <a:t>Competidores de la industria</a:t>
            </a:r>
          </a:p>
          <a:p>
            <a:pPr>
              <a:spcBef>
                <a:spcPct val="50000"/>
              </a:spcBef>
              <a:buFontTx/>
              <a:buChar char="•"/>
            </a:pPr>
            <a:r>
              <a:rPr lang="es-EC" sz="1400">
                <a:solidFill>
                  <a:srgbClr val="FFFFFF"/>
                </a:solidFill>
              </a:rPr>
              <a:t>Potenciales entrantes</a:t>
            </a:r>
          </a:p>
          <a:p>
            <a:pPr>
              <a:spcBef>
                <a:spcPct val="50000"/>
              </a:spcBef>
              <a:buFontTx/>
              <a:buChar char="•"/>
            </a:pPr>
            <a:r>
              <a:rPr lang="es-EC" sz="1400">
                <a:solidFill>
                  <a:srgbClr val="FFFFFF"/>
                </a:solidFill>
              </a:rPr>
              <a:t>Proveedores</a:t>
            </a:r>
          </a:p>
          <a:p>
            <a:pPr>
              <a:spcBef>
                <a:spcPct val="50000"/>
              </a:spcBef>
              <a:buFontTx/>
              <a:buChar char="•"/>
            </a:pPr>
            <a:r>
              <a:rPr lang="es-EC" sz="1400">
                <a:solidFill>
                  <a:srgbClr val="FFFFFF"/>
                </a:solidFill>
              </a:rPr>
              <a:t>Productos sustitutos</a:t>
            </a:r>
          </a:p>
          <a:p>
            <a:pPr>
              <a:spcBef>
                <a:spcPct val="50000"/>
              </a:spcBef>
              <a:buFontTx/>
              <a:buChar char="•"/>
            </a:pPr>
            <a:r>
              <a:rPr lang="es-EC" sz="1400">
                <a:solidFill>
                  <a:srgbClr val="FFFFFF"/>
                </a:solidFill>
              </a:rPr>
              <a:t>Condiciones de la demanda</a:t>
            </a:r>
          </a:p>
          <a:p>
            <a:pPr>
              <a:spcBef>
                <a:spcPct val="50000"/>
              </a:spcBef>
            </a:pPr>
            <a:r>
              <a:rPr lang="es-EC" b="1" u="sng">
                <a:solidFill>
                  <a:srgbClr val="FFFFFF"/>
                </a:solidFill>
              </a:rPr>
              <a:t>ANÁLISIS FODA</a:t>
            </a:r>
          </a:p>
          <a:p>
            <a:pPr>
              <a:spcBef>
                <a:spcPct val="50000"/>
              </a:spcBef>
            </a:pPr>
            <a:r>
              <a:rPr lang="es-EC" sz="1400" b="1">
                <a:solidFill>
                  <a:srgbClr val="FFFFFF"/>
                </a:solidFill>
              </a:rPr>
              <a:t>Fortalezas: </a:t>
            </a:r>
            <a:r>
              <a:rPr lang="es-EC" sz="1400">
                <a:solidFill>
                  <a:srgbClr val="FFFFFF"/>
                </a:solidFill>
              </a:rPr>
              <a:t>Recursos naturales óptimos, Mano de obra, desarrollo industrias relacionadas, posicionamiento internacional, certificación ambiental.</a:t>
            </a:r>
          </a:p>
          <a:p>
            <a:pPr>
              <a:spcBef>
                <a:spcPct val="50000"/>
              </a:spcBef>
            </a:pPr>
            <a:r>
              <a:rPr lang="es-EC" sz="1400" b="1">
                <a:solidFill>
                  <a:srgbClr val="FFFFFF"/>
                </a:solidFill>
              </a:rPr>
              <a:t>Oportunidades: </a:t>
            </a:r>
            <a:r>
              <a:rPr lang="es-EC" sz="1400">
                <a:solidFill>
                  <a:srgbClr val="FFFFFF"/>
                </a:solidFill>
              </a:rPr>
              <a:t>Sobre demanda, poca oferta. Ecuador potencial mejor productor, busca desarrollo agrícola, convenios de mejoras en transportes.</a:t>
            </a:r>
          </a:p>
          <a:p>
            <a:pPr>
              <a:spcBef>
                <a:spcPct val="50000"/>
              </a:spcBef>
            </a:pPr>
            <a:r>
              <a:rPr lang="es-EC" sz="1400" b="1">
                <a:solidFill>
                  <a:srgbClr val="FFFFFF"/>
                </a:solidFill>
              </a:rPr>
              <a:t>Debilidades:</a:t>
            </a:r>
            <a:r>
              <a:rPr lang="es-EC" sz="1400">
                <a:solidFill>
                  <a:srgbClr val="FFFFFF"/>
                </a:solidFill>
              </a:rPr>
              <a:t> falta de capacitación, ausencias de políticas de mercadeo, alto endeudamiento, falta de apoyo a la producción, altos costos de transporte.</a:t>
            </a:r>
          </a:p>
          <a:p>
            <a:pPr>
              <a:spcBef>
                <a:spcPct val="50000"/>
              </a:spcBef>
            </a:pPr>
            <a:r>
              <a:rPr lang="es-EC" sz="1400" b="1">
                <a:solidFill>
                  <a:srgbClr val="FFFFFF"/>
                </a:solidFill>
              </a:rPr>
              <a:t>Amenazas:</a:t>
            </a:r>
            <a:r>
              <a:rPr lang="es-EC" sz="1400">
                <a:solidFill>
                  <a:srgbClr val="FFFFFF"/>
                </a:solidFill>
              </a:rPr>
              <a:t> Inestabilidad política y jurídica, riesgo país, erupciones volcánicas</a:t>
            </a:r>
          </a:p>
          <a:p>
            <a:pPr>
              <a:spcBef>
                <a:spcPct val="50000"/>
              </a:spcBef>
            </a:pPr>
            <a:endParaRPr lang="es-ES" sz="1400">
              <a:solidFill>
                <a:srgbClr val="FFFFFF"/>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113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114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114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114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114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1144" name="Text Box 8"/>
          <p:cNvSpPr txBox="1">
            <a:spLocks noChangeArrowheads="1"/>
          </p:cNvSpPr>
          <p:nvPr/>
        </p:nvSpPr>
        <p:spPr bwMode="auto">
          <a:xfrm>
            <a:off x="323850" y="476250"/>
            <a:ext cx="3240088"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MATRIZ BCG</a:t>
            </a:r>
            <a:endParaRPr lang="es-ES" b="1">
              <a:solidFill>
                <a:srgbClr val="FFFFFF"/>
              </a:solidFill>
            </a:endParaRPr>
          </a:p>
        </p:txBody>
      </p:sp>
      <p:pic>
        <p:nvPicPr>
          <p:cNvPr id="91145" name="Picture 9"/>
          <p:cNvPicPr>
            <a:picLocks noChangeAspect="1" noChangeArrowheads="1"/>
          </p:cNvPicPr>
          <p:nvPr/>
        </p:nvPicPr>
        <p:blipFill>
          <a:blip r:embed="rId6"/>
          <a:srcRect/>
          <a:stretch>
            <a:fillRect/>
          </a:stretch>
        </p:blipFill>
        <p:spPr bwMode="auto">
          <a:xfrm>
            <a:off x="468313" y="908050"/>
            <a:ext cx="6389687" cy="4725988"/>
          </a:xfrm>
          <a:prstGeom prst="rect">
            <a:avLst/>
          </a:prstGeom>
          <a:noFill/>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216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216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216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216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216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2168" name="Text Box 8"/>
          <p:cNvSpPr txBox="1">
            <a:spLocks noChangeArrowheads="1"/>
          </p:cNvSpPr>
          <p:nvPr/>
        </p:nvSpPr>
        <p:spPr bwMode="auto">
          <a:xfrm>
            <a:off x="250825" y="333375"/>
            <a:ext cx="4824413" cy="396875"/>
          </a:xfrm>
          <a:prstGeom prst="rect">
            <a:avLst/>
          </a:prstGeom>
          <a:noFill/>
          <a:ln w="9525">
            <a:noFill/>
            <a:miter lim="800000"/>
            <a:headEnd/>
            <a:tailEnd/>
          </a:ln>
          <a:effectLst/>
        </p:spPr>
        <p:txBody>
          <a:bodyPr>
            <a:spAutoFit/>
          </a:bodyPr>
          <a:lstStyle/>
          <a:p>
            <a:pPr>
              <a:spcBef>
                <a:spcPct val="50000"/>
              </a:spcBef>
            </a:pPr>
            <a:r>
              <a:rPr lang="es-EC" sz="2000" b="1" u="sng">
                <a:solidFill>
                  <a:srgbClr val="FFFFFF"/>
                </a:solidFill>
              </a:rPr>
              <a:t>ANÁLISIS TÉCNICO</a:t>
            </a:r>
            <a:r>
              <a:rPr lang="es-EC" b="1" u="sng">
                <a:solidFill>
                  <a:srgbClr val="FFFFFF"/>
                </a:solidFill>
              </a:rPr>
              <a:t> </a:t>
            </a:r>
            <a:endParaRPr lang="es-ES" b="1" u="sng">
              <a:solidFill>
                <a:srgbClr val="FFFFFF"/>
              </a:solidFill>
            </a:endParaRPr>
          </a:p>
        </p:txBody>
      </p:sp>
      <p:sp>
        <p:nvSpPr>
          <p:cNvPr id="92169" name="Text Box 9"/>
          <p:cNvSpPr txBox="1">
            <a:spLocks noChangeArrowheads="1"/>
          </p:cNvSpPr>
          <p:nvPr/>
        </p:nvSpPr>
        <p:spPr bwMode="auto">
          <a:xfrm>
            <a:off x="323850" y="708025"/>
            <a:ext cx="7343775" cy="6149975"/>
          </a:xfrm>
          <a:prstGeom prst="rect">
            <a:avLst/>
          </a:prstGeom>
          <a:noFill/>
          <a:ln w="9525">
            <a:noFill/>
            <a:miter lim="800000"/>
            <a:headEnd/>
            <a:tailEnd/>
          </a:ln>
          <a:effectLst/>
        </p:spPr>
        <p:txBody>
          <a:bodyPr>
            <a:spAutoFit/>
          </a:bodyPr>
          <a:lstStyle/>
          <a:p>
            <a:pPr>
              <a:spcBef>
                <a:spcPct val="50000"/>
              </a:spcBef>
            </a:pPr>
            <a:r>
              <a:rPr lang="es-EC" sz="1500" b="1">
                <a:solidFill>
                  <a:srgbClr val="FFFFFF"/>
                </a:solidFill>
              </a:rPr>
              <a:t>Elección del terreno:</a:t>
            </a:r>
          </a:p>
          <a:p>
            <a:pPr>
              <a:spcBef>
                <a:spcPct val="50000"/>
              </a:spcBef>
            </a:pPr>
            <a:r>
              <a:rPr lang="es-EC" sz="1500">
                <a:solidFill>
                  <a:srgbClr val="FFFFFF"/>
                </a:solidFill>
              </a:rPr>
              <a:t>Vía a la costa provincia del Guayas, km 80 vía Progreso-Playas. </a:t>
            </a:r>
          </a:p>
          <a:p>
            <a:pPr>
              <a:spcBef>
                <a:spcPct val="50000"/>
              </a:spcBef>
            </a:pPr>
            <a:r>
              <a:rPr lang="es-EC" sz="1500">
                <a:solidFill>
                  <a:srgbClr val="FFFFFF"/>
                </a:solidFill>
              </a:rPr>
              <a:t>Temperaturas: noche 15-20 grados, día 28-35 grados, Suelos ácidos y drenados, Tamaño 45 ha. A $1.000  ha., 15 ha. A cultivar. Análisis de suelo y agua $500.</a:t>
            </a:r>
          </a:p>
          <a:p>
            <a:pPr>
              <a:spcBef>
                <a:spcPct val="50000"/>
              </a:spcBef>
            </a:pPr>
            <a:endParaRPr lang="es-EC" sz="1500" b="1">
              <a:solidFill>
                <a:srgbClr val="FFFFFF"/>
              </a:solidFill>
            </a:endParaRPr>
          </a:p>
          <a:p>
            <a:pPr>
              <a:spcBef>
                <a:spcPct val="50000"/>
              </a:spcBef>
            </a:pPr>
            <a:r>
              <a:rPr lang="es-EC" sz="1500" b="1">
                <a:solidFill>
                  <a:srgbClr val="FFFFFF"/>
                </a:solidFill>
              </a:rPr>
              <a:t>Constitución de la Compañía:</a:t>
            </a:r>
          </a:p>
          <a:p>
            <a:pPr>
              <a:spcBef>
                <a:spcPct val="50000"/>
              </a:spcBef>
            </a:pPr>
            <a:r>
              <a:rPr lang="es-EC" sz="1500">
                <a:solidFill>
                  <a:srgbClr val="FFFFFF"/>
                </a:solidFill>
              </a:rPr>
              <a:t>Compra de la compañía $300, Construcciones y adecuaciones $30.000</a:t>
            </a:r>
          </a:p>
          <a:p>
            <a:pPr>
              <a:spcBef>
                <a:spcPct val="50000"/>
              </a:spcBef>
            </a:pPr>
            <a:endParaRPr lang="es-EC" sz="1500" b="1">
              <a:solidFill>
                <a:srgbClr val="FFFFFF"/>
              </a:solidFill>
            </a:endParaRPr>
          </a:p>
          <a:p>
            <a:pPr>
              <a:spcBef>
                <a:spcPct val="50000"/>
              </a:spcBef>
            </a:pPr>
            <a:r>
              <a:rPr lang="es-EC" sz="1500" b="1">
                <a:solidFill>
                  <a:srgbClr val="FFFFFF"/>
                </a:solidFill>
              </a:rPr>
              <a:t>Cronograma de trabajo:</a:t>
            </a:r>
          </a:p>
          <a:p>
            <a:pPr>
              <a:spcBef>
                <a:spcPct val="50000"/>
              </a:spcBef>
            </a:pPr>
            <a:r>
              <a:rPr lang="es-EC" sz="1500" u="sng">
                <a:solidFill>
                  <a:srgbClr val="FFFFFF"/>
                </a:solidFill>
              </a:rPr>
              <a:t>Variedad a cultivar: </a:t>
            </a:r>
            <a:r>
              <a:rPr lang="es-EC" sz="1500">
                <a:solidFill>
                  <a:srgbClr val="FFFFFF"/>
                </a:solidFill>
              </a:rPr>
              <a:t>Banksia.  5000 plantas por hectárea, total 75000 plantas a $2.50 por unidad.</a:t>
            </a:r>
          </a:p>
          <a:p>
            <a:pPr>
              <a:spcBef>
                <a:spcPct val="50000"/>
              </a:spcBef>
            </a:pPr>
            <a:r>
              <a:rPr lang="es-EC" sz="1500" u="sng">
                <a:solidFill>
                  <a:srgbClr val="FFFFFF"/>
                </a:solidFill>
              </a:rPr>
              <a:t>Derechos de cultivo: </a:t>
            </a:r>
            <a:r>
              <a:rPr lang="es-EC" sz="1500">
                <a:solidFill>
                  <a:srgbClr val="FFFFFF"/>
                </a:solidFill>
              </a:rPr>
              <a:t>Royalties, 0.01 por tallo producido.</a:t>
            </a:r>
          </a:p>
          <a:p>
            <a:pPr>
              <a:spcBef>
                <a:spcPct val="50000"/>
              </a:spcBef>
            </a:pPr>
            <a:r>
              <a:rPr lang="es-EC" sz="1500" u="sng">
                <a:solidFill>
                  <a:srgbClr val="FFFFFF"/>
                </a:solidFill>
              </a:rPr>
              <a:t>Preparación del terreno: </a:t>
            </a:r>
            <a:r>
              <a:rPr lang="es-EC" sz="1500">
                <a:solidFill>
                  <a:srgbClr val="FFFFFF"/>
                </a:solidFill>
              </a:rPr>
              <a:t>Procedimiento  $15.000, Mano de obra $6000</a:t>
            </a:r>
          </a:p>
          <a:p>
            <a:pPr>
              <a:spcBef>
                <a:spcPct val="50000"/>
              </a:spcBef>
            </a:pPr>
            <a:r>
              <a:rPr lang="es-EC" sz="1500" u="sng">
                <a:solidFill>
                  <a:srgbClr val="FFFFFF"/>
                </a:solidFill>
              </a:rPr>
              <a:t>Instalación de riego, reservorios y fumigación:  </a:t>
            </a:r>
            <a:r>
              <a:rPr lang="es-EC" sz="1500">
                <a:solidFill>
                  <a:srgbClr val="FFFFFF"/>
                </a:solidFill>
              </a:rPr>
              <a:t>Fertirrigación $90.000 (tiempo de riego, dos tanques, sist. De dosificación, reservorio)</a:t>
            </a:r>
          </a:p>
          <a:p>
            <a:pPr>
              <a:spcBef>
                <a:spcPct val="50000"/>
              </a:spcBef>
            </a:pPr>
            <a:r>
              <a:rPr lang="es-EC" sz="1500" u="sng">
                <a:solidFill>
                  <a:srgbClr val="FFFFFF"/>
                </a:solidFill>
              </a:rPr>
              <a:t>Reservorio:</a:t>
            </a:r>
            <a:r>
              <a:rPr lang="es-EC" sz="1500">
                <a:solidFill>
                  <a:srgbClr val="FFFFFF"/>
                </a:solidFill>
              </a:rPr>
              <a:t> 10 m. cub por día/ha.=150m cub/día, durante 10 días. $9000</a:t>
            </a:r>
          </a:p>
          <a:p>
            <a:pPr>
              <a:spcBef>
                <a:spcPct val="50000"/>
              </a:spcBef>
            </a:pPr>
            <a:r>
              <a:rPr lang="es-EC" sz="1500" u="sng">
                <a:solidFill>
                  <a:srgbClr val="FFFFFF"/>
                </a:solidFill>
              </a:rPr>
              <a:t>Fertilizantes y herbicidas:</a:t>
            </a:r>
            <a:r>
              <a:rPr lang="es-EC" sz="1500">
                <a:solidFill>
                  <a:srgbClr val="FFFFFF"/>
                </a:solidFill>
              </a:rPr>
              <a:t> 1er año $15000. luego $2.78 por día/ha. </a:t>
            </a:r>
            <a:endParaRPr lang="es-EC" sz="1500" u="sng">
              <a:solidFill>
                <a:srgbClr val="FFFFFF"/>
              </a:solidFill>
            </a:endParaRPr>
          </a:p>
          <a:p>
            <a:pPr>
              <a:spcBef>
                <a:spcPct val="50000"/>
              </a:spcBef>
            </a:pPr>
            <a:r>
              <a:rPr lang="es-EC" sz="1500" u="sng">
                <a:solidFill>
                  <a:srgbClr val="FFFFFF"/>
                </a:solidFill>
              </a:rPr>
              <a:t>Equipos y herramientas: </a:t>
            </a:r>
            <a:r>
              <a:rPr lang="es-EC" sz="1500">
                <a:solidFill>
                  <a:srgbClr val="FFFFFF"/>
                </a:solidFill>
              </a:rPr>
              <a:t>$30.000 (tensiómetros, succionador, etc.)</a:t>
            </a:r>
          </a:p>
          <a:p>
            <a:pPr>
              <a:spcBef>
                <a:spcPct val="50000"/>
              </a:spcBef>
            </a:pPr>
            <a:endParaRPr lang="es-ES" sz="1500" u="sng">
              <a:solidFill>
                <a:srgbClr val="FFFFFF"/>
              </a:solidFill>
            </a:endParaRPr>
          </a:p>
        </p:txBody>
      </p:sp>
      <p:pic>
        <p:nvPicPr>
          <p:cNvPr id="92170" name="Picture 10"/>
          <p:cNvPicPr>
            <a:picLocks noChangeAspect="1" noChangeArrowheads="1"/>
          </p:cNvPicPr>
          <p:nvPr/>
        </p:nvPicPr>
        <p:blipFill>
          <a:blip r:embed="rId6"/>
          <a:srcRect/>
          <a:stretch>
            <a:fillRect/>
          </a:stretch>
        </p:blipFill>
        <p:spPr bwMode="auto">
          <a:xfrm>
            <a:off x="6151563" y="476250"/>
            <a:ext cx="1157287" cy="890588"/>
          </a:xfrm>
          <a:prstGeom prst="rect">
            <a:avLst/>
          </a:prstGeom>
          <a:noFill/>
        </p:spPr>
      </p:pic>
      <p:pic>
        <p:nvPicPr>
          <p:cNvPr id="92171" name="Picture 11"/>
          <p:cNvPicPr>
            <a:picLocks noChangeAspect="1" noChangeArrowheads="1"/>
          </p:cNvPicPr>
          <p:nvPr/>
        </p:nvPicPr>
        <p:blipFill>
          <a:blip r:embed="rId7"/>
          <a:srcRect/>
          <a:stretch>
            <a:fillRect/>
          </a:stretch>
        </p:blipFill>
        <p:spPr bwMode="auto">
          <a:xfrm>
            <a:off x="6224588" y="2914650"/>
            <a:ext cx="1300162" cy="841375"/>
          </a:xfrm>
          <a:prstGeom prst="rect">
            <a:avLst/>
          </a:prstGeom>
          <a:noFill/>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1161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1162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1162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1162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1162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11625" name="Rectangle 9"/>
          <p:cNvSpPr>
            <a:spLocks noGrp="1" noChangeArrowheads="1"/>
          </p:cNvSpPr>
          <p:nvPr>
            <p:ph type="body" idx="1"/>
          </p:nvPr>
        </p:nvSpPr>
        <p:spPr>
          <a:xfrm>
            <a:off x="0" y="836613"/>
            <a:ext cx="7386638" cy="4497387"/>
          </a:xfrm>
        </p:spPr>
        <p:txBody>
          <a:bodyPr/>
          <a:lstStyle/>
          <a:p>
            <a:pPr algn="ctr">
              <a:lnSpc>
                <a:spcPct val="80000"/>
              </a:lnSpc>
              <a:buFontTx/>
              <a:buNone/>
            </a:pPr>
            <a:r>
              <a:rPr lang="es-EC" sz="1800" b="1">
                <a:solidFill>
                  <a:srgbClr val="FFFFFF"/>
                </a:solidFill>
              </a:rPr>
              <a:t>Misión</a:t>
            </a:r>
          </a:p>
          <a:p>
            <a:pPr algn="ctr">
              <a:lnSpc>
                <a:spcPct val="80000"/>
              </a:lnSpc>
              <a:buFontTx/>
              <a:buNone/>
            </a:pPr>
            <a:r>
              <a:rPr lang="es-EC" sz="1800">
                <a:solidFill>
                  <a:srgbClr val="FFFFFF"/>
                </a:solidFill>
              </a:rPr>
              <a:t>	Ofrecer una flor cultivada con los más altos estándares internacionales y así ofrecer un producto de extrema calidad al mercado internacional, estableciendo al Ecuador como el mejor productor de Proteas a nivel mundial</a:t>
            </a:r>
          </a:p>
          <a:p>
            <a:pPr algn="ctr">
              <a:lnSpc>
                <a:spcPct val="80000"/>
              </a:lnSpc>
              <a:buFontTx/>
              <a:buNone/>
            </a:pPr>
            <a:endParaRPr lang="es-EC" sz="1800" b="1">
              <a:solidFill>
                <a:srgbClr val="FFFFFF"/>
              </a:solidFill>
            </a:endParaRPr>
          </a:p>
          <a:p>
            <a:pPr algn="ctr">
              <a:lnSpc>
                <a:spcPct val="80000"/>
              </a:lnSpc>
              <a:buFontTx/>
              <a:buNone/>
            </a:pPr>
            <a:r>
              <a:rPr lang="es-EC" sz="1800" b="1">
                <a:solidFill>
                  <a:srgbClr val="FFFFFF"/>
                </a:solidFill>
              </a:rPr>
              <a:t>Visión</a:t>
            </a:r>
          </a:p>
          <a:p>
            <a:pPr algn="ctr">
              <a:lnSpc>
                <a:spcPct val="80000"/>
              </a:lnSpc>
              <a:buFontTx/>
              <a:buNone/>
            </a:pPr>
            <a:r>
              <a:rPr lang="es-EC" sz="1800">
                <a:solidFill>
                  <a:srgbClr val="FFFFFF"/>
                </a:solidFill>
              </a:rPr>
              <a:t>	Liderar y mantener a la Protea ecuatoriana en los mercados internacionales de acuerdo a los requerimientos de nuestro clientes y los lineamientos corporativos, contribuyendo al engrandecimiento de nuestra marca, reafirmando la fuerza floricultora del Ecuador.</a:t>
            </a:r>
          </a:p>
          <a:p>
            <a:pPr algn="ctr">
              <a:lnSpc>
                <a:spcPct val="80000"/>
              </a:lnSpc>
              <a:buFontTx/>
              <a:buNone/>
            </a:pPr>
            <a:endParaRPr lang="es-EC" sz="1800" b="1">
              <a:solidFill>
                <a:srgbClr val="FFFFFF"/>
              </a:solidFill>
            </a:endParaRPr>
          </a:p>
          <a:p>
            <a:pPr algn="ctr">
              <a:lnSpc>
                <a:spcPct val="80000"/>
              </a:lnSpc>
              <a:buFontTx/>
              <a:buNone/>
            </a:pPr>
            <a:r>
              <a:rPr lang="es-EC" sz="1800" b="1">
                <a:solidFill>
                  <a:srgbClr val="FFFFFF"/>
                </a:solidFill>
              </a:rPr>
              <a:t>Objetivos específicos:</a:t>
            </a:r>
          </a:p>
          <a:p>
            <a:pPr>
              <a:lnSpc>
                <a:spcPct val="80000"/>
              </a:lnSpc>
              <a:buFontTx/>
              <a:buChar char="-"/>
            </a:pPr>
            <a:r>
              <a:rPr lang="es-EC" sz="1800">
                <a:solidFill>
                  <a:srgbClr val="FFFFFF"/>
                </a:solidFill>
              </a:rPr>
              <a:t>Especificar los procedimientos de desarrollo de un cultivo de proteas</a:t>
            </a:r>
          </a:p>
          <a:p>
            <a:pPr>
              <a:lnSpc>
                <a:spcPct val="80000"/>
              </a:lnSpc>
              <a:buFontTx/>
              <a:buChar char="-"/>
            </a:pPr>
            <a:r>
              <a:rPr lang="es-EC" sz="1800">
                <a:solidFill>
                  <a:srgbClr val="FFFFFF"/>
                </a:solidFill>
              </a:rPr>
              <a:t>Establecer la inversión necesaria para al ejecución del proyecto</a:t>
            </a:r>
          </a:p>
          <a:p>
            <a:pPr>
              <a:lnSpc>
                <a:spcPct val="80000"/>
              </a:lnSpc>
              <a:buFontTx/>
              <a:buChar char="-"/>
            </a:pPr>
            <a:r>
              <a:rPr lang="es-EC" sz="1800">
                <a:solidFill>
                  <a:srgbClr val="FFFFFF"/>
                </a:solidFill>
              </a:rPr>
              <a:t>Determinar los recursos necesarios, para la operación, niveles de producción, mercados demandantes y proyección de las ventas</a:t>
            </a:r>
          </a:p>
          <a:p>
            <a:pPr>
              <a:lnSpc>
                <a:spcPct val="80000"/>
              </a:lnSpc>
              <a:buFontTx/>
              <a:buChar char="-"/>
            </a:pPr>
            <a:r>
              <a:rPr lang="es-EC" sz="1800">
                <a:solidFill>
                  <a:srgbClr val="FFFFFF"/>
                </a:solidFill>
              </a:rPr>
              <a:t>Establecer la rentabilidad del proyecto</a:t>
            </a:r>
          </a:p>
          <a:p>
            <a:pPr>
              <a:lnSpc>
                <a:spcPct val="80000"/>
              </a:lnSpc>
              <a:buFontTx/>
              <a:buChar char="-"/>
            </a:pPr>
            <a:r>
              <a:rPr lang="es-EC" sz="1800">
                <a:solidFill>
                  <a:srgbClr val="FFFFFF"/>
                </a:solidFill>
              </a:rPr>
              <a:t>Analizar el posible apalancamiento financiero.</a:t>
            </a:r>
            <a:endParaRPr lang="en-US" sz="1800">
              <a:solidFill>
                <a:srgbClr val="FFFFFF"/>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318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318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318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319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319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3192" name="Text Box 8"/>
          <p:cNvSpPr txBox="1">
            <a:spLocks noChangeArrowheads="1"/>
          </p:cNvSpPr>
          <p:nvPr/>
        </p:nvSpPr>
        <p:spPr bwMode="auto">
          <a:xfrm>
            <a:off x="250825" y="333375"/>
            <a:ext cx="4752975" cy="36671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Proceso de Producción</a:t>
            </a:r>
            <a:endParaRPr lang="es-ES" b="1">
              <a:solidFill>
                <a:srgbClr val="FFFFFF"/>
              </a:solidFill>
            </a:endParaRPr>
          </a:p>
        </p:txBody>
      </p:sp>
      <p:sp>
        <p:nvSpPr>
          <p:cNvPr id="93193" name="Text Box 9"/>
          <p:cNvSpPr txBox="1">
            <a:spLocks noChangeArrowheads="1"/>
          </p:cNvSpPr>
          <p:nvPr/>
        </p:nvSpPr>
        <p:spPr bwMode="auto">
          <a:xfrm>
            <a:off x="395288" y="692150"/>
            <a:ext cx="6985000" cy="1262063"/>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2 obreros al inicio del proyecto, al primer año 3 obreros por ha.</a:t>
            </a:r>
          </a:p>
          <a:p>
            <a:pPr>
              <a:spcBef>
                <a:spcPct val="50000"/>
              </a:spcBef>
            </a:pPr>
            <a:r>
              <a:rPr lang="es-EC" sz="1400">
                <a:solidFill>
                  <a:srgbClr val="FFFFFF"/>
                </a:solidFill>
              </a:rPr>
              <a:t>Distancias de plantación de 2 a 3,5 m. entre líneas y de 1.5 a 2 m entre plantas.</a:t>
            </a:r>
          </a:p>
          <a:p>
            <a:pPr>
              <a:spcBef>
                <a:spcPct val="50000"/>
              </a:spcBef>
            </a:pPr>
            <a:r>
              <a:rPr lang="es-EC" sz="1400">
                <a:solidFill>
                  <a:srgbClr val="FFFFFF"/>
                </a:solidFill>
              </a:rPr>
              <a:t>NO se debe permitir que a Banksia llegue a 10m.</a:t>
            </a:r>
          </a:p>
          <a:p>
            <a:pPr>
              <a:spcBef>
                <a:spcPct val="50000"/>
              </a:spcBef>
            </a:pPr>
            <a:r>
              <a:rPr lang="es-EC" sz="1400">
                <a:solidFill>
                  <a:srgbClr val="FFFFFF"/>
                </a:solidFill>
              </a:rPr>
              <a:t>Asesoría técnica $3000 mensuales Ruben Fainstein.</a:t>
            </a:r>
            <a:endParaRPr lang="es-ES" sz="1400">
              <a:solidFill>
                <a:srgbClr val="FFFFFF"/>
              </a:solidFill>
            </a:endParaRPr>
          </a:p>
        </p:txBody>
      </p:sp>
      <p:sp>
        <p:nvSpPr>
          <p:cNvPr id="93194" name="Text Box 10"/>
          <p:cNvSpPr txBox="1">
            <a:spLocks noChangeArrowheads="1"/>
          </p:cNvSpPr>
          <p:nvPr/>
        </p:nvSpPr>
        <p:spPr bwMode="auto">
          <a:xfrm>
            <a:off x="323850" y="2125663"/>
            <a:ext cx="3887788" cy="366712"/>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Cosecha y Pos cosecha</a:t>
            </a:r>
            <a:endParaRPr lang="es-ES" b="1">
              <a:solidFill>
                <a:srgbClr val="FFFFFF"/>
              </a:solidFill>
            </a:endParaRPr>
          </a:p>
        </p:txBody>
      </p:sp>
      <p:sp>
        <p:nvSpPr>
          <p:cNvPr id="93195" name="Text Box 11"/>
          <p:cNvSpPr txBox="1">
            <a:spLocks noChangeArrowheads="1"/>
          </p:cNvSpPr>
          <p:nvPr/>
        </p:nvSpPr>
        <p:spPr bwMode="auto">
          <a:xfrm>
            <a:off x="468313" y="2492375"/>
            <a:ext cx="6696075" cy="3814763"/>
          </a:xfrm>
          <a:prstGeom prst="rect">
            <a:avLst/>
          </a:prstGeom>
          <a:noFill/>
          <a:ln w="9525">
            <a:noFill/>
            <a:miter lim="800000"/>
            <a:headEnd/>
            <a:tailEnd/>
          </a:ln>
          <a:effectLst/>
        </p:spPr>
        <p:txBody>
          <a:bodyPr>
            <a:spAutoFit/>
          </a:bodyPr>
          <a:lstStyle/>
          <a:p>
            <a:pPr>
              <a:spcBef>
                <a:spcPct val="50000"/>
              </a:spcBef>
            </a:pPr>
            <a:r>
              <a:rPr lang="es-EC" sz="1400">
                <a:solidFill>
                  <a:srgbClr val="FFFFFF"/>
                </a:solidFill>
              </a:rPr>
              <a:t>Largo de vida de 4-6 semanas mín.</a:t>
            </a:r>
          </a:p>
          <a:p>
            <a:pPr>
              <a:spcBef>
                <a:spcPct val="50000"/>
              </a:spcBef>
            </a:pPr>
            <a:r>
              <a:rPr lang="es-EC" sz="1400">
                <a:solidFill>
                  <a:srgbClr val="FFFFFF"/>
                </a:solidFill>
              </a:rPr>
              <a:t>Mantenimiento pos cosecha 2-4 grados</a:t>
            </a:r>
          </a:p>
          <a:p>
            <a:pPr>
              <a:spcBef>
                <a:spcPct val="50000"/>
              </a:spcBef>
            </a:pPr>
            <a:r>
              <a:rPr lang="es-EC" sz="1400">
                <a:solidFill>
                  <a:srgbClr val="FFFFFF"/>
                </a:solidFill>
              </a:rPr>
              <a:t>Poscosecha: por 10ha de producción 150 m. cuadrados de cuarto frío. Total 225 m. a pos cosecha del proyecto,  $30.000</a:t>
            </a:r>
          </a:p>
          <a:p>
            <a:pPr>
              <a:spcBef>
                <a:spcPct val="50000"/>
              </a:spcBef>
            </a:pPr>
            <a:r>
              <a:rPr lang="es-EC" sz="1400">
                <a:solidFill>
                  <a:srgbClr val="FFFFFF"/>
                </a:solidFill>
              </a:rPr>
              <a:t>Camión refrigerado $50.000</a:t>
            </a:r>
          </a:p>
          <a:p>
            <a:pPr>
              <a:spcBef>
                <a:spcPct val="50000"/>
              </a:spcBef>
            </a:pPr>
            <a:r>
              <a:rPr lang="es-EC" sz="1400">
                <a:solidFill>
                  <a:srgbClr val="FFFFFF"/>
                </a:solidFill>
              </a:rPr>
              <a:t>P. De clasificación: Flor cónica a partir de los 15 cm. de alto, 5 grados de torcedura</a:t>
            </a:r>
          </a:p>
          <a:p>
            <a:pPr>
              <a:spcBef>
                <a:spcPct val="50000"/>
              </a:spcBef>
            </a:pPr>
            <a:r>
              <a:rPr lang="es-EC" sz="1400">
                <a:solidFill>
                  <a:srgbClr val="FFFFFF"/>
                </a:solidFill>
              </a:rPr>
              <a:t>P. De presentación: 300 tallos por caja de 1mx0.50mx0.50m</a:t>
            </a:r>
          </a:p>
          <a:p>
            <a:pPr>
              <a:spcBef>
                <a:spcPct val="50000"/>
              </a:spcBef>
            </a:pPr>
            <a:r>
              <a:rPr lang="es-EC" sz="1400">
                <a:solidFill>
                  <a:srgbClr val="FFFFFF"/>
                </a:solidFill>
              </a:rPr>
              <a:t>P. De empaque: ninguna marcación, poner cinta con logo de la empresa, cajas de cartón corrugado, papel picado y sujetadores. Costo 0.005 por tallo de materiales, caja $0.50.  Contenedor 360 cajas</a:t>
            </a:r>
          </a:p>
          <a:p>
            <a:pPr>
              <a:spcBef>
                <a:spcPct val="50000"/>
              </a:spcBef>
            </a:pPr>
            <a:r>
              <a:rPr lang="es-EC" sz="1400">
                <a:solidFill>
                  <a:srgbClr val="FFFFFF"/>
                </a:solidFill>
              </a:rPr>
              <a:t>Flujo de proceso: corte y transporte a poscosecha, recepción de tallos, lavado, hidratación y clasificado, estadía de prod para alargar la vida, almacenamiento, transporte y entrega.</a:t>
            </a:r>
            <a:endParaRPr lang="es-ES" sz="1400">
              <a:solidFill>
                <a:srgbClr val="FFFFFF"/>
              </a:solidFill>
            </a:endParaRPr>
          </a:p>
        </p:txBody>
      </p:sp>
      <p:pic>
        <p:nvPicPr>
          <p:cNvPr id="93197" name="Picture 13"/>
          <p:cNvPicPr>
            <a:picLocks noChangeAspect="1" noChangeArrowheads="1"/>
          </p:cNvPicPr>
          <p:nvPr/>
        </p:nvPicPr>
        <p:blipFill>
          <a:blip r:embed="rId6"/>
          <a:srcRect/>
          <a:stretch>
            <a:fillRect/>
          </a:stretch>
        </p:blipFill>
        <p:spPr bwMode="auto">
          <a:xfrm>
            <a:off x="4787900" y="1628775"/>
            <a:ext cx="2725738" cy="1392238"/>
          </a:xfrm>
          <a:prstGeom prst="rect">
            <a:avLst/>
          </a:prstGeom>
          <a:noFill/>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421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421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421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421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421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4216" name="Text Box 8"/>
          <p:cNvSpPr txBox="1">
            <a:spLocks noChangeArrowheads="1"/>
          </p:cNvSpPr>
          <p:nvPr/>
        </p:nvSpPr>
        <p:spPr bwMode="auto">
          <a:xfrm>
            <a:off x="395288" y="549275"/>
            <a:ext cx="6264275" cy="396875"/>
          </a:xfrm>
          <a:prstGeom prst="rect">
            <a:avLst/>
          </a:prstGeom>
          <a:noFill/>
          <a:ln w="9525">
            <a:noFill/>
            <a:miter lim="800000"/>
            <a:headEnd/>
            <a:tailEnd/>
          </a:ln>
          <a:effectLst/>
        </p:spPr>
        <p:txBody>
          <a:bodyPr>
            <a:spAutoFit/>
          </a:bodyPr>
          <a:lstStyle/>
          <a:p>
            <a:pPr>
              <a:spcBef>
                <a:spcPct val="50000"/>
              </a:spcBef>
            </a:pPr>
            <a:r>
              <a:rPr lang="es-EC" sz="2000" b="1">
                <a:solidFill>
                  <a:srgbClr val="FFFFFF"/>
                </a:solidFill>
              </a:rPr>
              <a:t>Estrategias de distribución y comercialización</a:t>
            </a:r>
            <a:endParaRPr lang="es-ES" sz="2000" b="1">
              <a:solidFill>
                <a:srgbClr val="FFFFFF"/>
              </a:solidFill>
            </a:endParaRPr>
          </a:p>
        </p:txBody>
      </p:sp>
      <p:sp>
        <p:nvSpPr>
          <p:cNvPr id="94217" name="Text Box 9"/>
          <p:cNvSpPr txBox="1">
            <a:spLocks noChangeArrowheads="1"/>
          </p:cNvSpPr>
          <p:nvPr/>
        </p:nvSpPr>
        <p:spPr bwMode="auto">
          <a:xfrm>
            <a:off x="611188" y="981075"/>
            <a:ext cx="6048375" cy="5043488"/>
          </a:xfrm>
          <a:prstGeom prst="rect">
            <a:avLst/>
          </a:prstGeom>
          <a:noFill/>
          <a:ln w="9525">
            <a:noFill/>
            <a:miter lim="800000"/>
            <a:headEnd/>
            <a:tailEnd/>
          </a:ln>
          <a:effectLst/>
        </p:spPr>
        <p:txBody>
          <a:bodyPr>
            <a:spAutoFit/>
          </a:bodyPr>
          <a:lstStyle/>
          <a:p>
            <a:pPr marL="342900" indent="-342900">
              <a:spcBef>
                <a:spcPct val="50000"/>
              </a:spcBef>
              <a:buFontTx/>
              <a:buAutoNum type="alphaLcParenR"/>
            </a:pPr>
            <a:r>
              <a:rPr lang="es-EC">
                <a:solidFill>
                  <a:srgbClr val="FFFFFF"/>
                </a:solidFill>
              </a:rPr>
              <a:t>Alianza estratégica, e integración Ruben Fainstein al equipo.  Compañía israelita compra toda la producción.</a:t>
            </a:r>
          </a:p>
          <a:p>
            <a:pPr marL="342900" indent="-342900">
              <a:spcBef>
                <a:spcPct val="50000"/>
              </a:spcBef>
              <a:buFontTx/>
              <a:buAutoNum type="alphaLcParenR"/>
            </a:pPr>
            <a:r>
              <a:rPr lang="es-EC">
                <a:solidFill>
                  <a:srgbClr val="FFFFFF"/>
                </a:solidFill>
              </a:rPr>
              <a:t>Red de distribución a futuro.</a:t>
            </a:r>
          </a:p>
          <a:p>
            <a:pPr marL="342900" indent="-342900">
              <a:spcBef>
                <a:spcPct val="50000"/>
              </a:spcBef>
              <a:buFontTx/>
              <a:buAutoNum type="alphaLcParenR"/>
            </a:pPr>
            <a:r>
              <a:rPr lang="es-EC">
                <a:solidFill>
                  <a:srgbClr val="FFFFFF"/>
                </a:solidFill>
              </a:rPr>
              <a:t>Plan de marketing a futuro</a:t>
            </a:r>
          </a:p>
          <a:p>
            <a:pPr marL="342900" indent="-342900">
              <a:spcBef>
                <a:spcPct val="50000"/>
              </a:spcBef>
              <a:buFontTx/>
              <a:buAutoNum type="alphaLcParenR"/>
            </a:pPr>
            <a:r>
              <a:rPr lang="es-EC">
                <a:solidFill>
                  <a:srgbClr val="FFFFFF"/>
                </a:solidFill>
              </a:rPr>
              <a:t>Comercio electrónico</a:t>
            </a:r>
          </a:p>
          <a:p>
            <a:pPr marL="342900" indent="-342900">
              <a:spcBef>
                <a:spcPct val="50000"/>
              </a:spcBef>
              <a:buFontTx/>
              <a:buAutoNum type="alphaLcParenR"/>
            </a:pPr>
            <a:r>
              <a:rPr lang="es-EC">
                <a:solidFill>
                  <a:srgbClr val="FFFFFF"/>
                </a:solidFill>
              </a:rPr>
              <a:t>Estrategias de diferenciación.</a:t>
            </a:r>
          </a:p>
          <a:p>
            <a:pPr marL="342900" indent="-342900">
              <a:spcBef>
                <a:spcPct val="50000"/>
              </a:spcBef>
            </a:pPr>
            <a:r>
              <a:rPr lang="es-EC" b="1" u="sng">
                <a:solidFill>
                  <a:srgbClr val="FFFFFF"/>
                </a:solidFill>
              </a:rPr>
              <a:t>Transportación</a:t>
            </a:r>
          </a:p>
          <a:p>
            <a:pPr marL="342900" indent="-342900">
              <a:spcBef>
                <a:spcPct val="50000"/>
              </a:spcBef>
            </a:pPr>
            <a:r>
              <a:rPr lang="es-EC">
                <a:solidFill>
                  <a:srgbClr val="FFFFFF"/>
                </a:solidFill>
              </a:rPr>
              <a:t>Plantación – puerto </a:t>
            </a:r>
          </a:p>
          <a:p>
            <a:pPr marL="342900" indent="-342900">
              <a:spcBef>
                <a:spcPct val="50000"/>
              </a:spcBef>
            </a:pPr>
            <a:r>
              <a:rPr lang="es-EC">
                <a:solidFill>
                  <a:srgbClr val="FFFFFF"/>
                </a:solidFill>
              </a:rPr>
              <a:t>Via marítica 23 días, aún vida en florero de 1 mes.</a:t>
            </a:r>
          </a:p>
          <a:p>
            <a:pPr marL="342900" indent="-342900">
              <a:spcBef>
                <a:spcPct val="50000"/>
              </a:spcBef>
              <a:buFontTx/>
              <a:buChar char="•"/>
            </a:pPr>
            <a:r>
              <a:rPr lang="es-EC">
                <a:solidFill>
                  <a:srgbClr val="FFFFFF"/>
                </a:solidFill>
              </a:rPr>
              <a:t>Barreras arancelarias</a:t>
            </a:r>
          </a:p>
          <a:p>
            <a:pPr marL="342900" indent="-342900">
              <a:spcBef>
                <a:spcPct val="50000"/>
              </a:spcBef>
              <a:buFontTx/>
              <a:buChar char="•"/>
            </a:pPr>
            <a:r>
              <a:rPr lang="es-EC">
                <a:solidFill>
                  <a:srgbClr val="FFFFFF"/>
                </a:solidFill>
              </a:rPr>
              <a:t>Barrelas fitosanitarias</a:t>
            </a:r>
          </a:p>
          <a:p>
            <a:pPr marL="342900" indent="-342900">
              <a:spcBef>
                <a:spcPct val="50000"/>
              </a:spcBef>
              <a:buFontTx/>
              <a:buChar char="•"/>
            </a:pPr>
            <a:r>
              <a:rPr lang="es-EC">
                <a:solidFill>
                  <a:srgbClr val="FFFFFF"/>
                </a:solidFill>
              </a:rPr>
              <a:t>Certificado sello verde</a:t>
            </a:r>
            <a:endParaRPr lang="es-ES">
              <a:solidFill>
                <a:srgbClr val="FFFFFF"/>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5475"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5476"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5477"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5478"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5479"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5480" name="Rectangle 8"/>
          <p:cNvSpPr>
            <a:spLocks noGrp="1" noChangeArrowheads="1"/>
          </p:cNvSpPr>
          <p:nvPr>
            <p:ph type="title"/>
          </p:nvPr>
        </p:nvSpPr>
        <p:spPr/>
        <p:txBody>
          <a:bodyPr/>
          <a:lstStyle/>
          <a:p>
            <a:pPr algn="ctr"/>
            <a:r>
              <a:rPr lang="es-EC" b="1">
                <a:solidFill>
                  <a:srgbClr val="FFFFFF"/>
                </a:solidFill>
              </a:rPr>
              <a:t>Análisis Financiero</a:t>
            </a:r>
            <a:endParaRPr lang="en-US" b="1">
              <a:solidFill>
                <a:srgbClr val="FFFFFF"/>
              </a:solidFill>
            </a:endParaRPr>
          </a:p>
        </p:txBody>
      </p:sp>
      <p:sp>
        <p:nvSpPr>
          <p:cNvPr id="105481" name="Rectangle 9"/>
          <p:cNvSpPr>
            <a:spLocks noGrp="1" noChangeArrowheads="1"/>
          </p:cNvSpPr>
          <p:nvPr>
            <p:ph type="body" idx="1"/>
          </p:nvPr>
        </p:nvSpPr>
        <p:spPr/>
        <p:txBody>
          <a:bodyPr/>
          <a:lstStyle/>
          <a:p>
            <a:pPr>
              <a:buFontTx/>
              <a:buChar char="•"/>
            </a:pPr>
            <a:r>
              <a:rPr lang="es-EC" sz="2400">
                <a:solidFill>
                  <a:srgbClr val="FFFFFF"/>
                </a:solidFill>
              </a:rPr>
              <a:t>Análisis basado en 10 años de cosecha</a:t>
            </a:r>
          </a:p>
          <a:p>
            <a:pPr>
              <a:buFontTx/>
              <a:buChar char="•"/>
            </a:pPr>
            <a:endParaRPr lang="en-US"/>
          </a:p>
        </p:txBody>
      </p:sp>
      <p:pic>
        <p:nvPicPr>
          <p:cNvPr id="105482" name="Picture 10"/>
          <p:cNvPicPr>
            <a:picLocks noChangeAspect="1" noChangeArrowheads="1"/>
          </p:cNvPicPr>
          <p:nvPr/>
        </p:nvPicPr>
        <p:blipFill>
          <a:blip r:embed="rId6"/>
          <a:srcRect/>
          <a:stretch>
            <a:fillRect/>
          </a:stretch>
        </p:blipFill>
        <p:spPr bwMode="auto">
          <a:xfrm>
            <a:off x="844550" y="2133600"/>
            <a:ext cx="5672138" cy="35464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649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650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650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650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650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6504" name="Rectangle 8"/>
          <p:cNvSpPr>
            <a:spLocks noGrp="1" noChangeArrowheads="1"/>
          </p:cNvSpPr>
          <p:nvPr>
            <p:ph type="body" idx="1"/>
          </p:nvPr>
        </p:nvSpPr>
        <p:spPr>
          <a:xfrm>
            <a:off x="263525" y="692150"/>
            <a:ext cx="7386638" cy="5403850"/>
          </a:xfrm>
        </p:spPr>
        <p:txBody>
          <a:bodyPr/>
          <a:lstStyle/>
          <a:p>
            <a:pPr>
              <a:buFontTx/>
              <a:buChar char="•"/>
            </a:pPr>
            <a:r>
              <a:rPr lang="es-EC" sz="2400">
                <a:solidFill>
                  <a:srgbClr val="FFFFFF"/>
                </a:solidFill>
              </a:rPr>
              <a:t>Costos Operacionales</a:t>
            </a:r>
          </a:p>
          <a:p>
            <a:pPr>
              <a:buFontTx/>
              <a:buChar char="•"/>
            </a:pPr>
            <a:endParaRPr lang="es-EC" sz="2400">
              <a:solidFill>
                <a:srgbClr val="FFFFFF"/>
              </a:solidFill>
            </a:endParaRPr>
          </a:p>
          <a:p>
            <a:pPr>
              <a:buFontTx/>
              <a:buChar char="•"/>
            </a:pPr>
            <a:endParaRPr lang="es-EC" sz="2400">
              <a:solidFill>
                <a:srgbClr val="FFFFFF"/>
              </a:solidFill>
            </a:endParaRPr>
          </a:p>
          <a:p>
            <a:pPr>
              <a:buFontTx/>
              <a:buChar char="•"/>
            </a:pPr>
            <a:endParaRPr lang="es-EC" sz="2400">
              <a:solidFill>
                <a:srgbClr val="FFFFFF"/>
              </a:solidFill>
            </a:endParaRPr>
          </a:p>
          <a:p>
            <a:pPr>
              <a:buFontTx/>
              <a:buChar char="•"/>
            </a:pPr>
            <a:endParaRPr lang="es-EC" sz="2400">
              <a:solidFill>
                <a:srgbClr val="FFFFFF"/>
              </a:solidFill>
            </a:endParaRPr>
          </a:p>
          <a:p>
            <a:pPr>
              <a:buFontTx/>
              <a:buChar char="•"/>
            </a:pPr>
            <a:r>
              <a:rPr lang="es-EC" sz="2400">
                <a:solidFill>
                  <a:srgbClr val="FFFFFF"/>
                </a:solidFill>
              </a:rPr>
              <a:t>Costos Administrativos</a:t>
            </a:r>
          </a:p>
          <a:p>
            <a:pPr>
              <a:buFontTx/>
              <a:buChar char="•"/>
            </a:pPr>
            <a:endParaRPr lang="es-EC" sz="2400">
              <a:solidFill>
                <a:srgbClr val="FFFFFF"/>
              </a:solidFill>
            </a:endParaRPr>
          </a:p>
          <a:p>
            <a:pPr>
              <a:buFontTx/>
              <a:buChar char="•"/>
            </a:pPr>
            <a:endParaRPr lang="es-EC" sz="2400">
              <a:solidFill>
                <a:srgbClr val="FFFFFF"/>
              </a:solidFill>
            </a:endParaRPr>
          </a:p>
          <a:p>
            <a:pPr>
              <a:buFontTx/>
              <a:buChar char="•"/>
            </a:pPr>
            <a:r>
              <a:rPr lang="es-EC" sz="2400">
                <a:solidFill>
                  <a:srgbClr val="FFFFFF"/>
                </a:solidFill>
              </a:rPr>
              <a:t>Costos de Venta</a:t>
            </a:r>
            <a:endParaRPr lang="en-US" sz="2400">
              <a:solidFill>
                <a:srgbClr val="FFFFFF"/>
              </a:solidFill>
            </a:endParaRPr>
          </a:p>
        </p:txBody>
      </p:sp>
      <p:pic>
        <p:nvPicPr>
          <p:cNvPr id="106505" name="Picture 9"/>
          <p:cNvPicPr>
            <a:picLocks noChangeAspect="1" noChangeArrowheads="1"/>
          </p:cNvPicPr>
          <p:nvPr/>
        </p:nvPicPr>
        <p:blipFill>
          <a:blip r:embed="rId6"/>
          <a:srcRect/>
          <a:stretch>
            <a:fillRect/>
          </a:stretch>
        </p:blipFill>
        <p:spPr bwMode="auto">
          <a:xfrm>
            <a:off x="900113" y="4724400"/>
            <a:ext cx="5400675" cy="668338"/>
          </a:xfrm>
          <a:prstGeom prst="rect">
            <a:avLst/>
          </a:prstGeom>
          <a:noFill/>
          <a:ln w="9525">
            <a:noFill/>
            <a:miter lim="800000"/>
            <a:headEnd/>
            <a:tailEnd/>
          </a:ln>
          <a:effectLst/>
        </p:spPr>
      </p:pic>
      <p:pic>
        <p:nvPicPr>
          <p:cNvPr id="106506" name="Picture 10"/>
          <p:cNvPicPr>
            <a:picLocks noChangeAspect="1" noChangeArrowheads="1"/>
          </p:cNvPicPr>
          <p:nvPr/>
        </p:nvPicPr>
        <p:blipFill>
          <a:blip r:embed="rId7"/>
          <a:srcRect/>
          <a:stretch>
            <a:fillRect/>
          </a:stretch>
        </p:blipFill>
        <p:spPr bwMode="auto">
          <a:xfrm>
            <a:off x="900113" y="3284538"/>
            <a:ext cx="5400675" cy="965200"/>
          </a:xfrm>
          <a:prstGeom prst="rect">
            <a:avLst/>
          </a:prstGeom>
          <a:noFill/>
          <a:ln w="9525">
            <a:noFill/>
            <a:miter lim="800000"/>
            <a:headEnd/>
            <a:tailEnd/>
          </a:ln>
          <a:effectLst/>
        </p:spPr>
      </p:pic>
      <p:pic>
        <p:nvPicPr>
          <p:cNvPr id="106507" name="Picture 11"/>
          <p:cNvPicPr>
            <a:picLocks noChangeAspect="1" noChangeArrowheads="1"/>
          </p:cNvPicPr>
          <p:nvPr/>
        </p:nvPicPr>
        <p:blipFill>
          <a:blip r:embed="rId8"/>
          <a:srcRect/>
          <a:stretch>
            <a:fillRect/>
          </a:stretch>
        </p:blipFill>
        <p:spPr bwMode="auto">
          <a:xfrm>
            <a:off x="900113" y="1125538"/>
            <a:ext cx="5400675" cy="177641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752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752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752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752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752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7528" name="Rectangle 8"/>
          <p:cNvSpPr>
            <a:spLocks noGrp="1" noChangeArrowheads="1"/>
          </p:cNvSpPr>
          <p:nvPr>
            <p:ph type="body" idx="1"/>
          </p:nvPr>
        </p:nvSpPr>
        <p:spPr>
          <a:xfrm>
            <a:off x="263525" y="620713"/>
            <a:ext cx="7386638" cy="5475287"/>
          </a:xfrm>
        </p:spPr>
        <p:txBody>
          <a:bodyPr/>
          <a:lstStyle/>
          <a:p>
            <a:pPr>
              <a:buFontTx/>
              <a:buChar char="•"/>
            </a:pPr>
            <a:r>
              <a:rPr lang="es-EC">
                <a:solidFill>
                  <a:srgbClr val="FFFFFF"/>
                </a:solidFill>
              </a:rPr>
              <a:t>Costos Totales</a:t>
            </a:r>
          </a:p>
          <a:p>
            <a:pPr>
              <a:buFontTx/>
              <a:buChar char="•"/>
            </a:pPr>
            <a:endParaRPr lang="es-EC">
              <a:solidFill>
                <a:srgbClr val="FFFFFF"/>
              </a:solidFill>
            </a:endParaRPr>
          </a:p>
          <a:p>
            <a:pPr>
              <a:buFontTx/>
              <a:buChar char="•"/>
            </a:pPr>
            <a:endParaRPr lang="es-EC">
              <a:solidFill>
                <a:srgbClr val="FFFFFF"/>
              </a:solidFill>
            </a:endParaRPr>
          </a:p>
          <a:p>
            <a:pPr>
              <a:buFontTx/>
              <a:buChar char="•"/>
            </a:pPr>
            <a:r>
              <a:rPr lang="es-EC">
                <a:solidFill>
                  <a:srgbClr val="FFFFFF"/>
                </a:solidFill>
              </a:rPr>
              <a:t>Depreciación</a:t>
            </a:r>
          </a:p>
          <a:p>
            <a:pPr>
              <a:buFontTx/>
              <a:buChar char="•"/>
            </a:pPr>
            <a:endParaRPr lang="es-EC">
              <a:solidFill>
                <a:srgbClr val="FFFFFF"/>
              </a:solidFill>
            </a:endParaRPr>
          </a:p>
          <a:p>
            <a:pPr>
              <a:buFontTx/>
              <a:buChar char="•"/>
            </a:pPr>
            <a:endParaRPr lang="es-EC">
              <a:solidFill>
                <a:srgbClr val="FFFFFF"/>
              </a:solidFill>
            </a:endParaRPr>
          </a:p>
          <a:p>
            <a:pPr>
              <a:buFontTx/>
              <a:buChar char="•"/>
            </a:pPr>
            <a:r>
              <a:rPr lang="es-EC">
                <a:solidFill>
                  <a:srgbClr val="FFFFFF"/>
                </a:solidFill>
              </a:rPr>
              <a:t>Producción e Ingresos por ventas</a:t>
            </a:r>
            <a:endParaRPr lang="en-US">
              <a:solidFill>
                <a:srgbClr val="FFFFFF"/>
              </a:solidFill>
            </a:endParaRPr>
          </a:p>
        </p:txBody>
      </p:sp>
      <p:pic>
        <p:nvPicPr>
          <p:cNvPr id="107529" name="Picture 9"/>
          <p:cNvPicPr>
            <a:picLocks noChangeAspect="1" noChangeArrowheads="1"/>
          </p:cNvPicPr>
          <p:nvPr/>
        </p:nvPicPr>
        <p:blipFill>
          <a:blip r:embed="rId6"/>
          <a:srcRect/>
          <a:stretch>
            <a:fillRect/>
          </a:stretch>
        </p:blipFill>
        <p:spPr bwMode="auto">
          <a:xfrm>
            <a:off x="755650" y="1412875"/>
            <a:ext cx="5761038" cy="1063625"/>
          </a:xfrm>
          <a:prstGeom prst="rect">
            <a:avLst/>
          </a:prstGeom>
          <a:noFill/>
          <a:ln w="9525">
            <a:noFill/>
            <a:miter lim="800000"/>
            <a:headEnd/>
            <a:tailEnd/>
          </a:ln>
          <a:effectLst/>
        </p:spPr>
      </p:pic>
      <p:pic>
        <p:nvPicPr>
          <p:cNvPr id="107530" name="Picture 10"/>
          <p:cNvPicPr>
            <a:picLocks noChangeAspect="1" noChangeArrowheads="1"/>
          </p:cNvPicPr>
          <p:nvPr/>
        </p:nvPicPr>
        <p:blipFill>
          <a:blip r:embed="rId7"/>
          <a:srcRect/>
          <a:stretch>
            <a:fillRect/>
          </a:stretch>
        </p:blipFill>
        <p:spPr bwMode="auto">
          <a:xfrm>
            <a:off x="755650" y="4797425"/>
            <a:ext cx="5688013" cy="1058863"/>
          </a:xfrm>
          <a:prstGeom prst="rect">
            <a:avLst/>
          </a:prstGeom>
          <a:noFill/>
          <a:ln w="9525">
            <a:noFill/>
            <a:miter lim="800000"/>
            <a:headEnd/>
            <a:tailEnd/>
          </a:ln>
          <a:effectLst/>
        </p:spPr>
      </p:pic>
      <p:pic>
        <p:nvPicPr>
          <p:cNvPr id="107531" name="Picture 11"/>
          <p:cNvPicPr>
            <a:picLocks noChangeAspect="1" noChangeArrowheads="1"/>
          </p:cNvPicPr>
          <p:nvPr/>
        </p:nvPicPr>
        <p:blipFill>
          <a:blip r:embed="rId8"/>
          <a:srcRect/>
          <a:stretch>
            <a:fillRect/>
          </a:stretch>
        </p:blipFill>
        <p:spPr bwMode="auto">
          <a:xfrm>
            <a:off x="900113" y="2974975"/>
            <a:ext cx="5616575" cy="1274763"/>
          </a:xfrm>
          <a:prstGeom prst="rect">
            <a:avLst/>
          </a:prstGeom>
          <a:gradFill rotWithShape="1">
            <a:gsLst>
              <a:gs pos="0">
                <a:srgbClr val="969696">
                  <a:gamma/>
                  <a:shade val="46275"/>
                  <a:invGamma/>
                </a:srgbClr>
              </a:gs>
              <a:gs pos="50000">
                <a:srgbClr val="969696"/>
              </a:gs>
              <a:gs pos="100000">
                <a:srgbClr val="969696">
                  <a:gamma/>
                  <a:shade val="46275"/>
                  <a:invGamma/>
                </a:srgbClr>
              </a:gs>
            </a:gsLst>
            <a:lin ang="5400000" scaled="1"/>
          </a:gradFill>
          <a:ln w="9525">
            <a:noFill/>
            <a:miter lim="800000"/>
            <a:headEnd/>
            <a:tailEnd/>
          </a:ln>
          <a:effec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6041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6042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6042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6042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6042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60424" name="Rectangle 8"/>
          <p:cNvSpPr>
            <a:spLocks noGrp="1" noChangeArrowheads="1"/>
          </p:cNvSpPr>
          <p:nvPr>
            <p:ph type="title"/>
          </p:nvPr>
        </p:nvSpPr>
        <p:spPr/>
        <p:txBody>
          <a:bodyPr/>
          <a:lstStyle/>
          <a:p>
            <a:pPr algn="ctr"/>
            <a:r>
              <a:rPr lang="es-EC" b="1">
                <a:solidFill>
                  <a:srgbClr val="FFFFFF"/>
                </a:solidFill>
              </a:rPr>
              <a:t>Clasificación de las Proteas</a:t>
            </a:r>
            <a:endParaRPr lang="en-US" b="1">
              <a:solidFill>
                <a:srgbClr val="FFFFFF"/>
              </a:solidFill>
            </a:endParaRPr>
          </a:p>
        </p:txBody>
      </p:sp>
      <p:pic>
        <p:nvPicPr>
          <p:cNvPr id="60426" name="Picture 10"/>
          <p:cNvPicPr>
            <a:picLocks noChangeAspect="1" noChangeArrowheads="1"/>
          </p:cNvPicPr>
          <p:nvPr>
            <p:ph type="body" idx="1"/>
          </p:nvPr>
        </p:nvPicPr>
        <p:blipFill>
          <a:blip r:embed="rId6"/>
          <a:srcRect/>
          <a:stretch>
            <a:fillRect/>
          </a:stretch>
        </p:blipFill>
        <p:spPr>
          <a:xfrm>
            <a:off x="552450" y="1196975"/>
            <a:ext cx="6807200" cy="4497388"/>
          </a:xfrm>
          <a:noFill/>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957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957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957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957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957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9576" name="Text Box 8"/>
          <p:cNvSpPr txBox="1">
            <a:spLocks noChangeArrowheads="1"/>
          </p:cNvSpPr>
          <p:nvPr/>
        </p:nvSpPr>
        <p:spPr bwMode="auto">
          <a:xfrm>
            <a:off x="323850" y="476250"/>
            <a:ext cx="3960813" cy="396875"/>
          </a:xfrm>
          <a:prstGeom prst="rect">
            <a:avLst/>
          </a:prstGeom>
          <a:noFill/>
          <a:ln w="9525">
            <a:noFill/>
            <a:miter lim="800000"/>
            <a:headEnd/>
            <a:tailEnd/>
          </a:ln>
          <a:effectLst/>
        </p:spPr>
        <p:txBody>
          <a:bodyPr>
            <a:spAutoFit/>
          </a:bodyPr>
          <a:lstStyle/>
          <a:p>
            <a:pPr>
              <a:spcBef>
                <a:spcPct val="50000"/>
              </a:spcBef>
            </a:pPr>
            <a:r>
              <a:rPr lang="es-EC" sz="2000" b="1" u="sng">
                <a:solidFill>
                  <a:srgbClr val="FFFFFF"/>
                </a:solidFill>
              </a:rPr>
              <a:t>ANÁLISIS FINANCIERO</a:t>
            </a:r>
            <a:endParaRPr lang="es-ES" sz="2000" b="1" u="sng">
              <a:solidFill>
                <a:srgbClr val="FFFFFF"/>
              </a:solidFill>
            </a:endParaRPr>
          </a:p>
        </p:txBody>
      </p:sp>
      <p:sp>
        <p:nvSpPr>
          <p:cNvPr id="109577" name="Text Box 9"/>
          <p:cNvSpPr txBox="1">
            <a:spLocks noChangeArrowheads="1"/>
          </p:cNvSpPr>
          <p:nvPr/>
        </p:nvSpPr>
        <p:spPr bwMode="auto">
          <a:xfrm>
            <a:off x="1258888" y="1125538"/>
            <a:ext cx="4751387" cy="366712"/>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CAPM: Retorno al Capital de accionistas</a:t>
            </a:r>
            <a:endParaRPr lang="es-ES" b="1">
              <a:solidFill>
                <a:srgbClr val="FFFFFF"/>
              </a:solidFill>
            </a:endParaRPr>
          </a:p>
        </p:txBody>
      </p:sp>
      <p:graphicFrame>
        <p:nvGraphicFramePr>
          <p:cNvPr id="109578" name="Group 10"/>
          <p:cNvGraphicFramePr>
            <a:graphicFrameLocks noGrp="1"/>
          </p:cNvGraphicFramePr>
          <p:nvPr/>
        </p:nvGraphicFramePr>
        <p:xfrm>
          <a:off x="611188" y="1773238"/>
          <a:ext cx="6121400" cy="3294062"/>
        </p:xfrm>
        <a:graphic>
          <a:graphicData uri="http://schemas.openxmlformats.org/drawingml/2006/table">
            <a:tbl>
              <a:tblPr/>
              <a:tblGrid>
                <a:gridCol w="1246187"/>
                <a:gridCol w="3944938"/>
                <a:gridCol w="930275"/>
              </a:tblGrid>
              <a:tr h="269875">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ea typeface="Times New Roman" pitchFamily="18" charset="0"/>
                          <a:cs typeface="Arial" charset="0"/>
                        </a:rPr>
                        <a:t>CAPM=Rf + B(Rm-Rf)+RP</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269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B</a:t>
                      </a: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Beta Coeficiente</a:t>
                      </a: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1,100</a:t>
                      </a: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Rm</a:t>
                      </a: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tasa del mercado</a:t>
                      </a: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13,550</a:t>
                      </a: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(Rm - Rf)</a:t>
                      </a: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prima por riesgo internacional</a:t>
                      </a: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0,090</a:t>
                      </a: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Rp</a:t>
                      </a: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riesgo país</a:t>
                      </a: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0,0586</a:t>
                      </a: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4397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Rf</a:t>
                      </a: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Bonos usa</a:t>
                      </a: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chemeClr val="tx1"/>
                          </a:solidFill>
                          <a:effectLst/>
                          <a:latin typeface="Arial" charset="0"/>
                          <a:ea typeface="Times New Roman" pitchFamily="18" charset="0"/>
                          <a:cs typeface="Arial" charset="0"/>
                        </a:rPr>
                        <a:t>0,0455</a:t>
                      </a: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269875">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ea typeface="Times New Roman" pitchFamily="18" charset="0"/>
                          <a:cs typeface="Arial" charset="0"/>
                        </a:rPr>
                        <a:t>CAPM  =0,203</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bl>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6259"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6260"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6261"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6262"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6263"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6264" name="Text Box 8"/>
          <p:cNvSpPr txBox="1">
            <a:spLocks noChangeArrowheads="1"/>
          </p:cNvSpPr>
          <p:nvPr/>
        </p:nvSpPr>
        <p:spPr bwMode="auto">
          <a:xfrm>
            <a:off x="250825" y="476250"/>
            <a:ext cx="6156325" cy="779463"/>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Escenario #1:</a:t>
            </a:r>
          </a:p>
          <a:p>
            <a:pPr>
              <a:spcBef>
                <a:spcPct val="50000"/>
              </a:spcBef>
            </a:pPr>
            <a:r>
              <a:rPr lang="es-EC" b="1">
                <a:solidFill>
                  <a:srgbClr val="FFFFFF"/>
                </a:solidFill>
              </a:rPr>
              <a:t>Flujo de caja proyectado sin financiamiento vía deuda</a:t>
            </a:r>
            <a:endParaRPr lang="es-ES" b="1">
              <a:solidFill>
                <a:srgbClr val="FFFFFF"/>
              </a:solidFill>
            </a:endParaRPr>
          </a:p>
        </p:txBody>
      </p:sp>
      <p:pic>
        <p:nvPicPr>
          <p:cNvPr id="96265" name="Picture 9"/>
          <p:cNvPicPr>
            <a:picLocks noChangeAspect="1" noChangeArrowheads="1"/>
          </p:cNvPicPr>
          <p:nvPr/>
        </p:nvPicPr>
        <p:blipFill>
          <a:blip r:embed="rId6"/>
          <a:srcRect/>
          <a:stretch>
            <a:fillRect/>
          </a:stretch>
        </p:blipFill>
        <p:spPr bwMode="auto">
          <a:xfrm>
            <a:off x="71438" y="1485900"/>
            <a:ext cx="7524750" cy="2159000"/>
          </a:xfrm>
          <a:prstGeom prst="rect">
            <a:avLst/>
          </a:prstGeom>
          <a:noFill/>
        </p:spPr>
      </p:pic>
      <p:graphicFrame>
        <p:nvGraphicFramePr>
          <p:cNvPr id="96266" name="Group 10"/>
          <p:cNvGraphicFramePr>
            <a:graphicFrameLocks noGrp="1"/>
          </p:cNvGraphicFramePr>
          <p:nvPr/>
        </p:nvGraphicFramePr>
        <p:xfrm>
          <a:off x="1403350" y="4076700"/>
          <a:ext cx="4724400" cy="914400"/>
        </p:xfrm>
        <a:graphic>
          <a:graphicData uri="http://schemas.openxmlformats.org/drawingml/2006/table">
            <a:tbl>
              <a:tblPr/>
              <a:tblGrid>
                <a:gridCol w="3022600"/>
                <a:gridCol w="1701800"/>
              </a:tblGrid>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tasa de descuento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20%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VAN</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$ 8.488.616,35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TIR</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94%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728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728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728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728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728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7288" name="Text Box 8"/>
          <p:cNvSpPr txBox="1">
            <a:spLocks noChangeArrowheads="1"/>
          </p:cNvSpPr>
          <p:nvPr/>
        </p:nvSpPr>
        <p:spPr bwMode="auto">
          <a:xfrm>
            <a:off x="323850" y="260350"/>
            <a:ext cx="7200900" cy="1054100"/>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Escenario #2:</a:t>
            </a:r>
          </a:p>
          <a:p>
            <a:pPr>
              <a:spcBef>
                <a:spcPct val="50000"/>
              </a:spcBef>
            </a:pPr>
            <a:r>
              <a:rPr lang="es-EC" b="1">
                <a:solidFill>
                  <a:srgbClr val="FFFFFF"/>
                </a:solidFill>
              </a:rPr>
              <a:t>Flujo de caja proyectado con financiamiento vía deuda y pago de royalties anticipado</a:t>
            </a:r>
            <a:endParaRPr lang="es-ES" b="1">
              <a:solidFill>
                <a:srgbClr val="FFFFFF"/>
              </a:solidFill>
            </a:endParaRPr>
          </a:p>
        </p:txBody>
      </p:sp>
      <p:sp>
        <p:nvSpPr>
          <p:cNvPr id="97289" name="Text Box 9"/>
          <p:cNvSpPr txBox="1">
            <a:spLocks noChangeArrowheads="1"/>
          </p:cNvSpPr>
          <p:nvPr/>
        </p:nvSpPr>
        <p:spPr bwMode="auto">
          <a:xfrm>
            <a:off x="1403350" y="1700213"/>
            <a:ext cx="1512888" cy="366712"/>
          </a:xfrm>
          <a:prstGeom prst="rect">
            <a:avLst/>
          </a:prstGeom>
          <a:noFill/>
          <a:ln w="9525">
            <a:noFill/>
            <a:miter lim="800000"/>
            <a:headEnd/>
            <a:tailEnd/>
          </a:ln>
          <a:effectLst/>
        </p:spPr>
        <p:txBody>
          <a:bodyPr>
            <a:spAutoFit/>
          </a:bodyPr>
          <a:lstStyle/>
          <a:p>
            <a:pPr>
              <a:spcBef>
                <a:spcPct val="50000"/>
              </a:spcBef>
            </a:pPr>
            <a:r>
              <a:rPr lang="es-EC" u="sng">
                <a:solidFill>
                  <a:srgbClr val="FFFFFF"/>
                </a:solidFill>
              </a:rPr>
              <a:t>Amortización</a:t>
            </a:r>
            <a:endParaRPr lang="es-ES" u="sng">
              <a:solidFill>
                <a:srgbClr val="FFFFFF"/>
              </a:solidFill>
            </a:endParaRPr>
          </a:p>
        </p:txBody>
      </p:sp>
      <p:pic>
        <p:nvPicPr>
          <p:cNvPr id="97290" name="Picture 10"/>
          <p:cNvPicPr>
            <a:picLocks noChangeAspect="1" noChangeArrowheads="1"/>
          </p:cNvPicPr>
          <p:nvPr/>
        </p:nvPicPr>
        <p:blipFill>
          <a:blip r:embed="rId6"/>
          <a:srcRect/>
          <a:stretch>
            <a:fillRect/>
          </a:stretch>
        </p:blipFill>
        <p:spPr bwMode="auto">
          <a:xfrm>
            <a:off x="2628900" y="1268413"/>
            <a:ext cx="4535488" cy="1539875"/>
          </a:xfrm>
          <a:prstGeom prst="rect">
            <a:avLst/>
          </a:prstGeom>
          <a:noFill/>
          <a:ln w="9525">
            <a:noFill/>
            <a:miter lim="800000"/>
            <a:headEnd/>
            <a:tailEnd/>
          </a:ln>
          <a:effectLst/>
        </p:spPr>
      </p:pic>
      <p:pic>
        <p:nvPicPr>
          <p:cNvPr id="97291" name="Picture 11"/>
          <p:cNvPicPr>
            <a:picLocks noChangeAspect="1" noChangeArrowheads="1"/>
          </p:cNvPicPr>
          <p:nvPr/>
        </p:nvPicPr>
        <p:blipFill>
          <a:blip r:embed="rId7"/>
          <a:srcRect/>
          <a:stretch>
            <a:fillRect/>
          </a:stretch>
        </p:blipFill>
        <p:spPr bwMode="auto">
          <a:xfrm>
            <a:off x="179388" y="2565400"/>
            <a:ext cx="7416800" cy="2479675"/>
          </a:xfrm>
          <a:prstGeom prst="rect">
            <a:avLst/>
          </a:prstGeom>
          <a:noFill/>
          <a:ln w="9525">
            <a:noFill/>
            <a:miter lim="800000"/>
            <a:headEnd/>
            <a:tailEnd/>
          </a:ln>
          <a:effectLst/>
        </p:spPr>
      </p:pic>
      <p:graphicFrame>
        <p:nvGraphicFramePr>
          <p:cNvPr id="97292" name="Group 12"/>
          <p:cNvGraphicFramePr>
            <a:graphicFrameLocks noGrp="1"/>
          </p:cNvGraphicFramePr>
          <p:nvPr/>
        </p:nvGraphicFramePr>
        <p:xfrm>
          <a:off x="755650" y="5373688"/>
          <a:ext cx="4724400" cy="914400"/>
        </p:xfrm>
        <a:graphic>
          <a:graphicData uri="http://schemas.openxmlformats.org/drawingml/2006/table">
            <a:tbl>
              <a:tblPr/>
              <a:tblGrid>
                <a:gridCol w="3022600"/>
                <a:gridCol w="1701800"/>
              </a:tblGrid>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tasa de descuento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0,2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VAN</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$ 4.820.834,49</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TIR</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108%</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9830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9830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9830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9831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9831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98312" name="Text Box 8"/>
          <p:cNvSpPr txBox="1">
            <a:spLocks noChangeArrowheads="1"/>
          </p:cNvSpPr>
          <p:nvPr/>
        </p:nvSpPr>
        <p:spPr bwMode="auto">
          <a:xfrm>
            <a:off x="250825" y="404813"/>
            <a:ext cx="6481763" cy="779462"/>
          </a:xfrm>
          <a:prstGeom prst="rect">
            <a:avLst/>
          </a:prstGeom>
          <a:noFill/>
          <a:ln w="9525">
            <a:noFill/>
            <a:miter lim="800000"/>
            <a:headEnd/>
            <a:tailEnd/>
          </a:ln>
          <a:effectLst/>
        </p:spPr>
        <p:txBody>
          <a:bodyPr>
            <a:spAutoFit/>
          </a:bodyPr>
          <a:lstStyle/>
          <a:p>
            <a:pPr>
              <a:spcBef>
                <a:spcPct val="50000"/>
              </a:spcBef>
            </a:pPr>
            <a:r>
              <a:rPr lang="es-EC">
                <a:solidFill>
                  <a:srgbClr val="FFFFFF"/>
                </a:solidFill>
              </a:rPr>
              <a:t>Escenario #3</a:t>
            </a:r>
          </a:p>
          <a:p>
            <a:pPr>
              <a:spcBef>
                <a:spcPct val="50000"/>
              </a:spcBef>
            </a:pPr>
            <a:r>
              <a:rPr lang="es-EC">
                <a:solidFill>
                  <a:srgbClr val="FFFFFF"/>
                </a:solidFill>
              </a:rPr>
              <a:t>Flujo de caja proyectado con financiamiento vía deuda</a:t>
            </a:r>
            <a:endParaRPr lang="es-ES">
              <a:solidFill>
                <a:srgbClr val="FFFFFF"/>
              </a:solidFill>
            </a:endParaRPr>
          </a:p>
        </p:txBody>
      </p:sp>
      <p:pic>
        <p:nvPicPr>
          <p:cNvPr id="98313" name="Picture 9"/>
          <p:cNvPicPr>
            <a:picLocks noChangeAspect="1" noChangeArrowheads="1"/>
          </p:cNvPicPr>
          <p:nvPr/>
        </p:nvPicPr>
        <p:blipFill>
          <a:blip r:embed="rId6"/>
          <a:srcRect/>
          <a:stretch>
            <a:fillRect/>
          </a:stretch>
        </p:blipFill>
        <p:spPr bwMode="auto">
          <a:xfrm>
            <a:off x="144463" y="1508125"/>
            <a:ext cx="7380287" cy="2641600"/>
          </a:xfrm>
          <a:prstGeom prst="rect">
            <a:avLst/>
          </a:prstGeom>
          <a:noFill/>
          <a:ln w="9525">
            <a:noFill/>
            <a:miter lim="800000"/>
            <a:headEnd/>
            <a:tailEnd/>
          </a:ln>
          <a:effectLst/>
        </p:spPr>
      </p:pic>
      <p:graphicFrame>
        <p:nvGraphicFramePr>
          <p:cNvPr id="98314" name="Group 10"/>
          <p:cNvGraphicFramePr>
            <a:graphicFrameLocks noGrp="1"/>
          </p:cNvGraphicFramePr>
          <p:nvPr/>
        </p:nvGraphicFramePr>
        <p:xfrm>
          <a:off x="827088" y="4508500"/>
          <a:ext cx="4724400" cy="962025"/>
        </p:xfrm>
        <a:graphic>
          <a:graphicData uri="http://schemas.openxmlformats.org/drawingml/2006/table">
            <a:tbl>
              <a:tblPr/>
              <a:tblGrid>
                <a:gridCol w="3022600"/>
                <a:gridCol w="1701800"/>
              </a:tblGrid>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tasa de descuento</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0,2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VAN</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$ 8.408.616,23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TIR</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204%</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240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240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240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240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240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2408" name="Text Box 8"/>
          <p:cNvSpPr txBox="1">
            <a:spLocks noChangeArrowheads="1"/>
          </p:cNvSpPr>
          <p:nvPr/>
        </p:nvSpPr>
        <p:spPr bwMode="auto">
          <a:xfrm>
            <a:off x="250825" y="404813"/>
            <a:ext cx="6481763" cy="366712"/>
          </a:xfrm>
          <a:prstGeom prst="rect">
            <a:avLst/>
          </a:prstGeom>
          <a:noFill/>
          <a:ln w="9525">
            <a:noFill/>
            <a:miter lim="800000"/>
            <a:headEnd/>
            <a:tailEnd/>
          </a:ln>
          <a:effectLst/>
        </p:spPr>
        <p:txBody>
          <a:bodyPr>
            <a:spAutoFit/>
          </a:bodyPr>
          <a:lstStyle/>
          <a:p>
            <a:pPr>
              <a:spcBef>
                <a:spcPct val="50000"/>
              </a:spcBef>
            </a:pPr>
            <a:r>
              <a:rPr lang="es-EC" b="1" u="sng">
                <a:solidFill>
                  <a:srgbClr val="FFFFFF"/>
                </a:solidFill>
              </a:rPr>
              <a:t>ANÁLISIS DE SENSIBILIDAD</a:t>
            </a:r>
            <a:endParaRPr lang="es-ES" b="1" u="sng">
              <a:solidFill>
                <a:srgbClr val="FFFFFF"/>
              </a:solidFill>
            </a:endParaRPr>
          </a:p>
        </p:txBody>
      </p:sp>
      <p:pic>
        <p:nvPicPr>
          <p:cNvPr id="102409" name="Picture 9"/>
          <p:cNvPicPr>
            <a:picLocks noChangeAspect="1" noChangeArrowheads="1"/>
          </p:cNvPicPr>
          <p:nvPr/>
        </p:nvPicPr>
        <p:blipFill>
          <a:blip r:embed="rId6"/>
          <a:srcRect/>
          <a:stretch>
            <a:fillRect/>
          </a:stretch>
        </p:blipFill>
        <p:spPr bwMode="auto">
          <a:xfrm>
            <a:off x="1042988" y="1173163"/>
            <a:ext cx="3743325" cy="600075"/>
          </a:xfrm>
          <a:prstGeom prst="rect">
            <a:avLst/>
          </a:prstGeom>
          <a:noFill/>
        </p:spPr>
      </p:pic>
      <p:pic>
        <p:nvPicPr>
          <p:cNvPr id="102410" name="Picture 10"/>
          <p:cNvPicPr>
            <a:picLocks noChangeAspect="1" noChangeArrowheads="1"/>
          </p:cNvPicPr>
          <p:nvPr/>
        </p:nvPicPr>
        <p:blipFill>
          <a:blip r:embed="rId7"/>
          <a:srcRect/>
          <a:stretch>
            <a:fillRect/>
          </a:stretch>
        </p:blipFill>
        <p:spPr bwMode="auto">
          <a:xfrm>
            <a:off x="1908175" y="1811338"/>
            <a:ext cx="3743325" cy="609600"/>
          </a:xfrm>
          <a:prstGeom prst="rect">
            <a:avLst/>
          </a:prstGeom>
          <a:noFill/>
        </p:spPr>
      </p:pic>
      <p:pic>
        <p:nvPicPr>
          <p:cNvPr id="102411" name="Picture 11"/>
          <p:cNvPicPr>
            <a:picLocks noChangeAspect="1" noChangeArrowheads="1"/>
          </p:cNvPicPr>
          <p:nvPr/>
        </p:nvPicPr>
        <p:blipFill>
          <a:blip r:embed="rId8"/>
          <a:srcRect/>
          <a:stretch>
            <a:fillRect/>
          </a:stretch>
        </p:blipFill>
        <p:spPr bwMode="auto">
          <a:xfrm>
            <a:off x="971550" y="2847975"/>
            <a:ext cx="3743325" cy="581025"/>
          </a:xfrm>
          <a:prstGeom prst="rect">
            <a:avLst/>
          </a:prstGeom>
          <a:noFill/>
        </p:spPr>
      </p:pic>
      <p:pic>
        <p:nvPicPr>
          <p:cNvPr id="102412" name="Picture 12"/>
          <p:cNvPicPr>
            <a:picLocks noChangeAspect="1" noChangeArrowheads="1"/>
          </p:cNvPicPr>
          <p:nvPr/>
        </p:nvPicPr>
        <p:blipFill>
          <a:blip r:embed="rId9"/>
          <a:srcRect/>
          <a:stretch>
            <a:fillRect/>
          </a:stretch>
        </p:blipFill>
        <p:spPr bwMode="auto">
          <a:xfrm>
            <a:off x="1979613" y="3460750"/>
            <a:ext cx="3714750" cy="904875"/>
          </a:xfrm>
          <a:prstGeom prst="rect">
            <a:avLst/>
          </a:prstGeom>
          <a:noFill/>
        </p:spPr>
      </p:pic>
      <p:pic>
        <p:nvPicPr>
          <p:cNvPr id="102413" name="Picture 13"/>
          <p:cNvPicPr>
            <a:picLocks noChangeAspect="1" noChangeArrowheads="1"/>
          </p:cNvPicPr>
          <p:nvPr/>
        </p:nvPicPr>
        <p:blipFill>
          <a:blip r:embed="rId10"/>
          <a:srcRect/>
          <a:stretch>
            <a:fillRect/>
          </a:stretch>
        </p:blipFill>
        <p:spPr bwMode="auto">
          <a:xfrm>
            <a:off x="1042988" y="4724400"/>
            <a:ext cx="3648075" cy="581025"/>
          </a:xfrm>
          <a:prstGeom prst="rect">
            <a:avLst/>
          </a:prstGeom>
          <a:noFill/>
        </p:spPr>
      </p:pic>
      <p:pic>
        <p:nvPicPr>
          <p:cNvPr id="102414" name="Picture 14"/>
          <p:cNvPicPr>
            <a:picLocks noChangeAspect="1" noChangeArrowheads="1"/>
          </p:cNvPicPr>
          <p:nvPr/>
        </p:nvPicPr>
        <p:blipFill>
          <a:blip r:embed="rId11"/>
          <a:srcRect/>
          <a:stretch>
            <a:fillRect/>
          </a:stretch>
        </p:blipFill>
        <p:spPr bwMode="auto">
          <a:xfrm>
            <a:off x="1979613" y="5387975"/>
            <a:ext cx="3638550" cy="561975"/>
          </a:xfrm>
          <a:prstGeom prst="rect">
            <a:avLst/>
          </a:prstGeom>
          <a:noFill/>
        </p:spPr>
      </p:pic>
      <p:sp>
        <p:nvSpPr>
          <p:cNvPr id="102415" name="Text Box 15"/>
          <p:cNvSpPr txBox="1">
            <a:spLocks noChangeArrowheads="1"/>
          </p:cNvSpPr>
          <p:nvPr/>
        </p:nvSpPr>
        <p:spPr bwMode="auto">
          <a:xfrm>
            <a:off x="395288" y="981075"/>
            <a:ext cx="504825" cy="366713"/>
          </a:xfrm>
          <a:prstGeom prst="rect">
            <a:avLst/>
          </a:prstGeom>
          <a:noFill/>
          <a:ln w="9525">
            <a:noFill/>
            <a:miter lim="800000"/>
            <a:headEnd/>
            <a:tailEnd/>
          </a:ln>
          <a:effectLst/>
        </p:spPr>
        <p:txBody>
          <a:bodyPr>
            <a:spAutoFit/>
          </a:bodyPr>
          <a:lstStyle/>
          <a:p>
            <a:pPr>
              <a:spcBef>
                <a:spcPct val="50000"/>
              </a:spcBef>
            </a:pPr>
            <a:r>
              <a:rPr lang="es-EC">
                <a:solidFill>
                  <a:srgbClr val="FFFFFF"/>
                </a:solidFill>
              </a:rPr>
              <a:t>1.</a:t>
            </a:r>
            <a:endParaRPr lang="es-ES">
              <a:solidFill>
                <a:srgbClr val="FFFFFF"/>
              </a:solidFill>
            </a:endParaRPr>
          </a:p>
        </p:txBody>
      </p:sp>
      <p:sp>
        <p:nvSpPr>
          <p:cNvPr id="102416" name="Text Box 16"/>
          <p:cNvSpPr txBox="1">
            <a:spLocks noChangeArrowheads="1"/>
          </p:cNvSpPr>
          <p:nvPr/>
        </p:nvSpPr>
        <p:spPr bwMode="auto">
          <a:xfrm>
            <a:off x="466725" y="4437063"/>
            <a:ext cx="504825" cy="366712"/>
          </a:xfrm>
          <a:prstGeom prst="rect">
            <a:avLst/>
          </a:prstGeom>
          <a:noFill/>
          <a:ln w="9525">
            <a:noFill/>
            <a:miter lim="800000"/>
            <a:headEnd/>
            <a:tailEnd/>
          </a:ln>
          <a:effectLst/>
        </p:spPr>
        <p:txBody>
          <a:bodyPr>
            <a:spAutoFit/>
          </a:bodyPr>
          <a:lstStyle/>
          <a:p>
            <a:pPr>
              <a:spcBef>
                <a:spcPct val="50000"/>
              </a:spcBef>
            </a:pPr>
            <a:r>
              <a:rPr lang="es-EC">
                <a:solidFill>
                  <a:srgbClr val="FFFFFF"/>
                </a:solidFill>
              </a:rPr>
              <a:t>3.</a:t>
            </a:r>
            <a:endParaRPr lang="es-ES">
              <a:solidFill>
                <a:srgbClr val="FFFFFF"/>
              </a:solidFill>
            </a:endParaRPr>
          </a:p>
        </p:txBody>
      </p:sp>
      <p:sp>
        <p:nvSpPr>
          <p:cNvPr id="102417" name="Text Box 17"/>
          <p:cNvSpPr txBox="1">
            <a:spLocks noChangeArrowheads="1"/>
          </p:cNvSpPr>
          <p:nvPr/>
        </p:nvSpPr>
        <p:spPr bwMode="auto">
          <a:xfrm>
            <a:off x="395288" y="2636838"/>
            <a:ext cx="504825" cy="366712"/>
          </a:xfrm>
          <a:prstGeom prst="rect">
            <a:avLst/>
          </a:prstGeom>
          <a:noFill/>
          <a:ln w="9525">
            <a:noFill/>
            <a:miter lim="800000"/>
            <a:headEnd/>
            <a:tailEnd/>
          </a:ln>
          <a:effectLst/>
        </p:spPr>
        <p:txBody>
          <a:bodyPr>
            <a:spAutoFit/>
          </a:bodyPr>
          <a:lstStyle/>
          <a:p>
            <a:pPr>
              <a:spcBef>
                <a:spcPct val="50000"/>
              </a:spcBef>
            </a:pPr>
            <a:r>
              <a:rPr lang="es-EC">
                <a:solidFill>
                  <a:srgbClr val="FFFFFF"/>
                </a:solidFill>
              </a:rPr>
              <a:t>2.</a:t>
            </a:r>
            <a:endParaRPr lang="es-ES">
              <a:solidFill>
                <a:srgbClr val="FFFFFF"/>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342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342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342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343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343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3432" name="Text Box 8"/>
          <p:cNvSpPr txBox="1">
            <a:spLocks noChangeArrowheads="1"/>
          </p:cNvSpPr>
          <p:nvPr/>
        </p:nvSpPr>
        <p:spPr bwMode="auto">
          <a:xfrm>
            <a:off x="1258888" y="836613"/>
            <a:ext cx="5473700" cy="396875"/>
          </a:xfrm>
          <a:prstGeom prst="rect">
            <a:avLst/>
          </a:prstGeom>
          <a:noFill/>
          <a:ln w="9525">
            <a:noFill/>
            <a:miter lim="800000"/>
            <a:headEnd/>
            <a:tailEnd/>
          </a:ln>
          <a:effectLst/>
        </p:spPr>
        <p:txBody>
          <a:bodyPr>
            <a:spAutoFit/>
          </a:bodyPr>
          <a:lstStyle/>
          <a:p>
            <a:pPr algn="ctr">
              <a:spcBef>
                <a:spcPct val="50000"/>
              </a:spcBef>
            </a:pPr>
            <a:r>
              <a:rPr lang="es-EC" sz="2000" u="sng">
                <a:solidFill>
                  <a:srgbClr val="FFFFFF"/>
                </a:solidFill>
              </a:rPr>
              <a:t>CONCLUSIONES Y RECOMENDACIONES</a:t>
            </a:r>
            <a:endParaRPr lang="es-ES" sz="2000" u="sng">
              <a:solidFill>
                <a:srgbClr val="FFFFFF"/>
              </a:solidFill>
            </a:endParaRPr>
          </a:p>
        </p:txBody>
      </p:sp>
      <p:sp>
        <p:nvSpPr>
          <p:cNvPr id="103433" name="Text Box 9"/>
          <p:cNvSpPr txBox="1">
            <a:spLocks noChangeArrowheads="1"/>
          </p:cNvSpPr>
          <p:nvPr/>
        </p:nvSpPr>
        <p:spPr bwMode="auto">
          <a:xfrm>
            <a:off x="971550" y="1341438"/>
            <a:ext cx="6048375" cy="5197475"/>
          </a:xfrm>
          <a:prstGeom prst="rect">
            <a:avLst/>
          </a:prstGeom>
          <a:noFill/>
          <a:ln w="9525">
            <a:noFill/>
            <a:miter lim="800000"/>
            <a:headEnd/>
            <a:tailEnd/>
          </a:ln>
          <a:effectLst/>
        </p:spPr>
        <p:txBody>
          <a:bodyPr>
            <a:spAutoFit/>
          </a:bodyPr>
          <a:lstStyle/>
          <a:p>
            <a:pPr marL="342900" indent="-342900">
              <a:spcBef>
                <a:spcPct val="50000"/>
              </a:spcBef>
              <a:buFontTx/>
              <a:buAutoNum type="arabicPeriod"/>
            </a:pPr>
            <a:r>
              <a:rPr lang="es-EC" sz="1400">
                <a:solidFill>
                  <a:srgbClr val="FFFFFF"/>
                </a:solidFill>
              </a:rPr>
              <a:t>De acuerdo a las condiciones climáticas, localización del terreno se recomienda como se explicó en el proyecto la Producción de la Bankia. Seguir procesos específicos</a:t>
            </a:r>
          </a:p>
          <a:p>
            <a:pPr marL="342900" indent="-342900">
              <a:spcBef>
                <a:spcPct val="50000"/>
              </a:spcBef>
              <a:buFontTx/>
              <a:buAutoNum type="arabicPeriod"/>
            </a:pPr>
            <a:r>
              <a:rPr lang="es-EC" sz="1400">
                <a:solidFill>
                  <a:srgbClr val="FFFFFF"/>
                </a:solidFill>
              </a:rPr>
              <a:t>Costo contra ingreso, real y del proyecto.</a:t>
            </a:r>
          </a:p>
          <a:p>
            <a:pPr marL="342900" indent="-342900">
              <a:spcBef>
                <a:spcPct val="50000"/>
              </a:spcBef>
              <a:buFontTx/>
              <a:buAutoNum type="arabicPeriod"/>
            </a:pPr>
            <a:r>
              <a:rPr lang="es-EC" sz="1400">
                <a:solidFill>
                  <a:srgbClr val="FFFFFF"/>
                </a:solidFill>
              </a:rPr>
              <a:t>Como medio de comercialización por el momento vender a la compañía israelita a través de Ruben Fainstein. Baja precio pero existe buena rentabilidad</a:t>
            </a:r>
          </a:p>
          <a:p>
            <a:pPr marL="342900" indent="-342900">
              <a:spcBef>
                <a:spcPct val="50000"/>
              </a:spcBef>
              <a:buFontTx/>
              <a:buAutoNum type="arabicPeriod"/>
            </a:pPr>
            <a:r>
              <a:rPr lang="es-EC" sz="1400">
                <a:solidFill>
                  <a:srgbClr val="FFFFFF"/>
                </a:solidFill>
              </a:rPr>
              <a:t>Con el tiempo convertirse en Exportadores.</a:t>
            </a:r>
          </a:p>
          <a:p>
            <a:pPr marL="342900" indent="-342900">
              <a:spcBef>
                <a:spcPct val="50000"/>
              </a:spcBef>
            </a:pPr>
            <a:r>
              <a:rPr lang="es-EC" sz="1400">
                <a:solidFill>
                  <a:srgbClr val="FFFFFF"/>
                </a:solidFill>
              </a:rPr>
              <a:t>5.   Todos los escenarios muestran rentabilidad.</a:t>
            </a:r>
          </a:p>
          <a:p>
            <a:pPr marL="342900" indent="-342900">
              <a:spcBef>
                <a:spcPct val="50000"/>
              </a:spcBef>
            </a:pPr>
            <a:r>
              <a:rPr lang="es-EC" sz="1400">
                <a:solidFill>
                  <a:srgbClr val="FFFFFF"/>
                </a:solidFill>
              </a:rPr>
              <a:t>6.   Se recomienda solicitar el préstamo en dos partes y seguir el proyecto bajo el tercer escenario.   Rent. 204%</a:t>
            </a:r>
          </a:p>
          <a:p>
            <a:pPr marL="342900" indent="-342900">
              <a:spcBef>
                <a:spcPct val="50000"/>
              </a:spcBef>
            </a:pPr>
            <a:r>
              <a:rPr lang="es-EC" sz="1400">
                <a:solidFill>
                  <a:srgbClr val="FFFFFF"/>
                </a:solidFill>
              </a:rPr>
              <a:t>7.   El proyecto otorga liquidez para cubrir el crédito solicitado.</a:t>
            </a:r>
          </a:p>
          <a:p>
            <a:pPr marL="342900" indent="-342900">
              <a:spcBef>
                <a:spcPct val="50000"/>
              </a:spcBef>
            </a:pPr>
            <a:r>
              <a:rPr lang="es-EC" sz="1400">
                <a:solidFill>
                  <a:srgbClr val="FFFFFF"/>
                </a:solidFill>
              </a:rPr>
              <a:t>8.   Se recomienda incrementar el área de cultivo si el inversionista desea luego de unos años, el mercado lo solicita.</a:t>
            </a:r>
          </a:p>
          <a:p>
            <a:pPr marL="342900" indent="-342900">
              <a:spcBef>
                <a:spcPct val="50000"/>
              </a:spcBef>
            </a:pPr>
            <a:r>
              <a:rPr lang="es-EC" sz="1400">
                <a:solidFill>
                  <a:srgbClr val="FFFFFF"/>
                </a:solidFill>
              </a:rPr>
              <a:t>9.   Poner en práctica las estrategias de mercado para mayor crecimiento de la industria y la empresa.</a:t>
            </a:r>
          </a:p>
          <a:p>
            <a:pPr marL="342900" indent="-342900">
              <a:spcBef>
                <a:spcPct val="50000"/>
              </a:spcBef>
            </a:pPr>
            <a:r>
              <a:rPr lang="es-EC" sz="1400">
                <a:solidFill>
                  <a:srgbClr val="FFFFFF"/>
                </a:solidFill>
              </a:rPr>
              <a:t>10. Capacitar constantemente a los obreros y técnicos del proyecto. Asesoría especializada</a:t>
            </a:r>
          </a:p>
          <a:p>
            <a:pPr marL="342900" indent="-342900">
              <a:spcBef>
                <a:spcPct val="50000"/>
              </a:spcBef>
            </a:pPr>
            <a:r>
              <a:rPr lang="es-EC" sz="1400">
                <a:solidFill>
                  <a:srgbClr val="FFFFFF"/>
                </a:solidFill>
              </a:rPr>
              <a:t>11.  Calidad Internacional</a:t>
            </a:r>
            <a:endParaRPr lang="es-ES" sz="1400">
              <a:solidFill>
                <a:srgbClr val="FFFFFF"/>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7168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7168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7168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7168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7168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71688" name="Rectangle 8"/>
          <p:cNvSpPr>
            <a:spLocks noGrp="1" noChangeArrowheads="1"/>
          </p:cNvSpPr>
          <p:nvPr>
            <p:ph type="title"/>
          </p:nvPr>
        </p:nvSpPr>
        <p:spPr/>
        <p:txBody>
          <a:bodyPr/>
          <a:lstStyle/>
          <a:p>
            <a:pPr algn="ctr"/>
            <a:r>
              <a:rPr lang="es-EC" sz="3600" b="1">
                <a:solidFill>
                  <a:srgbClr val="FFFFFF"/>
                </a:solidFill>
              </a:rPr>
              <a:t>Evaluación Social y </a:t>
            </a:r>
            <a:br>
              <a:rPr lang="es-EC" sz="3600" b="1">
                <a:solidFill>
                  <a:srgbClr val="FFFFFF"/>
                </a:solidFill>
              </a:rPr>
            </a:br>
            <a:r>
              <a:rPr lang="es-EC" sz="3600" b="1">
                <a:solidFill>
                  <a:srgbClr val="FFFFFF"/>
                </a:solidFill>
              </a:rPr>
              <a:t>Aspectos Ambientales</a:t>
            </a:r>
            <a:endParaRPr lang="en-US" sz="3600" b="1">
              <a:solidFill>
                <a:srgbClr val="FFFFFF"/>
              </a:solidFill>
            </a:endParaRPr>
          </a:p>
        </p:txBody>
      </p:sp>
      <p:sp>
        <p:nvSpPr>
          <p:cNvPr id="71689" name="Rectangle 9"/>
          <p:cNvSpPr>
            <a:spLocks noGrp="1" noChangeArrowheads="1"/>
          </p:cNvSpPr>
          <p:nvPr>
            <p:ph type="body" idx="1"/>
          </p:nvPr>
        </p:nvSpPr>
        <p:spPr/>
        <p:txBody>
          <a:bodyPr/>
          <a:lstStyle/>
          <a:p>
            <a:pPr>
              <a:buFontTx/>
              <a:buChar char="•"/>
            </a:pPr>
            <a:r>
              <a:rPr lang="es-EC">
                <a:solidFill>
                  <a:srgbClr val="FFFFFF"/>
                </a:solidFill>
              </a:rPr>
              <a:t>15 puestos fijos en producción</a:t>
            </a:r>
          </a:p>
          <a:p>
            <a:pPr>
              <a:buFontTx/>
              <a:buChar char="•"/>
            </a:pPr>
            <a:r>
              <a:rPr lang="es-EC">
                <a:solidFill>
                  <a:srgbClr val="FFFFFF"/>
                </a:solidFill>
              </a:rPr>
              <a:t>Mejora distribución de ingresos</a:t>
            </a:r>
          </a:p>
          <a:p>
            <a:pPr>
              <a:buFontTx/>
              <a:buChar char="•"/>
            </a:pPr>
            <a:r>
              <a:rPr lang="es-EC">
                <a:solidFill>
                  <a:srgbClr val="FFFFFF"/>
                </a:solidFill>
              </a:rPr>
              <a:t>Aumenta disponibilidad de divisas</a:t>
            </a:r>
          </a:p>
          <a:p>
            <a:pPr>
              <a:buFontTx/>
              <a:buChar char="•"/>
            </a:pPr>
            <a:r>
              <a:rPr lang="es-EC">
                <a:solidFill>
                  <a:srgbClr val="FFFFFF"/>
                </a:solidFill>
              </a:rPr>
              <a:t>Impactos positivos: Educación</a:t>
            </a:r>
          </a:p>
          <a:p>
            <a:pPr>
              <a:buFontTx/>
              <a:buChar char="•"/>
            </a:pPr>
            <a:r>
              <a:rPr lang="es-EC">
                <a:solidFill>
                  <a:srgbClr val="FFFFFF"/>
                </a:solidFill>
              </a:rPr>
              <a:t>Invernaderos orgánicos </a:t>
            </a:r>
          </a:p>
          <a:p>
            <a:pPr>
              <a:buFontTx/>
              <a:buChar char="•"/>
            </a:pPr>
            <a:r>
              <a:rPr lang="es-EC">
                <a:solidFill>
                  <a:srgbClr val="FFFFFF"/>
                </a:solidFill>
              </a:rPr>
              <a:t>Productos inorgánicos</a:t>
            </a:r>
          </a:p>
          <a:p>
            <a:pPr>
              <a:buFontTx/>
              <a:buChar char="•"/>
            </a:pPr>
            <a:r>
              <a:rPr lang="es-EC">
                <a:solidFill>
                  <a:srgbClr val="FFFFFF"/>
                </a:solidFill>
              </a:rPr>
              <a:t>Obtención de sello verde</a:t>
            </a:r>
            <a:endParaRPr lang="en-US">
              <a:solidFill>
                <a:srgbClr val="FFFFFF"/>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0445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0445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04453" name="WordArt 5"/>
          <p:cNvSpPr>
            <a:spLocks noChangeArrowheads="1" noChangeShapeType="1" noTextEdit="1"/>
          </p:cNvSpPr>
          <p:nvPr/>
        </p:nvSpPr>
        <p:spPr bwMode="auto">
          <a:xfrm>
            <a:off x="2484438" y="3284538"/>
            <a:ext cx="2519362" cy="11525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04454" name="WordArt 6"/>
          <p:cNvSpPr>
            <a:spLocks noChangeArrowheads="1" noChangeShapeType="1" noTextEdit="1"/>
          </p:cNvSpPr>
          <p:nvPr/>
        </p:nvSpPr>
        <p:spPr bwMode="auto">
          <a:xfrm>
            <a:off x="2844800" y="4579938"/>
            <a:ext cx="1871663" cy="288925"/>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0445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04456" name="Text Box 8"/>
          <p:cNvSpPr txBox="1">
            <a:spLocks noChangeArrowheads="1"/>
          </p:cNvSpPr>
          <p:nvPr/>
        </p:nvSpPr>
        <p:spPr bwMode="auto">
          <a:xfrm>
            <a:off x="755650" y="1825625"/>
            <a:ext cx="6480175" cy="1387475"/>
          </a:xfrm>
          <a:prstGeom prst="rect">
            <a:avLst/>
          </a:prstGeom>
          <a:noFill/>
          <a:ln w="9525">
            <a:noFill/>
            <a:miter lim="800000"/>
            <a:headEnd/>
            <a:tailEnd/>
          </a:ln>
          <a:effectLst/>
        </p:spPr>
        <p:txBody>
          <a:bodyPr>
            <a:spAutoFit/>
          </a:bodyPr>
          <a:lstStyle/>
          <a:p>
            <a:pPr>
              <a:spcBef>
                <a:spcPct val="50000"/>
              </a:spcBef>
            </a:pPr>
            <a:r>
              <a:rPr lang="es-ES" sz="8500" i="1">
                <a:solidFill>
                  <a:srgbClr val="FFFFFF"/>
                </a:solidFill>
                <a:latin typeface="Brush Script MT" pitchFamily="66" charset="0"/>
              </a:rPr>
              <a:t>Muchas Gracias</a:t>
            </a:r>
          </a:p>
        </p:txBody>
      </p:sp>
      <p:sp>
        <p:nvSpPr>
          <p:cNvPr id="104457" name="Text Box 9"/>
          <p:cNvSpPr txBox="1">
            <a:spLocks noChangeArrowheads="1"/>
          </p:cNvSpPr>
          <p:nvPr/>
        </p:nvSpPr>
        <p:spPr bwMode="auto">
          <a:xfrm>
            <a:off x="2989263" y="6237288"/>
            <a:ext cx="1727200" cy="366712"/>
          </a:xfrm>
          <a:prstGeom prst="rect">
            <a:avLst/>
          </a:prstGeom>
          <a:noFill/>
          <a:ln w="9525">
            <a:noFill/>
            <a:miter lim="800000"/>
            <a:headEnd/>
            <a:tailEnd/>
          </a:ln>
          <a:effectLst/>
        </p:spPr>
        <p:txBody>
          <a:bodyPr>
            <a:spAutoFit/>
          </a:bodyPr>
          <a:lstStyle/>
          <a:p>
            <a:pPr>
              <a:spcBef>
                <a:spcPct val="50000"/>
              </a:spcBef>
            </a:pPr>
            <a:r>
              <a:rPr lang="es-ES">
                <a:solidFill>
                  <a:srgbClr val="FFFFFF"/>
                </a:solidFill>
              </a:rPr>
              <a:t>MAYO, 2007.</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6144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6144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6144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6144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6144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61448" name="Rectangle 8"/>
          <p:cNvSpPr>
            <a:spLocks noGrp="1" noChangeArrowheads="1"/>
          </p:cNvSpPr>
          <p:nvPr>
            <p:ph type="title"/>
          </p:nvPr>
        </p:nvSpPr>
        <p:spPr/>
        <p:txBody>
          <a:bodyPr/>
          <a:lstStyle/>
          <a:p>
            <a:pPr algn="ctr"/>
            <a:r>
              <a:rPr lang="es-EC" b="1">
                <a:solidFill>
                  <a:srgbClr val="FFFFFF"/>
                </a:solidFill>
              </a:rPr>
              <a:t>Condiciones Climáticas</a:t>
            </a:r>
            <a:endParaRPr lang="en-US" b="1">
              <a:solidFill>
                <a:srgbClr val="FFFFFF"/>
              </a:solidFill>
            </a:endParaRPr>
          </a:p>
        </p:txBody>
      </p:sp>
      <p:sp>
        <p:nvSpPr>
          <p:cNvPr id="61449" name="Rectangle 9"/>
          <p:cNvSpPr>
            <a:spLocks noGrp="1" noChangeArrowheads="1"/>
          </p:cNvSpPr>
          <p:nvPr>
            <p:ph type="body" idx="1"/>
          </p:nvPr>
        </p:nvSpPr>
        <p:spPr/>
        <p:txBody>
          <a:bodyPr/>
          <a:lstStyle/>
          <a:p>
            <a:pPr>
              <a:lnSpc>
                <a:spcPct val="90000"/>
              </a:lnSpc>
              <a:buFontTx/>
              <a:buChar char="•"/>
            </a:pPr>
            <a:r>
              <a:rPr lang="es-EC" sz="2800">
                <a:solidFill>
                  <a:srgbClr val="FFFFFF"/>
                </a:solidFill>
              </a:rPr>
              <a:t>Suelos bien drenados, ligeramente ácidos</a:t>
            </a:r>
          </a:p>
          <a:p>
            <a:pPr>
              <a:lnSpc>
                <a:spcPct val="90000"/>
              </a:lnSpc>
              <a:buFontTx/>
              <a:buChar char="•"/>
            </a:pPr>
            <a:r>
              <a:rPr lang="es-EC" sz="2800">
                <a:solidFill>
                  <a:srgbClr val="FFFFFF"/>
                </a:solidFill>
              </a:rPr>
              <a:t>Circulación de aire</a:t>
            </a:r>
          </a:p>
          <a:p>
            <a:pPr>
              <a:lnSpc>
                <a:spcPct val="90000"/>
              </a:lnSpc>
              <a:buFontTx/>
              <a:buChar char="•"/>
            </a:pPr>
            <a:r>
              <a:rPr lang="es-EC" sz="2800">
                <a:solidFill>
                  <a:srgbClr val="FFFFFF"/>
                </a:solidFill>
              </a:rPr>
              <a:t>Luminosidad</a:t>
            </a:r>
          </a:p>
          <a:p>
            <a:pPr>
              <a:lnSpc>
                <a:spcPct val="90000"/>
              </a:lnSpc>
              <a:buFontTx/>
              <a:buChar char="•"/>
            </a:pPr>
            <a:r>
              <a:rPr lang="es-EC" sz="2800">
                <a:solidFill>
                  <a:srgbClr val="FFFFFF"/>
                </a:solidFill>
              </a:rPr>
              <a:t>Características de suelo</a:t>
            </a:r>
          </a:p>
          <a:p>
            <a:pPr lvl="1">
              <a:lnSpc>
                <a:spcPct val="90000"/>
              </a:lnSpc>
              <a:buFontTx/>
              <a:buChar char="–"/>
            </a:pPr>
            <a:r>
              <a:rPr lang="es-EC" sz="2400">
                <a:solidFill>
                  <a:srgbClr val="FFFFFF"/>
                </a:solidFill>
              </a:rPr>
              <a:t>Amantes de arena</a:t>
            </a:r>
          </a:p>
          <a:p>
            <a:pPr lvl="1">
              <a:lnSpc>
                <a:spcPct val="90000"/>
              </a:lnSpc>
              <a:buFontTx/>
              <a:buChar char="–"/>
            </a:pPr>
            <a:r>
              <a:rPr lang="es-EC" sz="2400">
                <a:solidFill>
                  <a:srgbClr val="FFFFFF"/>
                </a:solidFill>
              </a:rPr>
              <a:t>Amantes de arcilla</a:t>
            </a:r>
          </a:p>
          <a:p>
            <a:pPr lvl="1">
              <a:lnSpc>
                <a:spcPct val="90000"/>
              </a:lnSpc>
              <a:buFontTx/>
              <a:buChar char="–"/>
            </a:pPr>
            <a:r>
              <a:rPr lang="es-EC" sz="2400">
                <a:solidFill>
                  <a:srgbClr val="FFFFFF"/>
                </a:solidFill>
              </a:rPr>
              <a:t>Amantes de cal</a:t>
            </a:r>
          </a:p>
          <a:p>
            <a:pPr lvl="1">
              <a:lnSpc>
                <a:spcPct val="90000"/>
              </a:lnSpc>
              <a:buFontTx/>
              <a:buChar char="–"/>
            </a:pPr>
            <a:r>
              <a:rPr lang="es-EC" sz="2400">
                <a:solidFill>
                  <a:srgbClr val="FFFFFF"/>
                </a:solidFill>
              </a:rPr>
              <a:t>Amantes de Turba</a:t>
            </a:r>
          </a:p>
          <a:p>
            <a:pPr>
              <a:lnSpc>
                <a:spcPct val="90000"/>
              </a:lnSpc>
              <a:buFontTx/>
              <a:buChar char="•"/>
            </a:pPr>
            <a:r>
              <a:rPr lang="es-EC" sz="2800">
                <a:solidFill>
                  <a:srgbClr val="FFFFFF"/>
                </a:solidFill>
              </a:rPr>
              <a:t>Polinización (anteras): Roedores, Pájaros, Insectos, Viento</a:t>
            </a:r>
          </a:p>
          <a:p>
            <a:pPr lvl="1">
              <a:lnSpc>
                <a:spcPct val="90000"/>
              </a:lnSpc>
              <a:buFontTx/>
              <a:buNone/>
            </a:pPr>
            <a:endParaRPr lang="en-US" sz="2400">
              <a:solidFill>
                <a:srgbClr val="FFFFFF"/>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1366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1366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1366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1367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1367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13672" name="Rectangle 8"/>
          <p:cNvSpPr>
            <a:spLocks noGrp="1" noChangeArrowheads="1"/>
          </p:cNvSpPr>
          <p:nvPr>
            <p:ph type="title"/>
          </p:nvPr>
        </p:nvSpPr>
        <p:spPr/>
        <p:txBody>
          <a:bodyPr/>
          <a:lstStyle/>
          <a:p>
            <a:pPr algn="ctr"/>
            <a:r>
              <a:rPr lang="es-EC" b="1">
                <a:solidFill>
                  <a:srgbClr val="FFFFFF"/>
                </a:solidFill>
              </a:rPr>
              <a:t>Análisis de Mercado</a:t>
            </a:r>
            <a:endParaRPr lang="en-US" b="1">
              <a:solidFill>
                <a:srgbClr val="FFFFFF"/>
              </a:solidFill>
            </a:endParaRPr>
          </a:p>
        </p:txBody>
      </p:sp>
      <p:sp>
        <p:nvSpPr>
          <p:cNvPr id="113673" name="Rectangle 9"/>
          <p:cNvSpPr>
            <a:spLocks noGrp="1" noChangeArrowheads="1"/>
          </p:cNvSpPr>
          <p:nvPr>
            <p:ph type="body" idx="1"/>
          </p:nvPr>
        </p:nvSpPr>
        <p:spPr/>
        <p:txBody>
          <a:bodyPr/>
          <a:lstStyle/>
          <a:p>
            <a:pPr>
              <a:lnSpc>
                <a:spcPct val="90000"/>
              </a:lnSpc>
              <a:buFontTx/>
              <a:buChar char="•"/>
            </a:pPr>
            <a:r>
              <a:rPr lang="es-EC" sz="2400">
                <a:solidFill>
                  <a:srgbClr val="FFFFFF"/>
                </a:solidFill>
              </a:rPr>
              <a:t>Situación Nacional</a:t>
            </a:r>
          </a:p>
          <a:p>
            <a:pPr lvl="1">
              <a:lnSpc>
                <a:spcPct val="90000"/>
              </a:lnSpc>
              <a:buFontTx/>
              <a:buChar char="–"/>
            </a:pPr>
            <a:r>
              <a:rPr lang="es-EC" sz="2000">
                <a:solidFill>
                  <a:srgbClr val="FFFFFF"/>
                </a:solidFill>
              </a:rPr>
              <a:t>Crecimiento de 65% </a:t>
            </a:r>
          </a:p>
          <a:p>
            <a:pPr lvl="1">
              <a:lnSpc>
                <a:spcPct val="90000"/>
              </a:lnSpc>
              <a:buFontTx/>
              <a:buChar char="–"/>
            </a:pPr>
            <a:r>
              <a:rPr lang="es-EC" sz="2000">
                <a:solidFill>
                  <a:srgbClr val="FFFFFF"/>
                </a:solidFill>
              </a:rPr>
              <a:t>Paises a los que se exporta USA, Holanda, Rusia, Canada, etc</a:t>
            </a:r>
          </a:p>
          <a:p>
            <a:pPr lvl="1">
              <a:lnSpc>
                <a:spcPct val="90000"/>
              </a:lnSpc>
              <a:buFontTx/>
              <a:buChar char="–"/>
            </a:pPr>
            <a:r>
              <a:rPr lang="es-EC" sz="2000">
                <a:solidFill>
                  <a:srgbClr val="FFFFFF"/>
                </a:solidFill>
              </a:rPr>
              <a:t>Ecuador propicio para el desarrollo de la floricultura</a:t>
            </a:r>
          </a:p>
          <a:p>
            <a:pPr lvl="1">
              <a:lnSpc>
                <a:spcPct val="90000"/>
              </a:lnSpc>
              <a:buFontTx/>
              <a:buChar char="–"/>
            </a:pPr>
            <a:r>
              <a:rPr lang="es-EC" sz="2000">
                <a:solidFill>
                  <a:srgbClr val="FFFFFF"/>
                </a:solidFill>
              </a:rPr>
              <a:t>Poca demanda en el país</a:t>
            </a:r>
          </a:p>
          <a:p>
            <a:pPr>
              <a:lnSpc>
                <a:spcPct val="90000"/>
              </a:lnSpc>
              <a:buFontTx/>
              <a:buChar char="•"/>
            </a:pPr>
            <a:r>
              <a:rPr lang="es-EC" sz="2400">
                <a:solidFill>
                  <a:srgbClr val="FFFFFF"/>
                </a:solidFill>
              </a:rPr>
              <a:t>Situación Internacional</a:t>
            </a:r>
          </a:p>
          <a:p>
            <a:pPr lvl="1">
              <a:lnSpc>
                <a:spcPct val="90000"/>
              </a:lnSpc>
              <a:buFontTx/>
              <a:buChar char="–"/>
            </a:pPr>
            <a:r>
              <a:rPr lang="es-EC" sz="2000">
                <a:solidFill>
                  <a:srgbClr val="FFFFFF"/>
                </a:solidFill>
              </a:rPr>
              <a:t>Alta demanda y oportunidades existentes</a:t>
            </a:r>
          </a:p>
          <a:p>
            <a:pPr lvl="1">
              <a:lnSpc>
                <a:spcPct val="90000"/>
              </a:lnSpc>
              <a:buFontTx/>
              <a:buChar char="–"/>
            </a:pPr>
            <a:r>
              <a:rPr lang="es-EC" sz="2000">
                <a:solidFill>
                  <a:srgbClr val="FFFFFF"/>
                </a:solidFill>
              </a:rPr>
              <a:t>Kenia – Israel</a:t>
            </a:r>
          </a:p>
          <a:p>
            <a:pPr lvl="1">
              <a:lnSpc>
                <a:spcPct val="90000"/>
              </a:lnSpc>
              <a:buFontTx/>
              <a:buChar char="–"/>
            </a:pPr>
            <a:r>
              <a:rPr lang="es-EC" sz="2000">
                <a:solidFill>
                  <a:srgbClr val="FFFFFF"/>
                </a:solidFill>
              </a:rPr>
              <a:t>Colombia 4,700 ha – Ecuador 2,800 ha</a:t>
            </a:r>
          </a:p>
          <a:p>
            <a:pPr lvl="1">
              <a:lnSpc>
                <a:spcPct val="90000"/>
              </a:lnSpc>
              <a:buFontTx/>
              <a:buChar char="–"/>
            </a:pPr>
            <a:r>
              <a:rPr lang="es-EC" sz="2000">
                <a:solidFill>
                  <a:srgbClr val="FFFFFF"/>
                </a:solidFill>
              </a:rPr>
              <a:t>Sudáfrica (2,000) Australia (1,500) NZ (1,200)</a:t>
            </a:r>
          </a:p>
          <a:p>
            <a:pPr lvl="1">
              <a:lnSpc>
                <a:spcPct val="90000"/>
              </a:lnSpc>
              <a:buFontTx/>
              <a:buChar char="–"/>
            </a:pPr>
            <a:r>
              <a:rPr lang="es-EC" sz="2000">
                <a:solidFill>
                  <a:srgbClr val="FFFFFF"/>
                </a:solidFill>
              </a:rPr>
              <a:t>Total 6,000 ha = 1,800 K tallos = $1,200 K</a:t>
            </a:r>
            <a:endParaRPr lang="en-US" sz="2000">
              <a:solidFill>
                <a:srgbClr val="FFFFFF"/>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63491"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63492"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63493"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63494"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63495"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63496" name="Rectangle 8"/>
          <p:cNvSpPr>
            <a:spLocks noGrp="1" noChangeArrowheads="1"/>
          </p:cNvSpPr>
          <p:nvPr>
            <p:ph type="title"/>
          </p:nvPr>
        </p:nvSpPr>
        <p:spPr/>
        <p:txBody>
          <a:bodyPr/>
          <a:lstStyle/>
          <a:p>
            <a:pPr algn="ctr"/>
            <a:r>
              <a:rPr lang="es-EC" b="1">
                <a:solidFill>
                  <a:srgbClr val="FFFFFF"/>
                </a:solidFill>
              </a:rPr>
              <a:t>Análisis de Mercado</a:t>
            </a:r>
            <a:endParaRPr lang="en-US" b="1">
              <a:solidFill>
                <a:srgbClr val="FFFFFF"/>
              </a:solidFill>
            </a:endParaRPr>
          </a:p>
        </p:txBody>
      </p:sp>
      <p:pic>
        <p:nvPicPr>
          <p:cNvPr id="63498" name="Picture 10"/>
          <p:cNvPicPr>
            <a:picLocks noChangeAspect="1" noChangeArrowheads="1"/>
          </p:cNvPicPr>
          <p:nvPr/>
        </p:nvPicPr>
        <p:blipFill>
          <a:blip r:embed="rId6"/>
          <a:srcRect/>
          <a:stretch>
            <a:fillRect/>
          </a:stretch>
        </p:blipFill>
        <p:spPr bwMode="auto">
          <a:xfrm>
            <a:off x="755650" y="1196975"/>
            <a:ext cx="6192838" cy="4506913"/>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17763"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17764"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17765"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17766"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17767"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17768" name="Rectangle 8"/>
          <p:cNvSpPr>
            <a:spLocks noGrp="1" noChangeArrowheads="1"/>
          </p:cNvSpPr>
          <p:nvPr>
            <p:ph type="title"/>
          </p:nvPr>
        </p:nvSpPr>
        <p:spPr/>
        <p:txBody>
          <a:bodyPr/>
          <a:lstStyle/>
          <a:p>
            <a:pPr algn="ctr"/>
            <a:r>
              <a:rPr lang="es-EC" b="1">
                <a:solidFill>
                  <a:srgbClr val="FFFFFF"/>
                </a:solidFill>
              </a:rPr>
              <a:t>Análisis de Mercado</a:t>
            </a:r>
            <a:endParaRPr lang="en-US" b="1">
              <a:solidFill>
                <a:srgbClr val="FFFFFF"/>
              </a:solidFill>
            </a:endParaRPr>
          </a:p>
        </p:txBody>
      </p:sp>
      <p:sp>
        <p:nvSpPr>
          <p:cNvPr id="117769" name="Rectangle 9"/>
          <p:cNvSpPr>
            <a:spLocks noGrp="1" noChangeArrowheads="1"/>
          </p:cNvSpPr>
          <p:nvPr>
            <p:ph type="body" idx="1"/>
          </p:nvPr>
        </p:nvSpPr>
        <p:spPr/>
        <p:txBody>
          <a:bodyPr/>
          <a:lstStyle/>
          <a:p>
            <a:pPr>
              <a:buFontTx/>
              <a:buChar char="•"/>
            </a:pPr>
            <a:r>
              <a:rPr lang="es-EC" sz="2800">
                <a:solidFill>
                  <a:srgbClr val="FFFFFF"/>
                </a:solidFill>
              </a:rPr>
              <a:t>Sector floricultor pilar importante</a:t>
            </a:r>
          </a:p>
          <a:p>
            <a:pPr>
              <a:buFontTx/>
              <a:buChar char="•"/>
            </a:pPr>
            <a:r>
              <a:rPr lang="es-EC" sz="2800">
                <a:solidFill>
                  <a:srgbClr val="FFFFFF"/>
                </a:solidFill>
              </a:rPr>
              <a:t>Fuerte competencia internacional africana</a:t>
            </a:r>
          </a:p>
          <a:p>
            <a:pPr>
              <a:buFontTx/>
              <a:buChar char="•"/>
            </a:pPr>
            <a:r>
              <a:rPr lang="es-EC" sz="2800">
                <a:solidFill>
                  <a:srgbClr val="FFFFFF"/>
                </a:solidFill>
              </a:rPr>
              <a:t>Principales consumidores:</a:t>
            </a:r>
          </a:p>
          <a:p>
            <a:pPr lvl="1">
              <a:buFontTx/>
              <a:buChar char="–"/>
            </a:pPr>
            <a:r>
              <a:rPr lang="es-EC" sz="2400">
                <a:solidFill>
                  <a:srgbClr val="FFFFFF"/>
                </a:solidFill>
              </a:rPr>
              <a:t> EEUU 15% consumo mundial 70% ecuatoriana</a:t>
            </a:r>
          </a:p>
          <a:p>
            <a:pPr lvl="1">
              <a:buFontTx/>
              <a:buChar char="–"/>
            </a:pPr>
            <a:r>
              <a:rPr lang="es-EC" sz="2400">
                <a:solidFill>
                  <a:srgbClr val="FFFFFF"/>
                </a:solidFill>
              </a:rPr>
              <a:t>Europa 53% consumo mundial 25% ecuatorianas</a:t>
            </a:r>
          </a:p>
          <a:p>
            <a:pPr lvl="1">
              <a:buFontTx/>
              <a:buChar char="–"/>
            </a:pPr>
            <a:r>
              <a:rPr lang="es-EC" sz="2400">
                <a:solidFill>
                  <a:srgbClr val="FFFFFF"/>
                </a:solidFill>
              </a:rPr>
              <a:t>Asiático (Japón) 0.54% consumo mundial 4% ecuatorianas</a:t>
            </a:r>
          </a:p>
          <a:p>
            <a:pPr>
              <a:buFontTx/>
              <a:buChar char="•"/>
            </a:pPr>
            <a:endParaRPr lang="en-US" sz="2800">
              <a:solidFill>
                <a:srgbClr val="FFFFFF"/>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120835"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120836"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120837"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120838"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120839"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120840" name="Rectangle 8"/>
          <p:cNvSpPr>
            <a:spLocks noGrp="1" noChangeArrowheads="1"/>
          </p:cNvSpPr>
          <p:nvPr>
            <p:ph type="title"/>
          </p:nvPr>
        </p:nvSpPr>
        <p:spPr/>
        <p:txBody>
          <a:bodyPr/>
          <a:lstStyle/>
          <a:p>
            <a:pPr algn="ctr"/>
            <a:r>
              <a:rPr lang="es-EC" b="1">
                <a:solidFill>
                  <a:srgbClr val="FFFFFF"/>
                </a:solidFill>
              </a:rPr>
              <a:t>Entrevista</a:t>
            </a:r>
            <a:endParaRPr lang="en-US" b="1">
              <a:solidFill>
                <a:srgbClr val="FFFFFF"/>
              </a:solidFill>
            </a:endParaRPr>
          </a:p>
        </p:txBody>
      </p:sp>
      <p:sp>
        <p:nvSpPr>
          <p:cNvPr id="120841" name="Rectangle 9"/>
          <p:cNvSpPr>
            <a:spLocks noGrp="1" noChangeArrowheads="1"/>
          </p:cNvSpPr>
          <p:nvPr>
            <p:ph type="body" idx="1"/>
          </p:nvPr>
        </p:nvSpPr>
        <p:spPr/>
        <p:txBody>
          <a:bodyPr/>
          <a:lstStyle/>
          <a:p>
            <a:pPr>
              <a:buFontTx/>
              <a:buChar char="•"/>
            </a:pPr>
            <a:r>
              <a:rPr lang="es-EC">
                <a:solidFill>
                  <a:srgbClr val="FFFFFF"/>
                </a:solidFill>
              </a:rPr>
              <a:t>Posibilidades de producción en el Ecuador 10 años</a:t>
            </a:r>
          </a:p>
          <a:p>
            <a:pPr>
              <a:buFontTx/>
              <a:buChar char="•"/>
            </a:pPr>
            <a:r>
              <a:rPr lang="es-EC">
                <a:solidFill>
                  <a:srgbClr val="FFFFFF"/>
                </a:solidFill>
              </a:rPr>
              <a:t>58 ha Leucadendron 9 ha Leucospermun</a:t>
            </a:r>
          </a:p>
          <a:p>
            <a:pPr>
              <a:buFontTx/>
              <a:buChar char="•"/>
            </a:pPr>
            <a:r>
              <a:rPr lang="es-EC">
                <a:solidFill>
                  <a:srgbClr val="FFFFFF"/>
                </a:solidFill>
              </a:rPr>
              <a:t>Ser exportador y ganar el margen completo</a:t>
            </a:r>
          </a:p>
          <a:p>
            <a:pPr>
              <a:buFontTx/>
              <a:buChar char="•"/>
            </a:pPr>
            <a:r>
              <a:rPr lang="es-EC">
                <a:solidFill>
                  <a:srgbClr val="FFFFFF"/>
                </a:solidFill>
              </a:rPr>
              <a:t>0% arancel</a:t>
            </a:r>
          </a:p>
          <a:p>
            <a:pPr>
              <a:buFontTx/>
              <a:buChar char="•"/>
            </a:pPr>
            <a:endParaRPr lang="en-US">
              <a:solidFill>
                <a:srgbClr val="FFFFFF"/>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proteamagnifica"/>
          <p:cNvPicPr>
            <a:picLocks noChangeAspect="1" noChangeArrowheads="1"/>
          </p:cNvPicPr>
          <p:nvPr/>
        </p:nvPicPr>
        <p:blipFill>
          <a:blip r:embed="rId2"/>
          <a:srcRect/>
          <a:stretch>
            <a:fillRect/>
          </a:stretch>
        </p:blipFill>
        <p:spPr bwMode="auto">
          <a:xfrm>
            <a:off x="7777163" y="1628775"/>
            <a:ext cx="1403350" cy="1871663"/>
          </a:xfrm>
          <a:prstGeom prst="rect">
            <a:avLst/>
          </a:prstGeom>
          <a:noFill/>
          <a:ln w="9525">
            <a:noFill/>
            <a:miter lim="800000"/>
            <a:headEnd/>
            <a:tailEnd/>
          </a:ln>
        </p:spPr>
      </p:pic>
      <p:pic>
        <p:nvPicPr>
          <p:cNvPr id="77827" name="Picture 3" descr="leucospermumhighgold2"/>
          <p:cNvPicPr>
            <a:picLocks noChangeAspect="1" noChangeArrowheads="1"/>
          </p:cNvPicPr>
          <p:nvPr/>
        </p:nvPicPr>
        <p:blipFill>
          <a:blip r:embed="rId3"/>
          <a:srcRect/>
          <a:stretch>
            <a:fillRect/>
          </a:stretch>
        </p:blipFill>
        <p:spPr bwMode="auto">
          <a:xfrm>
            <a:off x="7812088" y="3500438"/>
            <a:ext cx="1331912" cy="1730375"/>
          </a:xfrm>
          <a:prstGeom prst="rect">
            <a:avLst/>
          </a:prstGeom>
          <a:noFill/>
          <a:ln w="9525">
            <a:noFill/>
            <a:miter lim="800000"/>
            <a:headEnd/>
            <a:tailEnd/>
          </a:ln>
        </p:spPr>
      </p:pic>
      <p:pic>
        <p:nvPicPr>
          <p:cNvPr id="77828" name="Picture 4" descr="proteacynaroides"/>
          <p:cNvPicPr>
            <a:picLocks noChangeAspect="1" noChangeArrowheads="1"/>
          </p:cNvPicPr>
          <p:nvPr/>
        </p:nvPicPr>
        <p:blipFill>
          <a:blip r:embed="rId4"/>
          <a:srcRect/>
          <a:stretch>
            <a:fillRect/>
          </a:stretch>
        </p:blipFill>
        <p:spPr bwMode="auto">
          <a:xfrm>
            <a:off x="7812088" y="5229225"/>
            <a:ext cx="1331912" cy="1628775"/>
          </a:xfrm>
          <a:prstGeom prst="rect">
            <a:avLst/>
          </a:prstGeom>
          <a:noFill/>
          <a:ln w="9525">
            <a:noFill/>
            <a:miter lim="800000"/>
            <a:headEnd/>
            <a:tailEnd/>
          </a:ln>
        </p:spPr>
      </p:pic>
      <p:sp>
        <p:nvSpPr>
          <p:cNvPr id="77829" name="WordArt 5"/>
          <p:cNvSpPr>
            <a:spLocks noChangeArrowheads="1" noChangeShapeType="1" noTextEdit="1"/>
          </p:cNvSpPr>
          <p:nvPr/>
        </p:nvSpPr>
        <p:spPr bwMode="auto">
          <a:xfrm>
            <a:off x="6300788" y="5732463"/>
            <a:ext cx="1222375" cy="504825"/>
          </a:xfrm>
          <a:prstGeom prst="rect">
            <a:avLst/>
          </a:prstGeom>
        </p:spPr>
        <p:txBody>
          <a:bodyPr wrap="none" fromWordArt="1">
            <a:prstTxWarp prst="textPlain">
              <a:avLst>
                <a:gd name="adj" fmla="val 50000"/>
              </a:avLst>
            </a:prstTxWarp>
          </a:bodyPr>
          <a:lstStyle/>
          <a:p>
            <a:pPr algn="ctr"/>
            <a:r>
              <a:rPr lang="es-ES" sz="3600" b="1" kern="10">
                <a:ln w="9525">
                  <a:solidFill>
                    <a:srgbClr val="000000"/>
                  </a:solid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outerShdw>
                </a:effectLst>
                <a:latin typeface="Vivaldi"/>
              </a:rPr>
              <a:t>Proteas</a:t>
            </a:r>
          </a:p>
        </p:txBody>
      </p:sp>
      <p:sp>
        <p:nvSpPr>
          <p:cNvPr id="77830" name="WordArt 6"/>
          <p:cNvSpPr>
            <a:spLocks noChangeArrowheads="1" noChangeShapeType="1" noTextEdit="1"/>
          </p:cNvSpPr>
          <p:nvPr/>
        </p:nvSpPr>
        <p:spPr bwMode="auto">
          <a:xfrm>
            <a:off x="6443663" y="6308725"/>
            <a:ext cx="942975" cy="144463"/>
          </a:xfrm>
          <a:prstGeom prst="rect">
            <a:avLst/>
          </a:prstGeom>
        </p:spPr>
        <p:txBody>
          <a:bodyPr wrap="none" fromWordArt="1">
            <a:prstTxWarp prst="textPlain">
              <a:avLst>
                <a:gd name="adj" fmla="val 50000"/>
              </a:avLst>
            </a:prstTxWarp>
          </a:bodyPr>
          <a:lstStyle/>
          <a:p>
            <a:pPr algn="ctr"/>
            <a:r>
              <a:rPr lang="es-ES" sz="1200" kern="10">
                <a:ln w="9525">
                  <a:solidFill>
                    <a:srgbClr val="000000"/>
                  </a:solidFill>
                  <a:round/>
                  <a:headEnd/>
                  <a:tailEnd/>
                </a:ln>
                <a:solidFill>
                  <a:srgbClr val="000000"/>
                </a:solidFill>
                <a:latin typeface="Bradley Hand ITC"/>
              </a:rPr>
              <a:t>ECUADOR</a:t>
            </a:r>
          </a:p>
        </p:txBody>
      </p:sp>
      <p:pic>
        <p:nvPicPr>
          <p:cNvPr id="77831" name="Picture 7"/>
          <p:cNvPicPr>
            <a:picLocks noChangeAspect="1" noChangeArrowheads="1"/>
          </p:cNvPicPr>
          <p:nvPr/>
        </p:nvPicPr>
        <p:blipFill>
          <a:blip r:embed="rId5"/>
          <a:srcRect/>
          <a:stretch>
            <a:fillRect/>
          </a:stretch>
        </p:blipFill>
        <p:spPr bwMode="auto">
          <a:xfrm>
            <a:off x="7740650" y="0"/>
            <a:ext cx="1439863" cy="1700213"/>
          </a:xfrm>
          <a:prstGeom prst="rect">
            <a:avLst/>
          </a:prstGeom>
          <a:noFill/>
        </p:spPr>
      </p:pic>
      <p:sp>
        <p:nvSpPr>
          <p:cNvPr id="77832" name="Text Box 8"/>
          <p:cNvSpPr txBox="1">
            <a:spLocks noChangeArrowheads="1"/>
          </p:cNvSpPr>
          <p:nvPr/>
        </p:nvSpPr>
        <p:spPr bwMode="auto">
          <a:xfrm>
            <a:off x="323850" y="692150"/>
            <a:ext cx="4392613" cy="396875"/>
          </a:xfrm>
          <a:prstGeom prst="rect">
            <a:avLst/>
          </a:prstGeom>
          <a:noFill/>
          <a:ln w="9525">
            <a:noFill/>
            <a:miter lim="800000"/>
            <a:headEnd/>
            <a:tailEnd/>
          </a:ln>
          <a:effectLst/>
        </p:spPr>
        <p:txBody>
          <a:bodyPr>
            <a:spAutoFit/>
          </a:bodyPr>
          <a:lstStyle/>
          <a:p>
            <a:pPr>
              <a:spcBef>
                <a:spcPct val="50000"/>
              </a:spcBef>
            </a:pPr>
            <a:r>
              <a:rPr lang="es-EC" sz="2000" b="1" u="sng">
                <a:solidFill>
                  <a:srgbClr val="FFFFFF"/>
                </a:solidFill>
              </a:rPr>
              <a:t>ANÁLISIS DEL MICROENTORNO </a:t>
            </a:r>
            <a:endParaRPr lang="es-ES" sz="2000" b="1" u="sng">
              <a:solidFill>
                <a:srgbClr val="FFFFFF"/>
              </a:solidFill>
            </a:endParaRPr>
          </a:p>
        </p:txBody>
      </p:sp>
      <p:sp>
        <p:nvSpPr>
          <p:cNvPr id="77833" name="Text Box 9"/>
          <p:cNvSpPr txBox="1">
            <a:spLocks noChangeArrowheads="1"/>
          </p:cNvSpPr>
          <p:nvPr/>
        </p:nvSpPr>
        <p:spPr bwMode="auto">
          <a:xfrm>
            <a:off x="1476375" y="1341438"/>
            <a:ext cx="5761038" cy="366712"/>
          </a:xfrm>
          <a:prstGeom prst="rect">
            <a:avLst/>
          </a:prstGeom>
          <a:noFill/>
          <a:ln w="9525">
            <a:noFill/>
            <a:miter lim="800000"/>
            <a:headEnd/>
            <a:tailEnd/>
          </a:ln>
          <a:effectLst/>
        </p:spPr>
        <p:txBody>
          <a:bodyPr>
            <a:spAutoFit/>
          </a:bodyPr>
          <a:lstStyle/>
          <a:p>
            <a:pPr>
              <a:spcBef>
                <a:spcPct val="50000"/>
              </a:spcBef>
            </a:pPr>
            <a:r>
              <a:rPr lang="es-EC" b="1">
                <a:solidFill>
                  <a:srgbClr val="FFFFFF"/>
                </a:solidFill>
              </a:rPr>
              <a:t>Características de Suelo y condiciones climáticas</a:t>
            </a:r>
            <a:endParaRPr lang="es-ES" b="1">
              <a:solidFill>
                <a:srgbClr val="FFFFFF"/>
              </a:solidFill>
            </a:endParaRPr>
          </a:p>
        </p:txBody>
      </p:sp>
      <p:sp>
        <p:nvSpPr>
          <p:cNvPr id="77834" name="Text Box 10"/>
          <p:cNvSpPr txBox="1">
            <a:spLocks noChangeArrowheads="1"/>
          </p:cNvSpPr>
          <p:nvPr/>
        </p:nvSpPr>
        <p:spPr bwMode="auto">
          <a:xfrm>
            <a:off x="468313" y="2133600"/>
            <a:ext cx="6983412" cy="3636963"/>
          </a:xfrm>
          <a:prstGeom prst="rect">
            <a:avLst/>
          </a:prstGeom>
          <a:noFill/>
          <a:ln w="9525">
            <a:noFill/>
            <a:miter lim="800000"/>
            <a:headEnd/>
            <a:tailEnd/>
          </a:ln>
          <a:effectLst/>
        </p:spPr>
        <p:txBody>
          <a:bodyPr>
            <a:spAutoFit/>
          </a:bodyPr>
          <a:lstStyle/>
          <a:p>
            <a:pPr>
              <a:spcBef>
                <a:spcPct val="50000"/>
              </a:spcBef>
            </a:pPr>
            <a:r>
              <a:rPr lang="es-EC" sz="1600" b="1" u="sng">
                <a:solidFill>
                  <a:srgbClr val="FFFFFF"/>
                </a:solidFill>
              </a:rPr>
              <a:t>Terreno:</a:t>
            </a:r>
            <a:r>
              <a:rPr lang="es-EC" sz="1600">
                <a:solidFill>
                  <a:srgbClr val="FFFFFF"/>
                </a:solidFill>
              </a:rPr>
              <a:t> </a:t>
            </a:r>
          </a:p>
          <a:p>
            <a:pPr>
              <a:spcBef>
                <a:spcPct val="50000"/>
              </a:spcBef>
              <a:buFontTx/>
              <a:buChar char="•"/>
            </a:pPr>
            <a:r>
              <a:rPr lang="es-EC" sz="1600">
                <a:solidFill>
                  <a:srgbClr val="FFFFFF"/>
                </a:solidFill>
              </a:rPr>
              <a:t>Plano, pobre, ácido, bajo en fósforo, bien drenado, cercado.</a:t>
            </a:r>
          </a:p>
          <a:p>
            <a:pPr>
              <a:spcBef>
                <a:spcPct val="50000"/>
              </a:spcBef>
              <a:buFontTx/>
              <a:buChar char="•"/>
            </a:pPr>
            <a:r>
              <a:rPr lang="es-EC" sz="1600">
                <a:solidFill>
                  <a:srgbClr val="FFFFFF"/>
                </a:solidFill>
              </a:rPr>
              <a:t>Pichincha, Cotopaxi, Chimborazo, Guayas, El Oro, Cañar, Azuay</a:t>
            </a:r>
          </a:p>
          <a:p>
            <a:pPr>
              <a:spcBef>
                <a:spcPct val="50000"/>
              </a:spcBef>
              <a:buFontTx/>
              <a:buChar char="•"/>
            </a:pPr>
            <a:r>
              <a:rPr lang="es-EC" sz="1600">
                <a:solidFill>
                  <a:srgbClr val="FFFFFF"/>
                </a:solidFill>
              </a:rPr>
              <a:t>Otros factores.</a:t>
            </a:r>
          </a:p>
          <a:p>
            <a:pPr>
              <a:spcBef>
                <a:spcPct val="50000"/>
              </a:spcBef>
            </a:pPr>
            <a:r>
              <a:rPr lang="es-EC" sz="1600" b="1" u="sng">
                <a:solidFill>
                  <a:srgbClr val="FFFFFF"/>
                </a:solidFill>
              </a:rPr>
              <a:t>Luminosidad:</a:t>
            </a:r>
          </a:p>
          <a:p>
            <a:pPr>
              <a:spcBef>
                <a:spcPct val="50000"/>
              </a:spcBef>
              <a:buFontTx/>
              <a:buChar char="•"/>
            </a:pPr>
            <a:r>
              <a:rPr lang="es-EC" sz="1600">
                <a:solidFill>
                  <a:srgbClr val="FFFFFF"/>
                </a:solidFill>
              </a:rPr>
              <a:t>Luminosidad intensa y radiaciones solares.  </a:t>
            </a:r>
          </a:p>
          <a:p>
            <a:pPr>
              <a:spcBef>
                <a:spcPct val="50000"/>
              </a:spcBef>
              <a:buFontTx/>
              <a:buChar char="•"/>
            </a:pPr>
            <a:r>
              <a:rPr lang="es-EC" sz="1600">
                <a:solidFill>
                  <a:srgbClr val="FFFFFF"/>
                </a:solidFill>
              </a:rPr>
              <a:t>California(Valle de la joya), Israel (Golan y Arad).</a:t>
            </a:r>
          </a:p>
          <a:p>
            <a:pPr>
              <a:spcBef>
                <a:spcPct val="50000"/>
              </a:spcBef>
              <a:buFontTx/>
              <a:buChar char="•"/>
            </a:pPr>
            <a:r>
              <a:rPr lang="es-EC" sz="1600">
                <a:solidFill>
                  <a:srgbClr val="FFFFFF"/>
                </a:solidFill>
              </a:rPr>
              <a:t>Mejor floración y color.</a:t>
            </a:r>
          </a:p>
          <a:p>
            <a:pPr>
              <a:spcBef>
                <a:spcPct val="50000"/>
              </a:spcBef>
              <a:buFontTx/>
              <a:buChar char="•"/>
            </a:pPr>
            <a:r>
              <a:rPr lang="es-EC" sz="1600">
                <a:solidFill>
                  <a:srgbClr val="FFFFFF"/>
                </a:solidFill>
              </a:rPr>
              <a:t>Ecuador: 12 horas intensa luz solar.</a:t>
            </a:r>
          </a:p>
          <a:p>
            <a:pPr>
              <a:spcBef>
                <a:spcPct val="50000"/>
              </a:spcBef>
            </a:pPr>
            <a:endParaRPr lang="es-ES" sz="1600">
              <a:solidFill>
                <a:srgbClr val="FFFFFF"/>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Quimono">
  <a:themeElements>
    <a:clrScheme name="Quimono 1">
      <a:dk1>
        <a:srgbClr val="2F1311"/>
      </a:dk1>
      <a:lt1>
        <a:srgbClr val="C16059"/>
      </a:lt1>
      <a:dk2>
        <a:srgbClr val="F7D47D"/>
      </a:dk2>
      <a:lt2>
        <a:srgbClr val="000000"/>
      </a:lt2>
      <a:accent1>
        <a:srgbClr val="D5B781"/>
      </a:accent1>
      <a:accent2>
        <a:srgbClr val="79AF7D"/>
      </a:accent2>
      <a:accent3>
        <a:srgbClr val="DDB6B5"/>
      </a:accent3>
      <a:accent4>
        <a:srgbClr val="270E0D"/>
      </a:accent4>
      <a:accent5>
        <a:srgbClr val="E7D8C1"/>
      </a:accent5>
      <a:accent6>
        <a:srgbClr val="6D9E71"/>
      </a:accent6>
      <a:hlink>
        <a:srgbClr val="F0B854"/>
      </a:hlink>
      <a:folHlink>
        <a:srgbClr val="DC893E"/>
      </a:folHlink>
    </a:clrScheme>
    <a:fontScheme name="Quimon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Quimono 1">
        <a:dk1>
          <a:srgbClr val="2F1311"/>
        </a:dk1>
        <a:lt1>
          <a:srgbClr val="C16059"/>
        </a:lt1>
        <a:dk2>
          <a:srgbClr val="F7D47D"/>
        </a:dk2>
        <a:lt2>
          <a:srgbClr val="000000"/>
        </a:lt2>
        <a:accent1>
          <a:srgbClr val="D5B781"/>
        </a:accent1>
        <a:accent2>
          <a:srgbClr val="79AF7D"/>
        </a:accent2>
        <a:accent3>
          <a:srgbClr val="DDB6B5"/>
        </a:accent3>
        <a:accent4>
          <a:srgbClr val="270E0D"/>
        </a:accent4>
        <a:accent5>
          <a:srgbClr val="E7D8C1"/>
        </a:accent5>
        <a:accent6>
          <a:srgbClr val="6D9E71"/>
        </a:accent6>
        <a:hlink>
          <a:srgbClr val="F0B854"/>
        </a:hlink>
        <a:folHlink>
          <a:srgbClr val="DC893E"/>
        </a:folHlink>
      </a:clrScheme>
      <a:clrMap bg1="lt1" tx1="dk1" bg2="lt2" tx2="dk2" accent1="accent1" accent2="accent2" accent3="accent3" accent4="accent4" accent5="accent5" accent6="accent6" hlink="hlink" folHlink="folHlink"/>
    </a:extraClrScheme>
    <a:extraClrScheme>
      <a:clrScheme name="Quimono 2">
        <a:dk1>
          <a:srgbClr val="000000"/>
        </a:dk1>
        <a:lt1>
          <a:srgbClr val="FFFFFF"/>
        </a:lt1>
        <a:dk2>
          <a:srgbClr val="000000"/>
        </a:dk2>
        <a:lt2>
          <a:srgbClr val="F7D47D"/>
        </a:lt2>
        <a:accent1>
          <a:srgbClr val="C19341"/>
        </a:accent1>
        <a:accent2>
          <a:srgbClr val="60A265"/>
        </a:accent2>
        <a:accent3>
          <a:srgbClr val="AAAAAA"/>
        </a:accent3>
        <a:accent4>
          <a:srgbClr val="DADADA"/>
        </a:accent4>
        <a:accent5>
          <a:srgbClr val="DDC8B0"/>
        </a:accent5>
        <a:accent6>
          <a:srgbClr val="56925B"/>
        </a:accent6>
        <a:hlink>
          <a:srgbClr val="EB9F17"/>
        </a:hlink>
        <a:folHlink>
          <a:srgbClr val="CF7625"/>
        </a:folHlink>
      </a:clrScheme>
      <a:clrMap bg1="dk2" tx1="lt1" bg2="dk1" tx2="lt2" accent1="accent1" accent2="accent2" accent3="accent3" accent4="accent4" accent5="accent5" accent6="accent6" hlink="hlink" folHlink="folHlink"/>
    </a:extraClrScheme>
    <a:extraClrScheme>
      <a:clrScheme name="Quimono 3">
        <a:dk1>
          <a:srgbClr val="00002E"/>
        </a:dk1>
        <a:lt1>
          <a:srgbClr val="FFFFFF"/>
        </a:lt1>
        <a:dk2>
          <a:srgbClr val="003399"/>
        </a:dk2>
        <a:lt2>
          <a:srgbClr val="F4BC40"/>
        </a:lt2>
        <a:accent1>
          <a:srgbClr val="9280CC"/>
        </a:accent1>
        <a:accent2>
          <a:srgbClr val="BD51A1"/>
        </a:accent2>
        <a:accent3>
          <a:srgbClr val="AAADCA"/>
        </a:accent3>
        <a:accent4>
          <a:srgbClr val="DADADA"/>
        </a:accent4>
        <a:accent5>
          <a:srgbClr val="C7C0E2"/>
        </a:accent5>
        <a:accent6>
          <a:srgbClr val="AB4991"/>
        </a:accent6>
        <a:hlink>
          <a:srgbClr val="CC66FF"/>
        </a:hlink>
        <a:folHlink>
          <a:srgbClr val="824F99"/>
        </a:folHlink>
      </a:clrScheme>
      <a:clrMap bg1="dk2" tx1="lt1" bg2="dk1" tx2="lt2" accent1="accent1" accent2="accent2" accent3="accent3" accent4="accent4" accent5="accent5" accent6="accent6" hlink="hlink" folHlink="folHlink"/>
    </a:extraClrScheme>
    <a:extraClrScheme>
      <a:clrScheme name="Quimono 4">
        <a:dk1>
          <a:srgbClr val="2F1311"/>
        </a:dk1>
        <a:lt1>
          <a:srgbClr val="7A8E9C"/>
        </a:lt1>
        <a:dk2>
          <a:srgbClr val="FDF4DF"/>
        </a:dk2>
        <a:lt2>
          <a:srgbClr val="3E4A52"/>
        </a:lt2>
        <a:accent1>
          <a:srgbClr val="81ABA0"/>
        </a:accent1>
        <a:accent2>
          <a:srgbClr val="CD817B"/>
        </a:accent2>
        <a:accent3>
          <a:srgbClr val="BEC6CB"/>
        </a:accent3>
        <a:accent4>
          <a:srgbClr val="270E0D"/>
        </a:accent4>
        <a:accent5>
          <a:srgbClr val="C1D2CD"/>
        </a:accent5>
        <a:accent6>
          <a:srgbClr val="BA746F"/>
        </a:accent6>
        <a:hlink>
          <a:srgbClr val="BEBC76"/>
        </a:hlink>
        <a:folHlink>
          <a:srgbClr val="668E69"/>
        </a:folHlink>
      </a:clrScheme>
      <a:clrMap bg1="lt1" tx1="dk1" bg2="lt2" tx2="dk2" accent1="accent1" accent2="accent2" accent3="accent3" accent4="accent4" accent5="accent5" accent6="accent6" hlink="hlink" folHlink="folHlink"/>
    </a:extraClrScheme>
    <a:extraClrScheme>
      <a:clrScheme name="Quimono 5">
        <a:dk1>
          <a:srgbClr val="2F1311"/>
        </a:dk1>
        <a:lt1>
          <a:srgbClr val="7A9C7C"/>
        </a:lt1>
        <a:dk2>
          <a:srgbClr val="FBEBC3"/>
        </a:dk2>
        <a:lt2>
          <a:srgbClr val="3C503D"/>
        </a:lt2>
        <a:accent1>
          <a:srgbClr val="D5B781"/>
        </a:accent1>
        <a:accent2>
          <a:srgbClr val="C16059"/>
        </a:accent2>
        <a:accent3>
          <a:srgbClr val="BECBBF"/>
        </a:accent3>
        <a:accent4>
          <a:srgbClr val="270E0D"/>
        </a:accent4>
        <a:accent5>
          <a:srgbClr val="E7D8C1"/>
        </a:accent5>
        <a:accent6>
          <a:srgbClr val="AF5650"/>
        </a:accent6>
        <a:hlink>
          <a:srgbClr val="F0B854"/>
        </a:hlink>
        <a:folHlink>
          <a:srgbClr val="DC893E"/>
        </a:folHlink>
      </a:clrScheme>
      <a:clrMap bg1="lt1" tx1="dk1" bg2="lt2" tx2="dk2" accent1="accent1" accent2="accent2" accent3="accent3" accent4="accent4" accent5="accent5" accent6="accent6" hlink="hlink" folHlink="folHlink"/>
    </a:extraClrScheme>
    <a:extraClrScheme>
      <a:clrScheme name="Quimono 6">
        <a:dk1>
          <a:srgbClr val="000000"/>
        </a:dk1>
        <a:lt1>
          <a:srgbClr val="D9EFE0"/>
        </a:lt1>
        <a:dk2>
          <a:srgbClr val="30605A"/>
        </a:dk2>
        <a:lt2>
          <a:srgbClr val="15331E"/>
        </a:lt2>
        <a:accent1>
          <a:srgbClr val="A4C6BA"/>
        </a:accent1>
        <a:accent2>
          <a:srgbClr val="558F7D"/>
        </a:accent2>
        <a:accent3>
          <a:srgbClr val="E9F6ED"/>
        </a:accent3>
        <a:accent4>
          <a:srgbClr val="000000"/>
        </a:accent4>
        <a:accent5>
          <a:srgbClr val="CFDFD9"/>
        </a:accent5>
        <a:accent6>
          <a:srgbClr val="4C8171"/>
        </a:accent6>
        <a:hlink>
          <a:srgbClr val="C1C177"/>
        </a:hlink>
        <a:folHlink>
          <a:srgbClr val="A08F5E"/>
        </a:folHlink>
      </a:clrScheme>
      <a:clrMap bg1="lt1" tx1="dk1" bg2="lt2" tx2="dk2" accent1="accent1" accent2="accent2" accent3="accent3" accent4="accent4" accent5="accent5" accent6="accent6" hlink="hlink" folHlink="folHlink"/>
    </a:extraClrScheme>
    <a:extraClrScheme>
      <a:clrScheme name="Quimono 7">
        <a:dk1>
          <a:srgbClr val="2F1311"/>
        </a:dk1>
        <a:lt1>
          <a:srgbClr val="CFC7B5"/>
        </a:lt1>
        <a:dk2>
          <a:srgbClr val="853F35"/>
        </a:dk2>
        <a:lt2>
          <a:srgbClr val="8E7F5E"/>
        </a:lt2>
        <a:accent1>
          <a:srgbClr val="EBD2A5"/>
        </a:accent1>
        <a:accent2>
          <a:srgbClr val="A5C9A8"/>
        </a:accent2>
        <a:accent3>
          <a:srgbClr val="E4E0D7"/>
        </a:accent3>
        <a:accent4>
          <a:srgbClr val="270E0D"/>
        </a:accent4>
        <a:accent5>
          <a:srgbClr val="F3E5CF"/>
        </a:accent5>
        <a:accent6>
          <a:srgbClr val="95B698"/>
        </a:accent6>
        <a:hlink>
          <a:srgbClr val="C68510"/>
        </a:hlink>
        <a:folHlink>
          <a:srgbClr val="E5A871"/>
        </a:folHlink>
      </a:clrScheme>
      <a:clrMap bg1="lt1" tx1="dk1" bg2="lt2" tx2="dk2" accent1="accent1" accent2="accent2" accent3="accent3" accent4="accent4" accent5="accent5" accent6="accent6" hlink="hlink" folHlink="folHlink"/>
    </a:extraClrScheme>
    <a:extraClrScheme>
      <a:clrScheme name="Quimono 8">
        <a:dk1>
          <a:srgbClr val="000000"/>
        </a:dk1>
        <a:lt1>
          <a:srgbClr val="F0EED8"/>
        </a:lt1>
        <a:dk2>
          <a:srgbClr val="666729"/>
        </a:dk2>
        <a:lt2>
          <a:srgbClr val="3F3B19"/>
        </a:lt2>
        <a:accent1>
          <a:srgbClr val="E9D47D"/>
        </a:accent1>
        <a:accent2>
          <a:srgbClr val="D4DD91"/>
        </a:accent2>
        <a:accent3>
          <a:srgbClr val="F6F5E9"/>
        </a:accent3>
        <a:accent4>
          <a:srgbClr val="000000"/>
        </a:accent4>
        <a:accent5>
          <a:srgbClr val="F2E6BF"/>
        </a:accent5>
        <a:accent6>
          <a:srgbClr val="C0C883"/>
        </a:accent6>
        <a:hlink>
          <a:srgbClr val="9D943F"/>
        </a:hlink>
        <a:folHlink>
          <a:srgbClr val="C9C177"/>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Kimono</Template>
  <TotalTime>412</TotalTime>
  <Words>2572</Words>
  <Application>Microsoft Office PowerPoint</Application>
  <PresentationFormat>Presentación en pantalla (4:3)</PresentationFormat>
  <Paragraphs>434</Paragraphs>
  <Slides>37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37</vt:i4>
      </vt:variant>
    </vt:vector>
  </HeadingPairs>
  <TitlesOfParts>
    <vt:vector size="42" baseType="lpstr">
      <vt:lpstr>Arial</vt:lpstr>
      <vt:lpstr>Copperplate Gothic Bold</vt:lpstr>
      <vt:lpstr>Times New Roman</vt:lpstr>
      <vt:lpstr>Brush Script MT</vt:lpstr>
      <vt:lpstr>Quimono</vt:lpstr>
      <vt:lpstr>Diapositiva 1</vt:lpstr>
      <vt:lpstr>Historia</vt:lpstr>
      <vt:lpstr>Clasificación de las Proteas</vt:lpstr>
      <vt:lpstr>Condiciones Climáticas</vt:lpstr>
      <vt:lpstr>Análisis de Mercado</vt:lpstr>
      <vt:lpstr>Análisis de Mercado</vt:lpstr>
      <vt:lpstr>Análisis de Mercado</vt:lpstr>
      <vt:lpstr>Entrevista</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Análisis Financiero</vt:lpstr>
      <vt:lpstr>Diapositiva 28</vt:lpstr>
      <vt:lpstr>Diapositiva 29</vt:lpstr>
      <vt:lpstr>Diapositiva 30</vt:lpstr>
      <vt:lpstr>Diapositiva 31</vt:lpstr>
      <vt:lpstr>Diapositiva 32</vt:lpstr>
      <vt:lpstr>Diapositiva 33</vt:lpstr>
      <vt:lpstr>Diapositiva 34</vt:lpstr>
      <vt:lpstr>Diapositiva 35</vt:lpstr>
      <vt:lpstr>Evaluación Social y  Aspectos Ambientales</vt:lpstr>
      <vt:lpstr>Diapositiva 37</vt:lpstr>
    </vt:vector>
  </TitlesOfParts>
  <Company>ad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ad</dc:creator>
  <cp:lastModifiedBy>Administrador</cp:lastModifiedBy>
  <cp:revision>19</cp:revision>
  <dcterms:created xsi:type="dcterms:W3CDTF">2007-05-06T00:41:32Z</dcterms:created>
  <dcterms:modified xsi:type="dcterms:W3CDTF">2009-12-08T17:15:25Z</dcterms:modified>
</cp:coreProperties>
</file>