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notesMasterIdLst>
    <p:notesMasterId r:id="rId47"/>
  </p:notesMasterIdLst>
  <p:sldIdLst>
    <p:sldId id="258" r:id="rId2"/>
    <p:sldId id="287" r:id="rId3"/>
    <p:sldId id="257" r:id="rId4"/>
    <p:sldId id="259" r:id="rId5"/>
    <p:sldId id="260" r:id="rId6"/>
    <p:sldId id="288" r:id="rId7"/>
    <p:sldId id="295" r:id="rId8"/>
    <p:sldId id="294" r:id="rId9"/>
    <p:sldId id="293" r:id="rId10"/>
    <p:sldId id="292" r:id="rId11"/>
    <p:sldId id="291" r:id="rId12"/>
    <p:sldId id="290" r:id="rId13"/>
    <p:sldId id="289" r:id="rId14"/>
    <p:sldId id="296" r:id="rId15"/>
    <p:sldId id="261" r:id="rId16"/>
    <p:sldId id="263" r:id="rId17"/>
    <p:sldId id="297" r:id="rId18"/>
    <p:sldId id="266" r:id="rId19"/>
    <p:sldId id="267" r:id="rId20"/>
    <p:sldId id="298" r:id="rId21"/>
    <p:sldId id="300" r:id="rId22"/>
    <p:sldId id="299" r:id="rId23"/>
    <p:sldId id="272" r:id="rId24"/>
    <p:sldId id="301" r:id="rId25"/>
    <p:sldId id="303" r:id="rId26"/>
    <p:sldId id="274" r:id="rId27"/>
    <p:sldId id="304" r:id="rId28"/>
    <p:sldId id="305" r:id="rId29"/>
    <p:sldId id="308" r:id="rId30"/>
    <p:sldId id="276" r:id="rId31"/>
    <p:sldId id="277" r:id="rId32"/>
    <p:sldId id="278" r:id="rId33"/>
    <p:sldId id="279" r:id="rId34"/>
    <p:sldId id="282" r:id="rId35"/>
    <p:sldId id="309" r:id="rId36"/>
    <p:sldId id="310" r:id="rId37"/>
    <p:sldId id="286" r:id="rId38"/>
    <p:sldId id="285" r:id="rId39"/>
    <p:sldId id="311" r:id="rId40"/>
    <p:sldId id="312" r:id="rId41"/>
    <p:sldId id="313" r:id="rId42"/>
    <p:sldId id="314" r:id="rId43"/>
    <p:sldId id="315" r:id="rId44"/>
    <p:sldId id="316" r:id="rId45"/>
    <p:sldId id="317" r:id="rId46"/>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40" autoAdjust="0"/>
    <p:restoredTop sz="94703" autoAdjust="0"/>
  </p:normalViewPr>
  <p:slideViewPr>
    <p:cSldViewPr>
      <p:cViewPr varScale="1">
        <p:scale>
          <a:sx n="77" d="100"/>
          <a:sy n="77" d="100"/>
        </p:scale>
        <p:origin x="-63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AF5733-A67E-4BD7-B74B-A443D4EBA28D}" type="datetimeFigureOut">
              <a:rPr lang="es-ES_tradnl" smtClean="0"/>
              <a:t>06/05/2009</a:t>
            </a:fld>
            <a:endParaRPr lang="es-ES_tradn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1FC62A-F608-4402-BB47-355C1645A703}" type="slidenum">
              <a:rPr lang="es-ES_tradnl" smtClean="0"/>
              <a:t>‹Nº›</a:t>
            </a:fld>
            <a:endParaRPr lang="es-ES_trad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a:p>
        </p:txBody>
      </p:sp>
      <p:sp>
        <p:nvSpPr>
          <p:cNvPr id="4" name="3 Marcador de número de diapositiva"/>
          <p:cNvSpPr>
            <a:spLocks noGrp="1"/>
          </p:cNvSpPr>
          <p:nvPr>
            <p:ph type="sldNum" sz="quarter" idx="10"/>
          </p:nvPr>
        </p:nvSpPr>
        <p:spPr/>
        <p:txBody>
          <a:bodyPr/>
          <a:lstStyle/>
          <a:p>
            <a:fld id="{C51FC62A-F608-4402-BB47-355C1645A703}" type="slidenum">
              <a:rPr lang="es-ES_tradnl" smtClean="0"/>
              <a:t>1</a:t>
            </a:fld>
            <a:endParaRPr lang="es-ES_trad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53250" name="Group 2"/>
          <p:cNvGrpSpPr>
            <a:grpSpLocks/>
          </p:cNvGrpSpPr>
          <p:nvPr/>
        </p:nvGrpSpPr>
        <p:grpSpPr bwMode="auto">
          <a:xfrm>
            <a:off x="0" y="0"/>
            <a:ext cx="9144000" cy="6858000"/>
            <a:chOff x="0" y="0"/>
            <a:chExt cx="5760" cy="4320"/>
          </a:xfrm>
        </p:grpSpPr>
        <p:sp>
          <p:nvSpPr>
            <p:cNvPr id="53251"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s-ES_tradnl" sz="2400">
                <a:latin typeface="Times New Roman" pitchFamily="18" charset="0"/>
              </a:endParaRPr>
            </a:p>
          </p:txBody>
        </p:sp>
        <p:sp>
          <p:nvSpPr>
            <p:cNvPr id="53252"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es-ES_tradnl" sz="2400">
                <a:latin typeface="Times New Roman" pitchFamily="18" charset="0"/>
              </a:endParaRPr>
            </a:p>
          </p:txBody>
        </p:sp>
        <p:grpSp>
          <p:nvGrpSpPr>
            <p:cNvPr id="53253" name="Group 5"/>
            <p:cNvGrpSpPr>
              <a:grpSpLocks/>
            </p:cNvGrpSpPr>
            <p:nvPr/>
          </p:nvGrpSpPr>
          <p:grpSpPr bwMode="auto">
            <a:xfrm>
              <a:off x="0" y="672"/>
              <a:ext cx="1806" cy="1989"/>
              <a:chOff x="0" y="672"/>
              <a:chExt cx="1806" cy="1989"/>
            </a:xfrm>
          </p:grpSpPr>
          <p:sp>
            <p:nvSpPr>
              <p:cNvPr id="53254"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es-ES_tradnl" sz="2400">
                  <a:latin typeface="Times New Roman" pitchFamily="18" charset="0"/>
                </a:endParaRPr>
              </a:p>
            </p:txBody>
          </p:sp>
          <p:sp>
            <p:nvSpPr>
              <p:cNvPr id="53255"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es-ES_tradnl" sz="2400">
                  <a:latin typeface="Times New Roman" pitchFamily="18" charset="0"/>
                </a:endParaRPr>
              </a:p>
            </p:txBody>
          </p:sp>
          <p:sp>
            <p:nvSpPr>
              <p:cNvPr id="53256"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es-ES_tradnl" sz="2400">
                  <a:latin typeface="Times New Roman" pitchFamily="18" charset="0"/>
                </a:endParaRPr>
              </a:p>
            </p:txBody>
          </p:sp>
          <p:sp>
            <p:nvSpPr>
              <p:cNvPr id="53257"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es-ES_tradnl" sz="2400">
                  <a:latin typeface="Times New Roman" pitchFamily="18" charset="0"/>
                </a:endParaRPr>
              </a:p>
            </p:txBody>
          </p:sp>
          <p:sp>
            <p:nvSpPr>
              <p:cNvPr id="53258"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es-ES_tradnl" sz="2400">
                  <a:latin typeface="Times New Roman" pitchFamily="18" charset="0"/>
                </a:endParaRPr>
              </a:p>
            </p:txBody>
          </p:sp>
          <p:sp>
            <p:nvSpPr>
              <p:cNvPr id="53259"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es-ES_tradnl" sz="2400">
                  <a:latin typeface="Times New Roman" pitchFamily="18" charset="0"/>
                </a:endParaRPr>
              </a:p>
            </p:txBody>
          </p:sp>
          <p:sp>
            <p:nvSpPr>
              <p:cNvPr id="53260"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es-ES_tradnl" sz="2400">
                  <a:latin typeface="Times New Roman" pitchFamily="18" charset="0"/>
                </a:endParaRPr>
              </a:p>
            </p:txBody>
          </p:sp>
          <p:sp>
            <p:nvSpPr>
              <p:cNvPr id="53261"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es-ES_tradnl" sz="2400">
                  <a:latin typeface="Times New Roman" pitchFamily="18" charset="0"/>
                </a:endParaRPr>
              </a:p>
            </p:txBody>
          </p:sp>
          <p:sp>
            <p:nvSpPr>
              <p:cNvPr id="53262"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es-ES_tradnl" sz="2400">
                  <a:latin typeface="Times New Roman" pitchFamily="18" charset="0"/>
                </a:endParaRPr>
              </a:p>
            </p:txBody>
          </p:sp>
          <p:sp>
            <p:nvSpPr>
              <p:cNvPr id="53263"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es-ES_tradnl" sz="2400">
                  <a:latin typeface="Times New Roman" pitchFamily="18" charset="0"/>
                </a:endParaRPr>
              </a:p>
            </p:txBody>
          </p:sp>
        </p:grpSp>
      </p:grpSp>
      <p:sp>
        <p:nvSpPr>
          <p:cNvPr id="53264" name="Rectangle 16"/>
          <p:cNvSpPr>
            <a:spLocks noGrp="1" noChangeArrowheads="1"/>
          </p:cNvSpPr>
          <p:nvPr>
            <p:ph type="dt" sz="half" idx="2"/>
          </p:nvPr>
        </p:nvSpPr>
        <p:spPr>
          <a:xfrm>
            <a:off x="457200" y="6248400"/>
            <a:ext cx="2133600" cy="457200"/>
          </a:xfrm>
        </p:spPr>
        <p:txBody>
          <a:bodyPr/>
          <a:lstStyle>
            <a:lvl1pPr>
              <a:defRPr/>
            </a:lvl1pPr>
          </a:lstStyle>
          <a:p>
            <a:endParaRPr lang="es-ES"/>
          </a:p>
        </p:txBody>
      </p:sp>
      <p:sp>
        <p:nvSpPr>
          <p:cNvPr id="53265" name="Rectangle 17"/>
          <p:cNvSpPr>
            <a:spLocks noGrp="1" noChangeArrowheads="1"/>
          </p:cNvSpPr>
          <p:nvPr>
            <p:ph type="ftr" sz="quarter" idx="3"/>
          </p:nvPr>
        </p:nvSpPr>
        <p:spPr/>
        <p:txBody>
          <a:bodyPr/>
          <a:lstStyle>
            <a:lvl1pPr>
              <a:defRPr/>
            </a:lvl1pPr>
          </a:lstStyle>
          <a:p>
            <a:endParaRPr lang="es-ES"/>
          </a:p>
        </p:txBody>
      </p:sp>
      <p:sp>
        <p:nvSpPr>
          <p:cNvPr id="53266" name="Rectangle 18"/>
          <p:cNvSpPr>
            <a:spLocks noGrp="1" noChangeArrowheads="1"/>
          </p:cNvSpPr>
          <p:nvPr>
            <p:ph type="sldNum" sz="quarter" idx="4"/>
          </p:nvPr>
        </p:nvSpPr>
        <p:spPr/>
        <p:txBody>
          <a:bodyPr/>
          <a:lstStyle>
            <a:lvl1pPr>
              <a:defRPr/>
            </a:lvl1pPr>
          </a:lstStyle>
          <a:p>
            <a:fld id="{A03A2B3C-5588-4AE7-B0C0-86365001152E}" type="slidenum">
              <a:rPr lang="es-ES"/>
              <a:pPr/>
              <a:t>‹Nº›</a:t>
            </a:fld>
            <a:endParaRPr lang="es-ES"/>
          </a:p>
        </p:txBody>
      </p:sp>
      <p:sp>
        <p:nvSpPr>
          <p:cNvPr id="53267"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s-ES" smtClean="0"/>
              <a:t>Haga clic para modificar el estilo de título del patrón</a:t>
            </a:r>
            <a:endParaRPr lang="es-ES"/>
          </a:p>
        </p:txBody>
      </p:sp>
      <p:sp>
        <p:nvSpPr>
          <p:cNvPr id="53268"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s-ES" smtClean="0"/>
              <a:t>Haga clic para modificar el estilo de subtítulo del patrón</a:t>
            </a:r>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pie de página"/>
          <p:cNvSpPr>
            <a:spLocks noGrp="1"/>
          </p:cNvSpPr>
          <p:nvPr>
            <p:ph type="ftr" sz="quarter" idx="10"/>
          </p:nvPr>
        </p:nvSpPr>
        <p:spPr/>
        <p:txBody>
          <a:bodyPr/>
          <a:lstStyle>
            <a:lvl1pPr>
              <a:defRPr/>
            </a:lvl1pPr>
          </a:lstStyle>
          <a:p>
            <a:endParaRPr lang="es-ES"/>
          </a:p>
        </p:txBody>
      </p:sp>
      <p:sp>
        <p:nvSpPr>
          <p:cNvPr id="5" name="4 Marcador de número de diapositiva"/>
          <p:cNvSpPr>
            <a:spLocks noGrp="1"/>
          </p:cNvSpPr>
          <p:nvPr>
            <p:ph type="sldNum" sz="quarter" idx="11"/>
          </p:nvPr>
        </p:nvSpPr>
        <p:spPr/>
        <p:txBody>
          <a:bodyPr/>
          <a:lstStyle>
            <a:lvl1pPr>
              <a:defRPr/>
            </a:lvl1pPr>
          </a:lstStyle>
          <a:p>
            <a:fld id="{E226A106-D347-4572-837D-55BA4FB54196}" type="slidenum">
              <a:rPr lang="es-ES"/>
              <a:pPr/>
              <a:t>‹Nº›</a:t>
            </a:fld>
            <a:endParaRPr lang="es-ES"/>
          </a:p>
        </p:txBody>
      </p:sp>
      <p:sp>
        <p:nvSpPr>
          <p:cNvPr id="6" name="5 Marcador de fecha"/>
          <p:cNvSpPr>
            <a:spLocks noGrp="1"/>
          </p:cNvSpPr>
          <p:nvPr>
            <p:ph type="dt" sz="half" idx="12"/>
          </p:nvPr>
        </p:nvSpPr>
        <p:spPr/>
        <p:txBody>
          <a:bodyPr/>
          <a:lstStyle>
            <a:lvl1pPr>
              <a:defRPr/>
            </a:lvl1pPr>
          </a:lstStyle>
          <a:p>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457200"/>
            <a:ext cx="2057400" cy="5410200"/>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457200" y="457200"/>
            <a:ext cx="6019800" cy="5410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pie de página"/>
          <p:cNvSpPr>
            <a:spLocks noGrp="1"/>
          </p:cNvSpPr>
          <p:nvPr>
            <p:ph type="ftr" sz="quarter" idx="10"/>
          </p:nvPr>
        </p:nvSpPr>
        <p:spPr/>
        <p:txBody>
          <a:bodyPr/>
          <a:lstStyle>
            <a:lvl1pPr>
              <a:defRPr/>
            </a:lvl1pPr>
          </a:lstStyle>
          <a:p>
            <a:endParaRPr lang="es-ES"/>
          </a:p>
        </p:txBody>
      </p:sp>
      <p:sp>
        <p:nvSpPr>
          <p:cNvPr id="5" name="4 Marcador de número de diapositiva"/>
          <p:cNvSpPr>
            <a:spLocks noGrp="1"/>
          </p:cNvSpPr>
          <p:nvPr>
            <p:ph type="sldNum" sz="quarter" idx="11"/>
          </p:nvPr>
        </p:nvSpPr>
        <p:spPr/>
        <p:txBody>
          <a:bodyPr/>
          <a:lstStyle>
            <a:lvl1pPr>
              <a:defRPr/>
            </a:lvl1pPr>
          </a:lstStyle>
          <a:p>
            <a:fld id="{086679A4-F508-4C32-B1D9-76FA9A123774}" type="slidenum">
              <a:rPr lang="es-ES"/>
              <a:pPr/>
              <a:t>‹Nº›</a:t>
            </a:fld>
            <a:endParaRPr lang="es-ES"/>
          </a:p>
        </p:txBody>
      </p:sp>
      <p:sp>
        <p:nvSpPr>
          <p:cNvPr id="6" name="5 Marcador de fecha"/>
          <p:cNvSpPr>
            <a:spLocks noGrp="1"/>
          </p:cNvSpPr>
          <p:nvPr>
            <p:ph type="dt" sz="half" idx="12"/>
          </p:nvPr>
        </p:nvSpPr>
        <p:spPr/>
        <p:txBody>
          <a:bodyPr/>
          <a:lstStyle>
            <a:lvl1pPr>
              <a:defRPr/>
            </a:lvl1pPr>
          </a:lstStyle>
          <a:p>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pie de página"/>
          <p:cNvSpPr>
            <a:spLocks noGrp="1"/>
          </p:cNvSpPr>
          <p:nvPr>
            <p:ph type="ftr" sz="quarter" idx="10"/>
          </p:nvPr>
        </p:nvSpPr>
        <p:spPr/>
        <p:txBody>
          <a:bodyPr/>
          <a:lstStyle>
            <a:lvl1pPr>
              <a:defRPr/>
            </a:lvl1pPr>
          </a:lstStyle>
          <a:p>
            <a:endParaRPr lang="es-ES"/>
          </a:p>
        </p:txBody>
      </p:sp>
      <p:sp>
        <p:nvSpPr>
          <p:cNvPr id="5" name="4 Marcador de número de diapositiva"/>
          <p:cNvSpPr>
            <a:spLocks noGrp="1"/>
          </p:cNvSpPr>
          <p:nvPr>
            <p:ph type="sldNum" sz="quarter" idx="11"/>
          </p:nvPr>
        </p:nvSpPr>
        <p:spPr/>
        <p:txBody>
          <a:bodyPr/>
          <a:lstStyle>
            <a:lvl1pPr>
              <a:defRPr/>
            </a:lvl1pPr>
          </a:lstStyle>
          <a:p>
            <a:fld id="{C6116653-542E-4635-A6CC-65D17F7DAB6B}" type="slidenum">
              <a:rPr lang="es-ES"/>
              <a:pPr/>
              <a:t>‹Nº›</a:t>
            </a:fld>
            <a:endParaRPr lang="es-ES"/>
          </a:p>
        </p:txBody>
      </p:sp>
      <p:sp>
        <p:nvSpPr>
          <p:cNvPr id="6" name="5 Marcador de fecha"/>
          <p:cNvSpPr>
            <a:spLocks noGrp="1"/>
          </p:cNvSpPr>
          <p:nvPr>
            <p:ph type="dt" sz="half" idx="12"/>
          </p:nvPr>
        </p:nvSpPr>
        <p:spPr/>
        <p:txBody>
          <a:bodyPr/>
          <a:lstStyle>
            <a:lvl1pPr>
              <a:defRPr/>
            </a:lvl1pPr>
          </a:lstStyle>
          <a:p>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pie de página"/>
          <p:cNvSpPr>
            <a:spLocks noGrp="1"/>
          </p:cNvSpPr>
          <p:nvPr>
            <p:ph type="ftr" sz="quarter" idx="10"/>
          </p:nvPr>
        </p:nvSpPr>
        <p:spPr/>
        <p:txBody>
          <a:bodyPr/>
          <a:lstStyle>
            <a:lvl1pPr>
              <a:defRPr/>
            </a:lvl1pPr>
          </a:lstStyle>
          <a:p>
            <a:endParaRPr lang="es-ES"/>
          </a:p>
        </p:txBody>
      </p:sp>
      <p:sp>
        <p:nvSpPr>
          <p:cNvPr id="5" name="4 Marcador de número de diapositiva"/>
          <p:cNvSpPr>
            <a:spLocks noGrp="1"/>
          </p:cNvSpPr>
          <p:nvPr>
            <p:ph type="sldNum" sz="quarter" idx="11"/>
          </p:nvPr>
        </p:nvSpPr>
        <p:spPr/>
        <p:txBody>
          <a:bodyPr/>
          <a:lstStyle>
            <a:lvl1pPr>
              <a:defRPr/>
            </a:lvl1pPr>
          </a:lstStyle>
          <a:p>
            <a:fld id="{F9F7216F-DDC7-48B5-B3CB-BBCE6E8FD013}" type="slidenum">
              <a:rPr lang="es-ES"/>
              <a:pPr/>
              <a:t>‹Nº›</a:t>
            </a:fld>
            <a:endParaRPr lang="es-ES"/>
          </a:p>
        </p:txBody>
      </p:sp>
      <p:sp>
        <p:nvSpPr>
          <p:cNvPr id="6" name="5 Marcador de fecha"/>
          <p:cNvSpPr>
            <a:spLocks noGrp="1"/>
          </p:cNvSpPr>
          <p:nvPr>
            <p:ph type="dt" sz="half" idx="12"/>
          </p:nvPr>
        </p:nvSpPr>
        <p:spPr/>
        <p:txBody>
          <a:bodyPr/>
          <a:lstStyle>
            <a:lvl1pPr>
              <a:defRPr/>
            </a:lvl1pPr>
          </a:lstStyle>
          <a:p>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pie de página"/>
          <p:cNvSpPr>
            <a:spLocks noGrp="1"/>
          </p:cNvSpPr>
          <p:nvPr>
            <p:ph type="ftr" sz="quarter" idx="10"/>
          </p:nvPr>
        </p:nvSpPr>
        <p:spPr/>
        <p:txBody>
          <a:bodyPr/>
          <a:lstStyle>
            <a:lvl1pPr>
              <a:defRPr/>
            </a:lvl1pPr>
          </a:lstStyle>
          <a:p>
            <a:endParaRPr lang="es-ES"/>
          </a:p>
        </p:txBody>
      </p:sp>
      <p:sp>
        <p:nvSpPr>
          <p:cNvPr id="6" name="5 Marcador de número de diapositiva"/>
          <p:cNvSpPr>
            <a:spLocks noGrp="1"/>
          </p:cNvSpPr>
          <p:nvPr>
            <p:ph type="sldNum" sz="quarter" idx="11"/>
          </p:nvPr>
        </p:nvSpPr>
        <p:spPr/>
        <p:txBody>
          <a:bodyPr/>
          <a:lstStyle>
            <a:lvl1pPr>
              <a:defRPr/>
            </a:lvl1pPr>
          </a:lstStyle>
          <a:p>
            <a:fld id="{4A309F31-F5E7-4416-9643-E7770E7732D9}" type="slidenum">
              <a:rPr lang="es-ES"/>
              <a:pPr/>
              <a:t>‹Nº›</a:t>
            </a:fld>
            <a:endParaRPr lang="es-ES"/>
          </a:p>
        </p:txBody>
      </p:sp>
      <p:sp>
        <p:nvSpPr>
          <p:cNvPr id="7" name="6 Marcador de fecha"/>
          <p:cNvSpPr>
            <a:spLocks noGrp="1"/>
          </p:cNvSpPr>
          <p:nvPr>
            <p:ph type="dt" sz="half" idx="12"/>
          </p:nvPr>
        </p:nvSpPr>
        <p:spPr/>
        <p:txBody>
          <a:bodyPr/>
          <a:lstStyle>
            <a:lvl1pPr>
              <a:defRPr/>
            </a:lvl1pPr>
          </a:lstStyle>
          <a:p>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6 Marcador de pie de página"/>
          <p:cNvSpPr>
            <a:spLocks noGrp="1"/>
          </p:cNvSpPr>
          <p:nvPr>
            <p:ph type="ftr" sz="quarter" idx="10"/>
          </p:nvPr>
        </p:nvSpPr>
        <p:spPr/>
        <p:txBody>
          <a:bodyPr/>
          <a:lstStyle>
            <a:lvl1pPr>
              <a:defRPr/>
            </a:lvl1pPr>
          </a:lstStyle>
          <a:p>
            <a:endParaRPr lang="es-ES"/>
          </a:p>
        </p:txBody>
      </p:sp>
      <p:sp>
        <p:nvSpPr>
          <p:cNvPr id="8" name="7 Marcador de número de diapositiva"/>
          <p:cNvSpPr>
            <a:spLocks noGrp="1"/>
          </p:cNvSpPr>
          <p:nvPr>
            <p:ph type="sldNum" sz="quarter" idx="11"/>
          </p:nvPr>
        </p:nvSpPr>
        <p:spPr/>
        <p:txBody>
          <a:bodyPr/>
          <a:lstStyle>
            <a:lvl1pPr>
              <a:defRPr/>
            </a:lvl1pPr>
          </a:lstStyle>
          <a:p>
            <a:fld id="{5CF64275-F711-4465-A55A-E1A3D51CBD37}" type="slidenum">
              <a:rPr lang="es-ES"/>
              <a:pPr/>
              <a:t>‹Nº›</a:t>
            </a:fld>
            <a:endParaRPr lang="es-ES"/>
          </a:p>
        </p:txBody>
      </p:sp>
      <p:sp>
        <p:nvSpPr>
          <p:cNvPr id="9" name="8 Marcador de fecha"/>
          <p:cNvSpPr>
            <a:spLocks noGrp="1"/>
          </p:cNvSpPr>
          <p:nvPr>
            <p:ph type="dt" sz="half" idx="12"/>
          </p:nvPr>
        </p:nvSpPr>
        <p:spPr/>
        <p:txBody>
          <a:bodyPr/>
          <a:lstStyle>
            <a:lvl1pPr>
              <a:defRPr/>
            </a:lvl1pPr>
          </a:lstStyle>
          <a:p>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pie de página"/>
          <p:cNvSpPr>
            <a:spLocks noGrp="1"/>
          </p:cNvSpPr>
          <p:nvPr>
            <p:ph type="ftr" sz="quarter" idx="10"/>
          </p:nvPr>
        </p:nvSpPr>
        <p:spPr/>
        <p:txBody>
          <a:bodyPr/>
          <a:lstStyle>
            <a:lvl1pPr>
              <a:defRPr/>
            </a:lvl1pPr>
          </a:lstStyle>
          <a:p>
            <a:endParaRPr lang="es-ES"/>
          </a:p>
        </p:txBody>
      </p:sp>
      <p:sp>
        <p:nvSpPr>
          <p:cNvPr id="4" name="3 Marcador de número de diapositiva"/>
          <p:cNvSpPr>
            <a:spLocks noGrp="1"/>
          </p:cNvSpPr>
          <p:nvPr>
            <p:ph type="sldNum" sz="quarter" idx="11"/>
          </p:nvPr>
        </p:nvSpPr>
        <p:spPr/>
        <p:txBody>
          <a:bodyPr/>
          <a:lstStyle>
            <a:lvl1pPr>
              <a:defRPr/>
            </a:lvl1pPr>
          </a:lstStyle>
          <a:p>
            <a:fld id="{1C39B8AB-1FE6-40CB-96AF-F59800C938EF}" type="slidenum">
              <a:rPr lang="es-ES"/>
              <a:pPr/>
              <a:t>‹Nº›</a:t>
            </a:fld>
            <a:endParaRPr lang="es-ES"/>
          </a:p>
        </p:txBody>
      </p:sp>
      <p:sp>
        <p:nvSpPr>
          <p:cNvPr id="5" name="4 Marcador de fecha"/>
          <p:cNvSpPr>
            <a:spLocks noGrp="1"/>
          </p:cNvSpPr>
          <p:nvPr>
            <p:ph type="dt" sz="half" idx="12"/>
          </p:nvPr>
        </p:nvSpPr>
        <p:spPr/>
        <p:txBody>
          <a:bodyPr/>
          <a:lstStyle>
            <a:lvl1pPr>
              <a:defRPr/>
            </a:lvl1pPr>
          </a:lstStyle>
          <a:p>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pie de página"/>
          <p:cNvSpPr>
            <a:spLocks noGrp="1"/>
          </p:cNvSpPr>
          <p:nvPr>
            <p:ph type="ftr" sz="quarter" idx="10"/>
          </p:nvPr>
        </p:nvSpPr>
        <p:spPr/>
        <p:txBody>
          <a:bodyPr/>
          <a:lstStyle>
            <a:lvl1pPr>
              <a:defRPr/>
            </a:lvl1pPr>
          </a:lstStyle>
          <a:p>
            <a:endParaRPr lang="es-ES"/>
          </a:p>
        </p:txBody>
      </p:sp>
      <p:sp>
        <p:nvSpPr>
          <p:cNvPr id="3" name="2 Marcador de número de diapositiva"/>
          <p:cNvSpPr>
            <a:spLocks noGrp="1"/>
          </p:cNvSpPr>
          <p:nvPr>
            <p:ph type="sldNum" sz="quarter" idx="11"/>
          </p:nvPr>
        </p:nvSpPr>
        <p:spPr/>
        <p:txBody>
          <a:bodyPr/>
          <a:lstStyle>
            <a:lvl1pPr>
              <a:defRPr/>
            </a:lvl1pPr>
          </a:lstStyle>
          <a:p>
            <a:fld id="{C8F22AEC-5983-4C52-A0E0-982C974CDD16}" type="slidenum">
              <a:rPr lang="es-ES"/>
              <a:pPr/>
              <a:t>‹Nº›</a:t>
            </a:fld>
            <a:endParaRPr lang="es-ES"/>
          </a:p>
        </p:txBody>
      </p:sp>
      <p:sp>
        <p:nvSpPr>
          <p:cNvPr id="4" name="3 Marcador de fecha"/>
          <p:cNvSpPr>
            <a:spLocks noGrp="1"/>
          </p:cNvSpPr>
          <p:nvPr>
            <p:ph type="dt" sz="half" idx="12"/>
          </p:nvPr>
        </p:nvSpPr>
        <p:spPr/>
        <p:txBody>
          <a:bodyPr/>
          <a:lstStyle>
            <a:lvl1pPr>
              <a:defRPr/>
            </a:lvl1pPr>
          </a:lstStyle>
          <a:p>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pie de página"/>
          <p:cNvSpPr>
            <a:spLocks noGrp="1"/>
          </p:cNvSpPr>
          <p:nvPr>
            <p:ph type="ftr" sz="quarter" idx="10"/>
          </p:nvPr>
        </p:nvSpPr>
        <p:spPr/>
        <p:txBody>
          <a:bodyPr/>
          <a:lstStyle>
            <a:lvl1pPr>
              <a:defRPr/>
            </a:lvl1pPr>
          </a:lstStyle>
          <a:p>
            <a:endParaRPr lang="es-ES"/>
          </a:p>
        </p:txBody>
      </p:sp>
      <p:sp>
        <p:nvSpPr>
          <p:cNvPr id="6" name="5 Marcador de número de diapositiva"/>
          <p:cNvSpPr>
            <a:spLocks noGrp="1"/>
          </p:cNvSpPr>
          <p:nvPr>
            <p:ph type="sldNum" sz="quarter" idx="11"/>
          </p:nvPr>
        </p:nvSpPr>
        <p:spPr/>
        <p:txBody>
          <a:bodyPr/>
          <a:lstStyle>
            <a:lvl1pPr>
              <a:defRPr/>
            </a:lvl1pPr>
          </a:lstStyle>
          <a:p>
            <a:fld id="{32D9D33E-275F-4792-AA25-2B14805BC406}" type="slidenum">
              <a:rPr lang="es-ES"/>
              <a:pPr/>
              <a:t>‹Nº›</a:t>
            </a:fld>
            <a:endParaRPr lang="es-ES"/>
          </a:p>
        </p:txBody>
      </p:sp>
      <p:sp>
        <p:nvSpPr>
          <p:cNvPr id="7" name="6 Marcador de fecha"/>
          <p:cNvSpPr>
            <a:spLocks noGrp="1"/>
          </p:cNvSpPr>
          <p:nvPr>
            <p:ph type="dt" sz="half" idx="12"/>
          </p:nvPr>
        </p:nvSpPr>
        <p:spPr/>
        <p:txBody>
          <a:bodyPr/>
          <a:lstStyle>
            <a:lvl1pPr>
              <a:defRPr/>
            </a:lvl1pPr>
          </a:lstStyle>
          <a:p>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_tradn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pie de página"/>
          <p:cNvSpPr>
            <a:spLocks noGrp="1"/>
          </p:cNvSpPr>
          <p:nvPr>
            <p:ph type="ftr" sz="quarter" idx="10"/>
          </p:nvPr>
        </p:nvSpPr>
        <p:spPr/>
        <p:txBody>
          <a:bodyPr/>
          <a:lstStyle>
            <a:lvl1pPr>
              <a:defRPr/>
            </a:lvl1pPr>
          </a:lstStyle>
          <a:p>
            <a:endParaRPr lang="es-ES"/>
          </a:p>
        </p:txBody>
      </p:sp>
      <p:sp>
        <p:nvSpPr>
          <p:cNvPr id="6" name="5 Marcador de número de diapositiva"/>
          <p:cNvSpPr>
            <a:spLocks noGrp="1"/>
          </p:cNvSpPr>
          <p:nvPr>
            <p:ph type="sldNum" sz="quarter" idx="11"/>
          </p:nvPr>
        </p:nvSpPr>
        <p:spPr/>
        <p:txBody>
          <a:bodyPr/>
          <a:lstStyle>
            <a:lvl1pPr>
              <a:defRPr/>
            </a:lvl1pPr>
          </a:lstStyle>
          <a:p>
            <a:fld id="{6A35C307-158B-4BED-9077-8CC33DCE8464}" type="slidenum">
              <a:rPr lang="es-ES"/>
              <a:pPr/>
              <a:t>‹Nº›</a:t>
            </a:fld>
            <a:endParaRPr lang="es-ES"/>
          </a:p>
        </p:txBody>
      </p:sp>
      <p:sp>
        <p:nvSpPr>
          <p:cNvPr id="7" name="6 Marcador de fecha"/>
          <p:cNvSpPr>
            <a:spLocks noGrp="1"/>
          </p:cNvSpPr>
          <p:nvPr>
            <p:ph type="dt" sz="half" idx="12"/>
          </p:nvPr>
        </p:nvSpPr>
        <p:spPr/>
        <p:txBody>
          <a:bodyPr/>
          <a:lstStyle>
            <a:lvl1pPr>
              <a:defRPr/>
            </a:lvl1pPr>
          </a:lstStyle>
          <a:p>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vl1pPr>
          </a:lstStyle>
          <a:p>
            <a:endParaRPr lang="es-ES"/>
          </a:p>
        </p:txBody>
      </p:sp>
      <p:sp>
        <p:nvSpPr>
          <p:cNvPr id="5222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fld id="{6444B9D6-1297-4459-AF89-7A4CD8C87BC2}" type="slidenum">
              <a:rPr lang="es-ES"/>
              <a:pPr/>
              <a:t>‹Nº›</a:t>
            </a:fld>
            <a:endParaRPr lang="es-ES"/>
          </a:p>
        </p:txBody>
      </p:sp>
      <p:grpSp>
        <p:nvGrpSpPr>
          <p:cNvPr id="52228" name="Group 4"/>
          <p:cNvGrpSpPr>
            <a:grpSpLocks/>
          </p:cNvGrpSpPr>
          <p:nvPr/>
        </p:nvGrpSpPr>
        <p:grpSpPr bwMode="auto">
          <a:xfrm>
            <a:off x="0" y="0"/>
            <a:ext cx="9144000" cy="546100"/>
            <a:chOff x="0" y="0"/>
            <a:chExt cx="5760" cy="344"/>
          </a:xfrm>
        </p:grpSpPr>
        <p:sp>
          <p:nvSpPr>
            <p:cNvPr id="52229"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lang="es-ES_tradnl" sz="2400">
                <a:latin typeface="Times New Roman" pitchFamily="18" charset="0"/>
              </a:endParaRPr>
            </a:p>
          </p:txBody>
        </p:sp>
        <p:sp>
          <p:nvSpPr>
            <p:cNvPr id="52230"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es-ES_tradnl" sz="2400">
                <a:latin typeface="Times New Roman" pitchFamily="18" charset="0"/>
              </a:endParaRPr>
            </a:p>
          </p:txBody>
        </p:sp>
        <p:sp>
          <p:nvSpPr>
            <p:cNvPr id="5223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es-ES_tradnl">
                <a:solidFill>
                  <a:schemeClr val="hlink"/>
                </a:solidFill>
              </a:endParaRPr>
            </a:p>
          </p:txBody>
        </p:sp>
        <p:sp>
          <p:nvSpPr>
            <p:cNvPr id="52232"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es-ES_tradnl">
                <a:solidFill>
                  <a:schemeClr val="hlink"/>
                </a:solidFill>
              </a:endParaRPr>
            </a:p>
          </p:txBody>
        </p:sp>
        <p:sp>
          <p:nvSpPr>
            <p:cNvPr id="5223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es-ES_tradnl">
                <a:solidFill>
                  <a:schemeClr val="accent2"/>
                </a:solidFill>
              </a:endParaRPr>
            </a:p>
          </p:txBody>
        </p:sp>
        <p:sp>
          <p:nvSpPr>
            <p:cNvPr id="5223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es-ES_tradnl">
                <a:solidFill>
                  <a:schemeClr val="hlink"/>
                </a:solidFill>
              </a:endParaRPr>
            </a:p>
          </p:txBody>
        </p:sp>
        <p:sp>
          <p:nvSpPr>
            <p:cNvPr id="5223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es-ES_tradnl" sz="2400">
                <a:latin typeface="Times New Roman" pitchFamily="18" charset="0"/>
              </a:endParaRPr>
            </a:p>
          </p:txBody>
        </p:sp>
        <p:sp>
          <p:nvSpPr>
            <p:cNvPr id="5223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es-ES_tradnl">
                <a:solidFill>
                  <a:schemeClr val="accent2"/>
                </a:solidFill>
              </a:endParaRPr>
            </a:p>
          </p:txBody>
        </p:sp>
        <p:sp>
          <p:nvSpPr>
            <p:cNvPr id="5223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es-ES_tradnl">
                <a:solidFill>
                  <a:schemeClr val="accent2"/>
                </a:solidFill>
              </a:endParaRPr>
            </a:p>
          </p:txBody>
        </p:sp>
      </p:grpSp>
      <p:sp>
        <p:nvSpPr>
          <p:cNvPr id="52238"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52239"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5224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l" rtl="0" eaLnBrk="1" fontAlgn="base" hangingPunct="1">
        <a:spcBef>
          <a:spcPct val="0"/>
        </a:spcBef>
        <a:spcAft>
          <a:spcPct val="0"/>
        </a:spcAft>
        <a:defRPr sz="4400">
          <a:solidFill>
            <a:schemeClr val="tx1"/>
          </a:solidFill>
          <a:latin typeface="+mj-lt"/>
          <a:ea typeface="+mj-ea"/>
          <a:cs typeface="+mj-cs"/>
        </a:defRPr>
      </a:lvl1pPr>
      <a:lvl2pPr algn="l" rtl="0" eaLnBrk="1" fontAlgn="base" hangingPunct="1">
        <a:spcBef>
          <a:spcPct val="0"/>
        </a:spcBef>
        <a:spcAft>
          <a:spcPct val="0"/>
        </a:spcAft>
        <a:defRPr sz="4400">
          <a:solidFill>
            <a:schemeClr val="tx1"/>
          </a:solidFill>
          <a:latin typeface="Arial" charset="0"/>
        </a:defRPr>
      </a:lvl2pPr>
      <a:lvl3pPr algn="l" rtl="0" eaLnBrk="1" fontAlgn="base" hangingPunct="1">
        <a:spcBef>
          <a:spcPct val="0"/>
        </a:spcBef>
        <a:spcAft>
          <a:spcPct val="0"/>
        </a:spcAft>
        <a:defRPr sz="4400">
          <a:solidFill>
            <a:schemeClr val="tx1"/>
          </a:solidFill>
          <a:latin typeface="Arial" charset="0"/>
        </a:defRPr>
      </a:lvl3pPr>
      <a:lvl4pPr algn="l" rtl="0" eaLnBrk="1" fontAlgn="base" hangingPunct="1">
        <a:spcBef>
          <a:spcPct val="0"/>
        </a:spcBef>
        <a:spcAft>
          <a:spcPct val="0"/>
        </a:spcAft>
        <a:defRPr sz="4400">
          <a:solidFill>
            <a:schemeClr val="tx1"/>
          </a:solidFill>
          <a:latin typeface="Arial" charset="0"/>
        </a:defRPr>
      </a:lvl4pPr>
      <a:lvl5pPr algn="l" rtl="0" eaLnBrk="1" fontAlgn="base" hangingPunct="1">
        <a:spcBef>
          <a:spcPct val="0"/>
        </a:spcBef>
        <a:spcAft>
          <a:spcPct val="0"/>
        </a:spcAft>
        <a:defRPr sz="4400">
          <a:solidFill>
            <a:schemeClr val="tx1"/>
          </a:solidFill>
          <a:latin typeface="Arial" charset="0"/>
        </a:defRPr>
      </a:lvl5pPr>
      <a:lvl6pPr marL="457200" algn="l" rtl="0" eaLnBrk="1" fontAlgn="base" hangingPunct="1">
        <a:spcBef>
          <a:spcPct val="0"/>
        </a:spcBef>
        <a:spcAft>
          <a:spcPct val="0"/>
        </a:spcAft>
        <a:defRPr sz="4400">
          <a:solidFill>
            <a:schemeClr val="tx1"/>
          </a:solidFill>
          <a:latin typeface="Arial" charset="0"/>
        </a:defRPr>
      </a:lvl6pPr>
      <a:lvl7pPr marL="914400" algn="l" rtl="0" eaLnBrk="1" fontAlgn="base" hangingPunct="1">
        <a:spcBef>
          <a:spcPct val="0"/>
        </a:spcBef>
        <a:spcAft>
          <a:spcPct val="0"/>
        </a:spcAft>
        <a:defRPr sz="4400">
          <a:solidFill>
            <a:schemeClr val="tx1"/>
          </a:solidFill>
          <a:latin typeface="Arial" charset="0"/>
        </a:defRPr>
      </a:lvl7pPr>
      <a:lvl8pPr marL="1371600" algn="l" rtl="0" eaLnBrk="1" fontAlgn="base" hangingPunct="1">
        <a:spcBef>
          <a:spcPct val="0"/>
        </a:spcBef>
        <a:spcAft>
          <a:spcPct val="0"/>
        </a:spcAft>
        <a:defRPr sz="4400">
          <a:solidFill>
            <a:schemeClr val="tx1"/>
          </a:solidFill>
          <a:latin typeface="Arial" charset="0"/>
        </a:defRPr>
      </a:lvl8pPr>
      <a:lvl9pPr marL="1828800" algn="l" rtl="0" eaLnBrk="1" fontAlgn="base" hangingPunct="1">
        <a:spcBef>
          <a:spcPct val="0"/>
        </a:spcBef>
        <a:spcAft>
          <a:spcPct val="0"/>
        </a:spcAft>
        <a:defRPr sz="4400">
          <a:solidFill>
            <a:schemeClr val="tx1"/>
          </a:solidFill>
          <a:latin typeface="Arial" charset="0"/>
        </a:defRPr>
      </a:lvl9pPr>
    </p:titleStyle>
    <p:bodyStyle>
      <a:lvl1pPr marL="342900" indent="-342900" algn="l" rtl="0" eaLnBrk="1" fontAlgn="base" hangingPunct="1">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1" fontAlgn="base" hangingPunct="1">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1" fontAlgn="base" hangingPunct="1">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http://www.iche.espol.edu.ec/archivos/arriba_iche.gif" TargetMode="External"/></Relationships>
</file>

<file path=ppt/slides/_rels/slide10.xml.rels><?xml version="1.0" encoding="UTF-8" standalone="yes"?>
<Relationships xmlns="http://schemas.openxmlformats.org/package/2006/relationships"><Relationship Id="rId3" Type="http://schemas.openxmlformats.org/officeDocument/2006/relationships/oleObject" Target="../embeddings/Gr_fico_de_Microsoft_Office_Excel7.xls"/><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11.xml.rels><?xml version="1.0" encoding="UTF-8" standalone="yes"?>
<Relationships xmlns="http://schemas.openxmlformats.org/package/2006/relationships"><Relationship Id="rId3" Type="http://schemas.openxmlformats.org/officeDocument/2006/relationships/oleObject" Target="../embeddings/Gr_fico_de_Microsoft_Office_Excel8.xls"/><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12.xml.rels><?xml version="1.0" encoding="UTF-8" standalone="yes"?>
<Relationships xmlns="http://schemas.openxmlformats.org/package/2006/relationships"><Relationship Id="rId3" Type="http://schemas.openxmlformats.org/officeDocument/2006/relationships/oleObject" Target="../embeddings/Gr_fico_de_Microsoft_Office_Excel9.xls"/><Relationship Id="rId2" Type="http://schemas.openxmlformats.org/officeDocument/2006/relationships/slideLayout" Target="../slideLayouts/slideLayout2.xml"/><Relationship Id="rId1" Type="http://schemas.openxmlformats.org/officeDocument/2006/relationships/vmlDrawing" Target="../drawings/vmlDrawing9.vml"/></Relationships>
</file>

<file path=ppt/slides/_rels/slide13.xml.rels><?xml version="1.0" encoding="UTF-8" standalone="yes"?>
<Relationships xmlns="http://schemas.openxmlformats.org/package/2006/relationships"><Relationship Id="rId3" Type="http://schemas.openxmlformats.org/officeDocument/2006/relationships/oleObject" Target="../embeddings/Gr_fico_de_Microsoft_Office_Excel10.xls"/><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14.xml.rels><?xml version="1.0" encoding="UTF-8" standalone="yes"?>
<Relationships xmlns="http://schemas.openxmlformats.org/package/2006/relationships"><Relationship Id="rId3" Type="http://schemas.openxmlformats.org/officeDocument/2006/relationships/oleObject" Target="../embeddings/Gr_fico_de_Microsoft_Office_Excel11.xls"/><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Gr_fico_de_Microsoft_Office_Excel1.xls"/><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oleObject" Target="../embeddings/Gr_fico_de_Microsoft_Office_Excel2.xls"/><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6.xml.rels><?xml version="1.0" encoding="UTF-8" standalone="yes"?>
<Relationships xmlns="http://schemas.openxmlformats.org/package/2006/relationships"><Relationship Id="rId3" Type="http://schemas.openxmlformats.org/officeDocument/2006/relationships/oleObject" Target="../embeddings/Gr_fico_de_Microsoft_Office_Excel3.xls"/><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7.xml.rels><?xml version="1.0" encoding="UTF-8" standalone="yes"?>
<Relationships xmlns="http://schemas.openxmlformats.org/package/2006/relationships"><Relationship Id="rId3" Type="http://schemas.openxmlformats.org/officeDocument/2006/relationships/oleObject" Target="../embeddings/Gr_fico_de_Microsoft_Office_Excel4.xls"/><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8.xml.rels><?xml version="1.0" encoding="UTF-8" standalone="yes"?>
<Relationships xmlns="http://schemas.openxmlformats.org/package/2006/relationships"><Relationship Id="rId3" Type="http://schemas.openxmlformats.org/officeDocument/2006/relationships/oleObject" Target="../embeddings/Gr_fico_de_Microsoft_Office_Excel5.xls"/><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9.xml.rels><?xml version="1.0" encoding="UTF-8" standalone="yes"?>
<Relationships xmlns="http://schemas.openxmlformats.org/package/2006/relationships"><Relationship Id="rId3" Type="http://schemas.openxmlformats.org/officeDocument/2006/relationships/oleObject" Target="../embeddings/Gr_fico_de_Microsoft_Office_Excel6.xls"/><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ctr"/>
            <a:r>
              <a:rPr lang="es-ES" sz="3600" b="1" u="sng">
                <a:latin typeface="Algerian" pitchFamily="82" charset="0"/>
              </a:rPr>
              <a:t>Proyecto de Grado</a:t>
            </a:r>
          </a:p>
        </p:txBody>
      </p:sp>
      <p:sp>
        <p:nvSpPr>
          <p:cNvPr id="4099" name="Rectangle 3"/>
          <p:cNvSpPr>
            <a:spLocks noGrp="1" noChangeArrowheads="1"/>
          </p:cNvSpPr>
          <p:nvPr>
            <p:ph type="body" idx="1"/>
          </p:nvPr>
        </p:nvSpPr>
        <p:spPr>
          <a:xfrm>
            <a:off x="468313" y="1773238"/>
            <a:ext cx="8229600" cy="4679950"/>
          </a:xfrm>
        </p:spPr>
        <p:txBody>
          <a:bodyPr/>
          <a:lstStyle/>
          <a:p>
            <a:pPr algn="ctr">
              <a:buFont typeface="Wingdings" pitchFamily="2" charset="2"/>
              <a:buNone/>
            </a:pPr>
            <a:r>
              <a:rPr lang="es-ES" sz="2800" b="1">
                <a:latin typeface="Australian Sunrise" pitchFamily="2" charset="0"/>
              </a:rPr>
              <a:t>Tema:</a:t>
            </a:r>
          </a:p>
          <a:p>
            <a:pPr algn="ctr">
              <a:buFont typeface="Wingdings" pitchFamily="2" charset="2"/>
              <a:buNone/>
            </a:pPr>
            <a:r>
              <a:rPr lang="es-ES" sz="2800" b="1">
                <a:latin typeface="Australian Sunrise" pitchFamily="2" charset="0"/>
              </a:rPr>
              <a:t>“DESARROLLO DE UN PLAN DE MARKETING PARA LA INTRODUCCION Y COMERCIALIZACION DE CONCENTRADOS DE CARNE DE POLLO MARCA MR. POLLO”</a:t>
            </a:r>
            <a:endParaRPr lang="es-ES" sz="2800" b="1">
              <a:latin typeface="Georgia" pitchFamily="18" charset="0"/>
            </a:endParaRPr>
          </a:p>
          <a:p>
            <a:pPr algn="ctr">
              <a:buFont typeface="Wingdings" pitchFamily="2" charset="2"/>
              <a:buNone/>
            </a:pPr>
            <a:endParaRPr lang="es-EC" sz="2800" b="1" u="sng">
              <a:latin typeface="Georgia" pitchFamily="18" charset="0"/>
            </a:endParaRPr>
          </a:p>
          <a:p>
            <a:pPr algn="ctr">
              <a:buFont typeface="Wingdings" pitchFamily="2" charset="2"/>
              <a:buNone/>
            </a:pPr>
            <a:endParaRPr lang="es-EC" sz="2800" b="1" u="sng">
              <a:latin typeface="Bell MT" pitchFamily="18" charset="0"/>
            </a:endParaRPr>
          </a:p>
          <a:p>
            <a:pPr algn="ctr">
              <a:buFont typeface="Wingdings" pitchFamily="2" charset="2"/>
              <a:buNone/>
            </a:pPr>
            <a:r>
              <a:rPr lang="es-EC" sz="2800" b="1" u="sng">
                <a:latin typeface="Bell MT" pitchFamily="18" charset="0"/>
              </a:rPr>
              <a:t>Autora:</a:t>
            </a:r>
            <a:r>
              <a:rPr lang="es-EC" sz="2800" b="1">
                <a:latin typeface="Georgia" pitchFamily="18" charset="0"/>
              </a:rPr>
              <a:t> </a:t>
            </a:r>
          </a:p>
          <a:p>
            <a:pPr algn="ctr">
              <a:buFont typeface="Wingdings" pitchFamily="2" charset="2"/>
              <a:buNone/>
            </a:pPr>
            <a:r>
              <a:rPr lang="es-EC" sz="2800" b="1">
                <a:latin typeface="Georgia" pitchFamily="18" charset="0"/>
              </a:rPr>
              <a:t>		</a:t>
            </a:r>
            <a:r>
              <a:rPr lang="es-EC" sz="2800" b="1">
                <a:latin typeface="Bell MT" pitchFamily="18" charset="0"/>
              </a:rPr>
              <a:t>Andrea Ximena Aviles Chacón</a:t>
            </a:r>
            <a:endParaRPr lang="es-ES" sz="2800" b="1">
              <a:latin typeface="Bell MT" pitchFamily="18" charset="0"/>
            </a:endParaRPr>
          </a:p>
          <a:p>
            <a:pPr algn="ctr">
              <a:buFont typeface="Wingdings" pitchFamily="2" charset="2"/>
              <a:buNone/>
            </a:pPr>
            <a:r>
              <a:rPr lang="es-ES"/>
              <a:t> </a:t>
            </a:r>
          </a:p>
        </p:txBody>
      </p:sp>
      <p:pic>
        <p:nvPicPr>
          <p:cNvPr id="4101" name="Picture 5" descr="http://www.iche.espol.edu.ec/archivos/arriba_iche.gif"/>
          <p:cNvPicPr>
            <a:picLocks noChangeAspect="1" noChangeArrowheads="1"/>
          </p:cNvPicPr>
          <p:nvPr/>
        </p:nvPicPr>
        <p:blipFill>
          <a:blip r:embed="rId3" r:link="rId4"/>
          <a:srcRect r="82469" b="-9090"/>
          <a:stretch>
            <a:fillRect/>
          </a:stretch>
        </p:blipFill>
        <p:spPr bwMode="auto">
          <a:xfrm>
            <a:off x="611188" y="549275"/>
            <a:ext cx="1257300" cy="1143000"/>
          </a:xfrm>
          <a:prstGeom prst="rect">
            <a:avLst/>
          </a:prstGeom>
          <a:noFill/>
          <a:ln w="9525">
            <a:noFill/>
            <a:miter lim="800000"/>
            <a:headEnd/>
            <a:tailEnd/>
          </a:ln>
        </p:spPr>
      </p:pic>
      <p:pic>
        <p:nvPicPr>
          <p:cNvPr id="4104" name="Picture 8" descr="logoEspol"/>
          <p:cNvPicPr>
            <a:picLocks noChangeAspect="1" noChangeArrowheads="1"/>
          </p:cNvPicPr>
          <p:nvPr/>
        </p:nvPicPr>
        <p:blipFill>
          <a:blip r:embed="rId5"/>
          <a:srcRect/>
          <a:stretch>
            <a:fillRect/>
          </a:stretch>
        </p:blipFill>
        <p:spPr bwMode="auto">
          <a:xfrm>
            <a:off x="7380288" y="692150"/>
            <a:ext cx="1081087" cy="10810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104"/>
                                        </p:tgtEl>
                                        <p:attrNameLst>
                                          <p:attrName>style.visibility</p:attrName>
                                        </p:attrNameLst>
                                      </p:cBhvr>
                                      <p:to>
                                        <p:strVal val="visible"/>
                                      </p:to>
                                    </p:set>
                                    <p:animEffect transition="in" filter="circle(in)">
                                      <p:cBhvr>
                                        <p:cTn id="7" dur="2000"/>
                                        <p:tgtEl>
                                          <p:spTgt spid="410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4098"/>
                                        </p:tgtEl>
                                        <p:attrNameLst>
                                          <p:attrName>style.visibility</p:attrName>
                                        </p:attrNameLst>
                                      </p:cBhvr>
                                      <p:to>
                                        <p:strVal val="visible"/>
                                      </p:to>
                                    </p:set>
                                    <p:animEffect transition="in" filter="circle(in)">
                                      <p:cBhvr>
                                        <p:cTn id="10" dur="2000"/>
                                        <p:tgtEl>
                                          <p:spTgt spid="4098"/>
                                        </p:tgtEl>
                                      </p:cBhvr>
                                    </p:animEffect>
                                  </p:childTnLst>
                                </p:cTn>
                              </p:par>
                              <p:par>
                                <p:cTn id="11" presetID="6" presetClass="entr" presetSubtype="16" fill="hold" nodeType="withEffect">
                                  <p:stCondLst>
                                    <p:cond delay="0"/>
                                  </p:stCondLst>
                                  <p:childTnLst>
                                    <p:set>
                                      <p:cBhvr>
                                        <p:cTn id="12" dur="1" fill="hold">
                                          <p:stCondLst>
                                            <p:cond delay="0"/>
                                          </p:stCondLst>
                                        </p:cTn>
                                        <p:tgtEl>
                                          <p:spTgt spid="4101"/>
                                        </p:tgtEl>
                                        <p:attrNameLst>
                                          <p:attrName>style.visibility</p:attrName>
                                        </p:attrNameLst>
                                      </p:cBhvr>
                                      <p:to>
                                        <p:strVal val="visible"/>
                                      </p:to>
                                    </p:set>
                                    <p:animEffect transition="in" filter="circle(in)">
                                      <p:cBhvr>
                                        <p:cTn id="13" dur="2000"/>
                                        <p:tgtEl>
                                          <p:spTgt spid="4101"/>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nodeType="clickEffect">
                                  <p:stCondLst>
                                    <p:cond delay="0"/>
                                  </p:stCondLst>
                                  <p:childTnLst>
                                    <p:set>
                                      <p:cBhvr>
                                        <p:cTn id="17" dur="1" fill="hold">
                                          <p:stCondLst>
                                            <p:cond delay="0"/>
                                          </p:stCondLst>
                                        </p:cTn>
                                        <p:tgtEl>
                                          <p:spTgt spid="4099">
                                            <p:txEl>
                                              <p:pRg st="1" end="1"/>
                                            </p:txEl>
                                          </p:spTgt>
                                        </p:tgtEl>
                                        <p:attrNameLst>
                                          <p:attrName>style.visibility</p:attrName>
                                        </p:attrNameLst>
                                      </p:cBhvr>
                                      <p:to>
                                        <p:strVal val="visible"/>
                                      </p:to>
                                    </p:set>
                                    <p:animEffect transition="in" filter="randombar(horizontal)">
                                      <p:cBhvr>
                                        <p:cTn id="18" dur="500"/>
                                        <p:tgtEl>
                                          <p:spTgt spid="4099">
                                            <p:txEl>
                                              <p:pRg st="1" end="1"/>
                                            </p:txEl>
                                          </p:spTgt>
                                        </p:tgtEl>
                                      </p:cBhvr>
                                    </p:animEffect>
                                  </p:childTnLst>
                                </p:cTn>
                              </p:par>
                              <p:par>
                                <p:cTn id="19" presetID="14" presetClass="entr" presetSubtype="10" fill="hold" nodeType="withEffect">
                                  <p:stCondLst>
                                    <p:cond delay="0"/>
                                  </p:stCondLst>
                                  <p:childTnLst>
                                    <p:set>
                                      <p:cBhvr>
                                        <p:cTn id="20" dur="1" fill="hold">
                                          <p:stCondLst>
                                            <p:cond delay="0"/>
                                          </p:stCondLst>
                                        </p:cTn>
                                        <p:tgtEl>
                                          <p:spTgt spid="4099">
                                            <p:txEl>
                                              <p:pRg st="0" end="0"/>
                                            </p:txEl>
                                          </p:spTgt>
                                        </p:tgtEl>
                                        <p:attrNameLst>
                                          <p:attrName>style.visibility</p:attrName>
                                        </p:attrNameLst>
                                      </p:cBhvr>
                                      <p:to>
                                        <p:strVal val="visible"/>
                                      </p:to>
                                    </p:set>
                                    <p:animEffect transition="in" filter="randombar(horizontal)">
                                      <p:cBhvr>
                                        <p:cTn id="21" dur="500"/>
                                        <p:tgtEl>
                                          <p:spTgt spid="4099">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nodeType="clickEffect">
                                  <p:stCondLst>
                                    <p:cond delay="0"/>
                                  </p:stCondLst>
                                  <p:childTnLst>
                                    <p:set>
                                      <p:cBhvr>
                                        <p:cTn id="25" dur="1" fill="hold">
                                          <p:stCondLst>
                                            <p:cond delay="0"/>
                                          </p:stCondLst>
                                        </p:cTn>
                                        <p:tgtEl>
                                          <p:spTgt spid="4099">
                                            <p:txEl>
                                              <p:pRg st="4" end="4"/>
                                            </p:txEl>
                                          </p:spTgt>
                                        </p:tgtEl>
                                        <p:attrNameLst>
                                          <p:attrName>style.visibility</p:attrName>
                                        </p:attrNameLst>
                                      </p:cBhvr>
                                      <p:to>
                                        <p:strVal val="visible"/>
                                      </p:to>
                                    </p:set>
                                    <p:animEffect transition="in" filter="randombar(horizontal)">
                                      <p:cBhvr>
                                        <p:cTn id="26" dur="500"/>
                                        <p:tgtEl>
                                          <p:spTgt spid="4099">
                                            <p:txEl>
                                              <p:pRg st="4" end="4"/>
                                            </p:txEl>
                                          </p:spTgt>
                                        </p:tgtEl>
                                      </p:cBhvr>
                                    </p:animEffect>
                                  </p:childTnLst>
                                </p:cTn>
                              </p:par>
                              <p:par>
                                <p:cTn id="27" presetID="14" presetClass="entr" presetSubtype="10" fill="hold" nodeType="withEffect">
                                  <p:stCondLst>
                                    <p:cond delay="0"/>
                                  </p:stCondLst>
                                  <p:childTnLst>
                                    <p:set>
                                      <p:cBhvr>
                                        <p:cTn id="28" dur="1" fill="hold">
                                          <p:stCondLst>
                                            <p:cond delay="0"/>
                                          </p:stCondLst>
                                        </p:cTn>
                                        <p:tgtEl>
                                          <p:spTgt spid="4099">
                                            <p:txEl>
                                              <p:pRg st="5" end="5"/>
                                            </p:txEl>
                                          </p:spTgt>
                                        </p:tgtEl>
                                        <p:attrNameLst>
                                          <p:attrName>style.visibility</p:attrName>
                                        </p:attrNameLst>
                                      </p:cBhvr>
                                      <p:to>
                                        <p:strVal val="visible"/>
                                      </p:to>
                                    </p:set>
                                    <p:animEffect transition="in" filter="randombar(horizontal)">
                                      <p:cBhvr>
                                        <p:cTn id="29" dur="500"/>
                                        <p:tgtEl>
                                          <p:spTgt spid="409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7" name="Rectangle 5"/>
          <p:cNvSpPr>
            <a:spLocks noGrp="1" noChangeArrowheads="1"/>
          </p:cNvSpPr>
          <p:nvPr>
            <p:ph type="title"/>
          </p:nvPr>
        </p:nvSpPr>
        <p:spPr/>
        <p:txBody>
          <a:bodyPr/>
          <a:lstStyle/>
          <a:p>
            <a:pPr algn="ctr"/>
            <a:r>
              <a:rPr lang="es-MX" sz="2800" b="1"/>
              <a:t>Factores desicivos que inciden en el consumidor al momento de comprar caldos concentrados de pollo.</a:t>
            </a:r>
            <a:endParaRPr lang="es-ES" sz="2800" b="1"/>
          </a:p>
        </p:txBody>
      </p:sp>
      <p:graphicFrame>
        <p:nvGraphicFramePr>
          <p:cNvPr id="59396" name="Object 4"/>
          <p:cNvGraphicFramePr>
            <a:graphicFrameLocks noChangeAspect="1"/>
          </p:cNvGraphicFramePr>
          <p:nvPr>
            <p:ph idx="1"/>
          </p:nvPr>
        </p:nvGraphicFramePr>
        <p:xfrm>
          <a:off x="971550" y="2133600"/>
          <a:ext cx="7561263" cy="4146550"/>
        </p:xfrm>
        <a:graphic>
          <a:graphicData uri="http://schemas.openxmlformats.org/presentationml/2006/ole">
            <p:oleObj spid="_x0000_s59396" name="Gráfico" r:id="rId3" imgW="5905500" imgH="3238500" progId="Excel.Chart.8">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3" name="Rectangle 5"/>
          <p:cNvSpPr>
            <a:spLocks noGrp="1" noChangeArrowheads="1"/>
          </p:cNvSpPr>
          <p:nvPr>
            <p:ph type="title"/>
          </p:nvPr>
        </p:nvSpPr>
        <p:spPr/>
        <p:txBody>
          <a:bodyPr/>
          <a:lstStyle/>
          <a:p>
            <a:pPr algn="ctr"/>
            <a:r>
              <a:rPr lang="es-MX" sz="2800" b="1"/>
              <a:t>Marcas de caldos concentrados que  mas compran los consumidores.</a:t>
            </a:r>
            <a:endParaRPr lang="es-ES" sz="2800" b="1"/>
          </a:p>
        </p:txBody>
      </p:sp>
      <p:graphicFrame>
        <p:nvGraphicFramePr>
          <p:cNvPr id="58372" name="Object 4"/>
          <p:cNvGraphicFramePr>
            <a:graphicFrameLocks noChangeAspect="1"/>
          </p:cNvGraphicFramePr>
          <p:nvPr>
            <p:ph idx="1"/>
          </p:nvPr>
        </p:nvGraphicFramePr>
        <p:xfrm>
          <a:off x="1042988" y="2492375"/>
          <a:ext cx="7489825" cy="3578225"/>
        </p:xfrm>
        <a:graphic>
          <a:graphicData uri="http://schemas.openxmlformats.org/presentationml/2006/ole">
            <p:oleObj spid="_x0000_s58372" name="Gráfico" r:id="rId3" imgW="5600700" imgH="2676449" progId="Excel.Chart.8">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9" name="Rectangle 5"/>
          <p:cNvSpPr>
            <a:spLocks noGrp="1" noChangeArrowheads="1"/>
          </p:cNvSpPr>
          <p:nvPr>
            <p:ph type="title"/>
          </p:nvPr>
        </p:nvSpPr>
        <p:spPr/>
        <p:txBody>
          <a:bodyPr/>
          <a:lstStyle/>
          <a:p>
            <a:pPr algn="ctr"/>
            <a:r>
              <a:rPr lang="es-MX" sz="2800" b="1"/>
              <a:t>Principales usos de los caldos concentrados de pollo.</a:t>
            </a:r>
            <a:endParaRPr lang="es-ES" sz="2800" b="1"/>
          </a:p>
        </p:txBody>
      </p:sp>
      <p:graphicFrame>
        <p:nvGraphicFramePr>
          <p:cNvPr id="57348" name="Object 4"/>
          <p:cNvGraphicFramePr>
            <a:graphicFrameLocks noChangeAspect="1"/>
          </p:cNvGraphicFramePr>
          <p:nvPr>
            <p:ph idx="1"/>
          </p:nvPr>
        </p:nvGraphicFramePr>
        <p:xfrm>
          <a:off x="1187450" y="1846263"/>
          <a:ext cx="6480175" cy="5011737"/>
        </p:xfrm>
        <a:graphic>
          <a:graphicData uri="http://schemas.openxmlformats.org/presentationml/2006/ole">
            <p:oleObj spid="_x0000_s57348" name="Gráfico" r:id="rId3" imgW="4457700" imgH="3448202" progId="Excel.Chart.8">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5" name="Rectangle 5"/>
          <p:cNvSpPr>
            <a:spLocks noGrp="1" noChangeArrowheads="1"/>
          </p:cNvSpPr>
          <p:nvPr>
            <p:ph type="title"/>
          </p:nvPr>
        </p:nvSpPr>
        <p:spPr/>
        <p:txBody>
          <a:bodyPr/>
          <a:lstStyle/>
          <a:p>
            <a:pPr algn="ctr"/>
            <a:r>
              <a:rPr lang="es-MX" sz="2800" b="1"/>
              <a:t>Posibles compradores de los caldos concentrados de pollo  marca Mr.Pollo</a:t>
            </a:r>
            <a:endParaRPr lang="es-ES" sz="2800" b="1"/>
          </a:p>
        </p:txBody>
      </p:sp>
      <p:graphicFrame>
        <p:nvGraphicFramePr>
          <p:cNvPr id="56324" name="Object 4"/>
          <p:cNvGraphicFramePr>
            <a:graphicFrameLocks noChangeAspect="1"/>
          </p:cNvGraphicFramePr>
          <p:nvPr>
            <p:ph idx="1"/>
          </p:nvPr>
        </p:nvGraphicFramePr>
        <p:xfrm>
          <a:off x="1403350" y="1844675"/>
          <a:ext cx="6553200" cy="4729163"/>
        </p:xfrm>
        <a:graphic>
          <a:graphicData uri="http://schemas.openxmlformats.org/presentationml/2006/ole">
            <p:oleObj spid="_x0000_s56324" name="Gráfico" r:id="rId3" imgW="4429049" imgH="3343351" progId="Excel.Chart.8">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5" name="Rectangle 5"/>
          <p:cNvSpPr>
            <a:spLocks noGrp="1" noChangeArrowheads="1"/>
          </p:cNvSpPr>
          <p:nvPr>
            <p:ph type="title"/>
          </p:nvPr>
        </p:nvSpPr>
        <p:spPr/>
        <p:txBody>
          <a:bodyPr/>
          <a:lstStyle/>
          <a:p>
            <a:pPr algn="ctr"/>
            <a:r>
              <a:rPr lang="es-MX" sz="2800" b="1"/>
              <a:t>Precio que estarían dispuestos a pagar los consumidores por los caldos concentrados de pollo marca Mr. Pollo.</a:t>
            </a:r>
            <a:endParaRPr lang="es-ES" sz="2800" b="1"/>
          </a:p>
        </p:txBody>
      </p:sp>
      <p:graphicFrame>
        <p:nvGraphicFramePr>
          <p:cNvPr id="71684" name="Object 4"/>
          <p:cNvGraphicFramePr>
            <a:graphicFrameLocks noChangeAspect="1"/>
          </p:cNvGraphicFramePr>
          <p:nvPr>
            <p:ph idx="1"/>
          </p:nvPr>
        </p:nvGraphicFramePr>
        <p:xfrm>
          <a:off x="971550" y="1844675"/>
          <a:ext cx="7561263" cy="4594225"/>
        </p:xfrm>
        <a:graphic>
          <a:graphicData uri="http://schemas.openxmlformats.org/presentationml/2006/ole">
            <p:oleObj spid="_x0000_s71684" name="Gráfico" r:id="rId3" imgW="5800649" imgH="4114800" progId="Excel.Chart.8">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ctr"/>
            <a:r>
              <a:rPr lang="es-EC" sz="3200" b="1">
                <a:latin typeface="Algerian" pitchFamily="82" charset="0"/>
              </a:rPr>
              <a:t>Mercado Meta</a:t>
            </a:r>
            <a:endParaRPr lang="es-ES" sz="3200" b="1">
              <a:latin typeface="Algerian" pitchFamily="82" charset="0"/>
            </a:endParaRPr>
          </a:p>
        </p:txBody>
      </p:sp>
      <p:sp>
        <p:nvSpPr>
          <p:cNvPr id="7171" name="Rectangle 3"/>
          <p:cNvSpPr>
            <a:spLocks noGrp="1" noChangeArrowheads="1"/>
          </p:cNvSpPr>
          <p:nvPr>
            <p:ph type="body" idx="1"/>
          </p:nvPr>
        </p:nvSpPr>
        <p:spPr>
          <a:xfrm>
            <a:off x="323850" y="1628775"/>
            <a:ext cx="8374063" cy="4895850"/>
          </a:xfrm>
        </p:spPr>
        <p:txBody>
          <a:bodyPr/>
          <a:lstStyle/>
          <a:p>
            <a:pPr algn="ctr">
              <a:lnSpc>
                <a:spcPct val="90000"/>
              </a:lnSpc>
              <a:buFont typeface="Wingdings" pitchFamily="2" charset="2"/>
              <a:buNone/>
            </a:pPr>
            <a:r>
              <a:rPr lang="es-EC" sz="2800" b="1" u="sng">
                <a:latin typeface="Algerian" pitchFamily="82" charset="0"/>
              </a:rPr>
              <a:t>Macro segmentación</a:t>
            </a:r>
            <a:endParaRPr lang="es-EC" b="1" u="sng">
              <a:latin typeface="Times New Roman" pitchFamily="18" charset="0"/>
            </a:endParaRPr>
          </a:p>
          <a:p>
            <a:pPr algn="just">
              <a:lnSpc>
                <a:spcPct val="90000"/>
              </a:lnSpc>
              <a:buClr>
                <a:schemeClr val="accent2"/>
              </a:buClr>
              <a:buFont typeface="Wingdings" pitchFamily="2" charset="2"/>
              <a:buChar char="ü"/>
            </a:pPr>
            <a:r>
              <a:rPr lang="es-EC" sz="2400" b="1"/>
              <a:t>Necesidades:</a:t>
            </a:r>
          </a:p>
          <a:p>
            <a:pPr algn="just">
              <a:lnSpc>
                <a:spcPct val="90000"/>
              </a:lnSpc>
              <a:buClr>
                <a:schemeClr val="accent2"/>
              </a:buClr>
              <a:buFont typeface="Wingdings" pitchFamily="2" charset="2"/>
              <a:buNone/>
            </a:pPr>
            <a:r>
              <a:rPr lang="es-EC" sz="2400" b="1"/>
              <a:t>	Este producto se orienta a satisfacer las necesidades de las personas que tiene poca disponibilidad de tiempo para preparar los alimentos – en razón al trabajo y a otros quehaceres.</a:t>
            </a:r>
          </a:p>
          <a:p>
            <a:pPr algn="just">
              <a:lnSpc>
                <a:spcPct val="90000"/>
              </a:lnSpc>
              <a:buClr>
                <a:schemeClr val="accent2"/>
              </a:buClr>
              <a:buFont typeface="Wingdings" pitchFamily="2" charset="2"/>
              <a:buNone/>
            </a:pPr>
            <a:endParaRPr lang="es-EC" sz="2400" b="1"/>
          </a:p>
          <a:p>
            <a:pPr algn="just">
              <a:lnSpc>
                <a:spcPct val="90000"/>
              </a:lnSpc>
              <a:buClr>
                <a:schemeClr val="accent2"/>
              </a:buClr>
              <a:buFont typeface="Wingdings" pitchFamily="2" charset="2"/>
              <a:buChar char="ü"/>
            </a:pPr>
            <a:r>
              <a:rPr lang="es-EC" sz="2400" b="1"/>
              <a:t>Grupo de Consumidores:</a:t>
            </a:r>
          </a:p>
          <a:p>
            <a:pPr algn="just">
              <a:lnSpc>
                <a:spcPct val="90000"/>
              </a:lnSpc>
              <a:buClr>
                <a:schemeClr val="accent2"/>
              </a:buClr>
              <a:buFontTx/>
              <a:buNone/>
            </a:pPr>
            <a:r>
              <a:rPr lang="es-EC" sz="2400" b="1"/>
              <a:t>	-  	Matrimonios en que ambos cónyuges 	trabajan.</a:t>
            </a:r>
          </a:p>
          <a:p>
            <a:pPr algn="just">
              <a:lnSpc>
                <a:spcPct val="90000"/>
              </a:lnSpc>
              <a:buClr>
                <a:schemeClr val="accent2"/>
              </a:buClr>
              <a:buFontTx/>
              <a:buNone/>
            </a:pPr>
            <a:r>
              <a:rPr lang="es-EC" sz="2400" b="1"/>
              <a:t>	-	Los Hogares unipersonales y los que están 	conformados por dos o cuatro personas.</a:t>
            </a:r>
            <a:endParaRPr lang="es-ES" sz="2400" b="1"/>
          </a:p>
          <a:p>
            <a:pPr algn="just">
              <a:lnSpc>
                <a:spcPct val="90000"/>
              </a:lnSpc>
              <a:buClr>
                <a:schemeClr val="accent2"/>
              </a:buClr>
              <a:buFont typeface="Wingdings" pitchFamily="2" charset="2"/>
              <a:buNone/>
            </a:pPr>
            <a:endParaRPr lang="es-EC" sz="2400" b="1"/>
          </a:p>
          <a:p>
            <a:pPr>
              <a:lnSpc>
                <a:spcPct val="90000"/>
              </a:lnSpc>
              <a:buFont typeface="Wingdings" pitchFamily="2" charset="2"/>
              <a:buNone/>
            </a:pPr>
            <a:endParaRPr lang="es-ES" sz="24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blinds(horizontal)">
                                      <p:cBhvr>
                                        <p:cTn id="7" dur="500"/>
                                        <p:tgtEl>
                                          <p:spTgt spid="717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7171">
                                            <p:txEl>
                                              <p:pRg st="0" end="0"/>
                                            </p:txEl>
                                          </p:spTgt>
                                        </p:tgtEl>
                                        <p:attrNameLst>
                                          <p:attrName>style.visibility</p:attrName>
                                        </p:attrNameLst>
                                      </p:cBhvr>
                                      <p:to>
                                        <p:strVal val="visible"/>
                                      </p:to>
                                    </p:set>
                                    <p:animEffect transition="in" filter="circle(in)">
                                      <p:cBhvr>
                                        <p:cTn id="12" dur="2000"/>
                                        <p:tgtEl>
                                          <p:spTgt spid="717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7171">
                                            <p:txEl>
                                              <p:pRg st="1" end="1"/>
                                            </p:txEl>
                                          </p:spTgt>
                                        </p:tgtEl>
                                        <p:attrNameLst>
                                          <p:attrName>style.visibility</p:attrName>
                                        </p:attrNameLst>
                                      </p:cBhvr>
                                      <p:to>
                                        <p:strVal val="visible"/>
                                      </p:to>
                                    </p:set>
                                    <p:animEffect transition="in" filter="circle(in)">
                                      <p:cBhvr>
                                        <p:cTn id="17" dur="2000"/>
                                        <p:tgtEl>
                                          <p:spTgt spid="7171">
                                            <p:txEl>
                                              <p:pRg st="1" end="1"/>
                                            </p:txEl>
                                          </p:spTgt>
                                        </p:tgtEl>
                                      </p:cBhvr>
                                    </p:animEffect>
                                  </p:childTnLst>
                                </p:cTn>
                              </p:par>
                              <p:par>
                                <p:cTn id="18" presetID="6" presetClass="entr" presetSubtype="16" fill="hold" grpId="0" nodeType="withEffect">
                                  <p:stCondLst>
                                    <p:cond delay="0"/>
                                  </p:stCondLst>
                                  <p:childTnLst>
                                    <p:set>
                                      <p:cBhvr>
                                        <p:cTn id="19" dur="1" fill="hold">
                                          <p:stCondLst>
                                            <p:cond delay="0"/>
                                          </p:stCondLst>
                                        </p:cTn>
                                        <p:tgtEl>
                                          <p:spTgt spid="7171">
                                            <p:txEl>
                                              <p:pRg st="2" end="2"/>
                                            </p:txEl>
                                          </p:spTgt>
                                        </p:tgtEl>
                                        <p:attrNameLst>
                                          <p:attrName>style.visibility</p:attrName>
                                        </p:attrNameLst>
                                      </p:cBhvr>
                                      <p:to>
                                        <p:strVal val="visible"/>
                                      </p:to>
                                    </p:set>
                                    <p:animEffect transition="in" filter="circle(in)">
                                      <p:cBhvr>
                                        <p:cTn id="20" dur="2000"/>
                                        <p:tgtEl>
                                          <p:spTgt spid="7171">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grpId="0" nodeType="clickEffect">
                                  <p:stCondLst>
                                    <p:cond delay="0"/>
                                  </p:stCondLst>
                                  <p:childTnLst>
                                    <p:set>
                                      <p:cBhvr>
                                        <p:cTn id="24" dur="1" fill="hold">
                                          <p:stCondLst>
                                            <p:cond delay="0"/>
                                          </p:stCondLst>
                                        </p:cTn>
                                        <p:tgtEl>
                                          <p:spTgt spid="7171">
                                            <p:txEl>
                                              <p:pRg st="4" end="4"/>
                                            </p:txEl>
                                          </p:spTgt>
                                        </p:tgtEl>
                                        <p:attrNameLst>
                                          <p:attrName>style.visibility</p:attrName>
                                        </p:attrNameLst>
                                      </p:cBhvr>
                                      <p:to>
                                        <p:strVal val="visible"/>
                                      </p:to>
                                    </p:set>
                                    <p:animEffect transition="in" filter="circle(in)">
                                      <p:cBhvr>
                                        <p:cTn id="25" dur="2000"/>
                                        <p:tgtEl>
                                          <p:spTgt spid="7171">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6" presetClass="entr" presetSubtype="16" fill="hold" grpId="0" nodeType="clickEffect">
                                  <p:stCondLst>
                                    <p:cond delay="0"/>
                                  </p:stCondLst>
                                  <p:childTnLst>
                                    <p:set>
                                      <p:cBhvr>
                                        <p:cTn id="29" dur="1" fill="hold">
                                          <p:stCondLst>
                                            <p:cond delay="0"/>
                                          </p:stCondLst>
                                        </p:cTn>
                                        <p:tgtEl>
                                          <p:spTgt spid="7171">
                                            <p:txEl>
                                              <p:pRg st="5" end="5"/>
                                            </p:txEl>
                                          </p:spTgt>
                                        </p:tgtEl>
                                        <p:attrNameLst>
                                          <p:attrName>style.visibility</p:attrName>
                                        </p:attrNameLst>
                                      </p:cBhvr>
                                      <p:to>
                                        <p:strVal val="visible"/>
                                      </p:to>
                                    </p:set>
                                    <p:animEffect transition="in" filter="circle(in)">
                                      <p:cBhvr>
                                        <p:cTn id="30" dur="2000"/>
                                        <p:tgtEl>
                                          <p:spTgt spid="7171">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6" presetClass="entr" presetSubtype="16" fill="hold" grpId="0" nodeType="clickEffect">
                                  <p:stCondLst>
                                    <p:cond delay="0"/>
                                  </p:stCondLst>
                                  <p:childTnLst>
                                    <p:set>
                                      <p:cBhvr>
                                        <p:cTn id="34" dur="1" fill="hold">
                                          <p:stCondLst>
                                            <p:cond delay="0"/>
                                          </p:stCondLst>
                                        </p:cTn>
                                        <p:tgtEl>
                                          <p:spTgt spid="7171">
                                            <p:txEl>
                                              <p:pRg st="6" end="6"/>
                                            </p:txEl>
                                          </p:spTgt>
                                        </p:tgtEl>
                                        <p:attrNameLst>
                                          <p:attrName>style.visibility</p:attrName>
                                        </p:attrNameLst>
                                      </p:cBhvr>
                                      <p:to>
                                        <p:strVal val="visible"/>
                                      </p:to>
                                    </p:set>
                                    <p:animEffect transition="in" filter="circle(in)">
                                      <p:cBhvr>
                                        <p:cTn id="35" dur="2000"/>
                                        <p:tgtEl>
                                          <p:spTgt spid="717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7171"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a:xfrm>
            <a:off x="395288" y="620713"/>
            <a:ext cx="8302625" cy="5472112"/>
          </a:xfrm>
        </p:spPr>
        <p:txBody>
          <a:bodyPr/>
          <a:lstStyle/>
          <a:p>
            <a:pPr algn="just">
              <a:lnSpc>
                <a:spcPct val="90000"/>
              </a:lnSpc>
              <a:buClr>
                <a:schemeClr val="accent1"/>
              </a:buClr>
              <a:buFont typeface="Wingdings" pitchFamily="2" charset="2"/>
              <a:buChar char="ü"/>
            </a:pPr>
            <a:r>
              <a:rPr lang="es-EC" sz="2400" b="1"/>
              <a:t>Tecnología Utilizada:</a:t>
            </a:r>
          </a:p>
          <a:p>
            <a:pPr algn="just">
              <a:lnSpc>
                <a:spcPct val="90000"/>
              </a:lnSpc>
              <a:buClr>
                <a:schemeClr val="accent2"/>
              </a:buClr>
              <a:buFont typeface="Wingdings" pitchFamily="2" charset="2"/>
              <a:buNone/>
            </a:pPr>
            <a:r>
              <a:rPr lang="es-EC" sz="2400" b="1"/>
              <a:t>	Pronaca S.A. posee gran parte de la Infraestructura necesaria para elaborar los caldos concentrados de Pollo marca Mr. Pollo. Además del personal calificado con que cuenta la empresa.</a:t>
            </a:r>
          </a:p>
          <a:p>
            <a:pPr algn="just">
              <a:lnSpc>
                <a:spcPct val="90000"/>
              </a:lnSpc>
              <a:buClr>
                <a:schemeClr val="accent2"/>
              </a:buClr>
              <a:buFont typeface="Wingdings" pitchFamily="2" charset="2"/>
              <a:buNone/>
            </a:pPr>
            <a:endParaRPr lang="es-EC" sz="2400" b="1"/>
          </a:p>
          <a:p>
            <a:pPr algn="just">
              <a:lnSpc>
                <a:spcPct val="90000"/>
              </a:lnSpc>
              <a:buClr>
                <a:schemeClr val="accent2"/>
              </a:buClr>
              <a:buFont typeface="Wingdings" pitchFamily="2" charset="2"/>
              <a:buChar char="ü"/>
            </a:pPr>
            <a:r>
              <a:rPr lang="es-EC" sz="2400" b="1"/>
              <a:t>Segmentación por Producto – Mercado:</a:t>
            </a:r>
          </a:p>
          <a:p>
            <a:pPr lvl="1" algn="just">
              <a:lnSpc>
                <a:spcPct val="90000"/>
              </a:lnSpc>
              <a:buFontTx/>
              <a:buChar char="•"/>
            </a:pPr>
            <a:r>
              <a:rPr lang="es-EC" sz="2400" b="1" u="sng"/>
              <a:t>Condimentos</a:t>
            </a:r>
            <a:r>
              <a:rPr lang="es-EC" sz="2400" b="1"/>
              <a:t>: Personas que desean darle un sabor diferente a las comidas que elaboran a diario. Buscan que el producto proporcione un sabor agradable a los diferentes platos que preparan en su hogar. Los competidores indirectos serán los condimentos naturales y procesados (Sabora, aji-no-moto, entre otros)</a:t>
            </a:r>
          </a:p>
          <a:p>
            <a:pPr algn="just">
              <a:lnSpc>
                <a:spcPct val="90000"/>
              </a:lnSpc>
              <a:buClr>
                <a:schemeClr val="accent2"/>
              </a:buClr>
              <a:buFont typeface="Wingdings" pitchFamily="2" charset="2"/>
              <a:buNone/>
            </a:pPr>
            <a:endParaRPr lang="es-EC" sz="2400" b="1"/>
          </a:p>
          <a:p>
            <a:pPr algn="just">
              <a:lnSpc>
                <a:spcPct val="90000"/>
              </a:lnSpc>
              <a:buClr>
                <a:schemeClr val="accent2"/>
              </a:buClr>
              <a:buFont typeface="Wingdings" pitchFamily="2" charset="2"/>
              <a:buChar char="ü"/>
            </a:pPr>
            <a:endParaRPr lang="es-ES" sz="2400" b="1" u="sng"/>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circle(in)">
                                      <p:cBhvr>
                                        <p:cTn id="7" dur="2000"/>
                                        <p:tgtEl>
                                          <p:spTgt spid="9219">
                                            <p:txEl>
                                              <p:pRg st="0" end="0"/>
                                            </p:txEl>
                                          </p:spTgt>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9219">
                                            <p:txEl>
                                              <p:pRg st="1" end="1"/>
                                            </p:txEl>
                                          </p:spTgt>
                                        </p:tgtEl>
                                        <p:attrNameLst>
                                          <p:attrName>style.visibility</p:attrName>
                                        </p:attrNameLst>
                                      </p:cBhvr>
                                      <p:to>
                                        <p:strVal val="visible"/>
                                      </p:to>
                                    </p:set>
                                    <p:animEffect transition="in" filter="circle(in)">
                                      <p:cBhvr>
                                        <p:cTn id="10" dur="2000"/>
                                        <p:tgtEl>
                                          <p:spTgt spid="9219">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9219">
                                            <p:txEl>
                                              <p:pRg st="3" end="3"/>
                                            </p:txEl>
                                          </p:spTgt>
                                        </p:tgtEl>
                                        <p:attrNameLst>
                                          <p:attrName>style.visibility</p:attrName>
                                        </p:attrNameLst>
                                      </p:cBhvr>
                                      <p:to>
                                        <p:strVal val="visible"/>
                                      </p:to>
                                    </p:set>
                                    <p:animEffect transition="in" filter="circle(in)">
                                      <p:cBhvr>
                                        <p:cTn id="15" dur="2000"/>
                                        <p:tgtEl>
                                          <p:spTgt spid="9219">
                                            <p:txEl>
                                              <p:pRg st="3" end="3"/>
                                            </p:txEl>
                                          </p:spTgt>
                                        </p:tgtEl>
                                      </p:cBhvr>
                                    </p:animEffect>
                                  </p:childTnLst>
                                </p:cTn>
                              </p:par>
                              <p:par>
                                <p:cTn id="16" presetID="6" presetClass="entr" presetSubtype="16" fill="hold" grpId="0" nodeType="withEffect">
                                  <p:stCondLst>
                                    <p:cond delay="0"/>
                                  </p:stCondLst>
                                  <p:childTnLst>
                                    <p:set>
                                      <p:cBhvr>
                                        <p:cTn id="17" dur="1" fill="hold">
                                          <p:stCondLst>
                                            <p:cond delay="0"/>
                                          </p:stCondLst>
                                        </p:cTn>
                                        <p:tgtEl>
                                          <p:spTgt spid="9219">
                                            <p:txEl>
                                              <p:pRg st="4" end="4"/>
                                            </p:txEl>
                                          </p:spTgt>
                                        </p:tgtEl>
                                        <p:attrNameLst>
                                          <p:attrName>style.visibility</p:attrName>
                                        </p:attrNameLst>
                                      </p:cBhvr>
                                      <p:to>
                                        <p:strVal val="visible"/>
                                      </p:to>
                                    </p:set>
                                    <p:animEffect transition="in" filter="circle(in)">
                                      <p:cBhvr>
                                        <p:cTn id="18" dur="2000"/>
                                        <p:tgtEl>
                                          <p:spTgt spid="921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1" name="Rectangle 3"/>
          <p:cNvSpPr>
            <a:spLocks noGrp="1" noChangeArrowheads="1"/>
          </p:cNvSpPr>
          <p:nvPr>
            <p:ph type="body" idx="1"/>
          </p:nvPr>
        </p:nvSpPr>
        <p:spPr>
          <a:xfrm>
            <a:off x="457200" y="765175"/>
            <a:ext cx="8229600" cy="5102225"/>
          </a:xfrm>
        </p:spPr>
        <p:txBody>
          <a:bodyPr/>
          <a:lstStyle/>
          <a:p>
            <a:pPr lvl="1" algn="just">
              <a:buFontTx/>
              <a:buChar char="•"/>
            </a:pPr>
            <a:r>
              <a:rPr lang="es-EC" sz="2400" b="1" u="sng"/>
              <a:t>Sopas y Caldos</a:t>
            </a:r>
            <a:r>
              <a:rPr lang="es-EC" sz="2400" b="1"/>
              <a:t>: Personas que elaboran a diario sopas y caldos en su hogar. Buscan que el producto sea simple de preparar y que tenga sabor casero. Entre los competidores indirectos tenemos caldos y sopas preparadas en forma natural, deshidratada (Maggi, Knorr) y Precocinadas (Facundo).</a:t>
            </a:r>
            <a:endParaRPr lang="es-ES" sz="2400" b="1"/>
          </a:p>
          <a:p>
            <a:pPr>
              <a:buFont typeface="Wingdings" pitchFamily="2" charset="2"/>
              <a:buNone/>
            </a:pPr>
            <a:endParaRPr lang="es-ES" sz="240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468313" y="692150"/>
            <a:ext cx="8229600" cy="5689600"/>
          </a:xfrm>
        </p:spPr>
        <p:txBody>
          <a:bodyPr/>
          <a:lstStyle/>
          <a:p>
            <a:pPr algn="ctr">
              <a:lnSpc>
                <a:spcPct val="90000"/>
              </a:lnSpc>
              <a:buFont typeface="Wingdings" pitchFamily="2" charset="2"/>
              <a:buNone/>
            </a:pPr>
            <a:r>
              <a:rPr lang="es-EC" sz="2800" b="1" u="sng">
                <a:latin typeface="Algerian" pitchFamily="82" charset="0"/>
              </a:rPr>
              <a:t>Micro segmentación</a:t>
            </a:r>
          </a:p>
          <a:p>
            <a:pPr algn="ctr">
              <a:lnSpc>
                <a:spcPct val="90000"/>
              </a:lnSpc>
              <a:buFont typeface="Wingdings" pitchFamily="2" charset="2"/>
              <a:buNone/>
            </a:pPr>
            <a:endParaRPr lang="es-EC" sz="2800" b="1" u="sng">
              <a:latin typeface="Algerian" pitchFamily="82" charset="0"/>
            </a:endParaRPr>
          </a:p>
          <a:p>
            <a:pPr algn="just">
              <a:lnSpc>
                <a:spcPct val="90000"/>
              </a:lnSpc>
              <a:buClr>
                <a:schemeClr val="accent2"/>
              </a:buClr>
              <a:buFont typeface="Wingdings" pitchFamily="2" charset="2"/>
              <a:buChar char="ü"/>
            </a:pPr>
            <a:r>
              <a:rPr lang="es-EC" sz="2400" b="1"/>
              <a:t>Segmento Sabor: </a:t>
            </a:r>
          </a:p>
          <a:p>
            <a:pPr algn="just">
              <a:lnSpc>
                <a:spcPct val="90000"/>
              </a:lnSpc>
              <a:buClr>
                <a:schemeClr val="accent2"/>
              </a:buClr>
              <a:buFont typeface="Wingdings" pitchFamily="2" charset="2"/>
              <a:buNone/>
            </a:pPr>
            <a:r>
              <a:rPr lang="es-EC" sz="2400" b="1"/>
              <a:t>	Conformado por los consumidores a quienes les importa mucho el sabor de los caldos concentrados de pollo.</a:t>
            </a:r>
          </a:p>
          <a:p>
            <a:pPr algn="just">
              <a:lnSpc>
                <a:spcPct val="90000"/>
              </a:lnSpc>
              <a:buClr>
                <a:schemeClr val="accent2"/>
              </a:buClr>
              <a:buFont typeface="Wingdings" pitchFamily="2" charset="2"/>
              <a:buNone/>
            </a:pPr>
            <a:endParaRPr lang="es-EC" sz="2400" b="1"/>
          </a:p>
          <a:p>
            <a:pPr algn="just">
              <a:lnSpc>
                <a:spcPct val="90000"/>
              </a:lnSpc>
              <a:buClr>
                <a:schemeClr val="accent2"/>
              </a:buClr>
              <a:buFont typeface="Wingdings" pitchFamily="2" charset="2"/>
              <a:buChar char="ü"/>
            </a:pPr>
            <a:r>
              <a:rPr lang="es-EC" sz="2400" b="1"/>
              <a:t>Segmento Calidad:</a:t>
            </a:r>
          </a:p>
          <a:p>
            <a:pPr algn="just">
              <a:lnSpc>
                <a:spcPct val="90000"/>
              </a:lnSpc>
              <a:buClr>
                <a:schemeClr val="accent2"/>
              </a:buClr>
              <a:buFont typeface="Wingdings" pitchFamily="2" charset="2"/>
              <a:buNone/>
            </a:pPr>
            <a:r>
              <a:rPr lang="es-EC" sz="2400" b="1"/>
              <a:t>	Esta conformado por los consumidores cuya prioridad dan al atributo que se refiere a la calidad de los caldos concentrados de pollo</a:t>
            </a:r>
          </a:p>
          <a:p>
            <a:pPr algn="just">
              <a:lnSpc>
                <a:spcPct val="90000"/>
              </a:lnSpc>
              <a:buFont typeface="Wingdings" pitchFamily="2" charset="2"/>
              <a:buNone/>
            </a:pPr>
            <a:endParaRPr lang="es-EC" sz="2400" b="1" u="sng">
              <a:latin typeface="Times New Roman" pitchFamily="18" charset="0"/>
            </a:endParaRPr>
          </a:p>
          <a:p>
            <a:pPr algn="just">
              <a:lnSpc>
                <a:spcPct val="90000"/>
              </a:lnSpc>
              <a:buFont typeface="Wingdings" pitchFamily="2" charset="2"/>
              <a:buNone/>
            </a:pPr>
            <a:endParaRPr lang="es-ES" sz="2400" b="1" u="sng">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Effect transition="in" filter="circle(in)">
                                      <p:cBhvr>
                                        <p:cTn id="7" dur="2000"/>
                                        <p:tgtEl>
                                          <p:spTgt spid="1536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15363">
                                            <p:txEl>
                                              <p:pRg st="2" end="2"/>
                                            </p:txEl>
                                          </p:spTgt>
                                        </p:tgtEl>
                                        <p:attrNameLst>
                                          <p:attrName>style.visibility</p:attrName>
                                        </p:attrNameLst>
                                      </p:cBhvr>
                                      <p:to>
                                        <p:strVal val="visible"/>
                                      </p:to>
                                    </p:set>
                                    <p:animEffect transition="in" filter="circle(in)">
                                      <p:cBhvr>
                                        <p:cTn id="12" dur="2000"/>
                                        <p:tgtEl>
                                          <p:spTgt spid="15363">
                                            <p:txEl>
                                              <p:pRg st="2" end="2"/>
                                            </p:txEl>
                                          </p:spTgt>
                                        </p:tgtEl>
                                      </p:cBhvr>
                                    </p:animEffect>
                                  </p:childTnLst>
                                </p:cTn>
                              </p:par>
                              <p:par>
                                <p:cTn id="13" presetID="6" presetClass="entr" presetSubtype="16" fill="hold" grpId="0" nodeType="withEffect">
                                  <p:stCondLst>
                                    <p:cond delay="0"/>
                                  </p:stCondLst>
                                  <p:childTnLst>
                                    <p:set>
                                      <p:cBhvr>
                                        <p:cTn id="14" dur="1" fill="hold">
                                          <p:stCondLst>
                                            <p:cond delay="0"/>
                                          </p:stCondLst>
                                        </p:cTn>
                                        <p:tgtEl>
                                          <p:spTgt spid="15363">
                                            <p:txEl>
                                              <p:pRg st="3" end="3"/>
                                            </p:txEl>
                                          </p:spTgt>
                                        </p:tgtEl>
                                        <p:attrNameLst>
                                          <p:attrName>style.visibility</p:attrName>
                                        </p:attrNameLst>
                                      </p:cBhvr>
                                      <p:to>
                                        <p:strVal val="visible"/>
                                      </p:to>
                                    </p:set>
                                    <p:animEffect transition="in" filter="circle(in)">
                                      <p:cBhvr>
                                        <p:cTn id="15" dur="2000"/>
                                        <p:tgtEl>
                                          <p:spTgt spid="15363">
                                            <p:txEl>
                                              <p:pRg st="3" end="3"/>
                                            </p:txEl>
                                          </p:spTgt>
                                        </p:tgtEl>
                                      </p:cBhvr>
                                    </p:animEffect>
                                  </p:childTnLst>
                                </p:cTn>
                              </p:par>
                              <p:par>
                                <p:cTn id="16" presetID="6" presetClass="entr" presetSubtype="16" fill="hold" grpId="0" nodeType="withEffect">
                                  <p:stCondLst>
                                    <p:cond delay="0"/>
                                  </p:stCondLst>
                                  <p:childTnLst>
                                    <p:set>
                                      <p:cBhvr>
                                        <p:cTn id="17" dur="1" fill="hold">
                                          <p:stCondLst>
                                            <p:cond delay="0"/>
                                          </p:stCondLst>
                                        </p:cTn>
                                        <p:tgtEl>
                                          <p:spTgt spid="15363">
                                            <p:txEl>
                                              <p:pRg st="5" end="5"/>
                                            </p:txEl>
                                          </p:spTgt>
                                        </p:tgtEl>
                                        <p:attrNameLst>
                                          <p:attrName>style.visibility</p:attrName>
                                        </p:attrNameLst>
                                      </p:cBhvr>
                                      <p:to>
                                        <p:strVal val="visible"/>
                                      </p:to>
                                    </p:set>
                                    <p:animEffect transition="in" filter="circle(in)">
                                      <p:cBhvr>
                                        <p:cTn id="18" dur="2000"/>
                                        <p:tgtEl>
                                          <p:spTgt spid="15363">
                                            <p:txEl>
                                              <p:pRg st="5" end="5"/>
                                            </p:txEl>
                                          </p:spTgt>
                                        </p:tgtEl>
                                      </p:cBhvr>
                                    </p:animEffect>
                                  </p:childTnLst>
                                </p:cTn>
                              </p:par>
                              <p:par>
                                <p:cTn id="19" presetID="6" presetClass="entr" presetSubtype="16" fill="hold" grpId="0" nodeType="withEffect">
                                  <p:stCondLst>
                                    <p:cond delay="0"/>
                                  </p:stCondLst>
                                  <p:childTnLst>
                                    <p:set>
                                      <p:cBhvr>
                                        <p:cTn id="20" dur="1" fill="hold">
                                          <p:stCondLst>
                                            <p:cond delay="0"/>
                                          </p:stCondLst>
                                        </p:cTn>
                                        <p:tgtEl>
                                          <p:spTgt spid="15363">
                                            <p:txEl>
                                              <p:pRg st="6" end="6"/>
                                            </p:txEl>
                                          </p:spTgt>
                                        </p:tgtEl>
                                        <p:attrNameLst>
                                          <p:attrName>style.visibility</p:attrName>
                                        </p:attrNameLst>
                                      </p:cBhvr>
                                      <p:to>
                                        <p:strVal val="visible"/>
                                      </p:to>
                                    </p:set>
                                    <p:animEffect transition="in" filter="circle(in)">
                                      <p:cBhvr>
                                        <p:cTn id="21" dur="2000"/>
                                        <p:tgtEl>
                                          <p:spTgt spid="1536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noChangeArrowheads="1"/>
          </p:cNvSpPr>
          <p:nvPr>
            <p:ph type="body" idx="1"/>
          </p:nvPr>
        </p:nvSpPr>
        <p:spPr>
          <a:xfrm>
            <a:off x="468313" y="908050"/>
            <a:ext cx="8229600" cy="5400675"/>
          </a:xfrm>
        </p:spPr>
        <p:txBody>
          <a:bodyPr/>
          <a:lstStyle/>
          <a:p>
            <a:pPr algn="just">
              <a:lnSpc>
                <a:spcPct val="90000"/>
              </a:lnSpc>
              <a:buClr>
                <a:schemeClr val="accent2"/>
              </a:buClr>
              <a:buFont typeface="Wingdings" pitchFamily="2" charset="2"/>
              <a:buChar char="ü"/>
            </a:pPr>
            <a:r>
              <a:rPr lang="es-EC" sz="2400" b="1"/>
              <a:t>Segmento Practico:</a:t>
            </a:r>
          </a:p>
          <a:p>
            <a:pPr algn="just">
              <a:lnSpc>
                <a:spcPct val="90000"/>
              </a:lnSpc>
              <a:buClr>
                <a:schemeClr val="accent2"/>
              </a:buClr>
              <a:buFont typeface="Wingdings" pitchFamily="2" charset="2"/>
              <a:buNone/>
            </a:pPr>
            <a:r>
              <a:rPr lang="es-EC" sz="2400" b="1"/>
              <a:t>	Conformado por los consumidores que dan mayor importancia al atributo fácil de preparar.</a:t>
            </a:r>
          </a:p>
          <a:p>
            <a:pPr algn="just">
              <a:lnSpc>
                <a:spcPct val="90000"/>
              </a:lnSpc>
              <a:buClr>
                <a:schemeClr val="accent2"/>
              </a:buClr>
              <a:buFont typeface="Wingdings" pitchFamily="2" charset="2"/>
              <a:buNone/>
            </a:pPr>
            <a:endParaRPr lang="es-EC" sz="2400" b="1"/>
          </a:p>
          <a:p>
            <a:pPr algn="just">
              <a:lnSpc>
                <a:spcPct val="90000"/>
              </a:lnSpc>
              <a:buClr>
                <a:schemeClr val="accent2"/>
              </a:buClr>
              <a:buFont typeface="Wingdings" pitchFamily="2" charset="2"/>
              <a:buChar char="ü"/>
            </a:pPr>
            <a:r>
              <a:rPr lang="es-EC" sz="2400" b="1"/>
              <a:t>Segmento Versátil:</a:t>
            </a:r>
          </a:p>
          <a:p>
            <a:pPr algn="just">
              <a:lnSpc>
                <a:spcPct val="90000"/>
              </a:lnSpc>
              <a:buClr>
                <a:schemeClr val="accent2"/>
              </a:buClr>
              <a:buFont typeface="Wingdings" pitchFamily="2" charset="2"/>
              <a:buNone/>
            </a:pPr>
            <a:r>
              <a:rPr lang="es-EC" sz="2400" b="1"/>
              <a:t>	Conformado por los consumidores que dan mayor relevancia al atributo que se refiere a sazona todo tipo de plato.</a:t>
            </a:r>
          </a:p>
          <a:p>
            <a:pPr algn="just">
              <a:lnSpc>
                <a:spcPct val="90000"/>
              </a:lnSpc>
              <a:buClr>
                <a:schemeClr val="accent2"/>
              </a:buClr>
              <a:buFont typeface="Wingdings" pitchFamily="2" charset="2"/>
              <a:buNone/>
            </a:pPr>
            <a:r>
              <a:rPr lang="es-EC" sz="2400" b="1"/>
              <a:t>		</a:t>
            </a:r>
            <a:endParaRPr lang="es-ES" sz="24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circle(in)">
                                      <p:cBhvr>
                                        <p:cTn id="7" dur="2000"/>
                                        <p:tgtEl>
                                          <p:spTgt spid="16387">
                                            <p:txEl>
                                              <p:pRg st="0" end="0"/>
                                            </p:txEl>
                                          </p:spTgt>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6387">
                                            <p:txEl>
                                              <p:pRg st="1" end="1"/>
                                            </p:txEl>
                                          </p:spTgt>
                                        </p:tgtEl>
                                        <p:attrNameLst>
                                          <p:attrName>style.visibility</p:attrName>
                                        </p:attrNameLst>
                                      </p:cBhvr>
                                      <p:to>
                                        <p:strVal val="visible"/>
                                      </p:to>
                                    </p:set>
                                    <p:animEffect transition="in" filter="circle(in)">
                                      <p:cBhvr>
                                        <p:cTn id="10" dur="2000"/>
                                        <p:tgtEl>
                                          <p:spTgt spid="16387">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16387">
                                            <p:txEl>
                                              <p:pRg st="3" end="3"/>
                                            </p:txEl>
                                          </p:spTgt>
                                        </p:tgtEl>
                                        <p:attrNameLst>
                                          <p:attrName>style.visibility</p:attrName>
                                        </p:attrNameLst>
                                      </p:cBhvr>
                                      <p:to>
                                        <p:strVal val="visible"/>
                                      </p:to>
                                    </p:set>
                                    <p:animEffect transition="in" filter="circle(in)">
                                      <p:cBhvr>
                                        <p:cTn id="15" dur="2000"/>
                                        <p:tgtEl>
                                          <p:spTgt spid="16387">
                                            <p:txEl>
                                              <p:pRg st="3" end="3"/>
                                            </p:txEl>
                                          </p:spTgt>
                                        </p:tgtEl>
                                      </p:cBhvr>
                                    </p:animEffect>
                                  </p:childTnLst>
                                </p:cTn>
                              </p:par>
                              <p:par>
                                <p:cTn id="16" presetID="6" presetClass="entr" presetSubtype="16" fill="hold" grpId="0" nodeType="withEffect">
                                  <p:stCondLst>
                                    <p:cond delay="0"/>
                                  </p:stCondLst>
                                  <p:childTnLst>
                                    <p:set>
                                      <p:cBhvr>
                                        <p:cTn id="17" dur="1" fill="hold">
                                          <p:stCondLst>
                                            <p:cond delay="0"/>
                                          </p:stCondLst>
                                        </p:cTn>
                                        <p:tgtEl>
                                          <p:spTgt spid="16387">
                                            <p:txEl>
                                              <p:pRg st="4" end="4"/>
                                            </p:txEl>
                                          </p:spTgt>
                                        </p:tgtEl>
                                        <p:attrNameLst>
                                          <p:attrName>style.visibility</p:attrName>
                                        </p:attrNameLst>
                                      </p:cBhvr>
                                      <p:to>
                                        <p:strVal val="visible"/>
                                      </p:to>
                                    </p:set>
                                    <p:animEffect transition="in" filter="circle(in)">
                                      <p:cBhvr>
                                        <p:cTn id="18" dur="2000"/>
                                        <p:tgtEl>
                                          <p:spTgt spid="16387">
                                            <p:txEl>
                                              <p:pRg st="4" end="4"/>
                                            </p:txEl>
                                          </p:spTgt>
                                        </p:tgtEl>
                                      </p:cBhvr>
                                    </p:animEffect>
                                  </p:childTnLst>
                                </p:cTn>
                              </p:par>
                              <p:par>
                                <p:cTn id="19" presetID="6" presetClass="entr" presetSubtype="16" fill="hold" grpId="0" nodeType="withEffect">
                                  <p:stCondLst>
                                    <p:cond delay="0"/>
                                  </p:stCondLst>
                                  <p:childTnLst>
                                    <p:set>
                                      <p:cBhvr>
                                        <p:cTn id="20" dur="1" fill="hold">
                                          <p:stCondLst>
                                            <p:cond delay="0"/>
                                          </p:stCondLst>
                                        </p:cTn>
                                        <p:tgtEl>
                                          <p:spTgt spid="16387">
                                            <p:txEl>
                                              <p:pRg st="5" end="5"/>
                                            </p:txEl>
                                          </p:spTgt>
                                        </p:tgtEl>
                                        <p:attrNameLst>
                                          <p:attrName>style.visibility</p:attrName>
                                        </p:attrNameLst>
                                      </p:cBhvr>
                                      <p:to>
                                        <p:strVal val="visible"/>
                                      </p:to>
                                    </p:set>
                                    <p:animEffect transition="in" filter="circle(in)">
                                      <p:cBhvr>
                                        <p:cTn id="21" dur="2000"/>
                                        <p:tgtEl>
                                          <p:spTgt spid="1638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68313" y="188913"/>
            <a:ext cx="8229600" cy="1371600"/>
          </a:xfrm>
        </p:spPr>
        <p:txBody>
          <a:bodyPr/>
          <a:lstStyle/>
          <a:p>
            <a:pPr algn="ctr"/>
            <a:r>
              <a:rPr lang="es-ES" sz="3600" b="1">
                <a:latin typeface="Algerian" pitchFamily="82" charset="0"/>
              </a:rPr>
              <a:t>introduccion</a:t>
            </a:r>
          </a:p>
        </p:txBody>
      </p:sp>
      <p:sp>
        <p:nvSpPr>
          <p:cNvPr id="54275" name="Rectangle 3"/>
          <p:cNvSpPr>
            <a:spLocks noGrp="1" noChangeArrowheads="1"/>
          </p:cNvSpPr>
          <p:nvPr>
            <p:ph type="body" idx="1"/>
          </p:nvPr>
        </p:nvSpPr>
        <p:spPr>
          <a:xfrm>
            <a:off x="395288" y="1412875"/>
            <a:ext cx="8362950" cy="4968875"/>
          </a:xfrm>
        </p:spPr>
        <p:txBody>
          <a:bodyPr/>
          <a:lstStyle/>
          <a:p>
            <a:pPr algn="just">
              <a:lnSpc>
                <a:spcPct val="90000"/>
              </a:lnSpc>
              <a:buClr>
                <a:schemeClr val="accent2"/>
              </a:buClr>
              <a:buFont typeface="Wingdings" pitchFamily="2" charset="2"/>
              <a:buChar char="ü"/>
            </a:pPr>
            <a:r>
              <a:rPr lang="es-EC" sz="2400" b="1"/>
              <a:t>La Industria de los caldos concentrados en Ecuador mueve al año 250 millones de dólares aproximadamente, según estimativos de las principales empresas del sector alimentos.</a:t>
            </a:r>
          </a:p>
          <a:p>
            <a:pPr algn="just">
              <a:lnSpc>
                <a:spcPct val="90000"/>
              </a:lnSpc>
              <a:buClr>
                <a:schemeClr val="accent2"/>
              </a:buClr>
              <a:buFont typeface="Wingdings" pitchFamily="2" charset="2"/>
              <a:buChar char="ü"/>
            </a:pPr>
            <a:endParaRPr lang="es-EC" sz="2400" b="1"/>
          </a:p>
          <a:p>
            <a:pPr algn="just">
              <a:lnSpc>
                <a:spcPct val="90000"/>
              </a:lnSpc>
              <a:buClr>
                <a:schemeClr val="accent2"/>
              </a:buClr>
              <a:buFont typeface="Wingdings" pitchFamily="2" charset="2"/>
              <a:buChar char="ü"/>
            </a:pPr>
            <a:r>
              <a:rPr lang="es-EC" sz="2400" b="1"/>
              <a:t>Esta cifra corresponde a una producción anual de 18000 toneladas.</a:t>
            </a:r>
          </a:p>
          <a:p>
            <a:pPr algn="just">
              <a:lnSpc>
                <a:spcPct val="90000"/>
              </a:lnSpc>
              <a:buClr>
                <a:schemeClr val="accent2"/>
              </a:buClr>
              <a:buFont typeface="Wingdings" pitchFamily="2" charset="2"/>
              <a:buNone/>
            </a:pPr>
            <a:endParaRPr lang="es-EC" sz="2400" b="1"/>
          </a:p>
          <a:p>
            <a:pPr algn="just">
              <a:lnSpc>
                <a:spcPct val="90000"/>
              </a:lnSpc>
              <a:buClr>
                <a:schemeClr val="accent2"/>
              </a:buClr>
              <a:buFont typeface="Wingdings" pitchFamily="2" charset="2"/>
              <a:buChar char="ü"/>
            </a:pPr>
            <a:r>
              <a:rPr lang="es-EC" sz="2400" b="1"/>
              <a:t>De la totalidad del mercado, los caldos de pollo participan con 74% y los de costilla con 20%.</a:t>
            </a:r>
          </a:p>
          <a:p>
            <a:pPr algn="just">
              <a:lnSpc>
                <a:spcPct val="90000"/>
              </a:lnSpc>
              <a:buClr>
                <a:schemeClr val="accent2"/>
              </a:buClr>
              <a:buFont typeface="Wingdings" pitchFamily="2" charset="2"/>
              <a:buNone/>
            </a:pPr>
            <a:endParaRPr lang="es-EC" sz="2400" b="1"/>
          </a:p>
          <a:p>
            <a:pPr algn="just">
              <a:lnSpc>
                <a:spcPct val="90000"/>
              </a:lnSpc>
              <a:buClr>
                <a:schemeClr val="accent2"/>
              </a:buClr>
              <a:buFont typeface="Wingdings" pitchFamily="2" charset="2"/>
              <a:buChar char="ü"/>
            </a:pPr>
            <a:r>
              <a:rPr lang="es-EC" sz="2400" b="1"/>
              <a:t>Ecuador esta entre los países que mas consumen ente producto, después de Brasil y México.</a:t>
            </a:r>
            <a:endParaRPr lang="es-ES" sz="2400" b="1"/>
          </a:p>
          <a:p>
            <a:pPr>
              <a:lnSpc>
                <a:spcPct val="90000"/>
              </a:lnSpc>
            </a:pPr>
            <a:endParaRPr lang="es-ES" sz="2400" b="1"/>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Rectangle 3"/>
          <p:cNvSpPr>
            <a:spLocks noGrp="1" noChangeArrowheads="1"/>
          </p:cNvSpPr>
          <p:nvPr>
            <p:ph type="body" idx="1"/>
          </p:nvPr>
        </p:nvSpPr>
        <p:spPr>
          <a:xfrm>
            <a:off x="457200" y="620713"/>
            <a:ext cx="8229600" cy="5976937"/>
          </a:xfrm>
        </p:spPr>
        <p:txBody>
          <a:bodyPr/>
          <a:lstStyle/>
          <a:p>
            <a:r>
              <a:rPr lang="es-ES" b="1">
                <a:latin typeface="Algerian" pitchFamily="82" charset="0"/>
              </a:rPr>
              <a:t>PRODUCTO-MERCADO: SOPAS Y CALDOS</a:t>
            </a:r>
            <a:endParaRPr lang="es-ES">
              <a:latin typeface="Algerian" pitchFamily="82" charset="0"/>
            </a:endParaRPr>
          </a:p>
          <a:p>
            <a:pPr>
              <a:buFont typeface="Wingdings" pitchFamily="2" charset="2"/>
              <a:buNone/>
            </a:pPr>
            <a:r>
              <a:rPr lang="es-ES" sz="2400"/>
              <a:t>Denominación: Segmento práctico</a:t>
            </a:r>
          </a:p>
          <a:p>
            <a:pPr>
              <a:buFont typeface="Wingdings" pitchFamily="2" charset="2"/>
              <a:buNone/>
            </a:pPr>
            <a:r>
              <a:rPr lang="es-ES" sz="2400"/>
              <a:t>Localización: Sector urbano de Guayaquil</a:t>
            </a:r>
          </a:p>
          <a:p>
            <a:pPr>
              <a:buFont typeface="Wingdings" pitchFamily="2" charset="2"/>
              <a:buNone/>
            </a:pPr>
            <a:r>
              <a:rPr lang="es-ES" sz="2400"/>
              <a:t>Sexo: Masculino y femenino</a:t>
            </a:r>
          </a:p>
          <a:p>
            <a:pPr>
              <a:buFont typeface="Wingdings" pitchFamily="2" charset="2"/>
              <a:buNone/>
            </a:pPr>
            <a:r>
              <a:rPr lang="es-ES" sz="2400"/>
              <a:t>Edad: 20 a 37 años</a:t>
            </a:r>
          </a:p>
          <a:p>
            <a:pPr>
              <a:buFont typeface="Wingdings" pitchFamily="2" charset="2"/>
              <a:buNone/>
            </a:pPr>
            <a:r>
              <a:rPr lang="es-ES" sz="2400"/>
              <a:t>Nivel socioeconómico: A y B.</a:t>
            </a:r>
          </a:p>
          <a:p>
            <a:pPr>
              <a:buFont typeface="Wingdings" pitchFamily="2" charset="2"/>
              <a:buNone/>
            </a:pPr>
            <a:endParaRPr lang="es-ES" sz="2400"/>
          </a:p>
          <a:p>
            <a:pPr>
              <a:buFont typeface="Wingdings" pitchFamily="2" charset="2"/>
              <a:buNone/>
            </a:pPr>
            <a:r>
              <a:rPr lang="es-ES" sz="2400"/>
              <a:t>Denominación: Segmento calidad</a:t>
            </a:r>
          </a:p>
          <a:p>
            <a:pPr>
              <a:buFont typeface="Wingdings" pitchFamily="2" charset="2"/>
              <a:buNone/>
            </a:pPr>
            <a:r>
              <a:rPr lang="es-ES" sz="2400"/>
              <a:t>Localización: Sector urbano de Guayaquil</a:t>
            </a:r>
          </a:p>
          <a:p>
            <a:pPr>
              <a:buFont typeface="Wingdings" pitchFamily="2" charset="2"/>
              <a:buNone/>
            </a:pPr>
            <a:r>
              <a:rPr lang="es-ES" sz="2400"/>
              <a:t>Sexo: Femenino</a:t>
            </a:r>
          </a:p>
          <a:p>
            <a:pPr>
              <a:buFont typeface="Wingdings" pitchFamily="2" charset="2"/>
              <a:buNone/>
            </a:pPr>
            <a:r>
              <a:rPr lang="es-ES" sz="2400"/>
              <a:t>Edad: 44 a 65 años</a:t>
            </a:r>
          </a:p>
          <a:p>
            <a:pPr>
              <a:buFont typeface="Wingdings" pitchFamily="2" charset="2"/>
              <a:buNone/>
            </a:pPr>
            <a:r>
              <a:rPr lang="es-ES" sz="2400"/>
              <a:t>Nivel socioeconómico: A y B.</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3"/>
          <p:cNvSpPr>
            <a:spLocks noGrp="1" noChangeArrowheads="1"/>
          </p:cNvSpPr>
          <p:nvPr>
            <p:ph type="body" idx="1"/>
          </p:nvPr>
        </p:nvSpPr>
        <p:spPr>
          <a:xfrm>
            <a:off x="457200" y="765175"/>
            <a:ext cx="8229600" cy="5102225"/>
          </a:xfrm>
        </p:spPr>
        <p:txBody>
          <a:bodyPr/>
          <a:lstStyle/>
          <a:p>
            <a:pPr>
              <a:buFont typeface="Wingdings" pitchFamily="2" charset="2"/>
              <a:buNone/>
            </a:pPr>
            <a:r>
              <a:rPr lang="es-ES" sz="2400"/>
              <a:t>Denominación: Segmento sabor</a:t>
            </a:r>
          </a:p>
          <a:p>
            <a:pPr>
              <a:buFont typeface="Wingdings" pitchFamily="2" charset="2"/>
              <a:buNone/>
            </a:pPr>
            <a:r>
              <a:rPr lang="es-ES" sz="2400"/>
              <a:t>Localización: Sector urbano de Guayaquil</a:t>
            </a:r>
          </a:p>
          <a:p>
            <a:pPr>
              <a:buFont typeface="Wingdings" pitchFamily="2" charset="2"/>
              <a:buNone/>
            </a:pPr>
            <a:r>
              <a:rPr lang="es-ES" sz="2400"/>
              <a:t>Sexo: Masculino y femenino</a:t>
            </a:r>
          </a:p>
          <a:p>
            <a:pPr>
              <a:buFont typeface="Wingdings" pitchFamily="2" charset="2"/>
              <a:buNone/>
            </a:pPr>
            <a:r>
              <a:rPr lang="es-ES" sz="2400"/>
              <a:t>Edad: 32 a 43 años</a:t>
            </a:r>
          </a:p>
          <a:p>
            <a:pPr>
              <a:buFont typeface="Wingdings" pitchFamily="2" charset="2"/>
              <a:buNone/>
            </a:pPr>
            <a:r>
              <a:rPr lang="es-ES" sz="2400"/>
              <a:t>Nivel socioeconómico: A y B.</a:t>
            </a:r>
            <a:endParaRPr lang="es-ES" sz="2400" b="1"/>
          </a:p>
          <a:p>
            <a:pPr>
              <a:buFont typeface="Wingdings" pitchFamily="2" charset="2"/>
              <a:buNone/>
            </a:pPr>
            <a:endParaRPr lang="es-ES" sz="240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Rectangle 3"/>
          <p:cNvSpPr>
            <a:spLocks noGrp="1" noChangeArrowheads="1"/>
          </p:cNvSpPr>
          <p:nvPr>
            <p:ph type="body" idx="1"/>
          </p:nvPr>
        </p:nvSpPr>
        <p:spPr>
          <a:xfrm>
            <a:off x="457200" y="620713"/>
            <a:ext cx="8229600" cy="5246687"/>
          </a:xfrm>
        </p:spPr>
        <p:txBody>
          <a:bodyPr/>
          <a:lstStyle/>
          <a:p>
            <a:pPr>
              <a:lnSpc>
                <a:spcPct val="90000"/>
              </a:lnSpc>
            </a:pPr>
            <a:r>
              <a:rPr lang="es-ES" sz="2800" b="1">
                <a:latin typeface="Algerian" pitchFamily="82" charset="0"/>
              </a:rPr>
              <a:t>PRODUCTO-MERCADO: CONDIMENTOS</a:t>
            </a:r>
            <a:endParaRPr lang="es-ES" sz="2800">
              <a:latin typeface="Algerian" pitchFamily="82" charset="0"/>
            </a:endParaRPr>
          </a:p>
          <a:p>
            <a:pPr>
              <a:lnSpc>
                <a:spcPct val="90000"/>
              </a:lnSpc>
              <a:buFont typeface="Wingdings" pitchFamily="2" charset="2"/>
              <a:buNone/>
            </a:pPr>
            <a:r>
              <a:rPr lang="es-ES" sz="2400"/>
              <a:t>Denominación: Segmento sabor</a:t>
            </a:r>
          </a:p>
          <a:p>
            <a:pPr>
              <a:lnSpc>
                <a:spcPct val="90000"/>
              </a:lnSpc>
              <a:buFont typeface="Wingdings" pitchFamily="2" charset="2"/>
              <a:buNone/>
            </a:pPr>
            <a:r>
              <a:rPr lang="es-ES" sz="2400"/>
              <a:t>Localización: Sector urbano de Guayaquil</a:t>
            </a:r>
          </a:p>
          <a:p>
            <a:pPr>
              <a:lnSpc>
                <a:spcPct val="90000"/>
              </a:lnSpc>
              <a:buFont typeface="Wingdings" pitchFamily="2" charset="2"/>
              <a:buNone/>
            </a:pPr>
            <a:r>
              <a:rPr lang="es-ES" sz="2400"/>
              <a:t>Sexo: Masculino y femenino</a:t>
            </a:r>
          </a:p>
          <a:p>
            <a:pPr>
              <a:lnSpc>
                <a:spcPct val="90000"/>
              </a:lnSpc>
              <a:buFont typeface="Wingdings" pitchFamily="2" charset="2"/>
              <a:buNone/>
            </a:pPr>
            <a:r>
              <a:rPr lang="es-ES" sz="2400"/>
              <a:t>Edad: 38 a 65 años</a:t>
            </a:r>
          </a:p>
          <a:p>
            <a:pPr>
              <a:lnSpc>
                <a:spcPct val="90000"/>
              </a:lnSpc>
              <a:buFont typeface="Wingdings" pitchFamily="2" charset="2"/>
              <a:buNone/>
            </a:pPr>
            <a:r>
              <a:rPr lang="es-ES" sz="2400"/>
              <a:t>Nivel socioeconómico: A y B.</a:t>
            </a:r>
          </a:p>
          <a:p>
            <a:pPr>
              <a:lnSpc>
                <a:spcPct val="90000"/>
              </a:lnSpc>
              <a:buFont typeface="Wingdings" pitchFamily="2" charset="2"/>
              <a:buNone/>
            </a:pPr>
            <a:endParaRPr lang="es-ES" sz="2400"/>
          </a:p>
          <a:p>
            <a:pPr>
              <a:lnSpc>
                <a:spcPct val="90000"/>
              </a:lnSpc>
              <a:buFont typeface="Wingdings" pitchFamily="2" charset="2"/>
              <a:buNone/>
            </a:pPr>
            <a:r>
              <a:rPr lang="es-ES" sz="2400"/>
              <a:t>Denominación: Segmento versátil</a:t>
            </a:r>
          </a:p>
          <a:p>
            <a:pPr>
              <a:lnSpc>
                <a:spcPct val="90000"/>
              </a:lnSpc>
              <a:buFont typeface="Wingdings" pitchFamily="2" charset="2"/>
              <a:buNone/>
            </a:pPr>
            <a:r>
              <a:rPr lang="es-ES" sz="2400"/>
              <a:t>Localización: Sector urbano de Guayaquil.</a:t>
            </a:r>
          </a:p>
          <a:p>
            <a:pPr>
              <a:lnSpc>
                <a:spcPct val="90000"/>
              </a:lnSpc>
              <a:buFont typeface="Wingdings" pitchFamily="2" charset="2"/>
              <a:buNone/>
            </a:pPr>
            <a:r>
              <a:rPr lang="es-ES" sz="2400"/>
              <a:t>Sexo: Femenino</a:t>
            </a:r>
          </a:p>
          <a:p>
            <a:pPr>
              <a:lnSpc>
                <a:spcPct val="90000"/>
              </a:lnSpc>
              <a:buFont typeface="Wingdings" pitchFamily="2" charset="2"/>
              <a:buNone/>
            </a:pPr>
            <a:r>
              <a:rPr lang="es-ES" sz="2400"/>
              <a:t>Edad: 26 a 31 años.</a:t>
            </a:r>
          </a:p>
          <a:p>
            <a:pPr>
              <a:lnSpc>
                <a:spcPct val="90000"/>
              </a:lnSpc>
              <a:buFont typeface="Wingdings" pitchFamily="2" charset="2"/>
              <a:buNone/>
            </a:pPr>
            <a:r>
              <a:rPr lang="es-ES" sz="2400"/>
              <a:t>Nivel socioeconómico: A y B.</a:t>
            </a:r>
          </a:p>
          <a:p>
            <a:pPr>
              <a:lnSpc>
                <a:spcPct val="90000"/>
              </a:lnSpc>
              <a:buFont typeface="Wingdings" pitchFamily="2" charset="2"/>
              <a:buNone/>
            </a:pPr>
            <a:endParaRPr lang="es-ES" sz="240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79388" y="457200"/>
            <a:ext cx="8713787" cy="595313"/>
          </a:xfrm>
        </p:spPr>
        <p:txBody>
          <a:bodyPr/>
          <a:lstStyle/>
          <a:p>
            <a:pPr algn="ctr"/>
            <a:r>
              <a:rPr lang="es-EC" sz="3200">
                <a:latin typeface="Algerian" pitchFamily="82" charset="0"/>
              </a:rPr>
              <a:t>Análisis de la Estructura Competitiva</a:t>
            </a:r>
            <a:endParaRPr lang="es-ES" sz="3200">
              <a:latin typeface="Algerian" pitchFamily="82" charset="0"/>
            </a:endParaRPr>
          </a:p>
        </p:txBody>
      </p:sp>
      <p:sp>
        <p:nvSpPr>
          <p:cNvPr id="25607" name="Rectangle 7"/>
          <p:cNvSpPr>
            <a:spLocks noGrp="1" noChangeArrowheads="1"/>
          </p:cNvSpPr>
          <p:nvPr>
            <p:ph idx="1"/>
          </p:nvPr>
        </p:nvSpPr>
        <p:spPr>
          <a:xfrm>
            <a:off x="395288" y="1125538"/>
            <a:ext cx="8291512" cy="5472112"/>
          </a:xfrm>
        </p:spPr>
        <p:txBody>
          <a:bodyPr/>
          <a:lstStyle/>
          <a:p>
            <a:pPr algn="just">
              <a:buFont typeface="Wingdings" pitchFamily="2" charset="2"/>
              <a:buNone/>
            </a:pPr>
            <a:r>
              <a:rPr lang="es-ES" sz="2400" b="1" u="sng"/>
              <a:t>Amenaza de nuevos competidores</a:t>
            </a:r>
            <a:r>
              <a:rPr lang="es-ES" sz="2400" b="1"/>
              <a:t>:</a:t>
            </a:r>
          </a:p>
          <a:p>
            <a:pPr algn="just">
              <a:buFont typeface="Wingdings" pitchFamily="2" charset="2"/>
              <a:buNone/>
            </a:pPr>
            <a:r>
              <a:rPr lang="es-ES" sz="2400"/>
              <a:t>    </a:t>
            </a:r>
            <a:r>
              <a:rPr lang="es-ES" sz="2400" b="1"/>
              <a:t>Las posibles amenazas son el ingreso de nuevos participantes como Supermaxi y Megamaxi que introducirá al mercado de productos culinarios caldos concentrados de pollo marca supermaxi y los comercializara solo en la cadena de supermercados La Favorita s.a., a la que ambos pertenecen.</a:t>
            </a:r>
          </a:p>
          <a:p>
            <a:pPr algn="just">
              <a:buFont typeface="Wingdings" pitchFamily="2" charset="2"/>
              <a:buNone/>
            </a:pPr>
            <a:endParaRPr lang="es-ES" sz="2400" b="1"/>
          </a:p>
          <a:p>
            <a:pPr algn="just">
              <a:buFont typeface="Wingdings" pitchFamily="2" charset="2"/>
              <a:buNone/>
            </a:pPr>
            <a:r>
              <a:rPr lang="es-ES" sz="2400" b="1" u="sng"/>
              <a:t>Poder negociador de los clientes</a:t>
            </a:r>
            <a:r>
              <a:rPr lang="es-ES" sz="2400" u="sng"/>
              <a:t>:</a:t>
            </a:r>
            <a:endParaRPr lang="es-ES" sz="2400" b="1" u="sng"/>
          </a:p>
          <a:p>
            <a:pPr algn="just">
              <a:buFont typeface="Wingdings" pitchFamily="2" charset="2"/>
              <a:buNone/>
            </a:pPr>
            <a:r>
              <a:rPr lang="es-EC" b="1"/>
              <a:t>   </a:t>
            </a:r>
            <a:r>
              <a:rPr lang="es-EC" sz="2400" b="1"/>
              <a:t>Las grandes cadenas de supermercados (Mi Comisariato, Supermaxi, Megamaxi, T.I.A, entre otras) son sus principales clientes, representan con las ventas de marca propia el 67% y constituyen su principal canal de comercialización de los productos.</a:t>
            </a:r>
            <a:r>
              <a:rPr lang="es-EC" sz="2400"/>
              <a:t> </a:t>
            </a:r>
            <a:endParaRPr lang="es-ES" sz="240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Rectangle 3"/>
          <p:cNvSpPr>
            <a:spLocks noGrp="1" noChangeArrowheads="1"/>
          </p:cNvSpPr>
          <p:nvPr>
            <p:ph type="body" idx="1"/>
          </p:nvPr>
        </p:nvSpPr>
        <p:spPr>
          <a:xfrm>
            <a:off x="395288" y="549275"/>
            <a:ext cx="8291512" cy="5759450"/>
          </a:xfrm>
        </p:spPr>
        <p:txBody>
          <a:bodyPr/>
          <a:lstStyle/>
          <a:p>
            <a:pPr algn="just">
              <a:buFont typeface="Wingdings" pitchFamily="2" charset="2"/>
              <a:buNone/>
            </a:pPr>
            <a:r>
              <a:rPr lang="es-EC" sz="2800"/>
              <a:t>   </a:t>
            </a:r>
            <a:r>
              <a:rPr lang="es-EC" sz="2400" b="1" u="sng"/>
              <a:t>Amenaza de productos sustitutos:</a:t>
            </a:r>
            <a:r>
              <a:rPr lang="es-ES" sz="2400" b="1" u="sng"/>
              <a:t> </a:t>
            </a:r>
            <a:endParaRPr lang="es-EC" sz="2400" b="1" u="sng"/>
          </a:p>
          <a:p>
            <a:pPr algn="just">
              <a:buFont typeface="Wingdings" pitchFamily="2" charset="2"/>
              <a:buNone/>
            </a:pPr>
            <a:r>
              <a:rPr lang="es-EC" sz="2400" b="1"/>
              <a:t>    Se puede considerar como sustituto de los caldos concentrados de pollo marca Mr. Pollo a todos los condimentos, sopas y caldos (deshidratados, naturales y precocinados)  que se encuentran disponibles en el mercado.</a:t>
            </a:r>
          </a:p>
          <a:p>
            <a:pPr algn="just">
              <a:buFont typeface="Wingdings" pitchFamily="2" charset="2"/>
              <a:buNone/>
            </a:pPr>
            <a:endParaRPr lang="es-EC" sz="2400" b="1"/>
          </a:p>
          <a:p>
            <a:pPr algn="just">
              <a:buFont typeface="Wingdings" pitchFamily="2" charset="2"/>
              <a:buNone/>
            </a:pPr>
            <a:r>
              <a:rPr lang="es-EC" sz="2400" b="1" u="sng"/>
              <a:t>Poder negociador de los proveedores:</a:t>
            </a:r>
          </a:p>
          <a:p>
            <a:pPr algn="just">
              <a:buFont typeface="Wingdings" pitchFamily="2" charset="2"/>
              <a:buNone/>
            </a:pPr>
            <a:r>
              <a:rPr lang="es-EC" sz="2400" b="1"/>
              <a:t>    Para la producción de los caldos concentrados de pollo marca Mr. Pollo, la empresa PRONACA S.A. tiene gran parte de la infraestructura y materias primas necesarias para este proceso.</a:t>
            </a:r>
            <a:endParaRPr lang="es-ES" sz="2400" b="1"/>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Rectangle 3"/>
          <p:cNvSpPr>
            <a:spLocks noGrp="1" noChangeArrowheads="1"/>
          </p:cNvSpPr>
          <p:nvPr>
            <p:ph type="body" idx="1"/>
          </p:nvPr>
        </p:nvSpPr>
        <p:spPr>
          <a:xfrm>
            <a:off x="395288" y="765175"/>
            <a:ext cx="8291512" cy="5102225"/>
          </a:xfrm>
        </p:spPr>
        <p:txBody>
          <a:bodyPr/>
          <a:lstStyle/>
          <a:p>
            <a:pPr algn="just">
              <a:buFont typeface="Wingdings" pitchFamily="2" charset="2"/>
              <a:buNone/>
            </a:pPr>
            <a:r>
              <a:rPr lang="es-EC" sz="2400" b="1" u="sng"/>
              <a:t>Competidores en el sector industrial:</a:t>
            </a:r>
          </a:p>
          <a:p>
            <a:pPr algn="just">
              <a:buFont typeface="Wingdings" pitchFamily="2" charset="2"/>
              <a:buNone/>
            </a:pPr>
            <a:r>
              <a:rPr lang="es-EC" sz="2400" b="1"/>
              <a:t>    Entre los principales competidores tenemos caldos MAGGI y DOÑA CRIOLLITA (35,5% y 18,7% respectivamente) de la empresa NESTLE s.a., DOÑA GALLINA (13,3%) de Quala s.a., </a:t>
            </a:r>
            <a:r>
              <a:rPr lang="es-AR" sz="2400" b="1"/>
              <a:t>KNORR (8,2%) de UNILEVER s.a. y caldos RANCHERO (24,3%) de Sumesa s.a. </a:t>
            </a:r>
            <a:endParaRPr lang="es-ES" sz="2400" b="1"/>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algn="ctr"/>
            <a:r>
              <a:rPr lang="es-EC" sz="3200">
                <a:latin typeface="Algerian" pitchFamily="82" charset="0"/>
              </a:rPr>
              <a:t>Plan de Marketing</a:t>
            </a:r>
            <a:endParaRPr lang="es-ES" sz="3200">
              <a:latin typeface="Algerian" pitchFamily="82" charset="0"/>
            </a:endParaRPr>
          </a:p>
        </p:txBody>
      </p:sp>
      <p:sp>
        <p:nvSpPr>
          <p:cNvPr id="27651" name="Rectangle 3"/>
          <p:cNvSpPr>
            <a:spLocks noGrp="1" noChangeArrowheads="1"/>
          </p:cNvSpPr>
          <p:nvPr>
            <p:ph type="body" idx="1"/>
          </p:nvPr>
        </p:nvSpPr>
        <p:spPr>
          <a:xfrm>
            <a:off x="457200" y="1700213"/>
            <a:ext cx="8229600" cy="4167187"/>
          </a:xfrm>
        </p:spPr>
        <p:txBody>
          <a:bodyPr/>
          <a:lstStyle/>
          <a:p>
            <a:pPr>
              <a:buFont typeface="Wingdings" pitchFamily="2" charset="2"/>
              <a:buNone/>
            </a:pPr>
            <a:r>
              <a:rPr lang="en-US" sz="2800" b="1" u="sng">
                <a:latin typeface="Algerian" pitchFamily="82" charset="0"/>
              </a:rPr>
              <a:t>Objetivos:</a:t>
            </a:r>
          </a:p>
          <a:p>
            <a:pPr>
              <a:buFont typeface="Wingdings" pitchFamily="2" charset="2"/>
              <a:buNone/>
            </a:pPr>
            <a:endParaRPr lang="en-US" sz="2800" b="1" u="sng">
              <a:latin typeface="Algerian" pitchFamily="82" charset="0"/>
            </a:endParaRPr>
          </a:p>
          <a:p>
            <a:pPr algn="just"/>
            <a:r>
              <a:rPr lang="es-ES" sz="2400" b="1"/>
              <a:t>Obtener un ingreso total por ventas de $ 650.000 en el primer año de lanzamiento del producto al mercado.</a:t>
            </a:r>
          </a:p>
          <a:p>
            <a:pPr algn="just"/>
            <a:r>
              <a:rPr lang="es-ES" sz="2400" b="1"/>
              <a:t>Lograr una participación de mercado del 3% en el primer año.</a:t>
            </a:r>
            <a:endParaRPr lang="es-EC" sz="2400" b="1"/>
          </a:p>
          <a:p>
            <a:pPr algn="just"/>
            <a:r>
              <a:rPr lang="es-ES" sz="2400" b="1"/>
              <a:t>Lograr un porcentaje de utilidad del 14% sobre las ventas totales del primer año.</a:t>
            </a:r>
            <a:r>
              <a:rPr lang="es-ES" sz="24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blinds(horizontal)">
                                      <p:cBhvr>
                                        <p:cTn id="7" dur="500"/>
                                        <p:tgtEl>
                                          <p:spTgt spid="2765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27651">
                                            <p:txEl>
                                              <p:pRg st="0" end="0"/>
                                            </p:txEl>
                                          </p:spTgt>
                                        </p:tgtEl>
                                        <p:attrNameLst>
                                          <p:attrName>style.visibility</p:attrName>
                                        </p:attrNameLst>
                                      </p:cBhvr>
                                      <p:to>
                                        <p:strVal val="visible"/>
                                      </p:to>
                                    </p:set>
                                    <p:animEffect transition="in" filter="circle(in)">
                                      <p:cBhvr>
                                        <p:cTn id="12" dur="2000"/>
                                        <p:tgtEl>
                                          <p:spTgt spid="2765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27651">
                                            <p:txEl>
                                              <p:pRg st="2" end="2"/>
                                            </p:txEl>
                                          </p:spTgt>
                                        </p:tgtEl>
                                        <p:attrNameLst>
                                          <p:attrName>style.visibility</p:attrName>
                                        </p:attrNameLst>
                                      </p:cBhvr>
                                      <p:to>
                                        <p:strVal val="visible"/>
                                      </p:to>
                                    </p:set>
                                    <p:animEffect transition="in" filter="circle(in)">
                                      <p:cBhvr>
                                        <p:cTn id="17" dur="2000"/>
                                        <p:tgtEl>
                                          <p:spTgt spid="2765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27651">
                                            <p:txEl>
                                              <p:pRg st="3" end="3"/>
                                            </p:txEl>
                                          </p:spTgt>
                                        </p:tgtEl>
                                        <p:attrNameLst>
                                          <p:attrName>style.visibility</p:attrName>
                                        </p:attrNameLst>
                                      </p:cBhvr>
                                      <p:to>
                                        <p:strVal val="visible"/>
                                      </p:to>
                                    </p:set>
                                    <p:animEffect transition="in" filter="circle(in)">
                                      <p:cBhvr>
                                        <p:cTn id="22" dur="2000"/>
                                        <p:tgtEl>
                                          <p:spTgt spid="2765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27651">
                                            <p:txEl>
                                              <p:pRg st="4" end="4"/>
                                            </p:txEl>
                                          </p:spTgt>
                                        </p:tgtEl>
                                        <p:attrNameLst>
                                          <p:attrName>style.visibility</p:attrName>
                                        </p:attrNameLst>
                                      </p:cBhvr>
                                      <p:to>
                                        <p:strVal val="visible"/>
                                      </p:to>
                                    </p:set>
                                    <p:animEffect transition="in" filter="circle(in)">
                                      <p:cBhvr>
                                        <p:cTn id="27" dur="2000"/>
                                        <p:tgtEl>
                                          <p:spTgt spid="2765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27651"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algn="ctr"/>
            <a:r>
              <a:rPr lang="es-EC" sz="3200" b="1">
                <a:latin typeface="Algerian" pitchFamily="82" charset="0"/>
              </a:rPr>
              <a:t>Estrategias de Posicionamiento y Ventaja Competitiva</a:t>
            </a:r>
            <a:endParaRPr lang="es-ES" sz="3200" b="1">
              <a:latin typeface="Algerian" pitchFamily="82" charset="0"/>
            </a:endParaRPr>
          </a:p>
        </p:txBody>
      </p:sp>
      <p:sp>
        <p:nvSpPr>
          <p:cNvPr id="80899" name="Rectangle 3"/>
          <p:cNvSpPr>
            <a:spLocks noGrp="1" noChangeArrowheads="1"/>
          </p:cNvSpPr>
          <p:nvPr>
            <p:ph type="body" idx="1"/>
          </p:nvPr>
        </p:nvSpPr>
        <p:spPr>
          <a:xfrm>
            <a:off x="457200" y="1981200"/>
            <a:ext cx="8218488" cy="4687888"/>
          </a:xfrm>
        </p:spPr>
        <p:txBody>
          <a:bodyPr/>
          <a:lstStyle/>
          <a:p>
            <a:pPr algn="ctr">
              <a:lnSpc>
                <a:spcPct val="90000"/>
              </a:lnSpc>
              <a:buFont typeface="Wingdings" pitchFamily="2" charset="2"/>
              <a:buNone/>
            </a:pPr>
            <a:r>
              <a:rPr lang="es-EC" sz="2400" b="1"/>
              <a:t>Segmento Calidad</a:t>
            </a:r>
          </a:p>
          <a:p>
            <a:pPr algn="just">
              <a:lnSpc>
                <a:spcPct val="90000"/>
              </a:lnSpc>
              <a:buFont typeface="Wingdings" pitchFamily="2" charset="2"/>
              <a:buNone/>
            </a:pPr>
            <a:r>
              <a:rPr lang="es-ES" sz="2400" b="1" u="sng"/>
              <a:t>Posicionamiento:</a:t>
            </a:r>
          </a:p>
          <a:p>
            <a:pPr algn="ctr">
              <a:lnSpc>
                <a:spcPct val="90000"/>
              </a:lnSpc>
              <a:buFont typeface="Wingdings" pitchFamily="2" charset="2"/>
              <a:buNone/>
            </a:pPr>
            <a:r>
              <a:rPr lang="es-ES" sz="2400" b="1">
                <a:solidFill>
                  <a:schemeClr val="bg2"/>
                </a:solidFill>
                <a:latin typeface="Lucida Calligraphy" pitchFamily="66" charset="0"/>
              </a:rPr>
              <a:t>Elaborado con ingredientes selectos que garantizan su calidad</a:t>
            </a:r>
          </a:p>
          <a:p>
            <a:pPr algn="just">
              <a:lnSpc>
                <a:spcPct val="90000"/>
              </a:lnSpc>
              <a:buClr>
                <a:schemeClr val="accent2"/>
              </a:buClr>
              <a:buFont typeface="Wingdings" pitchFamily="2" charset="2"/>
              <a:buNone/>
            </a:pPr>
            <a:r>
              <a:rPr lang="es-EC" sz="2400" b="1" u="sng"/>
              <a:t>Ventaja competitiva</a:t>
            </a:r>
            <a:r>
              <a:rPr lang="es-EC" sz="2400" b="1"/>
              <a:t>:	</a:t>
            </a:r>
          </a:p>
          <a:p>
            <a:pPr algn="just">
              <a:lnSpc>
                <a:spcPct val="90000"/>
              </a:lnSpc>
              <a:buClr>
                <a:schemeClr val="accent2"/>
              </a:buClr>
              <a:buFont typeface="Wingdings" pitchFamily="2" charset="2"/>
              <a:buNone/>
            </a:pPr>
            <a:r>
              <a:rPr lang="es-EC" sz="2400" b="1"/>
              <a:t>    Cumplir con los intereses de los consumidores con respecto a comprar un producto envuelto y sellado cuidadosamente tomando como base la esmerada preparación del producto y de esta manera garantizar la calidad del producto.</a:t>
            </a:r>
          </a:p>
          <a:p>
            <a:pPr algn="just">
              <a:lnSpc>
                <a:spcPct val="90000"/>
              </a:lnSpc>
              <a:buFont typeface="Wingdings" pitchFamily="2" charset="2"/>
              <a:buNone/>
            </a:pPr>
            <a:endParaRPr lang="es-ES" sz="2400" b="1">
              <a:latin typeface="Lucida Calligraphy" pitchFamily="66"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3"/>
          <p:cNvSpPr>
            <a:spLocks noGrp="1" noChangeArrowheads="1"/>
          </p:cNvSpPr>
          <p:nvPr>
            <p:ph type="body" idx="1"/>
          </p:nvPr>
        </p:nvSpPr>
        <p:spPr>
          <a:xfrm>
            <a:off x="323850" y="476250"/>
            <a:ext cx="8424863" cy="6048375"/>
          </a:xfrm>
        </p:spPr>
        <p:txBody>
          <a:bodyPr/>
          <a:lstStyle/>
          <a:p>
            <a:pPr algn="ctr">
              <a:lnSpc>
                <a:spcPct val="90000"/>
              </a:lnSpc>
              <a:buFont typeface="Wingdings" pitchFamily="2" charset="2"/>
              <a:buNone/>
            </a:pPr>
            <a:r>
              <a:rPr lang="es-EC" sz="2400" b="1"/>
              <a:t>Segmento Sabor</a:t>
            </a:r>
          </a:p>
          <a:p>
            <a:pPr algn="just">
              <a:lnSpc>
                <a:spcPct val="90000"/>
              </a:lnSpc>
              <a:buFont typeface="Wingdings" pitchFamily="2" charset="2"/>
              <a:buNone/>
            </a:pPr>
            <a:r>
              <a:rPr lang="es-ES" sz="2400" b="1" u="sng"/>
              <a:t>Posicionamiento:</a:t>
            </a:r>
          </a:p>
          <a:p>
            <a:pPr algn="ctr">
              <a:lnSpc>
                <a:spcPct val="90000"/>
              </a:lnSpc>
              <a:buFont typeface="Wingdings" pitchFamily="2" charset="2"/>
              <a:buNone/>
            </a:pPr>
            <a:r>
              <a:rPr lang="es-EC" sz="2400" b="1">
                <a:solidFill>
                  <a:schemeClr val="bg2"/>
                </a:solidFill>
                <a:latin typeface="Lucida Calligraphy" pitchFamily="66" charset="0"/>
              </a:rPr>
              <a:t>El perfecto balance de sabor que necesitas para tus comidas</a:t>
            </a:r>
            <a:endParaRPr lang="es-ES" sz="2400" b="1">
              <a:solidFill>
                <a:schemeClr val="bg2"/>
              </a:solidFill>
              <a:latin typeface="Lucida Calligraphy" pitchFamily="66" charset="0"/>
            </a:endParaRPr>
          </a:p>
          <a:p>
            <a:pPr algn="just">
              <a:lnSpc>
                <a:spcPct val="90000"/>
              </a:lnSpc>
              <a:buClr>
                <a:schemeClr val="accent2"/>
              </a:buClr>
              <a:buFont typeface="Wingdings" pitchFamily="2" charset="2"/>
              <a:buNone/>
            </a:pPr>
            <a:r>
              <a:rPr lang="es-EC" sz="2400" b="1" u="sng"/>
              <a:t>Ventaja competitiva</a:t>
            </a:r>
            <a:r>
              <a:rPr lang="es-EC" sz="2400" b="1"/>
              <a:t>:	</a:t>
            </a:r>
          </a:p>
          <a:p>
            <a:pPr algn="just">
              <a:lnSpc>
                <a:spcPct val="90000"/>
              </a:lnSpc>
              <a:buClr>
                <a:schemeClr val="accent2"/>
              </a:buClr>
              <a:buFont typeface="Wingdings" pitchFamily="2" charset="2"/>
              <a:buNone/>
            </a:pPr>
            <a:r>
              <a:rPr lang="es-EC" b="1"/>
              <a:t>   </a:t>
            </a:r>
            <a:r>
              <a:rPr lang="es-EC" sz="2400" b="1"/>
              <a:t>Fortalecer las características que hacen de Mr. Pollo una marca reconocida por su potencial alimenticio.</a:t>
            </a:r>
          </a:p>
          <a:p>
            <a:pPr algn="just">
              <a:lnSpc>
                <a:spcPct val="90000"/>
              </a:lnSpc>
              <a:buClr>
                <a:schemeClr val="accent2"/>
              </a:buClr>
              <a:buFont typeface="Wingdings" pitchFamily="2" charset="2"/>
              <a:buNone/>
            </a:pPr>
            <a:endParaRPr lang="es-EC" sz="2400" b="1"/>
          </a:p>
          <a:p>
            <a:pPr algn="ctr">
              <a:lnSpc>
                <a:spcPct val="90000"/>
              </a:lnSpc>
              <a:buFont typeface="Wingdings" pitchFamily="2" charset="2"/>
              <a:buNone/>
            </a:pPr>
            <a:r>
              <a:rPr lang="es-EC" sz="2400" b="1"/>
              <a:t>Segmento Practico</a:t>
            </a:r>
          </a:p>
          <a:p>
            <a:pPr algn="just">
              <a:lnSpc>
                <a:spcPct val="90000"/>
              </a:lnSpc>
              <a:buFont typeface="Wingdings" pitchFamily="2" charset="2"/>
              <a:buNone/>
            </a:pPr>
            <a:r>
              <a:rPr lang="es-ES" sz="2400" b="1" u="sng"/>
              <a:t>Posicionamiento:</a:t>
            </a:r>
          </a:p>
          <a:p>
            <a:pPr algn="ctr">
              <a:lnSpc>
                <a:spcPct val="90000"/>
              </a:lnSpc>
              <a:buClr>
                <a:schemeClr val="accent2"/>
              </a:buClr>
              <a:buFont typeface="Wingdings" pitchFamily="2" charset="2"/>
              <a:buNone/>
            </a:pPr>
            <a:r>
              <a:rPr lang="es-EC" sz="2400" b="1">
                <a:solidFill>
                  <a:schemeClr val="bg2"/>
                </a:solidFill>
                <a:latin typeface="Lucida Calligraphy" pitchFamily="66" charset="0"/>
              </a:rPr>
              <a:t>Facilita y agiliza la preparación de tus comidas</a:t>
            </a:r>
            <a:endParaRPr lang="es-EC" sz="2400" b="1" u="sng">
              <a:solidFill>
                <a:schemeClr val="bg2"/>
              </a:solidFill>
              <a:latin typeface="Lucida Calligraphy" pitchFamily="66" charset="0"/>
            </a:endParaRPr>
          </a:p>
          <a:p>
            <a:pPr algn="just">
              <a:lnSpc>
                <a:spcPct val="90000"/>
              </a:lnSpc>
              <a:buClr>
                <a:schemeClr val="accent2"/>
              </a:buClr>
              <a:buFont typeface="Wingdings" pitchFamily="2" charset="2"/>
              <a:buNone/>
            </a:pPr>
            <a:r>
              <a:rPr lang="es-EC" sz="2400" b="1" u="sng"/>
              <a:t>Ventaja competitiva</a:t>
            </a:r>
            <a:r>
              <a:rPr lang="es-EC" sz="2400" b="1"/>
              <a:t>:	</a:t>
            </a:r>
          </a:p>
          <a:p>
            <a:pPr algn="just">
              <a:lnSpc>
                <a:spcPct val="90000"/>
              </a:lnSpc>
              <a:buClr>
                <a:schemeClr val="accent2"/>
              </a:buClr>
              <a:buFont typeface="Wingdings" pitchFamily="2" charset="2"/>
              <a:buNone/>
            </a:pPr>
            <a:r>
              <a:rPr lang="es-EC" sz="2400" b="1"/>
              <a:t>	Se considera importante mencionar que el caldo de Pollo marca Mr. Pollo es útil cuando se quiere realzar el sabor de las comidas sin trabajar demasiado.</a:t>
            </a:r>
          </a:p>
          <a:p>
            <a:pPr algn="just">
              <a:lnSpc>
                <a:spcPct val="90000"/>
              </a:lnSpc>
              <a:buClr>
                <a:schemeClr val="accent2"/>
              </a:buClr>
              <a:buFont typeface="Wingdings" pitchFamily="2" charset="2"/>
              <a:buNone/>
            </a:pPr>
            <a:endParaRPr lang="es-ES" sz="2400" b="1"/>
          </a:p>
          <a:p>
            <a:pPr algn="just">
              <a:lnSpc>
                <a:spcPct val="90000"/>
              </a:lnSpc>
              <a:buClr>
                <a:schemeClr val="accent2"/>
              </a:buClr>
              <a:buFont typeface="Wingdings" pitchFamily="2" charset="2"/>
              <a:buNone/>
            </a:pPr>
            <a:endParaRPr lang="es-ES" sz="240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Rectangle 3"/>
          <p:cNvSpPr>
            <a:spLocks noGrp="1" noChangeArrowheads="1"/>
          </p:cNvSpPr>
          <p:nvPr>
            <p:ph type="body" idx="1"/>
          </p:nvPr>
        </p:nvSpPr>
        <p:spPr>
          <a:xfrm>
            <a:off x="468313" y="620713"/>
            <a:ext cx="8218487" cy="5246687"/>
          </a:xfrm>
        </p:spPr>
        <p:txBody>
          <a:bodyPr/>
          <a:lstStyle/>
          <a:p>
            <a:pPr algn="ctr">
              <a:lnSpc>
                <a:spcPct val="90000"/>
              </a:lnSpc>
              <a:buFont typeface="Wingdings" pitchFamily="2" charset="2"/>
              <a:buNone/>
            </a:pPr>
            <a:r>
              <a:rPr lang="es-EC" sz="2400" b="1"/>
              <a:t>Segmento Versátil</a:t>
            </a:r>
          </a:p>
          <a:p>
            <a:pPr algn="just">
              <a:lnSpc>
                <a:spcPct val="90000"/>
              </a:lnSpc>
              <a:buFont typeface="Wingdings" pitchFamily="2" charset="2"/>
              <a:buNone/>
            </a:pPr>
            <a:r>
              <a:rPr lang="es-ES" sz="2400" b="1" u="sng"/>
              <a:t>Posicionamiento:</a:t>
            </a:r>
          </a:p>
          <a:p>
            <a:pPr algn="ctr">
              <a:lnSpc>
                <a:spcPct val="90000"/>
              </a:lnSpc>
              <a:buClr>
                <a:schemeClr val="accent2"/>
              </a:buClr>
              <a:buFont typeface="Wingdings" pitchFamily="2" charset="2"/>
              <a:buNone/>
            </a:pPr>
            <a:r>
              <a:rPr lang="es-EC" sz="2400" b="1">
                <a:solidFill>
                  <a:schemeClr val="bg2"/>
                </a:solidFill>
                <a:latin typeface="Lucida Calligraphy" pitchFamily="66" charset="0"/>
              </a:rPr>
              <a:t>Caldo Mr pollo otro condimento más a la hora de cocinar.</a:t>
            </a:r>
            <a:endParaRPr lang="es-EC" sz="2400" b="1" u="sng">
              <a:solidFill>
                <a:schemeClr val="bg2"/>
              </a:solidFill>
              <a:latin typeface="Lucida Calligraphy" pitchFamily="66" charset="0"/>
            </a:endParaRPr>
          </a:p>
          <a:p>
            <a:pPr algn="just">
              <a:lnSpc>
                <a:spcPct val="90000"/>
              </a:lnSpc>
              <a:buClr>
                <a:schemeClr val="accent2"/>
              </a:buClr>
              <a:buFont typeface="Wingdings" pitchFamily="2" charset="2"/>
              <a:buNone/>
            </a:pPr>
            <a:r>
              <a:rPr lang="es-EC" sz="2400" b="1" u="sng"/>
              <a:t>Ventaja competitiva</a:t>
            </a:r>
            <a:r>
              <a:rPr lang="es-EC" sz="2400" b="1"/>
              <a:t>:	</a:t>
            </a:r>
          </a:p>
          <a:p>
            <a:pPr algn="just">
              <a:lnSpc>
                <a:spcPct val="90000"/>
              </a:lnSpc>
              <a:buClr>
                <a:schemeClr val="accent2"/>
              </a:buClr>
              <a:buFont typeface="Wingdings" pitchFamily="2" charset="2"/>
              <a:buNone/>
            </a:pPr>
            <a:r>
              <a:rPr lang="es-EC" sz="2400" b="1"/>
              <a:t>	Cumplir con los intereses de los consumidores con respecto a realzar el sabor de toda clase de comidas tomando como base que un producto que esta siempre disponible incluso en previstos.</a:t>
            </a:r>
            <a:endParaRPr lang="es-ES" sz="2400" b="1"/>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323850" y="1268413"/>
            <a:ext cx="8435975" cy="5113337"/>
          </a:xfrm>
        </p:spPr>
        <p:txBody>
          <a:bodyPr/>
          <a:lstStyle/>
          <a:p>
            <a:pPr algn="just">
              <a:lnSpc>
                <a:spcPct val="90000"/>
              </a:lnSpc>
              <a:buClr>
                <a:schemeClr val="accent2"/>
              </a:buClr>
              <a:buFont typeface="Wingdings" pitchFamily="2" charset="2"/>
              <a:buChar char="ü"/>
            </a:pPr>
            <a:r>
              <a:rPr lang="es-EC" sz="2400" b="1"/>
              <a:t>En el ámbito local, los habitantes de la costa son los que mas compran caldos concentrados.</a:t>
            </a:r>
          </a:p>
          <a:p>
            <a:pPr algn="just">
              <a:lnSpc>
                <a:spcPct val="90000"/>
              </a:lnSpc>
              <a:buClr>
                <a:schemeClr val="accent2"/>
              </a:buClr>
              <a:buFont typeface="Wingdings" pitchFamily="2" charset="2"/>
              <a:buChar char="ü"/>
            </a:pPr>
            <a:endParaRPr lang="es-EC" sz="2400" b="1"/>
          </a:p>
          <a:p>
            <a:pPr algn="just">
              <a:lnSpc>
                <a:spcPct val="90000"/>
              </a:lnSpc>
              <a:buClr>
                <a:schemeClr val="accent2"/>
              </a:buClr>
              <a:buFont typeface="Wingdings" pitchFamily="2" charset="2"/>
              <a:buChar char="ü"/>
            </a:pPr>
            <a:r>
              <a:rPr lang="es-EC" sz="2400" b="1"/>
              <a:t>La venta de caldo concentrado es cada vez mayor. Se considera que anualmente este mercado crece el 3.8%.</a:t>
            </a:r>
          </a:p>
          <a:p>
            <a:pPr algn="just">
              <a:lnSpc>
                <a:spcPct val="90000"/>
              </a:lnSpc>
              <a:buClr>
                <a:schemeClr val="accent2"/>
              </a:buClr>
              <a:buFont typeface="Wingdings" pitchFamily="2" charset="2"/>
              <a:buNone/>
            </a:pPr>
            <a:endParaRPr lang="es-EC" sz="2400" b="1"/>
          </a:p>
          <a:p>
            <a:pPr algn="just">
              <a:lnSpc>
                <a:spcPct val="90000"/>
              </a:lnSpc>
              <a:buClr>
                <a:schemeClr val="accent2"/>
              </a:buClr>
              <a:buFont typeface="Wingdings" pitchFamily="2" charset="2"/>
              <a:buChar char="ü"/>
            </a:pPr>
            <a:r>
              <a:rPr lang="es-EC" sz="2400" b="1"/>
              <a:t>Debido al crecimiento sostenido que tiene el mercado de los caldos concentrados en Ecuador, Pronaca S.A. Empresa Nacional líder en el mercado de alimentos, piensa introducir al mercado una línea de productos de la mas alta calidad, basados en Caldos de Pollo Secos pertenecientes a la prestigiosa marca Mr. Pollo.</a:t>
            </a:r>
            <a:endParaRPr lang="es-ES" sz="24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checkerboard(across)">
                                      <p:cBhvr>
                                        <p:cTn id="7" dur="500"/>
                                        <p:tgtEl>
                                          <p:spTgt spid="30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075">
                                            <p:txEl>
                                              <p:pRg st="2" end="2"/>
                                            </p:txEl>
                                          </p:spTgt>
                                        </p:tgtEl>
                                        <p:attrNameLst>
                                          <p:attrName>style.visibility</p:attrName>
                                        </p:attrNameLst>
                                      </p:cBhvr>
                                      <p:to>
                                        <p:strVal val="visible"/>
                                      </p:to>
                                    </p:set>
                                    <p:animEffect transition="in" filter="checkerboard(across)">
                                      <p:cBhvr>
                                        <p:cTn id="12" dur="500"/>
                                        <p:tgtEl>
                                          <p:spTgt spid="307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075">
                                            <p:txEl>
                                              <p:pRg st="4" end="4"/>
                                            </p:txEl>
                                          </p:spTgt>
                                        </p:tgtEl>
                                        <p:attrNameLst>
                                          <p:attrName>style.visibility</p:attrName>
                                        </p:attrNameLst>
                                      </p:cBhvr>
                                      <p:to>
                                        <p:strVal val="visible"/>
                                      </p:to>
                                    </p:set>
                                    <p:animEffect transition="in" filter="checkerboard(across)">
                                      <p:cBhvr>
                                        <p:cTn id="17" dur="500"/>
                                        <p:tgtEl>
                                          <p:spTgt spid="307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algn="ctr"/>
            <a:r>
              <a:rPr lang="es-EC" sz="3200">
                <a:latin typeface="Algerian" pitchFamily="82" charset="0"/>
              </a:rPr>
              <a:t>Marketing Mix</a:t>
            </a:r>
            <a:endParaRPr lang="es-ES" sz="3200">
              <a:latin typeface="Algerian" pitchFamily="82" charset="0"/>
            </a:endParaRPr>
          </a:p>
        </p:txBody>
      </p:sp>
      <p:sp>
        <p:nvSpPr>
          <p:cNvPr id="31747" name="Rectangle 3"/>
          <p:cNvSpPr>
            <a:spLocks noGrp="1" noChangeArrowheads="1"/>
          </p:cNvSpPr>
          <p:nvPr>
            <p:ph type="body" idx="1"/>
          </p:nvPr>
        </p:nvSpPr>
        <p:spPr>
          <a:xfrm>
            <a:off x="457200" y="1600200"/>
            <a:ext cx="8075613" cy="4924425"/>
          </a:xfrm>
        </p:spPr>
        <p:txBody>
          <a:bodyPr/>
          <a:lstStyle/>
          <a:p>
            <a:pPr algn="ctr">
              <a:lnSpc>
                <a:spcPct val="80000"/>
              </a:lnSpc>
              <a:buFont typeface="Wingdings" pitchFamily="2" charset="2"/>
              <a:buNone/>
            </a:pPr>
            <a:r>
              <a:rPr lang="es-EC" sz="2800" b="1" u="sng">
                <a:latin typeface="Algerian" pitchFamily="82" charset="0"/>
              </a:rPr>
              <a:t>Estrategia de Producto</a:t>
            </a:r>
          </a:p>
          <a:p>
            <a:pPr algn="just">
              <a:lnSpc>
                <a:spcPct val="80000"/>
              </a:lnSpc>
              <a:buFont typeface="Wingdings" pitchFamily="2" charset="2"/>
              <a:buNone/>
            </a:pPr>
            <a:endParaRPr lang="es-EC" sz="2800" b="1" u="sng">
              <a:latin typeface="Times New Roman" pitchFamily="18" charset="0"/>
            </a:endParaRPr>
          </a:p>
          <a:p>
            <a:pPr algn="just">
              <a:lnSpc>
                <a:spcPct val="80000"/>
              </a:lnSpc>
              <a:buClr>
                <a:schemeClr val="accent2"/>
              </a:buClr>
              <a:buFont typeface="Wingdings" pitchFamily="2" charset="2"/>
              <a:buChar char="Ø"/>
            </a:pPr>
            <a:r>
              <a:rPr lang="es-EC" sz="2400" b="1" u="sng"/>
              <a:t>Nombre Comercial:</a:t>
            </a:r>
          </a:p>
          <a:p>
            <a:pPr algn="just">
              <a:lnSpc>
                <a:spcPct val="80000"/>
              </a:lnSpc>
              <a:buClr>
                <a:schemeClr val="accent2"/>
              </a:buClr>
              <a:buFont typeface="Wingdings" pitchFamily="2" charset="2"/>
              <a:buNone/>
            </a:pPr>
            <a:r>
              <a:rPr lang="es-EC" sz="2400" b="1"/>
              <a:t>	Todos los productos elaborados por la empresa Pronaca S.A. a base de carne de Pollo son comercializados con la marca Mr. Pollo.</a:t>
            </a:r>
          </a:p>
          <a:p>
            <a:pPr algn="just">
              <a:lnSpc>
                <a:spcPct val="80000"/>
              </a:lnSpc>
              <a:buClr>
                <a:schemeClr val="accent2"/>
              </a:buClr>
              <a:buFont typeface="Wingdings" pitchFamily="2" charset="2"/>
              <a:buNone/>
            </a:pPr>
            <a:endParaRPr lang="es-EC" sz="2400" b="1"/>
          </a:p>
          <a:p>
            <a:pPr algn="just">
              <a:lnSpc>
                <a:spcPct val="80000"/>
              </a:lnSpc>
              <a:buClr>
                <a:schemeClr val="accent2"/>
              </a:buClr>
              <a:buFont typeface="Wingdings" pitchFamily="2" charset="2"/>
              <a:buChar char="Ø"/>
            </a:pPr>
            <a:r>
              <a:rPr lang="es-EC" sz="2400" b="1" u="sng"/>
              <a:t>Calidad del Producto:</a:t>
            </a:r>
          </a:p>
          <a:p>
            <a:pPr algn="just">
              <a:lnSpc>
                <a:spcPct val="80000"/>
              </a:lnSpc>
              <a:buClr>
                <a:schemeClr val="accent2"/>
              </a:buClr>
              <a:buFont typeface="Wingdings" pitchFamily="2" charset="2"/>
              <a:buNone/>
            </a:pPr>
            <a:r>
              <a:rPr lang="es-EC" sz="2400" b="1"/>
              <a:t>	Pronaca S.A. ha prestado sumo interés en que los caldos de Pollo Mr. Pollo sea un producto de optima calidad. Todas las labores de producción cumplen con las mas altas normas de calidad e higiene estipulados para el sector de alimentos</a:t>
            </a:r>
            <a:endParaRPr lang="es-ES" sz="24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blinds(horizontal)">
                                      <p:cBhvr>
                                        <p:cTn id="7" dur="500"/>
                                        <p:tgtEl>
                                          <p:spTgt spid="3174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1747">
                                            <p:txEl>
                                              <p:pRg st="0" end="0"/>
                                            </p:txEl>
                                          </p:spTgt>
                                        </p:tgtEl>
                                        <p:attrNameLst>
                                          <p:attrName>style.visibility</p:attrName>
                                        </p:attrNameLst>
                                      </p:cBhvr>
                                      <p:to>
                                        <p:strVal val="visible"/>
                                      </p:to>
                                    </p:set>
                                    <p:animEffect transition="in" filter="circle(in)">
                                      <p:cBhvr>
                                        <p:cTn id="12" dur="2000"/>
                                        <p:tgtEl>
                                          <p:spTgt spid="3174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1747">
                                            <p:txEl>
                                              <p:pRg st="2" end="2"/>
                                            </p:txEl>
                                          </p:spTgt>
                                        </p:tgtEl>
                                        <p:attrNameLst>
                                          <p:attrName>style.visibility</p:attrName>
                                        </p:attrNameLst>
                                      </p:cBhvr>
                                      <p:to>
                                        <p:strVal val="visible"/>
                                      </p:to>
                                    </p:set>
                                    <p:animEffect transition="in" filter="circle(in)">
                                      <p:cBhvr>
                                        <p:cTn id="17" dur="2000"/>
                                        <p:tgtEl>
                                          <p:spTgt spid="31747">
                                            <p:txEl>
                                              <p:pRg st="2" end="2"/>
                                            </p:txEl>
                                          </p:spTgt>
                                        </p:tgtEl>
                                      </p:cBhvr>
                                    </p:animEffect>
                                  </p:childTnLst>
                                </p:cTn>
                              </p:par>
                              <p:par>
                                <p:cTn id="18" presetID="6" presetClass="entr" presetSubtype="16" fill="hold" grpId="0" nodeType="withEffect">
                                  <p:stCondLst>
                                    <p:cond delay="0"/>
                                  </p:stCondLst>
                                  <p:childTnLst>
                                    <p:set>
                                      <p:cBhvr>
                                        <p:cTn id="19" dur="1" fill="hold">
                                          <p:stCondLst>
                                            <p:cond delay="0"/>
                                          </p:stCondLst>
                                        </p:cTn>
                                        <p:tgtEl>
                                          <p:spTgt spid="31747">
                                            <p:txEl>
                                              <p:pRg st="3" end="3"/>
                                            </p:txEl>
                                          </p:spTgt>
                                        </p:tgtEl>
                                        <p:attrNameLst>
                                          <p:attrName>style.visibility</p:attrName>
                                        </p:attrNameLst>
                                      </p:cBhvr>
                                      <p:to>
                                        <p:strVal val="visible"/>
                                      </p:to>
                                    </p:set>
                                    <p:animEffect transition="in" filter="circle(in)">
                                      <p:cBhvr>
                                        <p:cTn id="20" dur="2000"/>
                                        <p:tgtEl>
                                          <p:spTgt spid="31747">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grpId="0" nodeType="clickEffect">
                                  <p:stCondLst>
                                    <p:cond delay="0"/>
                                  </p:stCondLst>
                                  <p:childTnLst>
                                    <p:set>
                                      <p:cBhvr>
                                        <p:cTn id="24" dur="1" fill="hold">
                                          <p:stCondLst>
                                            <p:cond delay="0"/>
                                          </p:stCondLst>
                                        </p:cTn>
                                        <p:tgtEl>
                                          <p:spTgt spid="31747">
                                            <p:txEl>
                                              <p:pRg st="5" end="5"/>
                                            </p:txEl>
                                          </p:spTgt>
                                        </p:tgtEl>
                                        <p:attrNameLst>
                                          <p:attrName>style.visibility</p:attrName>
                                        </p:attrNameLst>
                                      </p:cBhvr>
                                      <p:to>
                                        <p:strVal val="visible"/>
                                      </p:to>
                                    </p:set>
                                    <p:animEffect transition="in" filter="circle(in)">
                                      <p:cBhvr>
                                        <p:cTn id="25" dur="2000"/>
                                        <p:tgtEl>
                                          <p:spTgt spid="31747">
                                            <p:txEl>
                                              <p:pRg st="5" end="5"/>
                                            </p:txEl>
                                          </p:spTgt>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31747">
                                            <p:txEl>
                                              <p:pRg st="6" end="6"/>
                                            </p:txEl>
                                          </p:spTgt>
                                        </p:tgtEl>
                                        <p:attrNameLst>
                                          <p:attrName>style.visibility</p:attrName>
                                        </p:attrNameLst>
                                      </p:cBhvr>
                                      <p:to>
                                        <p:strVal val="visible"/>
                                      </p:to>
                                    </p:set>
                                    <p:animEffect transition="in" filter="circle(in)">
                                      <p:cBhvr>
                                        <p:cTn id="28" dur="2000"/>
                                        <p:tgtEl>
                                          <p:spTgt spid="3174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p:bldP spid="31747"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type="body" idx="1"/>
          </p:nvPr>
        </p:nvSpPr>
        <p:spPr>
          <a:xfrm>
            <a:off x="395288" y="765175"/>
            <a:ext cx="8291512" cy="5759450"/>
          </a:xfrm>
        </p:spPr>
        <p:txBody>
          <a:bodyPr/>
          <a:lstStyle/>
          <a:p>
            <a:pPr algn="ctr">
              <a:lnSpc>
                <a:spcPct val="90000"/>
              </a:lnSpc>
              <a:buFont typeface="Wingdings" pitchFamily="2" charset="2"/>
              <a:buNone/>
            </a:pPr>
            <a:endParaRPr lang="es-EC" sz="2800" b="1" u="sng">
              <a:latin typeface="Times New Roman" pitchFamily="18" charset="0"/>
            </a:endParaRPr>
          </a:p>
          <a:p>
            <a:pPr algn="just">
              <a:lnSpc>
                <a:spcPct val="90000"/>
              </a:lnSpc>
              <a:buClr>
                <a:schemeClr val="accent2"/>
              </a:buClr>
              <a:buFont typeface="Wingdings" pitchFamily="2" charset="2"/>
              <a:buChar char="Ø"/>
            </a:pPr>
            <a:r>
              <a:rPr lang="es-EC" sz="2400" b="1" u="sng"/>
              <a:t>Envoltura:</a:t>
            </a:r>
          </a:p>
          <a:p>
            <a:pPr algn="just">
              <a:lnSpc>
                <a:spcPct val="90000"/>
              </a:lnSpc>
              <a:buClr>
                <a:schemeClr val="accent2"/>
              </a:buClr>
              <a:buFont typeface="Wingdings" pitchFamily="2" charset="2"/>
              <a:buNone/>
            </a:pPr>
            <a:r>
              <a:rPr lang="es-EC" sz="2400" b="1"/>
              <a:t>	La envoltura de este papel de aluminio color dorado que incluye el diseño de logotipo y el slogan de la empresa, de fácil manipulación, con capacidad máxima de un cubo de 10 gramos.</a:t>
            </a:r>
          </a:p>
          <a:p>
            <a:pPr algn="just">
              <a:lnSpc>
                <a:spcPct val="90000"/>
              </a:lnSpc>
              <a:buClr>
                <a:schemeClr val="accent2"/>
              </a:buClr>
              <a:buFont typeface="Wingdings" pitchFamily="2" charset="2"/>
              <a:buNone/>
            </a:pPr>
            <a:endParaRPr lang="es-EC" sz="2400" b="1"/>
          </a:p>
          <a:p>
            <a:pPr algn="just">
              <a:lnSpc>
                <a:spcPct val="90000"/>
              </a:lnSpc>
              <a:buClr>
                <a:schemeClr val="accent2"/>
              </a:buClr>
              <a:buFont typeface="Wingdings" pitchFamily="2" charset="2"/>
              <a:buChar char="Ø"/>
            </a:pPr>
            <a:r>
              <a:rPr lang="es-EC" sz="2400" b="1" u="sng"/>
              <a:t>Color:</a:t>
            </a:r>
          </a:p>
          <a:p>
            <a:pPr algn="just">
              <a:lnSpc>
                <a:spcPct val="90000"/>
              </a:lnSpc>
              <a:buClr>
                <a:schemeClr val="accent2"/>
              </a:buClr>
              <a:buFont typeface="Wingdings" pitchFamily="2" charset="2"/>
              <a:buNone/>
            </a:pPr>
            <a:r>
              <a:rPr lang="es-EC" sz="2400" b="1"/>
              <a:t>	Se ha escogido colores que se constituyan en un punto de atracción para los consumidores y que les ayude a distinguir el producto de la competencia, es asi como se llego a establecer que los colores característicos seran similares a los de la línea de productos Mr. Pollo (Amarillo, Azul y Rojo)</a:t>
            </a:r>
            <a:endParaRPr lang="es-ES" sz="2400" b="1"/>
          </a:p>
          <a:p>
            <a:pPr>
              <a:lnSpc>
                <a:spcPct val="90000"/>
              </a:lnSpc>
              <a:buFont typeface="Wingdings" pitchFamily="2" charset="2"/>
              <a:buNone/>
            </a:pPr>
            <a:endParaRPr lang="es-E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2771">
                                            <p:txEl>
                                              <p:pRg st="1" end="1"/>
                                            </p:txEl>
                                          </p:spTgt>
                                        </p:tgtEl>
                                        <p:attrNameLst>
                                          <p:attrName>style.visibility</p:attrName>
                                        </p:attrNameLst>
                                      </p:cBhvr>
                                      <p:to>
                                        <p:strVal val="visible"/>
                                      </p:to>
                                    </p:set>
                                    <p:animEffect transition="in" filter="circle(in)">
                                      <p:cBhvr>
                                        <p:cTn id="7" dur="2000"/>
                                        <p:tgtEl>
                                          <p:spTgt spid="32771">
                                            <p:txEl>
                                              <p:pRg st="1" end="1"/>
                                            </p:txEl>
                                          </p:spTgt>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2771">
                                            <p:txEl>
                                              <p:pRg st="2" end="2"/>
                                            </p:txEl>
                                          </p:spTgt>
                                        </p:tgtEl>
                                        <p:attrNameLst>
                                          <p:attrName>style.visibility</p:attrName>
                                        </p:attrNameLst>
                                      </p:cBhvr>
                                      <p:to>
                                        <p:strVal val="visible"/>
                                      </p:to>
                                    </p:set>
                                    <p:animEffect transition="in" filter="circle(in)">
                                      <p:cBhvr>
                                        <p:cTn id="10" dur="2000"/>
                                        <p:tgtEl>
                                          <p:spTgt spid="32771">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grpId="0" nodeType="clickEffect">
                                  <p:stCondLst>
                                    <p:cond delay="0"/>
                                  </p:stCondLst>
                                  <p:childTnLst>
                                    <p:set>
                                      <p:cBhvr>
                                        <p:cTn id="14" dur="1" fill="hold">
                                          <p:stCondLst>
                                            <p:cond delay="0"/>
                                          </p:stCondLst>
                                        </p:cTn>
                                        <p:tgtEl>
                                          <p:spTgt spid="32771">
                                            <p:txEl>
                                              <p:pRg st="4" end="4"/>
                                            </p:txEl>
                                          </p:spTgt>
                                        </p:tgtEl>
                                        <p:attrNameLst>
                                          <p:attrName>style.visibility</p:attrName>
                                        </p:attrNameLst>
                                      </p:cBhvr>
                                      <p:to>
                                        <p:strVal val="visible"/>
                                      </p:to>
                                    </p:set>
                                    <p:animEffect transition="in" filter="circle(in)">
                                      <p:cBhvr>
                                        <p:cTn id="15" dur="2000"/>
                                        <p:tgtEl>
                                          <p:spTgt spid="32771">
                                            <p:txEl>
                                              <p:pRg st="4" end="4"/>
                                            </p:txEl>
                                          </p:spTgt>
                                        </p:tgtEl>
                                      </p:cBhvr>
                                    </p:animEffect>
                                  </p:childTnLst>
                                </p:cTn>
                              </p:par>
                              <p:par>
                                <p:cTn id="16" presetID="6" presetClass="entr" presetSubtype="16" fill="hold" grpId="0" nodeType="withEffect">
                                  <p:stCondLst>
                                    <p:cond delay="0"/>
                                  </p:stCondLst>
                                  <p:childTnLst>
                                    <p:set>
                                      <p:cBhvr>
                                        <p:cTn id="17" dur="1" fill="hold">
                                          <p:stCondLst>
                                            <p:cond delay="0"/>
                                          </p:stCondLst>
                                        </p:cTn>
                                        <p:tgtEl>
                                          <p:spTgt spid="32771">
                                            <p:txEl>
                                              <p:pRg st="5" end="5"/>
                                            </p:txEl>
                                          </p:spTgt>
                                        </p:tgtEl>
                                        <p:attrNameLst>
                                          <p:attrName>style.visibility</p:attrName>
                                        </p:attrNameLst>
                                      </p:cBhvr>
                                      <p:to>
                                        <p:strVal val="visible"/>
                                      </p:to>
                                    </p:set>
                                    <p:animEffect transition="in" filter="circle(in)">
                                      <p:cBhvr>
                                        <p:cTn id="18" dur="2000"/>
                                        <p:tgtEl>
                                          <p:spTgt spid="3277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539750" y="692150"/>
            <a:ext cx="8147050" cy="3043238"/>
          </a:xfrm>
        </p:spPr>
        <p:txBody>
          <a:bodyPr/>
          <a:lstStyle/>
          <a:p>
            <a:pPr algn="just">
              <a:buClr>
                <a:schemeClr val="accent1"/>
              </a:buClr>
              <a:buFont typeface="Wingdings" pitchFamily="2" charset="2"/>
              <a:buChar char="Ø"/>
            </a:pPr>
            <a:r>
              <a:rPr lang="es-EC" sz="2400" b="1" u="sng"/>
              <a:t>Logotipo:</a:t>
            </a:r>
            <a:r>
              <a:rPr lang="es-EC" sz="2400" b="1"/>
              <a:t> </a:t>
            </a:r>
            <a:br>
              <a:rPr lang="es-EC" sz="2400" b="1"/>
            </a:br>
            <a:r>
              <a:rPr lang="es-ES" sz="2400" b="1"/>
              <a:t>El diseño del logotipo sera el de  Mr. pollo al igual que todos los productos elaborados por la empresa PRONACA S.A. a base de carne de pollo, de un tipo de letra estilizada de color blanco, en la que se encuentra en la parte superior la figura delineada de una gallina del mismo color que las letras con un fondo color rojo.</a:t>
            </a:r>
          </a:p>
        </p:txBody>
      </p:sp>
      <p:pic>
        <p:nvPicPr>
          <p:cNvPr id="33797" name="Picture 5" descr="logoMrPollo"/>
          <p:cNvPicPr>
            <a:picLocks noChangeAspect="1" noChangeArrowheads="1"/>
          </p:cNvPicPr>
          <p:nvPr/>
        </p:nvPicPr>
        <p:blipFill>
          <a:blip r:embed="rId2"/>
          <a:srcRect/>
          <a:stretch>
            <a:fillRect/>
          </a:stretch>
        </p:blipFill>
        <p:spPr bwMode="auto">
          <a:xfrm>
            <a:off x="2195513" y="3860800"/>
            <a:ext cx="5616575" cy="266223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3797"/>
                                        </p:tgtEl>
                                        <p:attrNameLst>
                                          <p:attrName>style.visibility</p:attrName>
                                        </p:attrNameLst>
                                      </p:cBhvr>
                                      <p:to>
                                        <p:strVal val="visible"/>
                                      </p:to>
                                    </p:set>
                                    <p:animEffect transition="in" filter="wedge">
                                      <p:cBhvr>
                                        <p:cTn id="7" dur="2000"/>
                                        <p:tgtEl>
                                          <p:spTgt spid="337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a:buClr>
                <a:schemeClr val="accent1"/>
              </a:buClr>
              <a:buFont typeface="Wingdings" pitchFamily="2" charset="2"/>
              <a:buChar char="Ø"/>
            </a:pPr>
            <a:r>
              <a:rPr lang="es-EC" sz="2400" u="sng"/>
              <a:t>Empaque:</a:t>
            </a:r>
            <a:endParaRPr lang="es-ES" sz="2400" u="sng"/>
          </a:p>
        </p:txBody>
      </p:sp>
      <p:pic>
        <p:nvPicPr>
          <p:cNvPr id="34820" name="Picture 4" descr="DSC01327"/>
          <p:cNvPicPr>
            <a:picLocks noChangeAspect="1" noChangeArrowheads="1"/>
          </p:cNvPicPr>
          <p:nvPr/>
        </p:nvPicPr>
        <p:blipFill>
          <a:blip r:embed="rId2"/>
          <a:srcRect t="18188" b="13641"/>
          <a:stretch>
            <a:fillRect/>
          </a:stretch>
        </p:blipFill>
        <p:spPr bwMode="auto">
          <a:xfrm>
            <a:off x="1692275" y="1570038"/>
            <a:ext cx="5832475" cy="2363787"/>
          </a:xfrm>
          <a:prstGeom prst="rect">
            <a:avLst/>
          </a:prstGeom>
          <a:noFill/>
          <a:ln w="9525">
            <a:noFill/>
            <a:miter lim="800000"/>
            <a:headEnd/>
            <a:tailEnd/>
          </a:ln>
        </p:spPr>
      </p:pic>
      <p:pic>
        <p:nvPicPr>
          <p:cNvPr id="34821" name="Picture 5" descr="DSC01665"/>
          <p:cNvPicPr>
            <a:picLocks noChangeAspect="1" noChangeArrowheads="1"/>
          </p:cNvPicPr>
          <p:nvPr/>
        </p:nvPicPr>
        <p:blipFill>
          <a:blip r:embed="rId3">
            <a:lum bright="18000"/>
          </a:blip>
          <a:srcRect/>
          <a:stretch>
            <a:fillRect/>
          </a:stretch>
        </p:blipFill>
        <p:spPr bwMode="auto">
          <a:xfrm>
            <a:off x="1692275" y="4232275"/>
            <a:ext cx="5832475" cy="23653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818"/>
                                        </p:tgtEl>
                                        <p:attrNameLst>
                                          <p:attrName>style.visibility</p:attrName>
                                        </p:attrNameLst>
                                      </p:cBhvr>
                                      <p:to>
                                        <p:strVal val="visible"/>
                                      </p:to>
                                    </p:set>
                                    <p:animEffect transition="in" filter="blinds(horizontal)">
                                      <p:cBhvr>
                                        <p:cTn id="7" dur="500"/>
                                        <p:tgtEl>
                                          <p:spTgt spid="34818"/>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4820"/>
                                        </p:tgtEl>
                                        <p:attrNameLst>
                                          <p:attrName>style.visibility</p:attrName>
                                        </p:attrNameLst>
                                      </p:cBhvr>
                                      <p:to>
                                        <p:strVal val="visible"/>
                                      </p:to>
                                    </p:set>
                                    <p:animEffect transition="in" filter="wedge">
                                      <p:cBhvr>
                                        <p:cTn id="12" dur="2000"/>
                                        <p:tgtEl>
                                          <p:spTgt spid="34820"/>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34821"/>
                                        </p:tgtEl>
                                        <p:attrNameLst>
                                          <p:attrName>style.visibility</p:attrName>
                                        </p:attrNameLst>
                                      </p:cBhvr>
                                      <p:to>
                                        <p:strVal val="visible"/>
                                      </p:to>
                                    </p:set>
                                    <p:animEffect transition="in" filter="wedge">
                                      <p:cBhvr>
                                        <p:cTn id="17" dur="2000"/>
                                        <p:tgtEl>
                                          <p:spTgt spid="348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algn="ctr"/>
            <a:r>
              <a:rPr lang="es-EC" sz="3200">
                <a:latin typeface="Algerian" pitchFamily="82" charset="0"/>
              </a:rPr>
              <a:t>Estrategias Comunicación</a:t>
            </a:r>
            <a:endParaRPr lang="es-ES" sz="3200">
              <a:latin typeface="Algerian" pitchFamily="82" charset="0"/>
            </a:endParaRPr>
          </a:p>
        </p:txBody>
      </p:sp>
      <p:sp>
        <p:nvSpPr>
          <p:cNvPr id="37891" name="Rectangle 3"/>
          <p:cNvSpPr>
            <a:spLocks noGrp="1" noChangeArrowheads="1"/>
          </p:cNvSpPr>
          <p:nvPr>
            <p:ph type="body" idx="1"/>
          </p:nvPr>
        </p:nvSpPr>
        <p:spPr>
          <a:xfrm>
            <a:off x="468313" y="1557338"/>
            <a:ext cx="8229600" cy="4895850"/>
          </a:xfrm>
        </p:spPr>
        <p:txBody>
          <a:bodyPr/>
          <a:lstStyle/>
          <a:p>
            <a:pPr marL="609600" indent="-609600">
              <a:buClr>
                <a:schemeClr val="accent2"/>
              </a:buClr>
              <a:buFont typeface="Wingdings" pitchFamily="2" charset="2"/>
              <a:buChar char="ü"/>
            </a:pPr>
            <a:r>
              <a:rPr lang="es-EC" sz="2400" b="1"/>
              <a:t>Concepto de Comunicación:</a:t>
            </a:r>
          </a:p>
          <a:p>
            <a:pPr marL="609600" indent="-609600" algn="ctr">
              <a:buClr>
                <a:schemeClr val="accent2"/>
              </a:buClr>
              <a:buFont typeface="Wingdings" pitchFamily="2" charset="2"/>
              <a:buNone/>
            </a:pPr>
            <a:r>
              <a:rPr lang="es-EC" sz="2400" b="1">
                <a:solidFill>
                  <a:schemeClr val="bg2"/>
                </a:solidFill>
                <a:latin typeface="Lucida Calligraphy" pitchFamily="66" charset="0"/>
              </a:rPr>
              <a:t>Como a ti te gusta</a:t>
            </a:r>
          </a:p>
          <a:p>
            <a:pPr marL="609600" indent="-609600" algn="just">
              <a:buClr>
                <a:schemeClr val="accent2"/>
              </a:buClr>
              <a:buFont typeface="Wingdings" pitchFamily="2" charset="2"/>
              <a:buChar char="ü"/>
            </a:pPr>
            <a:r>
              <a:rPr lang="es-EC" sz="2400" b="1"/>
              <a:t>Marca:</a:t>
            </a:r>
          </a:p>
          <a:p>
            <a:pPr marL="609600" indent="-609600" algn="ctr">
              <a:buClr>
                <a:schemeClr val="accent2"/>
              </a:buClr>
              <a:buFont typeface="Wingdings" pitchFamily="2" charset="2"/>
              <a:buNone/>
            </a:pPr>
            <a:r>
              <a:rPr lang="es-ES" sz="2400" b="1"/>
              <a:t>	</a:t>
            </a:r>
            <a:r>
              <a:rPr lang="es-ES" sz="2400" b="1">
                <a:solidFill>
                  <a:schemeClr val="bg2"/>
                </a:solidFill>
                <a:latin typeface="Lucida Calligraphy" pitchFamily="66" charset="0"/>
              </a:rPr>
              <a:t>Mr. Pollo</a:t>
            </a:r>
            <a:r>
              <a:rPr lang="es-ES" sz="2400" b="1">
                <a:latin typeface="Lucida Calligraphy" pitchFamily="66" charset="0"/>
              </a:rPr>
              <a:t>.</a:t>
            </a:r>
            <a:endParaRPr lang="es-EC" sz="2400" b="1">
              <a:latin typeface="Lucida Calligraphy" pitchFamily="66" charset="0"/>
            </a:endParaRPr>
          </a:p>
          <a:p>
            <a:pPr marL="609600" indent="-609600">
              <a:buClr>
                <a:schemeClr val="accent2"/>
              </a:buClr>
              <a:buFont typeface="Wingdings" pitchFamily="2" charset="2"/>
              <a:buChar char="ü"/>
            </a:pPr>
            <a:r>
              <a:rPr lang="es-ES" sz="2400" b="1"/>
              <a:t>Slogan:</a:t>
            </a:r>
            <a:endParaRPr lang="es-EC" sz="2400" b="1"/>
          </a:p>
          <a:p>
            <a:pPr marL="990600" lvl="1" indent="-533400">
              <a:buFont typeface="Wingdings" pitchFamily="2" charset="2"/>
              <a:buNone/>
            </a:pPr>
            <a:r>
              <a:rPr lang="es-ES" sz="2400" u="sng"/>
              <a:t>segmento calidad:</a:t>
            </a:r>
            <a:endParaRPr lang="es-ES" sz="2400" b="1" u="sng"/>
          </a:p>
          <a:p>
            <a:pPr marL="990600" lvl="1" indent="-533400" algn="ctr">
              <a:buFont typeface="Wingdings" pitchFamily="2" charset="2"/>
              <a:buNone/>
            </a:pPr>
            <a:r>
              <a:rPr lang="es-ES" sz="2400" b="1">
                <a:solidFill>
                  <a:schemeClr val="bg2"/>
                </a:solidFill>
                <a:latin typeface="Lucida Calligraphy" pitchFamily="66" charset="0"/>
              </a:rPr>
              <a:t>Elaborado con ingredientes selectos que garantizan su calidad.</a:t>
            </a:r>
            <a:endParaRPr lang="es-ES" sz="2400">
              <a:solidFill>
                <a:schemeClr val="bg2"/>
              </a:solidFill>
              <a:latin typeface="Lucida Calligraphy" pitchFamily="66" charset="0"/>
            </a:endParaRPr>
          </a:p>
          <a:p>
            <a:pPr marL="990600" lvl="1" indent="-533400">
              <a:buFont typeface="Wingdings" pitchFamily="2" charset="2"/>
              <a:buNone/>
            </a:pPr>
            <a:r>
              <a:rPr lang="es-ES" sz="2400" u="sng"/>
              <a:t>segmento sabor</a:t>
            </a:r>
            <a:r>
              <a:rPr lang="es-ES" sz="2400"/>
              <a:t>:</a:t>
            </a:r>
            <a:endParaRPr lang="es-ES" sz="2400" b="1"/>
          </a:p>
          <a:p>
            <a:pPr marL="990600" lvl="1" indent="-533400" algn="ctr">
              <a:buFont typeface="Wingdings" pitchFamily="2" charset="2"/>
              <a:buNone/>
            </a:pPr>
            <a:r>
              <a:rPr lang="es-ES" sz="2400" b="1">
                <a:solidFill>
                  <a:schemeClr val="bg2"/>
                </a:solidFill>
                <a:latin typeface="Lucida Calligraphy" pitchFamily="66" charset="0"/>
              </a:rPr>
              <a:t>El perfecto balance de sabor que necesitas para tus comidas.</a:t>
            </a:r>
            <a:endParaRPr lang="es-ES" sz="2400">
              <a:solidFill>
                <a:schemeClr val="bg2"/>
              </a:solidFill>
              <a:latin typeface="Lucida Calligraphy"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7890"/>
                                        </p:tgtEl>
                                        <p:attrNameLst>
                                          <p:attrName>style.visibility</p:attrName>
                                        </p:attrNameLst>
                                      </p:cBhvr>
                                      <p:to>
                                        <p:strVal val="visible"/>
                                      </p:to>
                                    </p:set>
                                    <p:animEffect transition="in" filter="blinds(horizontal)">
                                      <p:cBhvr>
                                        <p:cTn id="7" dur="500"/>
                                        <p:tgtEl>
                                          <p:spTgt spid="3789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7891">
                                            <p:txEl>
                                              <p:pRg st="0" end="0"/>
                                            </p:txEl>
                                          </p:spTgt>
                                        </p:tgtEl>
                                        <p:attrNameLst>
                                          <p:attrName>style.visibility</p:attrName>
                                        </p:attrNameLst>
                                      </p:cBhvr>
                                      <p:to>
                                        <p:strVal val="visible"/>
                                      </p:to>
                                    </p:set>
                                    <p:animEffect transition="in" filter="circle(in)">
                                      <p:cBhvr>
                                        <p:cTn id="12" dur="2000"/>
                                        <p:tgtEl>
                                          <p:spTgt spid="3789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7891">
                                            <p:txEl>
                                              <p:pRg st="1" end="1"/>
                                            </p:txEl>
                                          </p:spTgt>
                                        </p:tgtEl>
                                        <p:attrNameLst>
                                          <p:attrName>style.visibility</p:attrName>
                                        </p:attrNameLst>
                                      </p:cBhvr>
                                      <p:to>
                                        <p:strVal val="visible"/>
                                      </p:to>
                                    </p:set>
                                    <p:animEffect transition="in" filter="circle(in)">
                                      <p:cBhvr>
                                        <p:cTn id="17" dur="2000"/>
                                        <p:tgtEl>
                                          <p:spTgt spid="37891">
                                            <p:txEl>
                                              <p:pRg st="1" end="1"/>
                                            </p:txEl>
                                          </p:spTgt>
                                        </p:tgtEl>
                                      </p:cBhvr>
                                    </p:animEffect>
                                  </p:childTnLst>
                                </p:cTn>
                              </p:par>
                              <p:par>
                                <p:cTn id="18" presetID="6" presetClass="entr" presetSubtype="16" fill="hold" grpId="0" nodeType="withEffect">
                                  <p:stCondLst>
                                    <p:cond delay="0"/>
                                  </p:stCondLst>
                                  <p:childTnLst>
                                    <p:set>
                                      <p:cBhvr>
                                        <p:cTn id="19" dur="1" fill="hold">
                                          <p:stCondLst>
                                            <p:cond delay="0"/>
                                          </p:stCondLst>
                                        </p:cTn>
                                        <p:tgtEl>
                                          <p:spTgt spid="37891">
                                            <p:txEl>
                                              <p:pRg st="2" end="2"/>
                                            </p:txEl>
                                          </p:spTgt>
                                        </p:tgtEl>
                                        <p:attrNameLst>
                                          <p:attrName>style.visibility</p:attrName>
                                        </p:attrNameLst>
                                      </p:cBhvr>
                                      <p:to>
                                        <p:strVal val="visible"/>
                                      </p:to>
                                    </p:set>
                                    <p:animEffect transition="in" filter="circle(in)">
                                      <p:cBhvr>
                                        <p:cTn id="20" dur="2000"/>
                                        <p:tgtEl>
                                          <p:spTgt spid="37891">
                                            <p:txEl>
                                              <p:pRg st="2" end="2"/>
                                            </p:txEl>
                                          </p:spTgt>
                                        </p:tgtEl>
                                      </p:cBhvr>
                                    </p:animEffect>
                                  </p:childTnLst>
                                </p:cTn>
                              </p:par>
                              <p:par>
                                <p:cTn id="21" presetID="6" presetClass="entr" presetSubtype="16" fill="hold" grpId="0" nodeType="withEffect">
                                  <p:stCondLst>
                                    <p:cond delay="0"/>
                                  </p:stCondLst>
                                  <p:childTnLst>
                                    <p:set>
                                      <p:cBhvr>
                                        <p:cTn id="22" dur="1" fill="hold">
                                          <p:stCondLst>
                                            <p:cond delay="0"/>
                                          </p:stCondLst>
                                        </p:cTn>
                                        <p:tgtEl>
                                          <p:spTgt spid="37891">
                                            <p:txEl>
                                              <p:pRg st="3" end="3"/>
                                            </p:txEl>
                                          </p:spTgt>
                                        </p:tgtEl>
                                        <p:attrNameLst>
                                          <p:attrName>style.visibility</p:attrName>
                                        </p:attrNameLst>
                                      </p:cBhvr>
                                      <p:to>
                                        <p:strVal val="visible"/>
                                      </p:to>
                                    </p:set>
                                    <p:animEffect transition="in" filter="circle(in)">
                                      <p:cBhvr>
                                        <p:cTn id="23" dur="2000"/>
                                        <p:tgtEl>
                                          <p:spTgt spid="37891">
                                            <p:txEl>
                                              <p:pRg st="3" end="3"/>
                                            </p:txEl>
                                          </p:spTgt>
                                        </p:tgtEl>
                                      </p:cBhvr>
                                    </p:animEffect>
                                  </p:childTnLst>
                                </p:cTn>
                              </p:par>
                              <p:par>
                                <p:cTn id="24" presetID="6" presetClass="entr" presetSubtype="16" fill="hold" grpId="0" nodeType="withEffect">
                                  <p:stCondLst>
                                    <p:cond delay="0"/>
                                  </p:stCondLst>
                                  <p:childTnLst>
                                    <p:set>
                                      <p:cBhvr>
                                        <p:cTn id="25" dur="1" fill="hold">
                                          <p:stCondLst>
                                            <p:cond delay="0"/>
                                          </p:stCondLst>
                                        </p:cTn>
                                        <p:tgtEl>
                                          <p:spTgt spid="37891">
                                            <p:txEl>
                                              <p:pRg st="4" end="4"/>
                                            </p:txEl>
                                          </p:spTgt>
                                        </p:tgtEl>
                                        <p:attrNameLst>
                                          <p:attrName>style.visibility</p:attrName>
                                        </p:attrNameLst>
                                      </p:cBhvr>
                                      <p:to>
                                        <p:strVal val="visible"/>
                                      </p:to>
                                    </p:set>
                                    <p:animEffect transition="in" filter="circle(in)">
                                      <p:cBhvr>
                                        <p:cTn id="26" dur="2000"/>
                                        <p:tgtEl>
                                          <p:spTgt spid="37891">
                                            <p:txEl>
                                              <p:pRg st="4" end="4"/>
                                            </p:txEl>
                                          </p:spTgt>
                                        </p:tgtEl>
                                      </p:cBhvr>
                                    </p:animEffect>
                                  </p:childTnLst>
                                </p:cTn>
                              </p:par>
                              <p:par>
                                <p:cTn id="27" presetID="6" presetClass="entr" presetSubtype="16" fill="hold" grpId="0" nodeType="withEffect">
                                  <p:stCondLst>
                                    <p:cond delay="0"/>
                                  </p:stCondLst>
                                  <p:childTnLst>
                                    <p:set>
                                      <p:cBhvr>
                                        <p:cTn id="28" dur="1" fill="hold">
                                          <p:stCondLst>
                                            <p:cond delay="0"/>
                                          </p:stCondLst>
                                        </p:cTn>
                                        <p:tgtEl>
                                          <p:spTgt spid="37891">
                                            <p:txEl>
                                              <p:pRg st="5" end="5"/>
                                            </p:txEl>
                                          </p:spTgt>
                                        </p:tgtEl>
                                        <p:attrNameLst>
                                          <p:attrName>style.visibility</p:attrName>
                                        </p:attrNameLst>
                                      </p:cBhvr>
                                      <p:to>
                                        <p:strVal val="visible"/>
                                      </p:to>
                                    </p:set>
                                    <p:animEffect transition="in" filter="circle(in)">
                                      <p:cBhvr>
                                        <p:cTn id="29" dur="2000"/>
                                        <p:tgtEl>
                                          <p:spTgt spid="37891">
                                            <p:txEl>
                                              <p:pRg st="5" end="5"/>
                                            </p:txEl>
                                          </p:spTgt>
                                        </p:tgtEl>
                                      </p:cBhvr>
                                    </p:animEffect>
                                  </p:childTnLst>
                                </p:cTn>
                              </p:par>
                              <p:par>
                                <p:cTn id="30" presetID="6" presetClass="entr" presetSubtype="16" fill="hold" grpId="0" nodeType="withEffect">
                                  <p:stCondLst>
                                    <p:cond delay="0"/>
                                  </p:stCondLst>
                                  <p:childTnLst>
                                    <p:set>
                                      <p:cBhvr>
                                        <p:cTn id="31" dur="1" fill="hold">
                                          <p:stCondLst>
                                            <p:cond delay="0"/>
                                          </p:stCondLst>
                                        </p:cTn>
                                        <p:tgtEl>
                                          <p:spTgt spid="37891">
                                            <p:txEl>
                                              <p:pRg st="6" end="6"/>
                                            </p:txEl>
                                          </p:spTgt>
                                        </p:tgtEl>
                                        <p:attrNameLst>
                                          <p:attrName>style.visibility</p:attrName>
                                        </p:attrNameLst>
                                      </p:cBhvr>
                                      <p:to>
                                        <p:strVal val="visible"/>
                                      </p:to>
                                    </p:set>
                                    <p:animEffect transition="in" filter="circle(in)">
                                      <p:cBhvr>
                                        <p:cTn id="32" dur="2000"/>
                                        <p:tgtEl>
                                          <p:spTgt spid="37891">
                                            <p:txEl>
                                              <p:pRg st="6" end="6"/>
                                            </p:txEl>
                                          </p:spTgt>
                                        </p:tgtEl>
                                      </p:cBhvr>
                                    </p:animEffect>
                                  </p:childTnLst>
                                </p:cTn>
                              </p:par>
                              <p:par>
                                <p:cTn id="33" presetID="6" presetClass="entr" presetSubtype="16" fill="hold" grpId="0" nodeType="withEffect">
                                  <p:stCondLst>
                                    <p:cond delay="0"/>
                                  </p:stCondLst>
                                  <p:childTnLst>
                                    <p:set>
                                      <p:cBhvr>
                                        <p:cTn id="34" dur="1" fill="hold">
                                          <p:stCondLst>
                                            <p:cond delay="0"/>
                                          </p:stCondLst>
                                        </p:cTn>
                                        <p:tgtEl>
                                          <p:spTgt spid="37891">
                                            <p:txEl>
                                              <p:pRg st="7" end="7"/>
                                            </p:txEl>
                                          </p:spTgt>
                                        </p:tgtEl>
                                        <p:attrNameLst>
                                          <p:attrName>style.visibility</p:attrName>
                                        </p:attrNameLst>
                                      </p:cBhvr>
                                      <p:to>
                                        <p:strVal val="visible"/>
                                      </p:to>
                                    </p:set>
                                    <p:animEffect transition="in" filter="circle(in)">
                                      <p:cBhvr>
                                        <p:cTn id="35" dur="2000"/>
                                        <p:tgtEl>
                                          <p:spTgt spid="37891">
                                            <p:txEl>
                                              <p:pRg st="7" end="7"/>
                                            </p:txEl>
                                          </p:spTgt>
                                        </p:tgtEl>
                                      </p:cBhvr>
                                    </p:animEffect>
                                  </p:childTnLst>
                                </p:cTn>
                              </p:par>
                              <p:par>
                                <p:cTn id="36" presetID="6" presetClass="entr" presetSubtype="16" fill="hold" grpId="0" nodeType="withEffect">
                                  <p:stCondLst>
                                    <p:cond delay="0"/>
                                  </p:stCondLst>
                                  <p:childTnLst>
                                    <p:set>
                                      <p:cBhvr>
                                        <p:cTn id="37" dur="1" fill="hold">
                                          <p:stCondLst>
                                            <p:cond delay="0"/>
                                          </p:stCondLst>
                                        </p:cTn>
                                        <p:tgtEl>
                                          <p:spTgt spid="37891">
                                            <p:txEl>
                                              <p:pRg st="8" end="8"/>
                                            </p:txEl>
                                          </p:spTgt>
                                        </p:tgtEl>
                                        <p:attrNameLst>
                                          <p:attrName>style.visibility</p:attrName>
                                        </p:attrNameLst>
                                      </p:cBhvr>
                                      <p:to>
                                        <p:strVal val="visible"/>
                                      </p:to>
                                    </p:set>
                                    <p:animEffect transition="in" filter="circle(in)">
                                      <p:cBhvr>
                                        <p:cTn id="38" dur="2000"/>
                                        <p:tgtEl>
                                          <p:spTgt spid="3789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p:bldP spid="37891"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3"/>
          <p:cNvSpPr>
            <a:spLocks noGrp="1" noChangeArrowheads="1"/>
          </p:cNvSpPr>
          <p:nvPr>
            <p:ph type="body" idx="1"/>
          </p:nvPr>
        </p:nvSpPr>
        <p:spPr>
          <a:xfrm>
            <a:off x="395288" y="549275"/>
            <a:ext cx="8291512" cy="5975350"/>
          </a:xfrm>
        </p:spPr>
        <p:txBody>
          <a:bodyPr/>
          <a:lstStyle/>
          <a:p>
            <a:pPr lvl="1">
              <a:buFont typeface="Wingdings" pitchFamily="2" charset="2"/>
              <a:buNone/>
            </a:pPr>
            <a:r>
              <a:rPr lang="es-ES" sz="2400" u="sng"/>
              <a:t>segmento práctico:</a:t>
            </a:r>
            <a:endParaRPr lang="es-ES" sz="2400" b="1" u="sng"/>
          </a:p>
          <a:p>
            <a:pPr lvl="1" algn="ctr">
              <a:buFont typeface="Wingdings" pitchFamily="2" charset="2"/>
              <a:buNone/>
            </a:pPr>
            <a:r>
              <a:rPr lang="es-ES" sz="2400" b="1">
                <a:solidFill>
                  <a:schemeClr val="bg2"/>
                </a:solidFill>
                <a:latin typeface="Lucida Calligraphy" pitchFamily="66" charset="0"/>
              </a:rPr>
              <a:t>Facilita y agiliza la preparación de tus platos</a:t>
            </a:r>
            <a:r>
              <a:rPr lang="es-ES" sz="2400" b="1">
                <a:latin typeface="Lucida Calligraphy" pitchFamily="66" charset="0"/>
              </a:rPr>
              <a:t>.</a:t>
            </a:r>
            <a:endParaRPr lang="es-ES" sz="2400">
              <a:latin typeface="Lucida Calligraphy" pitchFamily="66" charset="0"/>
            </a:endParaRPr>
          </a:p>
          <a:p>
            <a:pPr lvl="1">
              <a:buFont typeface="Wingdings" pitchFamily="2" charset="2"/>
              <a:buNone/>
            </a:pPr>
            <a:r>
              <a:rPr lang="es-ES" sz="2400" u="sng"/>
              <a:t>segmento versatil:</a:t>
            </a:r>
            <a:endParaRPr lang="es-ES" sz="2400" b="1" u="sng"/>
          </a:p>
          <a:p>
            <a:pPr lvl="1" algn="ctr">
              <a:buFont typeface="Wingdings" pitchFamily="2" charset="2"/>
              <a:buNone/>
            </a:pPr>
            <a:r>
              <a:rPr lang="es-ES" sz="2400" b="1">
                <a:solidFill>
                  <a:schemeClr val="bg2"/>
                </a:solidFill>
                <a:latin typeface="Lucida Calligraphy" pitchFamily="66" charset="0"/>
              </a:rPr>
              <a:t>Caldos Mr. pollo otro condimento mas a la hora de cocinar.</a:t>
            </a:r>
          </a:p>
          <a:p>
            <a:pPr lvl="1" algn="ctr">
              <a:buFont typeface="Wingdings" pitchFamily="2" charset="2"/>
              <a:buNone/>
            </a:pPr>
            <a:endParaRPr lang="es-ES" sz="2400" b="1">
              <a:solidFill>
                <a:schemeClr val="bg2"/>
              </a:solidFill>
              <a:latin typeface="Lucida Calligraphy" pitchFamily="66" charset="0"/>
            </a:endParaRPr>
          </a:p>
          <a:p>
            <a:pPr lvl="1" algn="just">
              <a:buFont typeface="Wingdings" pitchFamily="2" charset="2"/>
              <a:buNone/>
            </a:pPr>
            <a:r>
              <a:rPr lang="es-ES" sz="2400" b="1" u="sng"/>
              <a:t>Acciones de comunicación:</a:t>
            </a:r>
          </a:p>
          <a:p>
            <a:pPr lvl="1" algn="just">
              <a:buFont typeface="Wingdings" pitchFamily="2" charset="2"/>
              <a:buNone/>
            </a:pPr>
            <a:r>
              <a:rPr lang="es-ES" sz="2400" b="1" u="sng"/>
              <a:t>Publicidad:</a:t>
            </a:r>
            <a:endParaRPr lang="es-EC" sz="2400" b="1" u="sng"/>
          </a:p>
          <a:p>
            <a:pPr lvl="1" algn="just">
              <a:buFont typeface="Wingdings" pitchFamily="2" charset="2"/>
              <a:buChar char="Ø"/>
            </a:pPr>
            <a:r>
              <a:rPr lang="es-ES" sz="2400" b="1"/>
              <a:t>Afiches</a:t>
            </a:r>
          </a:p>
          <a:p>
            <a:pPr lvl="1" algn="just">
              <a:buFont typeface="Wingdings" pitchFamily="2" charset="2"/>
              <a:buChar char="Ø"/>
            </a:pPr>
            <a:r>
              <a:rPr lang="es-ES" sz="2400" b="1"/>
              <a:t>Anuncios en periódicos y revistas </a:t>
            </a:r>
          </a:p>
          <a:p>
            <a:pPr lvl="1" algn="just">
              <a:buFont typeface="Wingdings" pitchFamily="2" charset="2"/>
              <a:buChar char="Ø"/>
            </a:pPr>
            <a:r>
              <a:rPr lang="es-ES" sz="2400" b="1"/>
              <a:t>En radio y televisión</a:t>
            </a:r>
          </a:p>
          <a:p>
            <a:pPr lvl="1" algn="just">
              <a:buFont typeface="Wingdings" pitchFamily="2" charset="2"/>
              <a:buChar char="Ø"/>
            </a:pPr>
            <a:r>
              <a:rPr lang="es-ES" sz="2400" b="1"/>
              <a:t>Vallas (exteriores)</a:t>
            </a:r>
          </a:p>
          <a:p>
            <a:pPr algn="ctr">
              <a:buFont typeface="Wingdings" pitchFamily="2" charset="2"/>
              <a:buNone/>
            </a:pPr>
            <a:endParaRPr lang="es-ES" sz="2400">
              <a:solidFill>
                <a:schemeClr val="bg2"/>
              </a:solidFill>
              <a:latin typeface="Lucida Calligraphy" pitchFamily="66"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Rectangle 3"/>
          <p:cNvSpPr>
            <a:spLocks noGrp="1" noChangeArrowheads="1"/>
          </p:cNvSpPr>
          <p:nvPr>
            <p:ph type="body" idx="1"/>
          </p:nvPr>
        </p:nvSpPr>
        <p:spPr>
          <a:xfrm>
            <a:off x="395288" y="765175"/>
            <a:ext cx="8291512" cy="5102225"/>
          </a:xfrm>
        </p:spPr>
        <p:txBody>
          <a:bodyPr/>
          <a:lstStyle/>
          <a:p>
            <a:pPr lvl="1">
              <a:buFont typeface="Wingdings" pitchFamily="2" charset="2"/>
              <a:buNone/>
            </a:pPr>
            <a:r>
              <a:rPr lang="es-ES" sz="2400" b="1" u="sng"/>
              <a:t>Promoción:</a:t>
            </a:r>
            <a:endParaRPr lang="es-EC" sz="2400" b="1" u="sng"/>
          </a:p>
          <a:p>
            <a:pPr lvl="1">
              <a:buFont typeface="Wingdings" pitchFamily="2" charset="2"/>
              <a:buChar char="Ø"/>
            </a:pPr>
            <a:r>
              <a:rPr lang="es-ES" sz="2400" b="1"/>
              <a:t>Material POP.</a:t>
            </a:r>
          </a:p>
          <a:p>
            <a:pPr lvl="1">
              <a:buFont typeface="Wingdings" pitchFamily="2" charset="2"/>
              <a:buChar char="Ø"/>
            </a:pPr>
            <a:r>
              <a:rPr lang="es-ES" sz="2400" b="1"/>
              <a:t>Degustaciones.</a:t>
            </a:r>
          </a:p>
          <a:p>
            <a:pPr lvl="1">
              <a:buFont typeface="Wingdings" pitchFamily="2" charset="2"/>
              <a:buChar char="Ø"/>
            </a:pPr>
            <a:r>
              <a:rPr lang="es-ES" sz="2400" b="1"/>
              <a:t>Descuentos especiales y promociones especiales para los puntos de venta.</a:t>
            </a:r>
          </a:p>
          <a:p>
            <a:pPr lvl="1">
              <a:buFont typeface="Wingdings" pitchFamily="2" charset="2"/>
              <a:buChar char="Ø"/>
            </a:pPr>
            <a:r>
              <a:rPr lang="es-ES" sz="2400" b="1"/>
              <a:t>Concurso</a:t>
            </a:r>
            <a:r>
              <a:rPr lang="es-ES" sz="2400"/>
              <a:t>.</a:t>
            </a:r>
          </a:p>
          <a:p>
            <a:pPr>
              <a:buFont typeface="Wingdings" pitchFamily="2" charset="2"/>
              <a:buNone/>
            </a:pPr>
            <a:endParaRPr lang="es-ES" sz="240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type="body" idx="1"/>
          </p:nvPr>
        </p:nvSpPr>
        <p:spPr>
          <a:xfrm>
            <a:off x="611188" y="1700213"/>
            <a:ext cx="8137525" cy="5400675"/>
          </a:xfrm>
        </p:spPr>
        <p:txBody>
          <a:bodyPr/>
          <a:lstStyle/>
          <a:p>
            <a:pPr algn="just">
              <a:lnSpc>
                <a:spcPct val="90000"/>
              </a:lnSpc>
              <a:buClr>
                <a:schemeClr val="accent2"/>
              </a:buClr>
              <a:buFont typeface="Wingdings" pitchFamily="2" charset="2"/>
              <a:buChar char="ü"/>
            </a:pPr>
            <a:r>
              <a:rPr lang="es-ES" sz="2400" b="1"/>
              <a:t>Al producir al menor costo posible se obtendrá eficiencia y eficacia en la producción de este producto lo que permitirá optimizar los recursos de la empresa.</a:t>
            </a:r>
          </a:p>
          <a:p>
            <a:pPr algn="just">
              <a:lnSpc>
                <a:spcPct val="90000"/>
              </a:lnSpc>
              <a:buClr>
                <a:schemeClr val="accent2"/>
              </a:buClr>
              <a:buFont typeface="Wingdings" pitchFamily="2" charset="2"/>
              <a:buChar char="ü"/>
            </a:pPr>
            <a:endParaRPr lang="es-ES" sz="2400" b="1"/>
          </a:p>
          <a:p>
            <a:pPr algn="just">
              <a:lnSpc>
                <a:spcPct val="90000"/>
              </a:lnSpc>
              <a:buClr>
                <a:schemeClr val="accent2"/>
              </a:buClr>
              <a:buFont typeface="Wingdings" pitchFamily="2" charset="2"/>
              <a:buChar char="ü"/>
            </a:pPr>
            <a:r>
              <a:rPr lang="es-ES" sz="2400" b="1"/>
              <a:t>Los distribuidores obtendrán ganancias del 20% en la venta de este producto y los canales de distribución el 15% por ventas.</a:t>
            </a:r>
          </a:p>
          <a:p>
            <a:pPr algn="just">
              <a:lnSpc>
                <a:spcPct val="90000"/>
              </a:lnSpc>
              <a:buClr>
                <a:schemeClr val="accent2"/>
              </a:buClr>
              <a:buFont typeface="Wingdings" pitchFamily="2" charset="2"/>
              <a:buChar char="ü"/>
            </a:pPr>
            <a:endParaRPr lang="es-ES" sz="2400" b="1"/>
          </a:p>
          <a:p>
            <a:pPr algn="just">
              <a:lnSpc>
                <a:spcPct val="90000"/>
              </a:lnSpc>
              <a:buClr>
                <a:schemeClr val="accent2"/>
              </a:buClr>
              <a:buFont typeface="Wingdings" pitchFamily="2" charset="2"/>
              <a:buChar char="ü"/>
            </a:pPr>
            <a:r>
              <a:rPr lang="es-ES" sz="2400" b="1"/>
              <a:t>El precio al público será de 0,32 centavos por la caja que contiene 8 cubos.</a:t>
            </a:r>
          </a:p>
        </p:txBody>
      </p:sp>
      <p:sp>
        <p:nvSpPr>
          <p:cNvPr id="41988" name="Rectangle 4"/>
          <p:cNvSpPr>
            <a:spLocks noChangeArrowheads="1"/>
          </p:cNvSpPr>
          <p:nvPr/>
        </p:nvSpPr>
        <p:spPr bwMode="auto">
          <a:xfrm>
            <a:off x="457200" y="274638"/>
            <a:ext cx="8229600" cy="1143000"/>
          </a:xfrm>
          <a:prstGeom prst="rect">
            <a:avLst/>
          </a:prstGeom>
          <a:noFill/>
          <a:ln w="9525">
            <a:noFill/>
            <a:miter lim="800000"/>
            <a:headEnd/>
            <a:tailEnd/>
          </a:ln>
          <a:effectLst/>
        </p:spPr>
        <p:txBody>
          <a:bodyPr anchor="ctr"/>
          <a:lstStyle/>
          <a:p>
            <a:pPr algn="ctr"/>
            <a:r>
              <a:rPr lang="es-EC" sz="3200">
                <a:latin typeface="Algerian" pitchFamily="82" charset="0"/>
              </a:rPr>
              <a:t>Estrategias de Precio</a:t>
            </a:r>
            <a:endParaRPr lang="es-ES" sz="3200">
              <a:latin typeface="Algerian"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1988"/>
                                        </p:tgtEl>
                                        <p:attrNameLst>
                                          <p:attrName>style.visibility</p:attrName>
                                        </p:attrNameLst>
                                      </p:cBhvr>
                                      <p:to>
                                        <p:strVal val="visible"/>
                                      </p:to>
                                    </p:set>
                                    <p:animEffect transition="in" filter="blinds(horizontal)">
                                      <p:cBhvr>
                                        <p:cTn id="7" dur="500"/>
                                        <p:tgtEl>
                                          <p:spTgt spid="41988"/>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1987">
                                            <p:txEl>
                                              <p:pRg st="0" end="0"/>
                                            </p:txEl>
                                          </p:spTgt>
                                        </p:tgtEl>
                                        <p:attrNameLst>
                                          <p:attrName>style.visibility</p:attrName>
                                        </p:attrNameLst>
                                      </p:cBhvr>
                                      <p:to>
                                        <p:strVal val="visible"/>
                                      </p:to>
                                    </p:set>
                                    <p:animEffect transition="in" filter="circle(in)">
                                      <p:cBhvr>
                                        <p:cTn id="12" dur="2000"/>
                                        <p:tgtEl>
                                          <p:spTgt spid="41987">
                                            <p:txEl>
                                              <p:pRg st="0" end="0"/>
                                            </p:txEl>
                                          </p:spTgt>
                                        </p:tgtEl>
                                      </p:cBhvr>
                                    </p:animEffect>
                                  </p:childTnLst>
                                </p:cTn>
                              </p:par>
                              <p:par>
                                <p:cTn id="13" presetID="6" presetClass="entr" presetSubtype="16" fill="hold" grpId="0" nodeType="withEffect">
                                  <p:stCondLst>
                                    <p:cond delay="0"/>
                                  </p:stCondLst>
                                  <p:childTnLst>
                                    <p:set>
                                      <p:cBhvr>
                                        <p:cTn id="14" dur="1" fill="hold">
                                          <p:stCondLst>
                                            <p:cond delay="0"/>
                                          </p:stCondLst>
                                        </p:cTn>
                                        <p:tgtEl>
                                          <p:spTgt spid="41987">
                                            <p:txEl>
                                              <p:pRg st="2" end="2"/>
                                            </p:txEl>
                                          </p:spTgt>
                                        </p:tgtEl>
                                        <p:attrNameLst>
                                          <p:attrName>style.visibility</p:attrName>
                                        </p:attrNameLst>
                                      </p:cBhvr>
                                      <p:to>
                                        <p:strVal val="visible"/>
                                      </p:to>
                                    </p:set>
                                    <p:animEffect transition="in" filter="circle(in)">
                                      <p:cBhvr>
                                        <p:cTn id="15" dur="2000"/>
                                        <p:tgtEl>
                                          <p:spTgt spid="41987">
                                            <p:txEl>
                                              <p:pRg st="2" end="2"/>
                                            </p:txEl>
                                          </p:spTgt>
                                        </p:tgtEl>
                                      </p:cBhvr>
                                    </p:animEffect>
                                  </p:childTnLst>
                                </p:cTn>
                              </p:par>
                              <p:par>
                                <p:cTn id="16" presetID="6" presetClass="entr" presetSubtype="16" fill="hold" grpId="0" nodeType="withEffect">
                                  <p:stCondLst>
                                    <p:cond delay="0"/>
                                  </p:stCondLst>
                                  <p:childTnLst>
                                    <p:set>
                                      <p:cBhvr>
                                        <p:cTn id="17" dur="1" fill="hold">
                                          <p:stCondLst>
                                            <p:cond delay="0"/>
                                          </p:stCondLst>
                                        </p:cTn>
                                        <p:tgtEl>
                                          <p:spTgt spid="41987">
                                            <p:txEl>
                                              <p:pRg st="4" end="4"/>
                                            </p:txEl>
                                          </p:spTgt>
                                        </p:tgtEl>
                                        <p:attrNameLst>
                                          <p:attrName>style.visibility</p:attrName>
                                        </p:attrNameLst>
                                      </p:cBhvr>
                                      <p:to>
                                        <p:strVal val="visible"/>
                                      </p:to>
                                    </p:set>
                                    <p:animEffect transition="in" filter="circle(in)">
                                      <p:cBhvr>
                                        <p:cTn id="18" dur="2000"/>
                                        <p:tgtEl>
                                          <p:spTgt spid="419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uiExpand="1" build="p"/>
      <p:bldP spid="4198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type="body" idx="1"/>
          </p:nvPr>
        </p:nvSpPr>
        <p:spPr>
          <a:xfrm>
            <a:off x="468313" y="981075"/>
            <a:ext cx="8496300" cy="5616575"/>
          </a:xfrm>
        </p:spPr>
        <p:txBody>
          <a:bodyPr/>
          <a:lstStyle/>
          <a:p>
            <a:pPr algn="ctr">
              <a:lnSpc>
                <a:spcPct val="90000"/>
              </a:lnSpc>
              <a:buClr>
                <a:schemeClr val="accent2"/>
              </a:buClr>
              <a:buFont typeface="Wingdings" pitchFamily="2" charset="2"/>
              <a:buNone/>
            </a:pPr>
            <a:endParaRPr lang="es-ES" sz="3600" b="1" u="sng">
              <a:latin typeface="Times New Roman" pitchFamily="18" charset="0"/>
            </a:endParaRPr>
          </a:p>
          <a:p>
            <a:pPr algn="just">
              <a:lnSpc>
                <a:spcPct val="90000"/>
              </a:lnSpc>
              <a:buClr>
                <a:schemeClr val="accent2"/>
              </a:buClr>
              <a:buFont typeface="Wingdings" pitchFamily="2" charset="2"/>
              <a:buChar char="ü"/>
            </a:pPr>
            <a:r>
              <a:rPr lang="es-ES" sz="2400" b="1"/>
              <a:t>Mejoramiento de los márgenes de utilidad a los canales de distribución y apoyo en material POP para el impulso de las ventas de este producto.</a:t>
            </a:r>
          </a:p>
          <a:p>
            <a:pPr algn="just">
              <a:lnSpc>
                <a:spcPct val="90000"/>
              </a:lnSpc>
              <a:buClr>
                <a:schemeClr val="accent2"/>
              </a:buClr>
              <a:buFont typeface="Wingdings" pitchFamily="2" charset="2"/>
              <a:buChar char="ü"/>
            </a:pPr>
            <a:endParaRPr lang="es-ES" sz="2400" b="1"/>
          </a:p>
          <a:p>
            <a:pPr algn="just">
              <a:lnSpc>
                <a:spcPct val="90000"/>
              </a:lnSpc>
              <a:buClr>
                <a:schemeClr val="accent2"/>
              </a:buClr>
              <a:buFont typeface="Wingdings" pitchFamily="2" charset="2"/>
              <a:buChar char="ü"/>
            </a:pPr>
            <a:r>
              <a:rPr lang="es-ES" sz="2400" b="1"/>
              <a:t>La atención a los distribuidores y a los canales de distribución como un cliente de la empresa será una labor prioritaria, ya que ellos harán llegar el producto al mercado meta.</a:t>
            </a:r>
          </a:p>
          <a:p>
            <a:pPr algn="just">
              <a:lnSpc>
                <a:spcPct val="90000"/>
              </a:lnSpc>
              <a:buClr>
                <a:schemeClr val="accent2"/>
              </a:buClr>
              <a:buFont typeface="Wingdings" pitchFamily="2" charset="2"/>
              <a:buNone/>
            </a:pPr>
            <a:endParaRPr lang="es-ES" sz="2400" b="1"/>
          </a:p>
          <a:p>
            <a:pPr algn="just">
              <a:lnSpc>
                <a:spcPct val="90000"/>
              </a:lnSpc>
              <a:buClr>
                <a:schemeClr val="accent2"/>
              </a:buClr>
              <a:buFont typeface="Wingdings" pitchFamily="2" charset="2"/>
              <a:buChar char="ü"/>
            </a:pPr>
            <a:r>
              <a:rPr lang="es-ES" sz="2400" b="1"/>
              <a:t>La empresa ofrecerá a los distribuidores y a los canales de distribución varios servicios como proveer información sobre los pedidos y horarios, a través de los pre-vendedores, personal de oficina y personal de distribución.</a:t>
            </a:r>
          </a:p>
        </p:txBody>
      </p:sp>
      <p:sp>
        <p:nvSpPr>
          <p:cNvPr id="40964" name="Rectangle 4"/>
          <p:cNvSpPr>
            <a:spLocks noChangeArrowheads="1"/>
          </p:cNvSpPr>
          <p:nvPr/>
        </p:nvSpPr>
        <p:spPr bwMode="auto">
          <a:xfrm>
            <a:off x="457200" y="274638"/>
            <a:ext cx="8229600" cy="1143000"/>
          </a:xfrm>
          <a:prstGeom prst="rect">
            <a:avLst/>
          </a:prstGeom>
          <a:noFill/>
          <a:ln w="9525">
            <a:noFill/>
            <a:miter lim="800000"/>
            <a:headEnd/>
            <a:tailEnd/>
          </a:ln>
          <a:effectLst/>
        </p:spPr>
        <p:txBody>
          <a:bodyPr anchor="ctr"/>
          <a:lstStyle/>
          <a:p>
            <a:pPr algn="ctr"/>
            <a:r>
              <a:rPr lang="es-EC" sz="3200" b="1">
                <a:latin typeface="Algerian" pitchFamily="82" charset="0"/>
              </a:rPr>
              <a:t>Estrategias de Plaza</a:t>
            </a:r>
            <a:endParaRPr lang="es-ES" sz="3200" b="1">
              <a:latin typeface="Algerian"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0964"/>
                                        </p:tgtEl>
                                        <p:attrNameLst>
                                          <p:attrName>style.visibility</p:attrName>
                                        </p:attrNameLst>
                                      </p:cBhvr>
                                      <p:to>
                                        <p:strVal val="visible"/>
                                      </p:to>
                                    </p:set>
                                    <p:animEffect transition="in" filter="blinds(horizontal)">
                                      <p:cBhvr>
                                        <p:cTn id="7" dur="500"/>
                                        <p:tgtEl>
                                          <p:spTgt spid="4096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0963">
                                            <p:txEl>
                                              <p:pRg st="1" end="1"/>
                                            </p:txEl>
                                          </p:spTgt>
                                        </p:tgtEl>
                                        <p:attrNameLst>
                                          <p:attrName>style.visibility</p:attrName>
                                        </p:attrNameLst>
                                      </p:cBhvr>
                                      <p:to>
                                        <p:strVal val="visible"/>
                                      </p:to>
                                    </p:set>
                                    <p:animEffect transition="in" filter="circle(in)">
                                      <p:cBhvr>
                                        <p:cTn id="12" dur="2000"/>
                                        <p:tgtEl>
                                          <p:spTgt spid="40963">
                                            <p:txEl>
                                              <p:pRg st="1" end="1"/>
                                            </p:txEl>
                                          </p:spTgt>
                                        </p:tgtEl>
                                      </p:cBhvr>
                                    </p:animEffect>
                                  </p:childTnLst>
                                </p:cTn>
                              </p:par>
                              <p:par>
                                <p:cTn id="13" presetID="6" presetClass="entr" presetSubtype="16" fill="hold" grpId="0" nodeType="withEffect">
                                  <p:stCondLst>
                                    <p:cond delay="0"/>
                                  </p:stCondLst>
                                  <p:childTnLst>
                                    <p:set>
                                      <p:cBhvr>
                                        <p:cTn id="14" dur="1" fill="hold">
                                          <p:stCondLst>
                                            <p:cond delay="0"/>
                                          </p:stCondLst>
                                        </p:cTn>
                                        <p:tgtEl>
                                          <p:spTgt spid="40963">
                                            <p:txEl>
                                              <p:pRg st="3" end="3"/>
                                            </p:txEl>
                                          </p:spTgt>
                                        </p:tgtEl>
                                        <p:attrNameLst>
                                          <p:attrName>style.visibility</p:attrName>
                                        </p:attrNameLst>
                                      </p:cBhvr>
                                      <p:to>
                                        <p:strVal val="visible"/>
                                      </p:to>
                                    </p:set>
                                    <p:animEffect transition="in" filter="circle(in)">
                                      <p:cBhvr>
                                        <p:cTn id="15" dur="2000"/>
                                        <p:tgtEl>
                                          <p:spTgt spid="40963">
                                            <p:txEl>
                                              <p:pRg st="3" end="3"/>
                                            </p:txEl>
                                          </p:spTgt>
                                        </p:tgtEl>
                                      </p:cBhvr>
                                    </p:animEffect>
                                  </p:childTnLst>
                                </p:cTn>
                              </p:par>
                              <p:par>
                                <p:cTn id="16" presetID="6" presetClass="entr" presetSubtype="16" fill="hold" grpId="0" nodeType="withEffect">
                                  <p:stCondLst>
                                    <p:cond delay="0"/>
                                  </p:stCondLst>
                                  <p:childTnLst>
                                    <p:set>
                                      <p:cBhvr>
                                        <p:cTn id="17" dur="1" fill="hold">
                                          <p:stCondLst>
                                            <p:cond delay="0"/>
                                          </p:stCondLst>
                                        </p:cTn>
                                        <p:tgtEl>
                                          <p:spTgt spid="40963">
                                            <p:txEl>
                                              <p:pRg st="5" end="5"/>
                                            </p:txEl>
                                          </p:spTgt>
                                        </p:tgtEl>
                                        <p:attrNameLst>
                                          <p:attrName>style.visibility</p:attrName>
                                        </p:attrNameLst>
                                      </p:cBhvr>
                                      <p:to>
                                        <p:strVal val="visible"/>
                                      </p:to>
                                    </p:set>
                                    <p:animEffect transition="in" filter="circle(in)">
                                      <p:cBhvr>
                                        <p:cTn id="18" dur="2000"/>
                                        <p:tgtEl>
                                          <p:spTgt spid="4096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uiExpand="1" build="p"/>
      <p:bldP spid="4096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algn="ctr"/>
            <a:r>
              <a:rPr lang="es-ES" sz="3200" b="1">
                <a:latin typeface="Algerian" pitchFamily="82" charset="0"/>
              </a:rPr>
              <a:t>INVERSIONES</a:t>
            </a:r>
            <a:r>
              <a:rPr lang="en-US" sz="3200" b="1">
                <a:latin typeface="Algerian" pitchFamily="82" charset="0"/>
              </a:rPr>
              <a:t/>
            </a:r>
            <a:br>
              <a:rPr lang="en-US" sz="3200" b="1">
                <a:latin typeface="Algerian" pitchFamily="82" charset="0"/>
              </a:rPr>
            </a:br>
            <a:endParaRPr lang="es-ES" sz="3200">
              <a:latin typeface="Algerian" pitchFamily="82" charset="0"/>
            </a:endParaRPr>
          </a:p>
        </p:txBody>
      </p:sp>
      <p:sp>
        <p:nvSpPr>
          <p:cNvPr id="90115" name="Rectangle 3"/>
          <p:cNvSpPr>
            <a:spLocks noGrp="1" noChangeArrowheads="1"/>
          </p:cNvSpPr>
          <p:nvPr>
            <p:ph type="body" idx="1"/>
          </p:nvPr>
        </p:nvSpPr>
        <p:spPr/>
        <p:txBody>
          <a:bodyPr/>
          <a:lstStyle/>
          <a:p>
            <a:pPr algn="just"/>
            <a:r>
              <a:rPr lang="es-ES" sz="2400" b="1"/>
              <a:t>Inversiones fijas</a:t>
            </a:r>
            <a:r>
              <a:rPr lang="es-ES" sz="1800"/>
              <a:t> </a:t>
            </a:r>
          </a:p>
          <a:p>
            <a:pPr algn="just"/>
            <a:endParaRPr lang="es-ES" sz="1800"/>
          </a:p>
          <a:p>
            <a:pPr algn="just">
              <a:buFont typeface="Wingdings" pitchFamily="2" charset="2"/>
              <a:buNone/>
            </a:pPr>
            <a:r>
              <a:rPr lang="es-ES" sz="2400"/>
              <a:t>PRONACA S.A es una empresa ya constituida cuenta con </a:t>
            </a:r>
          </a:p>
          <a:p>
            <a:pPr algn="just">
              <a:buFont typeface="Wingdings" pitchFamily="2" charset="2"/>
              <a:buNone/>
            </a:pPr>
            <a:r>
              <a:rPr lang="es-ES" sz="2400"/>
              <a:t>los equipos y materiales necesarios para la producción de </a:t>
            </a:r>
          </a:p>
          <a:p>
            <a:pPr algn="just">
              <a:buFont typeface="Wingdings" pitchFamily="2" charset="2"/>
              <a:buNone/>
            </a:pPr>
            <a:r>
              <a:rPr lang="es-ES" sz="2400"/>
              <a:t>este nuevo producto</a:t>
            </a:r>
          </a:p>
          <a:p>
            <a:pPr algn="just"/>
            <a:r>
              <a:rPr lang="es-ES" sz="2400" b="1"/>
              <a:t>Activos Diferidos</a:t>
            </a:r>
          </a:p>
          <a:p>
            <a:pPr algn="just">
              <a:buFont typeface="Wingdings" pitchFamily="2" charset="2"/>
              <a:buNone/>
            </a:pPr>
            <a:r>
              <a:rPr lang="es-ES" sz="2400"/>
              <a:t>Los gastos legales y de investigación y desarrollo que</a:t>
            </a:r>
          </a:p>
          <a:p>
            <a:pPr algn="just">
              <a:buFont typeface="Wingdings" pitchFamily="2" charset="2"/>
              <a:buNone/>
            </a:pPr>
            <a:r>
              <a:rPr lang="es-ES" sz="2400"/>
              <a:t>Forman parte de los activos diferidos del proyecto:</a:t>
            </a:r>
          </a:p>
          <a:p>
            <a:pPr>
              <a:buFont typeface="Wingdings" pitchFamily="2" charset="2"/>
              <a:buNone/>
            </a:pPr>
            <a:endParaRPr lang="es-E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0114"/>
                                        </p:tgtEl>
                                        <p:attrNameLst>
                                          <p:attrName>style.visibility</p:attrName>
                                        </p:attrNameLst>
                                      </p:cBhvr>
                                      <p:to>
                                        <p:strVal val="visible"/>
                                      </p:to>
                                    </p:set>
                                    <p:animEffect transition="in" filter="blinds(horizontal)">
                                      <p:cBhvr>
                                        <p:cTn id="7" dur="500"/>
                                        <p:tgtEl>
                                          <p:spTgt spid="9011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90115">
                                            <p:txEl>
                                              <p:pRg st="0" end="0"/>
                                            </p:txEl>
                                          </p:spTgt>
                                        </p:tgtEl>
                                        <p:attrNameLst>
                                          <p:attrName>style.visibility</p:attrName>
                                        </p:attrNameLst>
                                      </p:cBhvr>
                                      <p:to>
                                        <p:strVal val="visible"/>
                                      </p:to>
                                    </p:set>
                                    <p:animEffect transition="in" filter="circle(in)">
                                      <p:cBhvr>
                                        <p:cTn id="12" dur="2000"/>
                                        <p:tgtEl>
                                          <p:spTgt spid="9011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90115">
                                            <p:txEl>
                                              <p:pRg st="2" end="2"/>
                                            </p:txEl>
                                          </p:spTgt>
                                        </p:tgtEl>
                                        <p:attrNameLst>
                                          <p:attrName>style.visibility</p:attrName>
                                        </p:attrNameLst>
                                      </p:cBhvr>
                                      <p:to>
                                        <p:strVal val="visible"/>
                                      </p:to>
                                    </p:set>
                                    <p:animEffect transition="in" filter="circle(in)">
                                      <p:cBhvr>
                                        <p:cTn id="17" dur="2000"/>
                                        <p:tgtEl>
                                          <p:spTgt spid="901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90115">
                                            <p:txEl>
                                              <p:pRg st="3" end="3"/>
                                            </p:txEl>
                                          </p:spTgt>
                                        </p:tgtEl>
                                        <p:attrNameLst>
                                          <p:attrName>style.visibility</p:attrName>
                                        </p:attrNameLst>
                                      </p:cBhvr>
                                      <p:to>
                                        <p:strVal val="visible"/>
                                      </p:to>
                                    </p:set>
                                    <p:animEffect transition="in" filter="circle(in)">
                                      <p:cBhvr>
                                        <p:cTn id="22" dur="2000"/>
                                        <p:tgtEl>
                                          <p:spTgt spid="9011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90115">
                                            <p:txEl>
                                              <p:pRg st="4" end="4"/>
                                            </p:txEl>
                                          </p:spTgt>
                                        </p:tgtEl>
                                        <p:attrNameLst>
                                          <p:attrName>style.visibility</p:attrName>
                                        </p:attrNameLst>
                                      </p:cBhvr>
                                      <p:to>
                                        <p:strVal val="visible"/>
                                      </p:to>
                                    </p:set>
                                    <p:animEffect transition="in" filter="circle(in)">
                                      <p:cBhvr>
                                        <p:cTn id="27" dur="2000"/>
                                        <p:tgtEl>
                                          <p:spTgt spid="9011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0" nodeType="clickEffect">
                                  <p:stCondLst>
                                    <p:cond delay="0"/>
                                  </p:stCondLst>
                                  <p:childTnLst>
                                    <p:set>
                                      <p:cBhvr>
                                        <p:cTn id="31" dur="1" fill="hold">
                                          <p:stCondLst>
                                            <p:cond delay="0"/>
                                          </p:stCondLst>
                                        </p:cTn>
                                        <p:tgtEl>
                                          <p:spTgt spid="90115">
                                            <p:txEl>
                                              <p:pRg st="5" end="5"/>
                                            </p:txEl>
                                          </p:spTgt>
                                        </p:tgtEl>
                                        <p:attrNameLst>
                                          <p:attrName>style.visibility</p:attrName>
                                        </p:attrNameLst>
                                      </p:cBhvr>
                                      <p:to>
                                        <p:strVal val="visible"/>
                                      </p:to>
                                    </p:set>
                                    <p:animEffect transition="in" filter="circle(in)">
                                      <p:cBhvr>
                                        <p:cTn id="32" dur="2000"/>
                                        <p:tgtEl>
                                          <p:spTgt spid="9011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90115">
                                            <p:txEl>
                                              <p:pRg st="6" end="6"/>
                                            </p:txEl>
                                          </p:spTgt>
                                        </p:tgtEl>
                                        <p:attrNameLst>
                                          <p:attrName>style.visibility</p:attrName>
                                        </p:attrNameLst>
                                      </p:cBhvr>
                                      <p:to>
                                        <p:strVal val="visible"/>
                                      </p:to>
                                    </p:set>
                                    <p:animEffect transition="in" filter="circle(in)">
                                      <p:cBhvr>
                                        <p:cTn id="37" dur="2000"/>
                                        <p:tgtEl>
                                          <p:spTgt spid="9011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0" nodeType="clickEffect">
                                  <p:stCondLst>
                                    <p:cond delay="0"/>
                                  </p:stCondLst>
                                  <p:childTnLst>
                                    <p:set>
                                      <p:cBhvr>
                                        <p:cTn id="41" dur="1" fill="hold">
                                          <p:stCondLst>
                                            <p:cond delay="0"/>
                                          </p:stCondLst>
                                        </p:cTn>
                                        <p:tgtEl>
                                          <p:spTgt spid="90115">
                                            <p:txEl>
                                              <p:pRg st="7" end="7"/>
                                            </p:txEl>
                                          </p:spTgt>
                                        </p:tgtEl>
                                        <p:attrNameLst>
                                          <p:attrName>style.visibility</p:attrName>
                                        </p:attrNameLst>
                                      </p:cBhvr>
                                      <p:to>
                                        <p:strVal val="visible"/>
                                      </p:to>
                                    </p:set>
                                    <p:animEffect transition="in" filter="circle(in)">
                                      <p:cBhvr>
                                        <p:cTn id="42" dur="2000"/>
                                        <p:tgtEl>
                                          <p:spTgt spid="9011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4" grpId="0"/>
      <p:bldP spid="9011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algn="ctr"/>
            <a:r>
              <a:rPr lang="es-EC" sz="3200" b="1">
                <a:latin typeface="Algerian" pitchFamily="82" charset="0"/>
              </a:rPr>
              <a:t>Investigación de Mercado</a:t>
            </a:r>
            <a:br>
              <a:rPr lang="es-EC" sz="3200" b="1">
                <a:latin typeface="Algerian" pitchFamily="82" charset="0"/>
              </a:rPr>
            </a:br>
            <a:r>
              <a:rPr lang="es-EC" sz="3200" b="1">
                <a:latin typeface="Algerian" pitchFamily="82" charset="0"/>
              </a:rPr>
              <a:t/>
            </a:r>
            <a:br>
              <a:rPr lang="es-EC" sz="3200" b="1">
                <a:latin typeface="Algerian" pitchFamily="82" charset="0"/>
              </a:rPr>
            </a:br>
            <a:r>
              <a:rPr lang="es-EC" sz="2800" b="1"/>
              <a:t>Consumo de caldos concentrados de pollo</a:t>
            </a:r>
            <a:endParaRPr lang="es-ES" sz="2800" b="1">
              <a:latin typeface="Algerian" pitchFamily="82" charset="0"/>
            </a:endParaRPr>
          </a:p>
        </p:txBody>
      </p:sp>
      <p:graphicFrame>
        <p:nvGraphicFramePr>
          <p:cNvPr id="5128" name="Object 8"/>
          <p:cNvGraphicFramePr>
            <a:graphicFrameLocks noChangeAspect="1"/>
          </p:cNvGraphicFramePr>
          <p:nvPr>
            <p:ph idx="1"/>
          </p:nvPr>
        </p:nvGraphicFramePr>
        <p:xfrm>
          <a:off x="755650" y="2492375"/>
          <a:ext cx="7708900" cy="3575050"/>
        </p:xfrm>
        <a:graphic>
          <a:graphicData uri="http://schemas.openxmlformats.org/presentationml/2006/ole">
            <p:oleObj spid="_x0000_s5128" name="Gráfico" r:id="rId3" imgW="6057900" imgH="2809951" progId="Excel.Chart.8">
              <p:embed/>
            </p:oleObj>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8" name="Rectangle 4"/>
          <p:cNvSpPr>
            <a:spLocks noChangeArrowheads="1"/>
          </p:cNvSpPr>
          <p:nvPr/>
        </p:nvSpPr>
        <p:spPr bwMode="auto">
          <a:xfrm>
            <a:off x="755650" y="1557338"/>
            <a:ext cx="7416800" cy="4195762"/>
          </a:xfrm>
          <a:prstGeom prst="rect">
            <a:avLst/>
          </a:prstGeom>
          <a:solidFill>
            <a:srgbClr val="EAEAEA"/>
          </a:solidFill>
          <a:ln w="9525">
            <a:solidFill>
              <a:srgbClr val="000000"/>
            </a:solidFill>
            <a:miter lim="800000"/>
            <a:headEnd/>
            <a:tailEnd/>
          </a:ln>
        </p:spPr>
        <p:txBody>
          <a:bodyPr/>
          <a:lstStyle/>
          <a:p>
            <a:r>
              <a:rPr lang="es-ES" b="1" u="sng"/>
              <a:t>Gastos legales</a:t>
            </a:r>
            <a:r>
              <a:rPr lang="es-ES" b="1"/>
              <a:t>				</a:t>
            </a:r>
            <a:r>
              <a:rPr lang="es-ES"/>
              <a:t>	             </a:t>
            </a:r>
            <a:r>
              <a:rPr lang="es-ES" b="1"/>
              <a:t>$ 2.520			</a:t>
            </a:r>
            <a:endParaRPr lang="es-ES"/>
          </a:p>
          <a:p>
            <a:r>
              <a:rPr lang="es-ES"/>
              <a:t>  Registro de marca				        840</a:t>
            </a:r>
          </a:p>
          <a:p>
            <a:r>
              <a:rPr lang="es-ES"/>
              <a:t>  Registro de nombre				        640</a:t>
            </a:r>
          </a:p>
          <a:p>
            <a:r>
              <a:rPr lang="es-ES"/>
              <a:t>  Registro de empaque			        	        640</a:t>
            </a:r>
          </a:p>
          <a:p>
            <a:r>
              <a:rPr lang="es-ES"/>
              <a:t>  Registro sanitario				        400</a:t>
            </a:r>
            <a:endParaRPr lang="es-ES" b="1"/>
          </a:p>
          <a:p>
            <a:r>
              <a:rPr lang="es-ES" b="1"/>
              <a:t>  </a:t>
            </a:r>
            <a:r>
              <a:rPr lang="es-ES" b="1" u="sng"/>
              <a:t>Gastos de investigación y desarrollo</a:t>
            </a:r>
            <a:r>
              <a:rPr lang="es-ES" b="1"/>
              <a:t>	                         $15.150</a:t>
            </a:r>
            <a:endParaRPr lang="es-ES"/>
          </a:p>
          <a:p>
            <a:r>
              <a:rPr lang="es-ES"/>
              <a:t>  Accesoria (3 meses)				  10.650</a:t>
            </a:r>
          </a:p>
          <a:p>
            <a:r>
              <a:rPr lang="es-ES"/>
              <a:t>  Estadía y viáticos del asesor		                  2.000</a:t>
            </a:r>
          </a:p>
          <a:p>
            <a:r>
              <a:rPr lang="es-ES"/>
              <a:t>  Prueba de producto				    1.500</a:t>
            </a:r>
          </a:p>
          <a:p>
            <a:r>
              <a:rPr lang="es-ES"/>
              <a:t>  Prueba de empaque 				    1.000</a:t>
            </a:r>
            <a:endParaRPr lang="es-ES" b="1"/>
          </a:p>
          <a:p>
            <a:r>
              <a:rPr lang="es-ES" b="1"/>
              <a:t>  </a:t>
            </a:r>
            <a:r>
              <a:rPr lang="es-ES" b="1" u="sng"/>
              <a:t>Total activos diferidos</a:t>
            </a:r>
            <a:r>
              <a:rPr lang="es-ES" b="1"/>
              <a:t>				          $ 17.670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3188"/>
                                        </p:tgtEl>
                                        <p:attrNameLst>
                                          <p:attrName>style.visibility</p:attrName>
                                        </p:attrNameLst>
                                      </p:cBhvr>
                                      <p:to>
                                        <p:strVal val="visible"/>
                                      </p:to>
                                    </p:set>
                                    <p:animEffect transition="in" filter="circle(in)">
                                      <p:cBhvr>
                                        <p:cTn id="7" dur="2000"/>
                                        <p:tgtEl>
                                          <p:spTgt spid="931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ChangeArrowheads="1"/>
          </p:cNvSpPr>
          <p:nvPr/>
        </p:nvSpPr>
        <p:spPr bwMode="auto">
          <a:xfrm>
            <a:off x="0" y="2452688"/>
            <a:ext cx="9144000" cy="0"/>
          </a:xfrm>
          <a:prstGeom prst="rect">
            <a:avLst/>
          </a:prstGeom>
          <a:solidFill>
            <a:srgbClr val="E0E0E0"/>
          </a:solidFill>
          <a:ln w="9525">
            <a:noFill/>
            <a:miter lim="800000"/>
            <a:headEnd/>
            <a:tailEnd/>
          </a:ln>
          <a:effectLst/>
        </p:spPr>
        <p:txBody>
          <a:bodyPr wrap="none" anchor="ctr">
            <a:spAutoFit/>
          </a:bodyPr>
          <a:lstStyle/>
          <a:p>
            <a:endParaRPr lang="es-ES_tradnl"/>
          </a:p>
        </p:txBody>
      </p:sp>
      <p:sp>
        <p:nvSpPr>
          <p:cNvPr id="95246" name="Rectangle 14"/>
          <p:cNvSpPr>
            <a:spLocks noGrp="1" noChangeArrowheads="1"/>
          </p:cNvSpPr>
          <p:nvPr>
            <p:ph type="title"/>
          </p:nvPr>
        </p:nvSpPr>
        <p:spPr/>
        <p:txBody>
          <a:bodyPr/>
          <a:lstStyle/>
          <a:p>
            <a:pPr algn="ctr"/>
            <a:r>
              <a:rPr lang="es-ES" sz="3200" b="1">
                <a:latin typeface="Algerian" pitchFamily="82" charset="0"/>
              </a:rPr>
              <a:t>Capital Trabajo</a:t>
            </a:r>
          </a:p>
        </p:txBody>
      </p:sp>
      <p:sp>
        <p:nvSpPr>
          <p:cNvPr id="95248" name="Rectangle 16"/>
          <p:cNvSpPr>
            <a:spLocks noGrp="1" noChangeArrowheads="1"/>
          </p:cNvSpPr>
          <p:nvPr>
            <p:ph type="body" idx="1"/>
          </p:nvPr>
        </p:nvSpPr>
        <p:spPr>
          <a:xfrm>
            <a:off x="457200" y="1981200"/>
            <a:ext cx="8229600" cy="4111625"/>
          </a:xfrm>
        </p:spPr>
        <p:txBody>
          <a:bodyPr/>
          <a:lstStyle/>
          <a:p>
            <a:r>
              <a:rPr lang="es-ES" sz="2400"/>
              <a:t>Los siguientes rubros conforman el Capital Trabajo del Proyecto</a:t>
            </a:r>
          </a:p>
        </p:txBody>
      </p:sp>
      <p:sp>
        <p:nvSpPr>
          <p:cNvPr id="95250" name="Rectangle 18"/>
          <p:cNvSpPr>
            <a:spLocks noChangeArrowheads="1"/>
          </p:cNvSpPr>
          <p:nvPr/>
        </p:nvSpPr>
        <p:spPr bwMode="auto">
          <a:xfrm>
            <a:off x="0" y="2452688"/>
            <a:ext cx="9144000" cy="0"/>
          </a:xfrm>
          <a:prstGeom prst="rect">
            <a:avLst/>
          </a:prstGeom>
          <a:solidFill>
            <a:srgbClr val="E0E0E0"/>
          </a:solidFill>
          <a:ln w="9525">
            <a:noFill/>
            <a:miter lim="800000"/>
            <a:headEnd/>
            <a:tailEnd/>
          </a:ln>
          <a:effectLst/>
        </p:spPr>
        <p:txBody>
          <a:bodyPr wrap="none" anchor="ctr">
            <a:spAutoFit/>
          </a:bodyPr>
          <a:lstStyle/>
          <a:p>
            <a:endParaRPr lang="es-ES_tradnl"/>
          </a:p>
        </p:txBody>
      </p:sp>
      <p:graphicFrame>
        <p:nvGraphicFramePr>
          <p:cNvPr id="95263" name="Group 31"/>
          <p:cNvGraphicFramePr>
            <a:graphicFrameLocks noGrp="1"/>
          </p:cNvGraphicFramePr>
          <p:nvPr/>
        </p:nvGraphicFramePr>
        <p:xfrm>
          <a:off x="827088" y="2997200"/>
          <a:ext cx="7848600" cy="2952750"/>
        </p:xfrm>
        <a:graphic>
          <a:graphicData uri="http://schemas.openxmlformats.org/drawingml/2006/table">
            <a:tbl>
              <a:tblPr/>
              <a:tblGrid>
                <a:gridCol w="7848600"/>
              </a:tblGrid>
              <a:tr h="2952750">
                <a:tc>
                  <a:txBody>
                    <a:bodyPr/>
                    <a:lstStyle/>
                    <a:p>
                      <a:pPr marL="0" marR="0" lvl="0" indent="457200" algn="l" defTabSz="914400" rtl="0" eaLnBrk="1" fontAlgn="base" latinLnBrk="0" hangingPunct="1">
                        <a:lnSpc>
                          <a:spcPct val="100000"/>
                        </a:lnSpc>
                        <a:spcBef>
                          <a:spcPct val="0"/>
                        </a:spcBef>
                        <a:spcAft>
                          <a:spcPct val="0"/>
                        </a:spcAft>
                        <a:buClrTx/>
                        <a:buSzTx/>
                        <a:buFontTx/>
                        <a:buNone/>
                        <a:tabLst/>
                      </a:pPr>
                      <a:endParaRPr kumimoji="0" lang="es-ES" sz="1600" b="1" i="0" u="sng" strike="noStrike" cap="none" normalizeH="0" baseline="0" smtClean="0">
                        <a:ln>
                          <a:noFill/>
                        </a:ln>
                        <a:solidFill>
                          <a:srgbClr val="000000"/>
                        </a:solidFill>
                        <a:effectLst/>
                        <a:latin typeface="Tahoma" pitchFamily="34" charset="0"/>
                        <a:ea typeface="Times New Roman" pitchFamily="18" charset="0"/>
                        <a:cs typeface="Tahoma" pitchFamily="34" charset="0"/>
                      </a:endParaRPr>
                    </a:p>
                    <a:p>
                      <a:pPr marL="0" marR="0" lvl="0" indent="457200" algn="l" defTabSz="914400" rtl="0" eaLnBrk="1" fontAlgn="base" latinLnBrk="0" hangingPunct="1">
                        <a:lnSpc>
                          <a:spcPct val="100000"/>
                        </a:lnSpc>
                        <a:spcBef>
                          <a:spcPct val="0"/>
                        </a:spcBef>
                        <a:spcAft>
                          <a:spcPct val="0"/>
                        </a:spcAft>
                        <a:buClrTx/>
                        <a:buSzTx/>
                        <a:buFontTx/>
                        <a:buNone/>
                        <a:tabLst/>
                      </a:pPr>
                      <a:r>
                        <a:rPr kumimoji="0" lang="es-ES" sz="1600" b="1" i="0" u="sng" strike="noStrike" cap="none" normalizeH="0" baseline="0" smtClean="0">
                          <a:ln>
                            <a:noFill/>
                          </a:ln>
                          <a:solidFill>
                            <a:srgbClr val="000000"/>
                          </a:solidFill>
                          <a:effectLst/>
                          <a:latin typeface="Tahoma" pitchFamily="34" charset="0"/>
                          <a:ea typeface="Times New Roman" pitchFamily="18" charset="0"/>
                          <a:cs typeface="Tahoma" pitchFamily="34" charset="0"/>
                        </a:rPr>
                        <a:t>Caja-Bancos</a:t>
                      </a:r>
                      <a:r>
                        <a:rPr kumimoji="0" lang="es-ES" sz="1600" b="1" i="0" u="none" strike="noStrike" cap="none" normalizeH="0" baseline="0" smtClean="0">
                          <a:ln>
                            <a:noFill/>
                          </a:ln>
                          <a:solidFill>
                            <a:srgbClr val="000000"/>
                          </a:solidFill>
                          <a:effectLst/>
                          <a:latin typeface="Tahoma" pitchFamily="34" charset="0"/>
                          <a:ea typeface="Times New Roman" pitchFamily="18" charset="0"/>
                          <a:cs typeface="Tahoma" pitchFamily="34" charset="0"/>
                        </a:rPr>
                        <a:t>					  $ 44.973</a:t>
                      </a:r>
                    </a:p>
                    <a:p>
                      <a:pPr marL="0" marR="0" lvl="0" indent="457200" algn="l"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Times New Roman" pitchFamily="18" charset="0"/>
                        <a:ea typeface="Times New Roman" pitchFamily="18" charset="0"/>
                        <a:cs typeface="Tahoma"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s-ES" sz="1600" b="1" i="0" u="sng" strike="noStrike" cap="none" normalizeH="0" baseline="0" smtClean="0">
                          <a:ln>
                            <a:noFill/>
                          </a:ln>
                          <a:solidFill>
                            <a:srgbClr val="000000"/>
                          </a:solidFill>
                          <a:effectLst/>
                          <a:latin typeface="Tahoma" pitchFamily="34" charset="0"/>
                          <a:ea typeface="Times New Roman" pitchFamily="18" charset="0"/>
                          <a:cs typeface="Tahoma" pitchFamily="34" charset="0"/>
                        </a:rPr>
                        <a:t>Inventarios</a:t>
                      </a:r>
                      <a:r>
                        <a:rPr kumimoji="0" lang="es-ES" sz="1600" b="1" i="0" u="none" strike="noStrike" cap="none" normalizeH="0" baseline="0" smtClean="0">
                          <a:ln>
                            <a:noFill/>
                          </a:ln>
                          <a:solidFill>
                            <a:srgbClr val="000000"/>
                          </a:solidFill>
                          <a:effectLst/>
                          <a:latin typeface="Tahoma" pitchFamily="34" charset="0"/>
                          <a:ea typeface="Times New Roman" pitchFamily="18" charset="0"/>
                          <a:cs typeface="Tahoma" pitchFamily="34" charset="0"/>
                        </a:rPr>
                        <a:t>					  $ 85.141</a:t>
                      </a: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Times New Roman" pitchFamily="18" charset="0"/>
                        <a:ea typeface="Times New Roman" pitchFamily="18" charset="0"/>
                        <a:cs typeface="Tahoma"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Tahoma" pitchFamily="34" charset="0"/>
                          <a:ea typeface="Times New Roman" pitchFamily="18" charset="0"/>
                          <a:cs typeface="Tahoma" pitchFamily="34" charset="0"/>
                        </a:rPr>
                        <a:t>Materia prima			  44.217</a:t>
                      </a: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Tahoma"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smtClean="0">
                          <a:ln>
                            <a:noFill/>
                          </a:ln>
                          <a:solidFill>
                            <a:srgbClr val="000000"/>
                          </a:solidFill>
                          <a:effectLst/>
                          <a:latin typeface="Tahoma" pitchFamily="34" charset="0"/>
                          <a:ea typeface="Times New Roman" pitchFamily="18" charset="0"/>
                          <a:cs typeface="Tahoma" pitchFamily="34" charset="0"/>
                        </a:rPr>
                        <a:t>Materiales de empaque		  40.924</a:t>
                      </a:r>
                    </a:p>
                    <a:p>
                      <a:pPr marL="0" marR="0" lvl="0" indent="457200" algn="l"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smtClean="0">
                        <a:ln>
                          <a:noFill/>
                        </a:ln>
                        <a:solidFill>
                          <a:schemeClr val="tx1"/>
                        </a:solidFill>
                        <a:effectLst/>
                        <a:latin typeface="Times New Roman" pitchFamily="18" charset="0"/>
                        <a:ea typeface="Times New Roman" pitchFamily="18" charset="0"/>
                        <a:cs typeface="Tahoma" pitchFamily="34" charset="0"/>
                      </a:endParaRPr>
                    </a:p>
                    <a:p>
                      <a:pPr marL="0" marR="0" lvl="0" indent="457200" algn="l" defTabSz="914400" rtl="0" eaLnBrk="0" fontAlgn="base" latinLnBrk="0" hangingPunct="0">
                        <a:lnSpc>
                          <a:spcPct val="100000"/>
                        </a:lnSpc>
                        <a:spcBef>
                          <a:spcPct val="0"/>
                        </a:spcBef>
                        <a:spcAft>
                          <a:spcPct val="0"/>
                        </a:spcAft>
                        <a:buClrTx/>
                        <a:buSzTx/>
                        <a:buFontTx/>
                        <a:buNone/>
                        <a:tabLst/>
                      </a:pPr>
                      <a:r>
                        <a:rPr kumimoji="0" lang="es-ES" sz="1600" b="1" i="0" u="sng" strike="noStrike" cap="none" normalizeH="0" baseline="0" smtClean="0">
                          <a:ln>
                            <a:noFill/>
                          </a:ln>
                          <a:solidFill>
                            <a:srgbClr val="000000"/>
                          </a:solidFill>
                          <a:effectLst/>
                          <a:latin typeface="Tahoma" pitchFamily="34" charset="0"/>
                          <a:ea typeface="Times New Roman" pitchFamily="18" charset="0"/>
                          <a:cs typeface="Tahoma" pitchFamily="34" charset="0"/>
                        </a:rPr>
                        <a:t>Total capital trabajo</a:t>
                      </a:r>
                      <a:r>
                        <a:rPr kumimoji="0" lang="es-ES" sz="1600" b="1" i="0" u="none" strike="noStrike" cap="none" normalizeH="0" baseline="0" smtClean="0">
                          <a:ln>
                            <a:noFill/>
                          </a:ln>
                          <a:solidFill>
                            <a:srgbClr val="000000"/>
                          </a:solidFill>
                          <a:effectLst/>
                          <a:latin typeface="Tahoma" pitchFamily="34" charset="0"/>
                          <a:ea typeface="Times New Roman" pitchFamily="18" charset="0"/>
                          <a:cs typeface="Tahoma" pitchFamily="34" charset="0"/>
                        </a:rPr>
                        <a:t>		                                 $130.114</a:t>
                      </a:r>
                      <a:endParaRPr kumimoji="0" lang="en-US" sz="1600" b="1" i="0" u="none" strike="noStrike" cap="none" normalizeH="0" baseline="0" smtClean="0">
                        <a:ln>
                          <a:noFill/>
                        </a:ln>
                        <a:solidFill>
                          <a:schemeClr val="tx1"/>
                        </a:solidFill>
                        <a:effectLst/>
                        <a:latin typeface="Times New Roman" pitchFamily="18" charset="0"/>
                        <a:ea typeface="Times New Roman" pitchFamily="18" charset="0"/>
                        <a:cs typeface="Tahoma"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E0E0E0"/>
                    </a:solid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5246"/>
                                        </p:tgtEl>
                                        <p:attrNameLst>
                                          <p:attrName>style.visibility</p:attrName>
                                        </p:attrNameLst>
                                      </p:cBhvr>
                                      <p:to>
                                        <p:strVal val="visible"/>
                                      </p:to>
                                    </p:set>
                                    <p:animEffect transition="in" filter="blinds(horizontal)">
                                      <p:cBhvr>
                                        <p:cTn id="7" dur="500"/>
                                        <p:tgtEl>
                                          <p:spTgt spid="9524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95248">
                                            <p:txEl>
                                              <p:pRg st="0" end="0"/>
                                            </p:txEl>
                                          </p:spTgt>
                                        </p:tgtEl>
                                        <p:attrNameLst>
                                          <p:attrName>style.visibility</p:attrName>
                                        </p:attrNameLst>
                                      </p:cBhvr>
                                      <p:to>
                                        <p:strVal val="visible"/>
                                      </p:to>
                                    </p:set>
                                    <p:animEffect transition="in" filter="circle(in)">
                                      <p:cBhvr>
                                        <p:cTn id="12" dur="2000"/>
                                        <p:tgtEl>
                                          <p:spTgt spid="9524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95263"/>
                                        </p:tgtEl>
                                        <p:attrNameLst>
                                          <p:attrName>style.visibility</p:attrName>
                                        </p:attrNameLst>
                                      </p:cBhvr>
                                      <p:to>
                                        <p:strVal val="visible"/>
                                      </p:to>
                                    </p:set>
                                    <p:animEffect transition="in" filter="circle(in)">
                                      <p:cBhvr>
                                        <p:cTn id="17" dur="2000"/>
                                        <p:tgtEl>
                                          <p:spTgt spid="952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4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468313" y="765175"/>
            <a:ext cx="8229600" cy="935038"/>
          </a:xfrm>
        </p:spPr>
        <p:txBody>
          <a:bodyPr/>
          <a:lstStyle/>
          <a:p>
            <a:pPr marL="838200" indent="-838200" algn="ctr"/>
            <a:r>
              <a:rPr lang="es-ES" sz="3200" b="1">
                <a:latin typeface="Algerian" pitchFamily="82" charset="0"/>
              </a:rPr>
              <a:t>FINANCIAMIENTO</a:t>
            </a:r>
            <a:r>
              <a:rPr lang="en-US" sz="3200" b="1">
                <a:latin typeface="Algerian" pitchFamily="82" charset="0"/>
              </a:rPr>
              <a:t/>
            </a:r>
            <a:br>
              <a:rPr lang="en-US" sz="3200" b="1">
                <a:latin typeface="Algerian" pitchFamily="82" charset="0"/>
              </a:rPr>
            </a:br>
            <a:endParaRPr lang="es-ES" sz="3200" b="1">
              <a:latin typeface="Algerian" pitchFamily="82" charset="0"/>
            </a:endParaRPr>
          </a:p>
        </p:txBody>
      </p:sp>
      <p:sp>
        <p:nvSpPr>
          <p:cNvPr id="99331" name="Rectangle 3"/>
          <p:cNvSpPr>
            <a:spLocks noGrp="1" noChangeArrowheads="1"/>
          </p:cNvSpPr>
          <p:nvPr>
            <p:ph type="body" idx="1"/>
          </p:nvPr>
        </p:nvSpPr>
        <p:spPr>
          <a:xfrm>
            <a:off x="457200" y="1981200"/>
            <a:ext cx="8218488" cy="3319463"/>
          </a:xfrm>
        </p:spPr>
        <p:txBody>
          <a:bodyPr/>
          <a:lstStyle/>
          <a:p>
            <a:r>
              <a:rPr lang="es-ES" sz="2400"/>
              <a:t>La compañía utilizara recursos propios para el financiamiento del proyecto, a través de la retención de las utilidades que son pagadas a los accionistas como dividendos.  Las cantidades que se deberán retener de los dividendos corresponden a los incrementos en el capital de trabajo que se requerirá para el proyecto.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9330"/>
                                        </p:tgtEl>
                                        <p:attrNameLst>
                                          <p:attrName>style.visibility</p:attrName>
                                        </p:attrNameLst>
                                      </p:cBhvr>
                                      <p:to>
                                        <p:strVal val="visible"/>
                                      </p:to>
                                    </p:set>
                                    <p:animEffect transition="in" filter="blinds(horizontal)">
                                      <p:cBhvr>
                                        <p:cTn id="7" dur="500"/>
                                        <p:tgtEl>
                                          <p:spTgt spid="99330"/>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99331">
                                            <p:txEl>
                                              <p:pRg st="0" end="0"/>
                                            </p:txEl>
                                          </p:spTgt>
                                        </p:tgtEl>
                                        <p:attrNameLst>
                                          <p:attrName>style.visibility</p:attrName>
                                        </p:attrNameLst>
                                      </p:cBhvr>
                                      <p:to>
                                        <p:strVal val="visible"/>
                                      </p:to>
                                    </p:set>
                                    <p:animEffect transition="in" filter="circle(in)">
                                      <p:cBhvr>
                                        <p:cTn id="12" dur="2000"/>
                                        <p:tgtEl>
                                          <p:spTgt spid="993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0" grpId="0"/>
      <p:bldP spid="99331"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468313" y="836613"/>
            <a:ext cx="8229600" cy="955675"/>
          </a:xfrm>
        </p:spPr>
        <p:txBody>
          <a:bodyPr/>
          <a:lstStyle/>
          <a:p>
            <a:pPr marL="838200" indent="-838200" algn="ctr"/>
            <a:r>
              <a:rPr lang="pt-BR" sz="3200" b="1">
                <a:latin typeface="Algerian" pitchFamily="82" charset="0"/>
              </a:rPr>
              <a:t>TASA MINIMA ATRACTIVA DE RETORNO (TMAR)</a:t>
            </a:r>
            <a:r>
              <a:rPr lang="en-US" sz="3200" b="1">
                <a:latin typeface="Algerian" pitchFamily="82" charset="0"/>
              </a:rPr>
              <a:t/>
            </a:r>
            <a:br>
              <a:rPr lang="en-US" sz="3200" b="1">
                <a:latin typeface="Algerian" pitchFamily="82" charset="0"/>
              </a:rPr>
            </a:br>
            <a:endParaRPr lang="es-ES" sz="3200" b="1">
              <a:latin typeface="Algerian" pitchFamily="82" charset="0"/>
            </a:endParaRPr>
          </a:p>
        </p:txBody>
      </p:sp>
      <p:sp>
        <p:nvSpPr>
          <p:cNvPr id="100355" name="Rectangle 3"/>
          <p:cNvSpPr>
            <a:spLocks noGrp="1" noChangeArrowheads="1"/>
          </p:cNvSpPr>
          <p:nvPr>
            <p:ph type="body" idx="1"/>
          </p:nvPr>
        </p:nvSpPr>
        <p:spPr/>
        <p:txBody>
          <a:bodyPr/>
          <a:lstStyle/>
          <a:p>
            <a:pPr algn="just"/>
            <a:r>
              <a:rPr lang="es-ES" sz="2400"/>
              <a:t>Se considero un tasa del 10% de inflación y el porcentaje de riesgo del 14%, el cual esta pre_establecido por la empresa PRONACA S.A. Obteniendo una TMAR del 25.40%. Sin embargo, por exigencias de los inversionistas se escogió una TMAR del 49.56% que representa la TIR de la empresa sin proyecto.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00355">
                                            <p:txEl>
                                              <p:pRg st="0" end="0"/>
                                            </p:txEl>
                                          </p:spTgt>
                                        </p:tgtEl>
                                        <p:attrNameLst>
                                          <p:attrName>style.visibility</p:attrName>
                                        </p:attrNameLst>
                                      </p:cBhvr>
                                      <p:to>
                                        <p:strVal val="visible"/>
                                      </p:to>
                                    </p:set>
                                    <p:animEffect transition="in" filter="circle(in)">
                                      <p:cBhvr>
                                        <p:cTn id="7" dur="2000"/>
                                        <p:tgtEl>
                                          <p:spTgt spid="1003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0354"/>
                                        </p:tgtEl>
                                        <p:attrNameLst>
                                          <p:attrName>style.visibility</p:attrName>
                                        </p:attrNameLst>
                                      </p:cBhvr>
                                      <p:to>
                                        <p:strVal val="visible"/>
                                      </p:to>
                                    </p:set>
                                    <p:animEffect transition="in" filter="blinds(horizontal)">
                                      <p:cBhvr>
                                        <p:cTn id="12" dur="500"/>
                                        <p:tgtEl>
                                          <p:spTgt spid="1003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4" grpId="0"/>
      <p:bldP spid="100355"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457200" y="457200"/>
            <a:ext cx="8229600" cy="1100138"/>
          </a:xfrm>
        </p:spPr>
        <p:txBody>
          <a:bodyPr/>
          <a:lstStyle/>
          <a:p>
            <a:pPr marL="838200" indent="-838200" algn="ctr"/>
            <a:r>
              <a:rPr lang="pt-BR" sz="3200" b="1">
                <a:latin typeface="Algerian" pitchFamily="82" charset="0"/>
              </a:rPr>
              <a:t>VALOR ACTUAL NETO (VAN)</a:t>
            </a:r>
            <a:r>
              <a:rPr lang="en-US" sz="3200" b="1">
                <a:latin typeface="Algerian" pitchFamily="82" charset="0"/>
              </a:rPr>
              <a:t/>
            </a:r>
            <a:br>
              <a:rPr lang="en-US" sz="3200" b="1">
                <a:latin typeface="Algerian" pitchFamily="82" charset="0"/>
              </a:rPr>
            </a:br>
            <a:endParaRPr lang="es-ES" sz="3200" b="1">
              <a:latin typeface="Algerian" pitchFamily="82" charset="0"/>
            </a:endParaRPr>
          </a:p>
        </p:txBody>
      </p:sp>
      <p:sp>
        <p:nvSpPr>
          <p:cNvPr id="101381" name="Rectangle 5"/>
          <p:cNvSpPr>
            <a:spLocks noChangeArrowheads="1"/>
          </p:cNvSpPr>
          <p:nvPr/>
        </p:nvSpPr>
        <p:spPr bwMode="auto">
          <a:xfrm>
            <a:off x="900113" y="1700213"/>
            <a:ext cx="4595812" cy="863600"/>
          </a:xfrm>
          <a:prstGeom prst="rect">
            <a:avLst/>
          </a:prstGeom>
          <a:solidFill>
            <a:srgbClr val="EAEAEA"/>
          </a:solidFill>
          <a:ln w="9525">
            <a:solidFill>
              <a:srgbClr val="000000"/>
            </a:solidFill>
            <a:miter lim="800000"/>
            <a:headEnd/>
            <a:tailEnd/>
          </a:ln>
        </p:spPr>
        <p:txBody>
          <a:bodyPr/>
          <a:lstStyle/>
          <a:p>
            <a:r>
              <a:rPr lang="es-EC" b="1"/>
              <a:t>VAN proyecto</a:t>
            </a:r>
            <a:r>
              <a:rPr lang="es-EC"/>
              <a:t> = 161.617</a:t>
            </a:r>
            <a:endParaRPr lang="es-EC" b="1"/>
          </a:p>
          <a:p>
            <a:r>
              <a:rPr lang="es-EC" b="1"/>
              <a:t>VAN empresa</a:t>
            </a:r>
            <a:r>
              <a:rPr lang="es-EC"/>
              <a:t> = 7.353.987</a:t>
            </a:r>
            <a:endParaRPr lang="es-ES"/>
          </a:p>
        </p:txBody>
      </p:sp>
      <p:sp>
        <p:nvSpPr>
          <p:cNvPr id="101384" name="Rectangle 8"/>
          <p:cNvSpPr>
            <a:spLocks noGrp="1" noChangeArrowheads="1"/>
          </p:cNvSpPr>
          <p:nvPr>
            <p:ph type="body" idx="1"/>
          </p:nvPr>
        </p:nvSpPr>
        <p:spPr>
          <a:xfrm>
            <a:off x="395288" y="3141663"/>
            <a:ext cx="8229600" cy="2089150"/>
          </a:xfrm>
        </p:spPr>
        <p:txBody>
          <a:bodyPr/>
          <a:lstStyle/>
          <a:p>
            <a:pPr algn="just"/>
            <a:r>
              <a:rPr lang="es-EC" sz="2400"/>
              <a:t>En ambos casos, el VAN arrojo valores positivos, lo que demuestra una vez mas la rentabilidad del proyecto.  La TMAR del 49,56% se utilizo para el calculo del VAN para este proyecto.</a:t>
            </a:r>
            <a:endParaRPr lang="es-E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1378"/>
                                        </p:tgtEl>
                                        <p:attrNameLst>
                                          <p:attrName>style.visibility</p:attrName>
                                        </p:attrNameLst>
                                      </p:cBhvr>
                                      <p:to>
                                        <p:strVal val="visible"/>
                                      </p:to>
                                    </p:set>
                                    <p:animEffect transition="in" filter="blinds(horizontal)">
                                      <p:cBhvr>
                                        <p:cTn id="7" dur="500"/>
                                        <p:tgtEl>
                                          <p:spTgt spid="101378"/>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01381"/>
                                        </p:tgtEl>
                                        <p:attrNameLst>
                                          <p:attrName>style.visibility</p:attrName>
                                        </p:attrNameLst>
                                      </p:cBhvr>
                                      <p:to>
                                        <p:strVal val="visible"/>
                                      </p:to>
                                    </p:set>
                                    <p:animEffect transition="in" filter="diamond(in)">
                                      <p:cBhvr>
                                        <p:cTn id="12" dur="2000"/>
                                        <p:tgtEl>
                                          <p:spTgt spid="101381"/>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101384">
                                            <p:txEl>
                                              <p:pRg st="0" end="0"/>
                                            </p:txEl>
                                          </p:spTgt>
                                        </p:tgtEl>
                                        <p:attrNameLst>
                                          <p:attrName>style.visibility</p:attrName>
                                        </p:attrNameLst>
                                      </p:cBhvr>
                                      <p:to>
                                        <p:strVal val="visible"/>
                                      </p:to>
                                    </p:set>
                                    <p:animEffect transition="in" filter="circle(in)">
                                      <p:cBhvr>
                                        <p:cTn id="17" dur="2000"/>
                                        <p:tgtEl>
                                          <p:spTgt spid="10138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p:bldP spid="101381" grpId="0" animBg="1"/>
      <p:bldP spid="101384"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marL="838200" indent="-838200" algn="ctr"/>
            <a:r>
              <a:rPr lang="pt-BR" sz="3200" b="1">
                <a:latin typeface="Algerian" pitchFamily="82" charset="0"/>
              </a:rPr>
              <a:t>TASA INTERNA DE RETORNO (TIR)</a:t>
            </a:r>
            <a:r>
              <a:rPr lang="en-US" sz="3200" b="1">
                <a:latin typeface="Algerian" pitchFamily="82" charset="0"/>
              </a:rPr>
              <a:t/>
            </a:r>
            <a:br>
              <a:rPr lang="en-US" sz="3200" b="1">
                <a:latin typeface="Algerian" pitchFamily="82" charset="0"/>
              </a:rPr>
            </a:br>
            <a:endParaRPr lang="es-ES" sz="3200" b="1">
              <a:latin typeface="Algerian" pitchFamily="82" charset="0"/>
            </a:endParaRPr>
          </a:p>
        </p:txBody>
      </p:sp>
      <p:sp>
        <p:nvSpPr>
          <p:cNvPr id="103427" name="Rectangle 3"/>
          <p:cNvSpPr>
            <a:spLocks noGrp="1" noChangeArrowheads="1"/>
          </p:cNvSpPr>
          <p:nvPr>
            <p:ph type="body" sz="half" idx="1"/>
          </p:nvPr>
        </p:nvSpPr>
        <p:spPr/>
        <p:txBody>
          <a:bodyPr/>
          <a:lstStyle/>
          <a:p>
            <a:endParaRPr lang="es-ES"/>
          </a:p>
          <a:p>
            <a:endParaRPr lang="es-ES"/>
          </a:p>
        </p:txBody>
      </p:sp>
      <p:sp>
        <p:nvSpPr>
          <p:cNvPr id="103438" name="Rectangle 14"/>
          <p:cNvSpPr>
            <a:spLocks noGrp="1" noChangeArrowheads="1"/>
          </p:cNvSpPr>
          <p:nvPr>
            <p:ph type="body" sz="half" idx="2"/>
          </p:nvPr>
        </p:nvSpPr>
        <p:spPr>
          <a:xfrm>
            <a:off x="611188" y="3429000"/>
            <a:ext cx="7993062" cy="1871663"/>
          </a:xfrm>
        </p:spPr>
        <p:txBody>
          <a:bodyPr/>
          <a:lstStyle/>
          <a:p>
            <a:pPr algn="just"/>
            <a:r>
              <a:rPr lang="es-EC" sz="2400"/>
              <a:t>La TIR del proyecto esta por encima de la TMAR del 49,56% exigida por los inversionista, por lo tanto, queda demostrado que el proyecto independientemente es altamente rentable.</a:t>
            </a:r>
            <a:endParaRPr lang="es-ES" sz="2400"/>
          </a:p>
        </p:txBody>
      </p:sp>
      <p:sp>
        <p:nvSpPr>
          <p:cNvPr id="103430" name="Rectangle 6"/>
          <p:cNvSpPr>
            <a:spLocks noChangeArrowheads="1"/>
          </p:cNvSpPr>
          <p:nvPr/>
        </p:nvSpPr>
        <p:spPr bwMode="auto">
          <a:xfrm>
            <a:off x="2771775" y="2276475"/>
            <a:ext cx="3097213" cy="800100"/>
          </a:xfrm>
          <a:prstGeom prst="rect">
            <a:avLst/>
          </a:prstGeom>
          <a:solidFill>
            <a:srgbClr val="EAEAEA"/>
          </a:solidFill>
          <a:ln w="9525">
            <a:solidFill>
              <a:srgbClr val="000000"/>
            </a:solidFill>
            <a:miter lim="800000"/>
            <a:headEnd/>
            <a:tailEnd/>
          </a:ln>
        </p:spPr>
        <p:txBody>
          <a:bodyPr/>
          <a:lstStyle/>
          <a:p>
            <a:r>
              <a:rPr lang="es-EC" b="1"/>
              <a:t>TIR proyecto</a:t>
            </a:r>
            <a:r>
              <a:rPr lang="es-EC"/>
              <a:t> = 92,32%</a:t>
            </a:r>
            <a:endParaRPr lang="es-EC" b="1"/>
          </a:p>
          <a:p>
            <a:r>
              <a:rPr lang="es-EC" b="1"/>
              <a:t>TIR empresa</a:t>
            </a:r>
            <a:r>
              <a:rPr lang="es-EC"/>
              <a:t> = 49,56%</a:t>
            </a: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3426"/>
                                        </p:tgtEl>
                                        <p:attrNameLst>
                                          <p:attrName>style.visibility</p:attrName>
                                        </p:attrNameLst>
                                      </p:cBhvr>
                                      <p:to>
                                        <p:strVal val="visible"/>
                                      </p:to>
                                    </p:set>
                                    <p:animEffect transition="in" filter="blinds(horizontal)">
                                      <p:cBhvr>
                                        <p:cTn id="7" dur="500"/>
                                        <p:tgtEl>
                                          <p:spTgt spid="10342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03430"/>
                                        </p:tgtEl>
                                        <p:attrNameLst>
                                          <p:attrName>style.visibility</p:attrName>
                                        </p:attrNameLst>
                                      </p:cBhvr>
                                      <p:to>
                                        <p:strVal val="visible"/>
                                      </p:to>
                                    </p:set>
                                    <p:animEffect transition="in" filter="diamond(in)">
                                      <p:cBhvr>
                                        <p:cTn id="12" dur="2000"/>
                                        <p:tgtEl>
                                          <p:spTgt spid="103430"/>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103438">
                                            <p:txEl>
                                              <p:pRg st="0" end="0"/>
                                            </p:txEl>
                                          </p:spTgt>
                                        </p:tgtEl>
                                        <p:attrNameLst>
                                          <p:attrName>style.visibility</p:attrName>
                                        </p:attrNameLst>
                                      </p:cBhvr>
                                      <p:to>
                                        <p:strVal val="visible"/>
                                      </p:to>
                                    </p:set>
                                    <p:animEffect transition="in" filter="circle(in)">
                                      <p:cBhvr>
                                        <p:cTn id="17" dur="2000"/>
                                        <p:tgtEl>
                                          <p:spTgt spid="1034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6" grpId="0"/>
      <p:bldP spid="103438" grpId="0" build="p"/>
      <p:bldP spid="10343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1" name="Rectangle 7"/>
          <p:cNvSpPr>
            <a:spLocks noChangeArrowheads="1"/>
          </p:cNvSpPr>
          <p:nvPr/>
        </p:nvSpPr>
        <p:spPr bwMode="auto">
          <a:xfrm>
            <a:off x="395288" y="669925"/>
            <a:ext cx="8353425" cy="946150"/>
          </a:xfrm>
          <a:prstGeom prst="rect">
            <a:avLst/>
          </a:prstGeom>
          <a:noFill/>
          <a:ln w="9525">
            <a:noFill/>
            <a:miter lim="800000"/>
            <a:headEnd/>
            <a:tailEnd/>
          </a:ln>
          <a:effectLst/>
        </p:spPr>
        <p:txBody>
          <a:bodyPr anchor="ctr">
            <a:spAutoFit/>
          </a:bodyPr>
          <a:lstStyle/>
          <a:p>
            <a:pPr algn="ctr"/>
            <a:r>
              <a:rPr lang="es-MX" sz="2800" b="1"/>
              <a:t>Sitios de compra de caldos concentrados de </a:t>
            </a:r>
          </a:p>
          <a:p>
            <a:pPr algn="ctr"/>
            <a:r>
              <a:rPr lang="es-MX" sz="2800" b="1"/>
              <a:t>pollo elegido por los consumidores.</a:t>
            </a:r>
            <a:endParaRPr lang="es-ES" sz="2800" b="1"/>
          </a:p>
        </p:txBody>
      </p:sp>
      <p:graphicFrame>
        <p:nvGraphicFramePr>
          <p:cNvPr id="6154" name="Object 10"/>
          <p:cNvGraphicFramePr>
            <a:graphicFrameLocks noChangeAspect="1"/>
          </p:cNvGraphicFramePr>
          <p:nvPr>
            <p:ph idx="1"/>
          </p:nvPr>
        </p:nvGraphicFramePr>
        <p:xfrm>
          <a:off x="755650" y="2667000"/>
          <a:ext cx="7704138" cy="3390900"/>
        </p:xfrm>
        <a:graphic>
          <a:graphicData uri="http://schemas.openxmlformats.org/presentationml/2006/ole">
            <p:oleObj spid="_x0000_s6154" name="Gráfico" r:id="rId3" imgW="5715000" imgH="2514600" progId="Excel.Chart.8">
              <p:embed/>
            </p:oleObj>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1" name="Rectangle 5"/>
          <p:cNvSpPr>
            <a:spLocks noGrp="1" noChangeArrowheads="1"/>
          </p:cNvSpPr>
          <p:nvPr>
            <p:ph type="title"/>
          </p:nvPr>
        </p:nvSpPr>
        <p:spPr/>
        <p:txBody>
          <a:bodyPr/>
          <a:lstStyle/>
          <a:p>
            <a:pPr algn="ctr"/>
            <a:r>
              <a:rPr lang="es-MX" sz="2800" b="1"/>
              <a:t>Presentación que prefieren los consumidores al comprar caldos concentrados de pollo.</a:t>
            </a:r>
            <a:endParaRPr lang="es-ES" sz="2800" b="1"/>
          </a:p>
        </p:txBody>
      </p:sp>
      <p:graphicFrame>
        <p:nvGraphicFramePr>
          <p:cNvPr id="55300" name="Object 4"/>
          <p:cNvGraphicFramePr>
            <a:graphicFrameLocks noChangeAspect="1"/>
          </p:cNvGraphicFramePr>
          <p:nvPr>
            <p:ph idx="1"/>
          </p:nvPr>
        </p:nvGraphicFramePr>
        <p:xfrm>
          <a:off x="827088" y="2133600"/>
          <a:ext cx="7416800" cy="4152900"/>
        </p:xfrm>
        <a:graphic>
          <a:graphicData uri="http://schemas.openxmlformats.org/presentationml/2006/ole">
            <p:oleObj spid="_x0000_s55300" name="Gráfico" r:id="rId3" imgW="5000549" imgH="2800502" progId="Excel.Chart.8">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9" name="Rectangle 5"/>
          <p:cNvSpPr>
            <a:spLocks noGrp="1" noChangeArrowheads="1"/>
          </p:cNvSpPr>
          <p:nvPr>
            <p:ph type="title"/>
          </p:nvPr>
        </p:nvSpPr>
        <p:spPr/>
        <p:txBody>
          <a:bodyPr/>
          <a:lstStyle/>
          <a:p>
            <a:pPr algn="ctr"/>
            <a:r>
              <a:rPr lang="es-MX" sz="2800" b="1"/>
              <a:t>Frecuencia de compra de caldos concentrados de pollo.</a:t>
            </a:r>
            <a:endParaRPr lang="es-ES" sz="2800" b="1"/>
          </a:p>
        </p:txBody>
      </p:sp>
      <p:graphicFrame>
        <p:nvGraphicFramePr>
          <p:cNvPr id="62468" name="Object 4"/>
          <p:cNvGraphicFramePr>
            <a:graphicFrameLocks noChangeAspect="1"/>
          </p:cNvGraphicFramePr>
          <p:nvPr>
            <p:ph idx="1"/>
          </p:nvPr>
        </p:nvGraphicFramePr>
        <p:xfrm>
          <a:off x="755650" y="2662238"/>
          <a:ext cx="7704138" cy="3471862"/>
        </p:xfrm>
        <a:graphic>
          <a:graphicData uri="http://schemas.openxmlformats.org/presentationml/2006/ole">
            <p:oleObj spid="_x0000_s62468" name="Gráfico" r:id="rId3" imgW="5600700" imgH="2524049" progId="Excel.Chart.8">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5" name="Rectangle 5"/>
          <p:cNvSpPr>
            <a:spLocks noGrp="1" noChangeArrowheads="1"/>
          </p:cNvSpPr>
          <p:nvPr>
            <p:ph type="title"/>
          </p:nvPr>
        </p:nvSpPr>
        <p:spPr/>
        <p:txBody>
          <a:bodyPr/>
          <a:lstStyle/>
          <a:p>
            <a:pPr algn="ctr"/>
            <a:r>
              <a:rPr lang="es-MX" sz="2800" b="1"/>
              <a:t>Cantidad que habitualmente compran los consumidores de caldos concentrados de pollo en cubos.</a:t>
            </a:r>
            <a:endParaRPr lang="es-ES" sz="2800" b="1"/>
          </a:p>
        </p:txBody>
      </p:sp>
      <p:graphicFrame>
        <p:nvGraphicFramePr>
          <p:cNvPr id="61444" name="Object 4"/>
          <p:cNvGraphicFramePr>
            <a:graphicFrameLocks noChangeAspect="1"/>
          </p:cNvGraphicFramePr>
          <p:nvPr>
            <p:ph idx="1"/>
          </p:nvPr>
        </p:nvGraphicFramePr>
        <p:xfrm>
          <a:off x="900113" y="2420938"/>
          <a:ext cx="7704137" cy="3594100"/>
        </p:xfrm>
        <a:graphic>
          <a:graphicData uri="http://schemas.openxmlformats.org/presentationml/2006/ole">
            <p:oleObj spid="_x0000_s61444" name="Gráfico" r:id="rId3" imgW="5943600" imgH="2771851" progId="Excel.Chart.8">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1" name="Rectangle 5"/>
          <p:cNvSpPr>
            <a:spLocks noGrp="1" noChangeArrowheads="1"/>
          </p:cNvSpPr>
          <p:nvPr>
            <p:ph type="title"/>
          </p:nvPr>
        </p:nvSpPr>
        <p:spPr/>
        <p:txBody>
          <a:bodyPr/>
          <a:lstStyle/>
          <a:p>
            <a:pPr algn="ctr"/>
            <a:r>
              <a:rPr lang="es-MX" sz="2800" b="1"/>
              <a:t>Cantidad que compran los consumidores de caldos concentrados de pollo en sobres.</a:t>
            </a:r>
            <a:endParaRPr lang="es-ES" sz="2800" b="1"/>
          </a:p>
        </p:txBody>
      </p:sp>
      <p:graphicFrame>
        <p:nvGraphicFramePr>
          <p:cNvPr id="60420" name="Object 4"/>
          <p:cNvGraphicFramePr>
            <a:graphicFrameLocks noChangeAspect="1"/>
          </p:cNvGraphicFramePr>
          <p:nvPr>
            <p:ph idx="1"/>
          </p:nvPr>
        </p:nvGraphicFramePr>
        <p:xfrm>
          <a:off x="1042988" y="1989138"/>
          <a:ext cx="7058025" cy="4356100"/>
        </p:xfrm>
        <a:graphic>
          <a:graphicData uri="http://schemas.openxmlformats.org/presentationml/2006/ole">
            <p:oleObj spid="_x0000_s60420" name="Gráfico" r:id="rId3" imgW="5248351" imgH="3238500" progId="Excel.Chart.8">
              <p:embed/>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diapositivas 2">
  <a:themeElements>
    <a:clrScheme name="Pí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í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í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í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í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í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í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í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í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í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í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í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í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í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diapositivas 2</Template>
  <TotalTime>0</TotalTime>
  <Words>1450</Words>
  <Application>Microsoft Office PowerPoint</Application>
  <PresentationFormat>Presentación en pantalla (4:3)</PresentationFormat>
  <Paragraphs>230</Paragraphs>
  <Slides>45</Slides>
  <Notes>1</Notes>
  <HiddenSlides>0</HiddenSlides>
  <MMClips>0</MMClips>
  <ScaleCrop>false</ScaleCrop>
  <HeadingPairs>
    <vt:vector size="8" baseType="variant">
      <vt:variant>
        <vt:lpstr>Fuentes usadas</vt:lpstr>
      </vt:variant>
      <vt:variant>
        <vt:i4>10</vt:i4>
      </vt:variant>
      <vt:variant>
        <vt:lpstr>Tema</vt:lpstr>
      </vt:variant>
      <vt:variant>
        <vt:i4>1</vt:i4>
      </vt:variant>
      <vt:variant>
        <vt:lpstr>Servidores OLE incrustados</vt:lpstr>
      </vt:variant>
      <vt:variant>
        <vt:i4>1</vt:i4>
      </vt:variant>
      <vt:variant>
        <vt:lpstr>Títulos de diapositiva</vt:lpstr>
      </vt:variant>
      <vt:variant>
        <vt:i4>45</vt:i4>
      </vt:variant>
    </vt:vector>
  </HeadingPairs>
  <TitlesOfParts>
    <vt:vector size="57" baseType="lpstr">
      <vt:lpstr>Arial</vt:lpstr>
      <vt:lpstr>Times New Roman</vt:lpstr>
      <vt:lpstr>Wingdings</vt:lpstr>
      <vt:lpstr>Arial Black</vt:lpstr>
      <vt:lpstr>Algerian</vt:lpstr>
      <vt:lpstr>Australian Sunrise</vt:lpstr>
      <vt:lpstr>Georgia</vt:lpstr>
      <vt:lpstr>Bell MT</vt:lpstr>
      <vt:lpstr>Lucida Calligraphy</vt:lpstr>
      <vt:lpstr>Tahoma</vt:lpstr>
      <vt:lpstr>diapositivas 2</vt:lpstr>
      <vt:lpstr>Gráfico de Microsoft Office Excel</vt:lpstr>
      <vt:lpstr>Proyecto de Grado</vt:lpstr>
      <vt:lpstr>introduccion</vt:lpstr>
      <vt:lpstr>Diapositiva 3</vt:lpstr>
      <vt:lpstr>Investigación de Mercado  Consumo de caldos concentrados de pollo</vt:lpstr>
      <vt:lpstr>Diapositiva 5</vt:lpstr>
      <vt:lpstr>Presentación que prefieren los consumidores al comprar caldos concentrados de pollo.</vt:lpstr>
      <vt:lpstr>Frecuencia de compra de caldos concentrados de pollo.</vt:lpstr>
      <vt:lpstr>Cantidad que habitualmente compran los consumidores de caldos concentrados de pollo en cubos.</vt:lpstr>
      <vt:lpstr>Cantidad que compran los consumidores de caldos concentrados de pollo en sobres.</vt:lpstr>
      <vt:lpstr>Factores desicivos que inciden en el consumidor al momento de comprar caldos concentrados de pollo.</vt:lpstr>
      <vt:lpstr>Marcas de caldos concentrados que  mas compran los consumidores.</vt:lpstr>
      <vt:lpstr>Principales usos de los caldos concentrados de pollo.</vt:lpstr>
      <vt:lpstr>Posibles compradores de los caldos concentrados de pollo  marca Mr.Pollo</vt:lpstr>
      <vt:lpstr>Precio que estarían dispuestos a pagar los consumidores por los caldos concentrados de pollo marca Mr. Pollo.</vt:lpstr>
      <vt:lpstr>Mercado Meta</vt:lpstr>
      <vt:lpstr>Diapositiva 16</vt:lpstr>
      <vt:lpstr>Diapositiva 17</vt:lpstr>
      <vt:lpstr>Diapositiva 18</vt:lpstr>
      <vt:lpstr>Diapositiva 19</vt:lpstr>
      <vt:lpstr>Diapositiva 20</vt:lpstr>
      <vt:lpstr>Diapositiva 21</vt:lpstr>
      <vt:lpstr>Diapositiva 22</vt:lpstr>
      <vt:lpstr>Análisis de la Estructura Competitiva</vt:lpstr>
      <vt:lpstr>Diapositiva 24</vt:lpstr>
      <vt:lpstr>Diapositiva 25</vt:lpstr>
      <vt:lpstr>Plan de Marketing</vt:lpstr>
      <vt:lpstr>Estrategias de Posicionamiento y Ventaja Competitiva</vt:lpstr>
      <vt:lpstr>Diapositiva 28</vt:lpstr>
      <vt:lpstr>Diapositiva 29</vt:lpstr>
      <vt:lpstr>Marketing Mix</vt:lpstr>
      <vt:lpstr>Diapositiva 31</vt:lpstr>
      <vt:lpstr>Logotipo:  El diseño del logotipo sera el de  Mr. pollo al igual que todos los productos elaborados por la empresa PRONACA S.A. a base de carne de pollo, de un tipo de letra estilizada de color blanco, en la que se encuentra en la parte superior la figura delineada de una gallina del mismo color que las letras con un fondo color rojo.</vt:lpstr>
      <vt:lpstr>Empaque:</vt:lpstr>
      <vt:lpstr>Estrategias Comunicación</vt:lpstr>
      <vt:lpstr>Diapositiva 35</vt:lpstr>
      <vt:lpstr>Diapositiva 36</vt:lpstr>
      <vt:lpstr>Diapositiva 37</vt:lpstr>
      <vt:lpstr>Diapositiva 38</vt:lpstr>
      <vt:lpstr>INVERSIONES </vt:lpstr>
      <vt:lpstr>Diapositiva 40</vt:lpstr>
      <vt:lpstr>Capital Trabajo</vt:lpstr>
      <vt:lpstr>FINANCIAMIENTO </vt:lpstr>
      <vt:lpstr>TASA MINIMA ATRACTIVA DE RETORNO (TMAR) </vt:lpstr>
      <vt:lpstr>VALOR ACTUAL NETO (VAN) </vt:lpstr>
      <vt:lpstr>TASA INTERNA DE RETORNO (TIR) </vt:lpstr>
    </vt:vector>
  </TitlesOfParts>
  <Company>Windows uE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de Grado</dc:title>
  <dc:creator>WinuE</dc:creator>
  <cp:lastModifiedBy>WinuE</cp:lastModifiedBy>
  <cp:revision>1</cp:revision>
  <dcterms:created xsi:type="dcterms:W3CDTF">2009-05-06T18:52:29Z</dcterms:created>
  <dcterms:modified xsi:type="dcterms:W3CDTF">2009-05-06T18:52:53Z</dcterms:modified>
</cp:coreProperties>
</file>