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xls" ContentType="application/vnd.ms-exce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52"/>
  </p:notesMasterIdLst>
  <p:handoutMasterIdLst>
    <p:handoutMasterId r:id="rId53"/>
  </p:handoutMasterIdLst>
  <p:sldIdLst>
    <p:sldId id="256" r:id="rId2"/>
    <p:sldId id="257" r:id="rId3"/>
    <p:sldId id="258" r:id="rId4"/>
    <p:sldId id="353" r:id="rId5"/>
    <p:sldId id="354" r:id="rId6"/>
    <p:sldId id="355" r:id="rId7"/>
    <p:sldId id="356" r:id="rId8"/>
    <p:sldId id="357" r:id="rId9"/>
    <p:sldId id="358" r:id="rId10"/>
    <p:sldId id="359" r:id="rId11"/>
    <p:sldId id="360" r:id="rId12"/>
    <p:sldId id="361" r:id="rId13"/>
    <p:sldId id="362" r:id="rId14"/>
    <p:sldId id="363" r:id="rId15"/>
    <p:sldId id="364" r:id="rId16"/>
    <p:sldId id="366" r:id="rId17"/>
    <p:sldId id="367" r:id="rId18"/>
    <p:sldId id="368" r:id="rId19"/>
    <p:sldId id="369" r:id="rId20"/>
    <p:sldId id="370" r:id="rId21"/>
    <p:sldId id="371" r:id="rId22"/>
    <p:sldId id="372" r:id="rId23"/>
    <p:sldId id="373" r:id="rId24"/>
    <p:sldId id="374" r:id="rId25"/>
    <p:sldId id="375" r:id="rId26"/>
    <p:sldId id="376" r:id="rId27"/>
    <p:sldId id="377" r:id="rId28"/>
    <p:sldId id="378" r:id="rId29"/>
    <p:sldId id="379" r:id="rId30"/>
    <p:sldId id="342" r:id="rId31"/>
    <p:sldId id="345" r:id="rId32"/>
    <p:sldId id="344" r:id="rId33"/>
    <p:sldId id="343" r:id="rId34"/>
    <p:sldId id="352" r:id="rId35"/>
    <p:sldId id="351" r:id="rId36"/>
    <p:sldId id="350" r:id="rId37"/>
    <p:sldId id="349" r:id="rId38"/>
    <p:sldId id="310" r:id="rId39"/>
    <p:sldId id="312" r:id="rId40"/>
    <p:sldId id="311" r:id="rId41"/>
    <p:sldId id="313" r:id="rId42"/>
    <p:sldId id="314" r:id="rId43"/>
    <p:sldId id="317" r:id="rId44"/>
    <p:sldId id="319" r:id="rId45"/>
    <p:sldId id="320" r:id="rId46"/>
    <p:sldId id="321" r:id="rId47"/>
    <p:sldId id="322" r:id="rId48"/>
    <p:sldId id="324" r:id="rId49"/>
    <p:sldId id="327" r:id="rId50"/>
    <p:sldId id="328" r:id="rId51"/>
  </p:sldIdLst>
  <p:sldSz cx="9144000" cy="6858000" type="screen4x3"/>
  <p:notesSz cx="6858000" cy="97139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0D351"/>
    <a:srgbClr val="33CC33"/>
    <a:srgbClr val="FF9933"/>
    <a:srgbClr val="C0F2CA"/>
    <a:srgbClr val="FF9900"/>
    <a:srgbClr val="99FF66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6" autoAdjust="0"/>
    <p:restoredTop sz="94550" autoAdjust="0"/>
  </p:normalViewPr>
  <p:slideViewPr>
    <p:cSldViewPr>
      <p:cViewPr varScale="1">
        <p:scale>
          <a:sx n="52" d="100"/>
          <a:sy n="52" d="100"/>
        </p:scale>
        <p:origin x="-90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417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655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417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2655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94ADF70E-17C0-470D-A4E2-98B08342A32D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4474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000125" y="728663"/>
            <a:ext cx="4857750" cy="3643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47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14863"/>
            <a:ext cx="5486400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</a:p>
        </p:txBody>
      </p:sp>
      <p:sp>
        <p:nvSpPr>
          <p:cNvPr id="447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2655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447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2655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65CDF69-A007-44A7-8137-40B23E5F1B9C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C26177-346A-4AC6-B006-9543435F8EE2}" type="slidenum">
              <a:rPr lang="es-ES"/>
              <a:pPr/>
              <a:t>1</a:t>
            </a:fld>
            <a:endParaRPr lang="es-ES"/>
          </a:p>
        </p:txBody>
      </p:sp>
      <p:sp>
        <p:nvSpPr>
          <p:cNvPr id="448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A611A2-5F3A-46F3-829A-AE3119881E7B}" type="slidenum">
              <a:rPr lang="es-ES"/>
              <a:pPr/>
              <a:t>10</a:t>
            </a:fld>
            <a:endParaRPr lang="es-ES"/>
          </a:p>
        </p:txBody>
      </p:sp>
      <p:sp>
        <p:nvSpPr>
          <p:cNvPr id="457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0BDAC9-73F9-492D-9E2F-933576703A0C}" type="slidenum">
              <a:rPr lang="es-ES"/>
              <a:pPr/>
              <a:t>11</a:t>
            </a:fld>
            <a:endParaRPr lang="es-ES"/>
          </a:p>
        </p:txBody>
      </p:sp>
      <p:sp>
        <p:nvSpPr>
          <p:cNvPr id="458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7E4638-43B4-498E-BB7D-D31B8E387B8B}" type="slidenum">
              <a:rPr lang="es-ES"/>
              <a:pPr/>
              <a:t>12</a:t>
            </a:fld>
            <a:endParaRPr lang="es-ES"/>
          </a:p>
        </p:txBody>
      </p:sp>
      <p:sp>
        <p:nvSpPr>
          <p:cNvPr id="4597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D925DA-F0C2-44B2-A5B8-9542A1AF18EF}" type="slidenum">
              <a:rPr lang="es-ES"/>
              <a:pPr/>
              <a:t>13</a:t>
            </a:fld>
            <a:endParaRPr lang="es-ES"/>
          </a:p>
        </p:txBody>
      </p:sp>
      <p:sp>
        <p:nvSpPr>
          <p:cNvPr id="460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9C0E52-622A-47B6-A826-FA1E99E09E3D}" type="slidenum">
              <a:rPr lang="es-ES"/>
              <a:pPr/>
              <a:t>14</a:t>
            </a:fld>
            <a:endParaRPr lang="es-ES"/>
          </a:p>
        </p:txBody>
      </p:sp>
      <p:sp>
        <p:nvSpPr>
          <p:cNvPr id="4618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1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45B0A9-1008-4807-8C55-0BEC3D2F126D}" type="slidenum">
              <a:rPr lang="es-ES"/>
              <a:pPr/>
              <a:t>15</a:t>
            </a:fld>
            <a:endParaRPr lang="es-ES"/>
          </a:p>
        </p:txBody>
      </p:sp>
      <p:sp>
        <p:nvSpPr>
          <p:cNvPr id="462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F1D9C-3DD7-4FF7-99E2-A541BBC588ED}" type="slidenum">
              <a:rPr lang="es-ES"/>
              <a:pPr/>
              <a:t>16</a:t>
            </a:fld>
            <a:endParaRPr lang="es-ES"/>
          </a:p>
        </p:txBody>
      </p:sp>
      <p:sp>
        <p:nvSpPr>
          <p:cNvPr id="464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E9E08F-5159-4A7D-8E67-AE367642BF56}" type="slidenum">
              <a:rPr lang="es-ES"/>
              <a:pPr/>
              <a:t>17</a:t>
            </a:fld>
            <a:endParaRPr lang="es-ES"/>
          </a:p>
        </p:txBody>
      </p:sp>
      <p:sp>
        <p:nvSpPr>
          <p:cNvPr id="465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5A53BD-B89E-4D15-B3A7-0CA3A9A2FC0C}" type="slidenum">
              <a:rPr lang="es-ES"/>
              <a:pPr/>
              <a:t>18</a:t>
            </a:fld>
            <a:endParaRPr lang="es-ES"/>
          </a:p>
        </p:txBody>
      </p:sp>
      <p:sp>
        <p:nvSpPr>
          <p:cNvPr id="466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4FC5DB-4FF1-4EA6-B280-965A5E3ADAA4}" type="slidenum">
              <a:rPr lang="es-ES"/>
              <a:pPr/>
              <a:t>19</a:t>
            </a:fld>
            <a:endParaRPr lang="es-ES"/>
          </a:p>
        </p:txBody>
      </p:sp>
      <p:sp>
        <p:nvSpPr>
          <p:cNvPr id="467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598F5D-6378-4CAF-94AA-932BAA410FC4}" type="slidenum">
              <a:rPr lang="es-ES"/>
              <a:pPr/>
              <a:t>2</a:t>
            </a:fld>
            <a:endParaRPr lang="es-ES"/>
          </a:p>
        </p:txBody>
      </p:sp>
      <p:sp>
        <p:nvSpPr>
          <p:cNvPr id="449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4B9F53-9825-42F5-AC2E-031A1713ECEC}" type="slidenum">
              <a:rPr lang="es-ES"/>
              <a:pPr/>
              <a:t>20</a:t>
            </a:fld>
            <a:endParaRPr lang="es-ES"/>
          </a:p>
        </p:txBody>
      </p:sp>
      <p:sp>
        <p:nvSpPr>
          <p:cNvPr id="468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0C2276-9586-489D-938A-A371D9E3676F}" type="slidenum">
              <a:rPr lang="es-ES"/>
              <a:pPr/>
              <a:t>21</a:t>
            </a:fld>
            <a:endParaRPr lang="es-ES"/>
          </a:p>
        </p:txBody>
      </p:sp>
      <p:sp>
        <p:nvSpPr>
          <p:cNvPr id="4700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905572-B8DD-4ED9-BE98-1C9D78E8C677}" type="slidenum">
              <a:rPr lang="es-ES"/>
              <a:pPr/>
              <a:t>22</a:t>
            </a:fld>
            <a:endParaRPr lang="es-ES"/>
          </a:p>
        </p:txBody>
      </p:sp>
      <p:sp>
        <p:nvSpPr>
          <p:cNvPr id="471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BCCC15-B71D-492A-A905-F54BBB462603}" type="slidenum">
              <a:rPr lang="es-ES"/>
              <a:pPr/>
              <a:t>23</a:t>
            </a:fld>
            <a:endParaRPr lang="es-ES"/>
          </a:p>
        </p:txBody>
      </p:sp>
      <p:sp>
        <p:nvSpPr>
          <p:cNvPr id="472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ED9785-8C5D-495C-9FAC-E0C17FEA30D3}" type="slidenum">
              <a:rPr lang="es-ES"/>
              <a:pPr/>
              <a:t>24</a:t>
            </a:fld>
            <a:endParaRPr lang="es-ES"/>
          </a:p>
        </p:txBody>
      </p:sp>
      <p:sp>
        <p:nvSpPr>
          <p:cNvPr id="473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A0B34C-70DC-4349-82D4-FFC7DC9D3352}" type="slidenum">
              <a:rPr lang="es-ES"/>
              <a:pPr/>
              <a:t>25</a:t>
            </a:fld>
            <a:endParaRPr lang="es-ES"/>
          </a:p>
        </p:txBody>
      </p:sp>
      <p:sp>
        <p:nvSpPr>
          <p:cNvPr id="4741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F4EF7-7DF1-40FA-82A8-DA88AE5920D3}" type="slidenum">
              <a:rPr lang="es-ES"/>
              <a:pPr/>
              <a:t>26</a:t>
            </a:fld>
            <a:endParaRPr lang="es-ES"/>
          </a:p>
        </p:txBody>
      </p:sp>
      <p:sp>
        <p:nvSpPr>
          <p:cNvPr id="475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5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9C4BEE-9A7C-4E8B-887C-7F2D76B20D32}" type="slidenum">
              <a:rPr lang="es-ES"/>
              <a:pPr/>
              <a:t>27</a:t>
            </a:fld>
            <a:endParaRPr lang="es-ES"/>
          </a:p>
        </p:txBody>
      </p:sp>
      <p:sp>
        <p:nvSpPr>
          <p:cNvPr id="476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6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19BB0F-B9A3-4EF5-9AC1-E66DF80E0F94}" type="slidenum">
              <a:rPr lang="es-ES"/>
              <a:pPr/>
              <a:t>28</a:t>
            </a:fld>
            <a:endParaRPr lang="es-ES"/>
          </a:p>
        </p:txBody>
      </p:sp>
      <p:sp>
        <p:nvSpPr>
          <p:cNvPr id="477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7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466CEF-069F-402D-B207-B92C6659DD3D}" type="slidenum">
              <a:rPr lang="es-ES"/>
              <a:pPr/>
              <a:t>29</a:t>
            </a:fld>
            <a:endParaRPr lang="es-ES"/>
          </a:p>
        </p:txBody>
      </p:sp>
      <p:sp>
        <p:nvSpPr>
          <p:cNvPr id="478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BB5B70-FCC5-46B9-BBA0-6D4C25BFE5E1}" type="slidenum">
              <a:rPr lang="es-ES"/>
              <a:pPr/>
              <a:t>3</a:t>
            </a:fld>
            <a:endParaRPr lang="es-ES"/>
          </a:p>
        </p:txBody>
      </p:sp>
      <p:sp>
        <p:nvSpPr>
          <p:cNvPr id="450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0BA73A-D2BB-482D-A53D-4332916110F9}" type="slidenum">
              <a:rPr lang="es-ES"/>
              <a:pPr/>
              <a:t>30</a:t>
            </a:fld>
            <a:endParaRPr lang="es-ES"/>
          </a:p>
        </p:txBody>
      </p:sp>
      <p:sp>
        <p:nvSpPr>
          <p:cNvPr id="479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B1F316-7FCF-45DF-A84E-05AD0813E700}" type="slidenum">
              <a:rPr lang="es-ES"/>
              <a:pPr/>
              <a:t>31</a:t>
            </a:fld>
            <a:endParaRPr lang="es-ES"/>
          </a:p>
        </p:txBody>
      </p:sp>
      <p:sp>
        <p:nvSpPr>
          <p:cNvPr id="481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2C5726-87DB-45B8-8D79-2444E65BCE8D}" type="slidenum">
              <a:rPr lang="es-ES"/>
              <a:pPr/>
              <a:t>32</a:t>
            </a:fld>
            <a:endParaRPr lang="es-ES"/>
          </a:p>
        </p:txBody>
      </p:sp>
      <p:sp>
        <p:nvSpPr>
          <p:cNvPr id="4823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9C5F83-2B97-4DF7-B0A7-75CF57D7D182}" type="slidenum">
              <a:rPr lang="es-ES"/>
              <a:pPr/>
              <a:t>33</a:t>
            </a:fld>
            <a:endParaRPr lang="es-ES"/>
          </a:p>
        </p:txBody>
      </p:sp>
      <p:sp>
        <p:nvSpPr>
          <p:cNvPr id="483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1DFB6-93A6-418E-84B1-419099EE2464}" type="slidenum">
              <a:rPr lang="es-ES"/>
              <a:pPr/>
              <a:t>34</a:t>
            </a:fld>
            <a:endParaRPr lang="es-ES"/>
          </a:p>
        </p:txBody>
      </p:sp>
      <p:sp>
        <p:nvSpPr>
          <p:cNvPr id="484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4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3602B-FED0-451F-8DDD-129991C4121B}" type="slidenum">
              <a:rPr lang="es-ES"/>
              <a:pPr/>
              <a:t>35</a:t>
            </a:fld>
            <a:endParaRPr lang="es-ES"/>
          </a:p>
        </p:txBody>
      </p:sp>
      <p:sp>
        <p:nvSpPr>
          <p:cNvPr id="485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98CA2F-ABBB-4935-A2B1-3B3C4BD96842}" type="slidenum">
              <a:rPr lang="es-ES"/>
              <a:pPr/>
              <a:t>36</a:t>
            </a:fld>
            <a:endParaRPr lang="es-ES"/>
          </a:p>
        </p:txBody>
      </p:sp>
      <p:sp>
        <p:nvSpPr>
          <p:cNvPr id="4864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5B947C-35A2-4366-8DB1-AB02105FA161}" type="slidenum">
              <a:rPr lang="es-ES"/>
              <a:pPr/>
              <a:t>37</a:t>
            </a:fld>
            <a:endParaRPr lang="es-ES"/>
          </a:p>
        </p:txBody>
      </p:sp>
      <p:sp>
        <p:nvSpPr>
          <p:cNvPr id="487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076D9A-FCA6-4804-B297-4F6E4622BD53}" type="slidenum">
              <a:rPr lang="es-ES"/>
              <a:pPr/>
              <a:t>38</a:t>
            </a:fld>
            <a:endParaRPr lang="es-ES"/>
          </a:p>
        </p:txBody>
      </p:sp>
      <p:sp>
        <p:nvSpPr>
          <p:cNvPr id="4884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CFFE91-B573-4B3B-97C8-7C9DAC380035}" type="slidenum">
              <a:rPr lang="es-ES"/>
              <a:pPr/>
              <a:t>39</a:t>
            </a:fld>
            <a:endParaRPr lang="es-ES"/>
          </a:p>
        </p:txBody>
      </p:sp>
      <p:sp>
        <p:nvSpPr>
          <p:cNvPr id="489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2542A4-9C50-420B-8F98-7B20A2A0FA54}" type="slidenum">
              <a:rPr lang="es-ES"/>
              <a:pPr/>
              <a:t>4</a:t>
            </a:fld>
            <a:endParaRPr lang="es-ES"/>
          </a:p>
        </p:txBody>
      </p:sp>
      <p:sp>
        <p:nvSpPr>
          <p:cNvPr id="451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9062BD-5A1E-4819-A020-6CF1B0BCF142}" type="slidenum">
              <a:rPr lang="es-ES"/>
              <a:pPr/>
              <a:t>40</a:t>
            </a:fld>
            <a:endParaRPr lang="es-ES"/>
          </a:p>
        </p:txBody>
      </p:sp>
      <p:sp>
        <p:nvSpPr>
          <p:cNvPr id="4904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3C2D1-3511-407D-A415-2876C1BA0F14}" type="slidenum">
              <a:rPr lang="es-ES"/>
              <a:pPr/>
              <a:t>41</a:t>
            </a:fld>
            <a:endParaRPr lang="es-ES"/>
          </a:p>
        </p:txBody>
      </p:sp>
      <p:sp>
        <p:nvSpPr>
          <p:cNvPr id="491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42DF5D-2AA4-49B0-898F-9CA722C0A1EF}" type="slidenum">
              <a:rPr lang="es-ES"/>
              <a:pPr/>
              <a:t>42</a:t>
            </a:fld>
            <a:endParaRPr lang="es-ES"/>
          </a:p>
        </p:txBody>
      </p:sp>
      <p:sp>
        <p:nvSpPr>
          <p:cNvPr id="4925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77E751-529E-47B0-BEB8-B819AE770BA0}" type="slidenum">
              <a:rPr lang="es-ES"/>
              <a:pPr/>
              <a:t>43</a:t>
            </a:fld>
            <a:endParaRPr lang="es-ES"/>
          </a:p>
        </p:txBody>
      </p:sp>
      <p:sp>
        <p:nvSpPr>
          <p:cNvPr id="495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5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594D61-1186-425B-83AC-73409141E8D1}" type="slidenum">
              <a:rPr lang="es-ES"/>
              <a:pPr/>
              <a:t>44</a:t>
            </a:fld>
            <a:endParaRPr lang="es-ES"/>
          </a:p>
        </p:txBody>
      </p:sp>
      <p:sp>
        <p:nvSpPr>
          <p:cNvPr id="497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EEDE5C-0B26-4B27-BD63-5DD9C22DA6A7}" type="slidenum">
              <a:rPr lang="es-ES"/>
              <a:pPr/>
              <a:t>45</a:t>
            </a:fld>
            <a:endParaRPr lang="es-ES"/>
          </a:p>
        </p:txBody>
      </p:sp>
      <p:sp>
        <p:nvSpPr>
          <p:cNvPr id="4986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8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BC5403-A6CA-4481-AA00-0EDF65B33FE4}" type="slidenum">
              <a:rPr lang="es-ES"/>
              <a:pPr/>
              <a:t>46</a:t>
            </a:fld>
            <a:endParaRPr lang="es-ES"/>
          </a:p>
        </p:txBody>
      </p:sp>
      <p:sp>
        <p:nvSpPr>
          <p:cNvPr id="499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F5DAD9-0EC4-4116-BFCB-E559C3872150}" type="slidenum">
              <a:rPr lang="es-ES"/>
              <a:pPr/>
              <a:t>47</a:t>
            </a:fld>
            <a:endParaRPr lang="es-ES"/>
          </a:p>
        </p:txBody>
      </p:sp>
      <p:sp>
        <p:nvSpPr>
          <p:cNvPr id="5007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5DC62C-485C-44DF-B8FA-B1BB67A43AD6}" type="slidenum">
              <a:rPr lang="es-ES"/>
              <a:pPr/>
              <a:t>48</a:t>
            </a:fld>
            <a:endParaRPr lang="es-ES"/>
          </a:p>
        </p:txBody>
      </p:sp>
      <p:sp>
        <p:nvSpPr>
          <p:cNvPr id="5048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E81372-47EF-44B6-A1D2-D27BEA2D2E87}" type="slidenum">
              <a:rPr lang="es-ES"/>
              <a:pPr/>
              <a:t>49</a:t>
            </a:fld>
            <a:endParaRPr lang="es-ES"/>
          </a:p>
        </p:txBody>
      </p:sp>
      <p:sp>
        <p:nvSpPr>
          <p:cNvPr id="5058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5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07678F-84BE-4DEF-8318-07A32A1EBC2F}" type="slidenum">
              <a:rPr lang="es-ES"/>
              <a:pPr/>
              <a:t>5</a:t>
            </a:fld>
            <a:endParaRPr lang="es-ES"/>
          </a:p>
        </p:txBody>
      </p:sp>
      <p:sp>
        <p:nvSpPr>
          <p:cNvPr id="452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E4B40C-FEED-4D60-A100-2E438211B2C7}" type="slidenum">
              <a:rPr lang="es-ES"/>
              <a:pPr/>
              <a:t>50</a:t>
            </a:fld>
            <a:endParaRPr lang="es-ES"/>
          </a:p>
        </p:txBody>
      </p:sp>
      <p:sp>
        <p:nvSpPr>
          <p:cNvPr id="506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6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9E6BB9-667D-4B3D-896F-940D0827267C}" type="slidenum">
              <a:rPr lang="es-ES"/>
              <a:pPr/>
              <a:t>6</a:t>
            </a:fld>
            <a:endParaRPr lang="es-ES"/>
          </a:p>
        </p:txBody>
      </p:sp>
      <p:sp>
        <p:nvSpPr>
          <p:cNvPr id="453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B77A42-45F1-4F28-B784-5B461FE4304A}" type="slidenum">
              <a:rPr lang="es-ES"/>
              <a:pPr/>
              <a:t>7</a:t>
            </a:fld>
            <a:endParaRPr lang="es-ES"/>
          </a:p>
        </p:txBody>
      </p:sp>
      <p:sp>
        <p:nvSpPr>
          <p:cNvPr id="454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F18FEC-839F-4E86-9533-CB89F492B645}" type="slidenum">
              <a:rPr lang="es-ES"/>
              <a:pPr/>
              <a:t>8</a:t>
            </a:fld>
            <a:endParaRPr lang="es-ES"/>
          </a:p>
        </p:txBody>
      </p:sp>
      <p:sp>
        <p:nvSpPr>
          <p:cNvPr id="455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02C19E-2D2F-4148-8600-21B630DC269E}" type="slidenum">
              <a:rPr lang="es-ES"/>
              <a:pPr/>
              <a:t>9</a:t>
            </a:fld>
            <a:endParaRPr lang="es-ES"/>
          </a:p>
        </p:txBody>
      </p:sp>
      <p:sp>
        <p:nvSpPr>
          <p:cNvPr id="456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82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27648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48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48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276486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7648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48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48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49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49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49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49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49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49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49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49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49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49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7650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50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50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50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50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50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50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50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50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7650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7651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27651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7651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51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51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51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651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7651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7651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7651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7652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76521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76522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76523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8944E0B-D004-431B-8B8A-9DE3BE28191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39BEB5-A6A4-483E-ABCF-856B8D56102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A5194-1AA5-4F07-B6B5-C312CB1C17B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imágenes prediseñadas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F6B0B60-2C5A-459C-BB74-4F3F8175DA4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7147142-0940-4E2A-B318-674F93181D3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8A79CE6-D217-4BD7-BCEA-CA3BCD134DF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03181-F3B3-43FF-AC68-77A7EFD081B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264432-9283-441A-92C0-CC1990C2A09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73BE31-0E58-42EB-B72D-3B3D1D17449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B30C6-5F14-4DE7-9504-CD437818B9A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8EDDA-FE58-4661-AC97-6D0B00FACCB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736F99-CC5E-4DB5-A085-216CE51BF24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7A755-4B9A-41E3-9EE9-033F2EF89CC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93ED9-6E4D-4392-9636-475568C5605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5D9E9E"/>
            </a:gs>
            <a:gs pos="100000">
              <a:schemeClr val="bg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458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27545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546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546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275462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7546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546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546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546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546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546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546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547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547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547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547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547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547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7547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547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547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547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548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548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548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548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548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7548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7548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27548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75488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5489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5490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5491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5492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7549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7549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7549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7549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27549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27549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895A871-F838-4E2E-9BBF-F0B335B09EE5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27549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</p:sldLayoutIdLst>
  <p:transition>
    <p:strips dir="ru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13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11" Type="http://schemas.openxmlformats.org/officeDocument/2006/relationships/image" Target="../media/image9.gif"/><Relationship Id="rId5" Type="http://schemas.openxmlformats.org/officeDocument/2006/relationships/image" Target="../media/image3.gif"/><Relationship Id="rId10" Type="http://schemas.openxmlformats.org/officeDocument/2006/relationships/image" Target="../media/image8.gif"/><Relationship Id="rId4" Type="http://schemas.openxmlformats.org/officeDocument/2006/relationships/image" Target="../media/image2.gif"/><Relationship Id="rId9" Type="http://schemas.openxmlformats.org/officeDocument/2006/relationships/image" Target="../media/image7.gif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Documento_de_Microsoft_Office_Word_97-20032.doc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Documento_de_Microsoft_Office_Word_97-20033.doc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Documento_de_Microsoft_Office_Word_97-20034.doc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Gr_fico_de_Microsoft_Office_Excel5.xls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Documento_de_Microsoft_Office_Word_97-20036.doc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Documento_de_Microsoft_Office_Word_97-20037.doc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Documento_de_Microsoft_Office_Word_97-20038.doc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Documento_de_Microsoft_Office_Word_97-20039.doc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Documento_de_Microsoft_Office_Word_97-200310.doc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Relationship Id="rId4" Type="http://schemas.openxmlformats.org/officeDocument/2006/relationships/hyperlink" Target="capitulo%205.11111223344.xls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47.emf"/><Relationship Id="rId4" Type="http://schemas.openxmlformats.org/officeDocument/2006/relationships/oleObject" Target="../embeddings/Documento_de_Microsoft_Office_Word_97-200311.doc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49.emf"/><Relationship Id="rId4" Type="http://schemas.openxmlformats.org/officeDocument/2006/relationships/oleObject" Target="../embeddings/Gr_fico_de_Microsoft_Office_Excel12.xls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Gr_fico_de_Microsoft_Office_Excel13.xls"/><Relationship Id="rId4" Type="http://schemas.openxmlformats.org/officeDocument/2006/relationships/image" Target="../media/image51.e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Documento_de_Microsoft_Office_Word_97-20031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2" name="Oval 3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ellipse">
            <a:avLst/>
          </a:prstGeom>
          <a:gradFill rotWithShape="1">
            <a:gsLst>
              <a:gs pos="0">
                <a:schemeClr val="accent1">
                  <a:alpha val="20000"/>
                </a:schemeClr>
              </a:gs>
              <a:gs pos="100000">
                <a:srgbClr val="6699FF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2073" name="Group 25"/>
          <p:cNvGrpSpPr>
            <a:grpSpLocks/>
          </p:cNvGrpSpPr>
          <p:nvPr/>
        </p:nvGrpSpPr>
        <p:grpSpPr bwMode="auto">
          <a:xfrm>
            <a:off x="1187450" y="2995613"/>
            <a:ext cx="3097213" cy="1225550"/>
            <a:chOff x="340" y="1298"/>
            <a:chExt cx="2591" cy="1496"/>
          </a:xfrm>
        </p:grpSpPr>
        <p:pic>
          <p:nvPicPr>
            <p:cNvPr id="2052" name="Picture 4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0" y="1298"/>
              <a:ext cx="1295" cy="1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5" name="Picture 7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11" y="1706"/>
              <a:ext cx="551" cy="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7" name="Picture 9"/>
            <p:cNvPicPr>
              <a:picLocks noChangeAspect="1" noChangeArrowheads="1" noCrop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701" y="1751"/>
              <a:ext cx="511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8" name="Picture 10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29" y="1698"/>
              <a:ext cx="590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0" name="Picture 12"/>
            <p:cNvPicPr>
              <a:picLocks noChangeAspect="1" noChangeArrowheads="1" noCrop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381" y="1752"/>
              <a:ext cx="550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1" name="Picture 13"/>
            <p:cNvPicPr>
              <a:picLocks noChangeAspect="1" noChangeArrowheads="1" noCrop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018" y="1751"/>
              <a:ext cx="551" cy="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74" name="Group 26"/>
          <p:cNvGrpSpPr>
            <a:grpSpLocks/>
          </p:cNvGrpSpPr>
          <p:nvPr/>
        </p:nvGrpSpPr>
        <p:grpSpPr bwMode="auto">
          <a:xfrm>
            <a:off x="5219700" y="3141663"/>
            <a:ext cx="2016125" cy="1008062"/>
            <a:chOff x="3379" y="2160"/>
            <a:chExt cx="1549" cy="998"/>
          </a:xfrm>
        </p:grpSpPr>
        <p:pic>
          <p:nvPicPr>
            <p:cNvPr id="2059" name="Picture 11"/>
            <p:cNvPicPr>
              <a:picLocks noChangeAspect="1" noChangeArrowheads="1" noCrop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377" y="2340"/>
              <a:ext cx="551" cy="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3" name="Picture 15"/>
            <p:cNvPicPr>
              <a:picLocks noChangeAspect="1" noChangeArrowheads="1" noCrop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379" y="2160"/>
              <a:ext cx="865" cy="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4" name="Picture 16"/>
            <p:cNvPicPr>
              <a:picLocks noChangeAspect="1" noChangeArrowheads="1" noCrop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014" y="2341"/>
              <a:ext cx="551" cy="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1503363" y="4556125"/>
            <a:ext cx="1989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>
                <a:latin typeface="Arial" charset="0"/>
              </a:rPr>
              <a:t>Presentado por</a:t>
            </a:r>
            <a:r>
              <a:rPr lang="es-ES" sz="2000">
                <a:solidFill>
                  <a:schemeClr val="bg1"/>
                </a:solidFill>
                <a:latin typeface="Arial" charset="0"/>
              </a:rPr>
              <a:t>: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2843213" y="5013325"/>
            <a:ext cx="3673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Blip>
                <a:blip r:embed="rId12"/>
              </a:buBlip>
            </a:pPr>
            <a:r>
              <a:rPr lang="es-ES" sz="2000">
                <a:solidFill>
                  <a:schemeClr val="bg1"/>
                </a:solidFill>
                <a:latin typeface="Arial" charset="0"/>
              </a:rPr>
              <a:t> </a:t>
            </a:r>
            <a:r>
              <a:rPr lang="es-ES" sz="2400">
                <a:solidFill>
                  <a:srgbClr val="FFCC00"/>
                </a:solidFill>
                <a:latin typeface="Arial" charset="0"/>
              </a:rPr>
              <a:t>Yeslin González Neira</a:t>
            </a:r>
          </a:p>
          <a:p>
            <a:pPr>
              <a:buFontTx/>
              <a:buBlip>
                <a:blip r:embed="rId12"/>
              </a:buBlip>
            </a:pPr>
            <a:r>
              <a:rPr lang="es-ES" sz="2400">
                <a:solidFill>
                  <a:srgbClr val="FFCC00"/>
                </a:solidFill>
                <a:latin typeface="Arial" charset="0"/>
              </a:rPr>
              <a:t> Angélica Vera Figueroa</a:t>
            </a:r>
          </a:p>
        </p:txBody>
      </p:sp>
      <p:pic>
        <p:nvPicPr>
          <p:cNvPr id="2083" name="Picture 35" descr="LOGO ICH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443663" y="1196975"/>
            <a:ext cx="144145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4787900" y="260350"/>
            <a:ext cx="42846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400" b="1">
                <a:solidFill>
                  <a:srgbClr val="FFCC00"/>
                </a:solidFill>
                <a:latin typeface="Trebuchet MS" pitchFamily="34" charset="0"/>
              </a:rPr>
              <a:t>Facultad de Ciencias Humanística y Económicas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250825" y="260350"/>
            <a:ext cx="42846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400" b="1">
                <a:solidFill>
                  <a:srgbClr val="FFCC00"/>
                </a:solidFill>
                <a:latin typeface="Trebuchet MS" pitchFamily="34" charset="0"/>
              </a:rPr>
              <a:t>Escuela Superior Politécnica del Litoral</a:t>
            </a:r>
          </a:p>
        </p:txBody>
      </p:sp>
      <p:sp>
        <p:nvSpPr>
          <p:cNvPr id="2088" name="WordArt 40"/>
          <p:cNvSpPr>
            <a:spLocks noChangeArrowheads="1" noChangeShapeType="1" noTextEdit="1"/>
          </p:cNvSpPr>
          <p:nvPr/>
        </p:nvSpPr>
        <p:spPr bwMode="auto">
          <a:xfrm>
            <a:off x="2051050" y="2420938"/>
            <a:ext cx="518477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3600" b="1" kern="10">
                <a:ln w="19050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Harrington"/>
              </a:rPr>
              <a:t>Proyecto de Cría y Exportación de </a:t>
            </a:r>
            <a:endParaRPr lang="es-ES" sz="3600" b="1" kern="10">
              <a:ln w="19050">
                <a:solidFill>
                  <a:srgbClr val="990000"/>
                </a:solidFill>
                <a:round/>
                <a:headEnd/>
                <a:tailEnd/>
              </a:ln>
              <a:solidFill>
                <a:schemeClr val="tx2"/>
              </a:solidFill>
              <a:latin typeface="Harrington"/>
            </a:endParaRPr>
          </a:p>
        </p:txBody>
      </p:sp>
      <p:sp>
        <p:nvSpPr>
          <p:cNvPr id="2089" name="WordArt 41"/>
          <p:cNvSpPr>
            <a:spLocks noChangeArrowheads="1" noChangeShapeType="1" noTextEdit="1"/>
          </p:cNvSpPr>
          <p:nvPr/>
        </p:nvSpPr>
        <p:spPr bwMode="auto">
          <a:xfrm>
            <a:off x="2554288" y="3933825"/>
            <a:ext cx="42497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b="1" kern="10">
                <a:ln w="19050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Harrington"/>
              </a:rPr>
              <a:t>al Mercado Asiático</a:t>
            </a:r>
          </a:p>
        </p:txBody>
      </p:sp>
      <p:sp>
        <p:nvSpPr>
          <p:cNvPr id="2090" name="WordArt 42"/>
          <p:cNvSpPr>
            <a:spLocks noChangeArrowheads="1" noChangeShapeType="1" noTextEdit="1"/>
          </p:cNvSpPr>
          <p:nvPr/>
        </p:nvSpPr>
        <p:spPr bwMode="auto">
          <a:xfrm>
            <a:off x="4429125" y="3284538"/>
            <a:ext cx="647700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b="1" kern="10">
                <a:ln w="19050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Harrington"/>
              </a:rPr>
              <a:t>de</a:t>
            </a:r>
          </a:p>
        </p:txBody>
      </p:sp>
      <p:pic>
        <p:nvPicPr>
          <p:cNvPr id="2094" name="Picture 46" descr="espollogo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866900" y="1125538"/>
            <a:ext cx="976313" cy="100806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Demanda internacional</a:t>
            </a:r>
          </a:p>
        </p:txBody>
      </p:sp>
      <p:graphicFrame>
        <p:nvGraphicFramePr>
          <p:cNvPr id="425987" name="Object 3"/>
          <p:cNvGraphicFramePr>
            <a:graphicFrameLocks noChangeAspect="1"/>
          </p:cNvGraphicFramePr>
          <p:nvPr>
            <p:ph idx="1"/>
          </p:nvPr>
        </p:nvGraphicFramePr>
        <p:xfrm>
          <a:off x="361950" y="1341438"/>
          <a:ext cx="8604250" cy="4752975"/>
        </p:xfrm>
        <a:graphic>
          <a:graphicData uri="http://schemas.openxmlformats.org/presentationml/2006/ole">
            <p:oleObj spid="_x0000_s425987" name="Documento" r:id="rId4" imgW="5327484" imgH="4032056" progId="Word.Document.8">
              <p:embed/>
            </p:oleObj>
          </a:graphicData>
        </a:graphic>
      </p:graphicFrame>
      <p:sp>
        <p:nvSpPr>
          <p:cNvPr id="425988" name="Rectangle 4"/>
          <p:cNvSpPr>
            <a:spLocks noChangeArrowheads="1"/>
          </p:cNvSpPr>
          <p:nvPr/>
        </p:nvSpPr>
        <p:spPr bwMode="auto">
          <a:xfrm>
            <a:off x="468313" y="6092825"/>
            <a:ext cx="52562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Q= Toneladas   V= Miles de dólares.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Demanda porcentual </a:t>
            </a:r>
          </a:p>
        </p:txBody>
      </p:sp>
      <p:pic>
        <p:nvPicPr>
          <p:cNvPr id="4270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" y="1357313"/>
            <a:ext cx="8064500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Principales países exportadores hacia Hong Kong</a:t>
            </a:r>
          </a:p>
        </p:txBody>
      </p:sp>
      <p:graphicFrame>
        <p:nvGraphicFramePr>
          <p:cNvPr id="428035" name="Object 3"/>
          <p:cNvGraphicFramePr>
            <a:graphicFrameLocks noChangeAspect="1"/>
          </p:cNvGraphicFramePr>
          <p:nvPr>
            <p:ph idx="1"/>
          </p:nvPr>
        </p:nvGraphicFramePr>
        <p:xfrm>
          <a:off x="241300" y="1412875"/>
          <a:ext cx="8653463" cy="5229225"/>
        </p:xfrm>
        <a:graphic>
          <a:graphicData uri="http://schemas.openxmlformats.org/presentationml/2006/ole">
            <p:oleObj spid="_x0000_s428035" name="Documento" r:id="rId4" imgW="5362438" imgH="3720404" progId="Word.Document.8">
              <p:embed/>
            </p:oleObj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03263"/>
          </a:xfrm>
        </p:spPr>
        <p:txBody>
          <a:bodyPr/>
          <a:lstStyle/>
          <a:p>
            <a:r>
              <a:rPr lang="es-ES" sz="4000" b="1"/>
              <a:t>Precios internacionales</a:t>
            </a:r>
          </a:p>
        </p:txBody>
      </p:sp>
      <p:graphicFrame>
        <p:nvGraphicFramePr>
          <p:cNvPr id="429059" name="Object 3"/>
          <p:cNvGraphicFramePr>
            <a:graphicFrameLocks noChangeAspect="1"/>
          </p:cNvGraphicFramePr>
          <p:nvPr>
            <p:ph idx="1"/>
          </p:nvPr>
        </p:nvGraphicFramePr>
        <p:xfrm>
          <a:off x="395288" y="692150"/>
          <a:ext cx="8316912" cy="5805488"/>
        </p:xfrm>
        <a:graphic>
          <a:graphicData uri="http://schemas.openxmlformats.org/presentationml/2006/ole">
            <p:oleObj spid="_x0000_s429059" name="Documento" r:id="rId4" imgW="5362438" imgH="3468423" progId="Word.Document.8">
              <p:embed/>
            </p:oleObj>
          </a:graphicData>
        </a:graphic>
      </p:graphicFrame>
      <p:sp>
        <p:nvSpPr>
          <p:cNvPr id="429062" name="Rectangle 6"/>
          <p:cNvSpPr>
            <a:spLocks noChangeArrowheads="1"/>
          </p:cNvSpPr>
          <p:nvPr/>
        </p:nvSpPr>
        <p:spPr bwMode="auto">
          <a:xfrm>
            <a:off x="8315325" y="909638"/>
            <a:ext cx="360363" cy="2873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Perspectivas Futuras 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" sz="2800"/>
              <a:t>Para realizar la proyección se utilizó el programa CB Predictor, que muestra un pronóstico sobre la demanda futura por pepino de mar, a través de la proyección de datos históricos, que se ajustan a un promedio. </a:t>
            </a:r>
          </a:p>
          <a:p>
            <a:pPr algn="just"/>
            <a:r>
              <a:rPr lang="es-ES" sz="2800"/>
              <a:t>Se realizó la proyección de 20 años, utilizando el método de promedios móviles  y con un intervalo de confianza entre 0.1% y 99.9%.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Gráfica de datos reales</a:t>
            </a:r>
          </a:p>
        </p:txBody>
      </p:sp>
      <p:graphicFrame>
        <p:nvGraphicFramePr>
          <p:cNvPr id="431107" name="Object 3"/>
          <p:cNvGraphicFramePr>
            <a:graphicFrameLocks noChangeAspect="1"/>
          </p:cNvGraphicFramePr>
          <p:nvPr>
            <p:ph idx="1"/>
          </p:nvPr>
        </p:nvGraphicFramePr>
        <p:xfrm>
          <a:off x="395288" y="1412875"/>
          <a:ext cx="8280400" cy="5040313"/>
        </p:xfrm>
        <a:graphic>
          <a:graphicData uri="http://schemas.openxmlformats.org/presentationml/2006/ole">
            <p:oleObj spid="_x0000_s431107" name="Gráfico" r:id="rId4" imgW="3619500" imgH="2428875" progId="Excel.Chart.8">
              <p:embed/>
            </p:oleObj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3154" name="Picture 2"/>
          <p:cNvPicPr>
            <a:picLocks noChangeAspect="1" noChangeArrowheads="1"/>
          </p:cNvPicPr>
          <p:nvPr/>
        </p:nvPicPr>
        <p:blipFill>
          <a:blip r:embed="rId3"/>
          <a:srcRect l="423" t="2209" r="844" b="2325"/>
          <a:stretch>
            <a:fillRect/>
          </a:stretch>
        </p:blipFill>
        <p:spPr bwMode="auto">
          <a:xfrm>
            <a:off x="396875" y="334963"/>
            <a:ext cx="8424863" cy="5902325"/>
          </a:xfrm>
          <a:prstGeom prst="rect">
            <a:avLst/>
          </a:prstGeom>
          <a:gradFill rotWithShape="1">
            <a:gsLst>
              <a:gs pos="0">
                <a:srgbClr val="FFFF00">
                  <a:alpha val="86000"/>
                </a:srgbClr>
              </a:gs>
              <a:gs pos="50000">
                <a:schemeClr val="tx2"/>
              </a:gs>
              <a:gs pos="100000">
                <a:srgbClr val="FFFF00">
                  <a:alpha val="86000"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47725"/>
          </a:xfrm>
        </p:spPr>
        <p:txBody>
          <a:bodyPr/>
          <a:lstStyle/>
          <a:p>
            <a:r>
              <a:rPr lang="es-ES"/>
              <a:t>Localización óptima</a:t>
            </a:r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218487" cy="5589588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400"/>
              <a:t>Terreno que tenga proximidad al agua salada, con tierras arenosas tipo playa, como las que se presentan a lo largo de la costa ecuatoriana. </a:t>
            </a:r>
          </a:p>
          <a:p>
            <a:pPr algn="just">
              <a:lnSpc>
                <a:spcPct val="80000"/>
              </a:lnSpc>
            </a:pPr>
            <a:r>
              <a:rPr lang="es-ES" sz="2400"/>
              <a:t>Con respecto al alquiler del lugar apropiado para la realización del proyecto, se consideró la disponibilidad de terrenos y los antecedentes en cuánto a la cría de especies marinas, </a:t>
            </a:r>
          </a:p>
          <a:p>
            <a:pPr algn="just">
              <a:lnSpc>
                <a:spcPct val="80000"/>
              </a:lnSpc>
            </a:pPr>
            <a:r>
              <a:rPr lang="es-ES" sz="2400"/>
              <a:t>En la actualidad no existen terrenos disponibles y aptos para la construcción de piscinas.</a:t>
            </a:r>
          </a:p>
          <a:p>
            <a:pPr algn="just">
              <a:lnSpc>
                <a:spcPct val="80000"/>
              </a:lnSpc>
            </a:pPr>
            <a:r>
              <a:rPr lang="es-ES" sz="2400"/>
              <a:t>Prohibición por parte de la capitanía de puerto para realizar piscinas.</a:t>
            </a:r>
          </a:p>
          <a:p>
            <a:pPr algn="just">
              <a:lnSpc>
                <a:spcPct val="80000"/>
              </a:lnSpc>
            </a:pPr>
            <a:r>
              <a:rPr lang="es-ES" sz="2400"/>
              <a:t>Opción:  alquiler de camaroneras que actualmente se encuentran desocupadas. </a:t>
            </a:r>
          </a:p>
          <a:p>
            <a:pPr algn="just">
              <a:lnSpc>
                <a:spcPct val="80000"/>
              </a:lnSpc>
            </a:pPr>
            <a:r>
              <a:rPr lang="es-ES" sz="2400"/>
              <a:t>El alquiler se realizará en la península de Santa Elena, en la parroquia Chanduy, ubicada junto a la parroquia Ancón y a 10 min. de la vía a la costa, donde se encuentran disponibles 30 hectáreas de piscinas.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202" name="Picture 2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684213" y="620713"/>
            <a:ext cx="8064500" cy="590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1825"/>
          </a:xfrm>
        </p:spPr>
        <p:txBody>
          <a:bodyPr/>
          <a:lstStyle/>
          <a:p>
            <a:r>
              <a:rPr lang="es-ES" sz="4000"/>
              <a:t>Infraestructura</a:t>
            </a:r>
          </a:p>
        </p:txBody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908050"/>
            <a:ext cx="8229600" cy="820738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000"/>
              <a:t>Piscinas con fondo arcilloso  y una profundidad entre 2 y 2,5 m, como las utilizadas en la cría de camarón, con la adecuación necesaria.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ES" sz="2000"/>
          </a:p>
        </p:txBody>
      </p:sp>
      <p:pic>
        <p:nvPicPr>
          <p:cNvPr id="4362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100" y="1844675"/>
            <a:ext cx="8978900" cy="465931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C0D351">
                  <a:alpha val="39999"/>
                </a:srgbClr>
              </a:gs>
              <a:gs pos="100000">
                <a:srgbClr val="FFFF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Blip>
                <a:blip r:embed="rId3"/>
              </a:buBlip>
            </a:pPr>
            <a:r>
              <a:rPr lang="es-ES" sz="3600">
                <a:solidFill>
                  <a:srgbClr val="000099"/>
                </a:solidFill>
              </a:rPr>
              <a:t>La demanda de pepino de mar asciende a 7299 Toneladas</a:t>
            </a:r>
          </a:p>
          <a:p>
            <a:pPr>
              <a:buFont typeface="Wingdings" pitchFamily="2" charset="2"/>
              <a:buBlip>
                <a:blip r:embed="rId3"/>
              </a:buBlip>
            </a:pPr>
            <a:r>
              <a:rPr lang="es-ES" sz="3600">
                <a:solidFill>
                  <a:srgbClr val="000099"/>
                </a:solidFill>
              </a:rPr>
              <a:t>Incremento promedio aproximado 900 toneladas anual</a:t>
            </a:r>
          </a:p>
          <a:p>
            <a:pPr algn="just">
              <a:buFont typeface="Wingdings" pitchFamily="2" charset="2"/>
              <a:buBlip>
                <a:blip r:embed="rId3"/>
              </a:buBlip>
            </a:pPr>
            <a:r>
              <a:rPr lang="es-ES" sz="3600">
                <a:solidFill>
                  <a:srgbClr val="000099"/>
                </a:solidFill>
              </a:rPr>
              <a:t>Extinción de la especie</a:t>
            </a:r>
          </a:p>
          <a:p>
            <a:pPr algn="just">
              <a:buFont typeface="Wingdings" pitchFamily="2" charset="2"/>
              <a:buBlip>
                <a:blip r:embed="rId3"/>
              </a:buBlip>
            </a:pPr>
            <a:r>
              <a:rPr lang="es-ES" sz="3600">
                <a:solidFill>
                  <a:srgbClr val="000099"/>
                </a:solidFill>
              </a:rPr>
              <a:t>Restricción de capturas</a:t>
            </a:r>
          </a:p>
          <a:p>
            <a:pPr algn="just">
              <a:buFont typeface="Wingdings" pitchFamily="2" charset="2"/>
              <a:buBlip>
                <a:blip r:embed="rId3"/>
              </a:buBlip>
            </a:pPr>
            <a:r>
              <a:rPr lang="es-ES" sz="3600">
                <a:solidFill>
                  <a:srgbClr val="000099"/>
                </a:solidFill>
              </a:rPr>
              <a:t>Disminuye beneficios </a:t>
            </a:r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title"/>
          </p:nvPr>
        </p:nvSpPr>
        <p:spPr>
          <a:xfrm>
            <a:off x="547688" y="368300"/>
            <a:ext cx="7959725" cy="982663"/>
          </a:xfrm>
        </p:spPr>
        <p:txBody>
          <a:bodyPr/>
          <a:lstStyle/>
          <a:p>
            <a:r>
              <a:rPr lang="es-ES"/>
              <a:t>Introducción</a:t>
            </a:r>
          </a:p>
        </p:txBody>
      </p:sp>
      <p:pic>
        <p:nvPicPr>
          <p:cNvPr id="227335" name="Picture 7" descr="FOTO2002200601251613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476250"/>
            <a:ext cx="1331913" cy="100171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7250" name="Picture 2"/>
          <p:cNvPicPr>
            <a:picLocks noChangeAspect="1" noChangeArrowheads="1"/>
          </p:cNvPicPr>
          <p:nvPr/>
        </p:nvPicPr>
        <p:blipFill>
          <a:blip r:embed="rId3">
            <a:lum bright="42000" contrast="30000"/>
          </a:blip>
          <a:srcRect l="19040" t="14174" r="13228" b="1889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576263"/>
          </a:xfrm>
        </p:spPr>
        <p:txBody>
          <a:bodyPr/>
          <a:lstStyle/>
          <a:p>
            <a:r>
              <a:rPr lang="es-ES" sz="4000"/>
              <a:t>Inversión en Equipamiento</a:t>
            </a:r>
          </a:p>
        </p:txBody>
      </p:sp>
      <p:pic>
        <p:nvPicPr>
          <p:cNvPr id="438275" name="Picture 3"/>
          <p:cNvPicPr>
            <a:picLocks noChangeAspect="1" noChangeArrowheads="1"/>
          </p:cNvPicPr>
          <p:nvPr/>
        </p:nvPicPr>
        <p:blipFill>
          <a:blip r:embed="rId3"/>
          <a:srcRect t="18759" b="38322"/>
          <a:stretch>
            <a:fillRect/>
          </a:stretch>
        </p:blipFill>
        <p:spPr bwMode="auto">
          <a:xfrm>
            <a:off x="250825" y="3068638"/>
            <a:ext cx="8604250" cy="2881312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50000">
                <a:srgbClr val="33CC33"/>
              </a:gs>
              <a:gs pos="100000">
                <a:schemeClr val="tx1"/>
              </a:gs>
            </a:gsLst>
            <a:lin ang="5400000" scaled="1"/>
          </a:gradFill>
        </p:spPr>
      </p:pic>
      <p:sp>
        <p:nvSpPr>
          <p:cNvPr id="438276" name="Rectangle 4"/>
          <p:cNvSpPr>
            <a:spLocks noChangeArrowheads="1"/>
          </p:cNvSpPr>
          <p:nvPr/>
        </p:nvSpPr>
        <p:spPr bwMode="auto">
          <a:xfrm>
            <a:off x="468313" y="908050"/>
            <a:ext cx="82804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Costo estimado construcción </a:t>
            </a: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 $ 52.402,44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endParaRPr lang="es-ES" sz="2000">
              <a:effectLst>
                <a:outerShdw blurRad="38100" dist="38100" dir="2700000" algn="tl">
                  <a:srgbClr val="000000"/>
                </a:outerShdw>
              </a:effectLst>
              <a:sym typeface="Wingdings" pitchFamily="2" charset="2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Para el proyecto de cría de pepino de mar se requiere de un  laboratorio de 225  m2 (15 m de largo * 15 m de ancho).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Oficina </a:t>
            </a: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 8m</a:t>
            </a:r>
            <a:r>
              <a:rPr lang="es-ES" sz="2000" baseline="30000"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2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Eviscerado y precocido  108m</a:t>
            </a:r>
            <a:r>
              <a:rPr lang="es-ES" sz="2000" baseline="30000"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2</a:t>
            </a:r>
            <a:endParaRPr lang="es-ES" sz="2000" baseline="30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es-ES" sz="200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/>
              <a:t>Proceso de Producción: Obtención de los ovocitos</a:t>
            </a:r>
          </a:p>
        </p:txBody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76475"/>
            <a:ext cx="8229600" cy="3600450"/>
          </a:xfrm>
        </p:spPr>
        <p:txBody>
          <a:bodyPr/>
          <a:lstStyle/>
          <a:p>
            <a:pPr algn="just"/>
            <a:r>
              <a:rPr lang="es-ES" sz="2800"/>
              <a:t>Adecuación del laboratorio.</a:t>
            </a:r>
          </a:p>
          <a:p>
            <a:pPr algn="just"/>
            <a:r>
              <a:rPr lang="es-ES" sz="2800"/>
              <a:t>Desove de pepinos reproductores hembras y machos.</a:t>
            </a:r>
          </a:p>
          <a:p>
            <a:pPr algn="just"/>
            <a:r>
              <a:rPr lang="es-ES" sz="2800"/>
              <a:t>Obtención de ovocitos maduros (120 mm) y espermatozoides (3 a 5 por cada ovocito). </a:t>
            </a:r>
          </a:p>
          <a:p>
            <a:pPr algn="just"/>
            <a:r>
              <a:rPr lang="es-ES" sz="2800"/>
              <a:t>Larvas por tanque </a:t>
            </a:r>
            <a:r>
              <a:rPr lang="es-ES" sz="2800">
                <a:sym typeface="Wingdings" pitchFamily="2" charset="2"/>
              </a:rPr>
              <a:t> 116.077</a:t>
            </a:r>
            <a:endParaRPr lang="es-ES" sz="2800"/>
          </a:p>
          <a:p>
            <a:pPr algn="just"/>
            <a:endParaRPr lang="es-ES" sz="280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404813"/>
            <a:ext cx="8229600" cy="1617662"/>
          </a:xfrm>
          <a:noFill/>
          <a:ln/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2800"/>
              <a:t>Alimentación: microalgas de la especie Dunaliella, Sargassum y Rhodomonas.</a:t>
            </a:r>
          </a:p>
          <a:p>
            <a:pPr algn="just">
              <a:lnSpc>
                <a:spcPct val="90000"/>
              </a:lnSpc>
            </a:pPr>
            <a:r>
              <a:rPr lang="es-ES" sz="2800"/>
              <a:t>Cantidad 1-2 gr. de algas por m2. </a:t>
            </a:r>
          </a:p>
          <a:p>
            <a:pPr algn="just">
              <a:lnSpc>
                <a:spcPct val="90000"/>
              </a:lnSpc>
            </a:pPr>
            <a:r>
              <a:rPr lang="es-ES" sz="2800"/>
              <a:t>Período de 72 días </a:t>
            </a:r>
            <a:r>
              <a:rPr lang="es-ES" sz="2800">
                <a:sym typeface="Wingdings" pitchFamily="2" charset="2"/>
              </a:rPr>
              <a:t> 3.5 cm.</a:t>
            </a:r>
            <a:endParaRPr lang="es-ES" sz="2800"/>
          </a:p>
        </p:txBody>
      </p:sp>
      <p:pic>
        <p:nvPicPr>
          <p:cNvPr id="440323" name="Picture 3"/>
          <p:cNvPicPr>
            <a:picLocks noChangeAspect="1" noChangeArrowheads="1"/>
          </p:cNvPicPr>
          <p:nvPr/>
        </p:nvPicPr>
        <p:blipFill>
          <a:blip r:embed="rId3">
            <a:lum bright="18000"/>
          </a:blip>
          <a:srcRect l="7167" t="17786" r="11391" b="40422"/>
          <a:stretch>
            <a:fillRect/>
          </a:stretch>
        </p:blipFill>
        <p:spPr bwMode="auto">
          <a:xfrm>
            <a:off x="2195513" y="2636838"/>
            <a:ext cx="504031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/>
              <a:t>Proceso de Producción: Traslado de juveniles a las piscinas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97485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2400"/>
              <a:t>Los meses de Marzo - Abril y Septiembre - Octubre son considerados óptimos para la siembra</a:t>
            </a:r>
          </a:p>
          <a:p>
            <a:pPr algn="just">
              <a:lnSpc>
                <a:spcPct val="90000"/>
              </a:lnSpc>
            </a:pPr>
            <a:r>
              <a:rPr lang="es-ES" sz="2400"/>
              <a:t>Para el traslado se contratarán camiones que llevarán los cartones que en su interior contendrán fundas con agua de mar y oxígeno. </a:t>
            </a:r>
          </a:p>
        </p:txBody>
      </p:sp>
      <p:pic>
        <p:nvPicPr>
          <p:cNvPr id="441348" name="Picture 4"/>
          <p:cNvPicPr>
            <a:picLocks noChangeAspect="1" noChangeArrowheads="1"/>
          </p:cNvPicPr>
          <p:nvPr/>
        </p:nvPicPr>
        <p:blipFill>
          <a:blip r:embed="rId3"/>
          <a:srcRect l="11998" r="10997" b="7735"/>
          <a:stretch>
            <a:fillRect/>
          </a:stretch>
        </p:blipFill>
        <p:spPr bwMode="auto">
          <a:xfrm>
            <a:off x="1835150" y="3760788"/>
            <a:ext cx="5545138" cy="3097212"/>
          </a:xfrm>
          <a:prstGeom prst="rect">
            <a:avLst/>
          </a:prstGeom>
          <a:solidFill>
            <a:srgbClr val="CCFF99"/>
          </a:solidFill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/>
              <a:t>Proceso de Producción: Control de crecimiento, enfermedades y alimentación</a:t>
            </a:r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676275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 typeface="Wingdings" pitchFamily="2" charset="2"/>
              <a:buNone/>
            </a:pPr>
            <a:r>
              <a:rPr lang="es-ES" sz="2400"/>
              <a:t>La alimentación básica son  algas marinas y para ayudar al crecimiento se utiliza un suplemento proteínico, dependiendo del peso, en proporción de 1 % del peso del pepino de mar. 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endParaRPr lang="es-ES" sz="2400"/>
          </a:p>
        </p:txBody>
      </p:sp>
      <p:pic>
        <p:nvPicPr>
          <p:cNvPr id="442372" name="Picture 4"/>
          <p:cNvPicPr>
            <a:picLocks noChangeAspect="1" noChangeArrowheads="1"/>
          </p:cNvPicPr>
          <p:nvPr/>
        </p:nvPicPr>
        <p:blipFill>
          <a:blip r:embed="rId3"/>
          <a:srcRect l="25594" r="22435" b="3749"/>
          <a:stretch>
            <a:fillRect/>
          </a:stretch>
        </p:blipFill>
        <p:spPr bwMode="auto">
          <a:xfrm>
            <a:off x="2339975" y="2863850"/>
            <a:ext cx="4752975" cy="3994150"/>
          </a:xfrm>
          <a:prstGeom prst="rect">
            <a:avLst/>
          </a:prstGeom>
          <a:gradFill rotWithShape="1">
            <a:gsLst>
              <a:gs pos="0">
                <a:srgbClr val="008000"/>
              </a:gs>
              <a:gs pos="50000">
                <a:srgbClr val="CCFF99">
                  <a:alpha val="50000"/>
                </a:srgbClr>
              </a:gs>
              <a:gs pos="100000">
                <a:srgbClr val="008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ChangeArrowheads="1"/>
          </p:cNvSpPr>
          <p:nvPr>
            <p:ph type="body" idx="1"/>
          </p:nvPr>
        </p:nvSpPr>
        <p:spPr>
          <a:xfrm>
            <a:off x="395288" y="1052513"/>
            <a:ext cx="8229600" cy="4968875"/>
          </a:xfrm>
          <a:noFill/>
          <a:ln/>
        </p:spPr>
        <p:txBody>
          <a:bodyPr/>
          <a:lstStyle/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es-ES"/>
              <a:t>El índice de mortalidad considerado por hectárea para los pepinos de mar, puede ser afectado por las siguientes causas: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endParaRPr lang="es-ES" b="1" u="sng"/>
          </a:p>
          <a:p>
            <a:pPr marL="922338" lvl="1" algn="just">
              <a:lnSpc>
                <a:spcPct val="90000"/>
              </a:lnSpc>
            </a:pPr>
            <a:r>
              <a:rPr lang="es-ES" b="1"/>
              <a:t>Enfermedades:</a:t>
            </a:r>
            <a:r>
              <a:rPr lang="es-ES"/>
              <a:t> parásitos intestinales, síndrome del músculo blanco y ulceraciones del estómago y cuerpo. </a:t>
            </a:r>
            <a:endParaRPr lang="es-ES" b="1" u="sng"/>
          </a:p>
          <a:p>
            <a:pPr marL="922338" lvl="1" algn="just">
              <a:lnSpc>
                <a:spcPct val="90000"/>
              </a:lnSpc>
            </a:pPr>
            <a:r>
              <a:rPr lang="es-ES" b="1"/>
              <a:t>Bacterias:</a:t>
            </a:r>
            <a:r>
              <a:rPr lang="es-ES" b="1" u="sng"/>
              <a:t> </a:t>
            </a:r>
            <a:r>
              <a:rPr lang="es-ES"/>
              <a:t>Microsetella .  </a:t>
            </a:r>
            <a:endParaRPr lang="es-ES" b="1" u="sng"/>
          </a:p>
          <a:p>
            <a:pPr marL="922338" lvl="1" algn="just">
              <a:lnSpc>
                <a:spcPct val="90000"/>
              </a:lnSpc>
            </a:pPr>
            <a:r>
              <a:rPr lang="es-ES" b="1"/>
              <a:t>Heridas en la superficie del cuerpo</a:t>
            </a:r>
            <a:r>
              <a:rPr lang="es-ES"/>
              <a:t>. </a:t>
            </a:r>
            <a:endParaRPr lang="es-ES" b="1"/>
          </a:p>
          <a:p>
            <a:pPr marL="922338" lvl="1" algn="just">
              <a:lnSpc>
                <a:spcPct val="90000"/>
              </a:lnSpc>
            </a:pPr>
            <a:r>
              <a:rPr lang="es-ES" b="1"/>
              <a:t>Calidad del agua y alimentos</a:t>
            </a:r>
            <a:r>
              <a:rPr lang="es-ES"/>
              <a:t>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/>
              <a:t>Proceso de Producción: Cosecha, evisceración y precocido.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530725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800"/>
              <a:t>Tamaño aproximado de 24 cm y un peso de 271 gramos.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ES" sz="2800"/>
          </a:p>
          <a:p>
            <a:pPr algn="just">
              <a:lnSpc>
                <a:spcPct val="80000"/>
              </a:lnSpc>
            </a:pPr>
            <a:r>
              <a:rPr lang="es-ES" sz="2800"/>
              <a:t>Este proceso requerirá de 140 personas y se realizará en un lapso de tres días, secando las piscinas hasta 60 centímetros de altura.  </a:t>
            </a:r>
            <a:endParaRPr lang="es-EC" sz="2800" b="1"/>
          </a:p>
          <a:p>
            <a:pPr lvl="2" algn="just">
              <a:lnSpc>
                <a:spcPct val="80000"/>
              </a:lnSpc>
              <a:buFont typeface="Wingdings" pitchFamily="2" charset="2"/>
              <a:buNone/>
            </a:pPr>
            <a:endParaRPr lang="es-ES" sz="2000"/>
          </a:p>
          <a:p>
            <a:pPr algn="just">
              <a:lnSpc>
                <a:spcPct val="80000"/>
              </a:lnSpc>
            </a:pPr>
            <a:r>
              <a:rPr lang="es-ES" sz="2800"/>
              <a:t>En el laboratorio se les quitarán las vísceras, para posteriormente cocinarlos a temperatura baja, por unos 5 minutos. </a:t>
            </a:r>
          </a:p>
          <a:p>
            <a:pPr algn="just">
              <a:lnSpc>
                <a:spcPct val="80000"/>
              </a:lnSpc>
            </a:pPr>
            <a:endParaRPr lang="es-ES" sz="2800"/>
          </a:p>
          <a:p>
            <a:pPr algn="just">
              <a:lnSpc>
                <a:spcPct val="80000"/>
              </a:lnSpc>
            </a:pPr>
            <a:r>
              <a:rPr lang="es-ES" sz="2800"/>
              <a:t>El peso final del pepino de mar será de 30 gr.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PLAN DE PRODUCCIÓN</a:t>
            </a:r>
          </a:p>
        </p:txBody>
      </p:sp>
      <p:pic>
        <p:nvPicPr>
          <p:cNvPr id="4454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8" y="1663700"/>
            <a:ext cx="8893175" cy="407035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rgbClr val="FFFFFF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6466" name="Group 2"/>
          <p:cNvGrpSpPr>
            <a:grpSpLocks/>
          </p:cNvGrpSpPr>
          <p:nvPr/>
        </p:nvGrpSpPr>
        <p:grpSpPr bwMode="auto">
          <a:xfrm>
            <a:off x="1979613" y="177800"/>
            <a:ext cx="4968875" cy="6524625"/>
            <a:chOff x="4968" y="7412"/>
            <a:chExt cx="3934" cy="8153"/>
          </a:xfrm>
        </p:grpSpPr>
        <p:sp>
          <p:nvSpPr>
            <p:cNvPr id="446467" name="AutoShape 3"/>
            <p:cNvSpPr>
              <a:spLocks noChangeArrowheads="1"/>
            </p:cNvSpPr>
            <p:nvPr/>
          </p:nvSpPr>
          <p:spPr bwMode="auto">
            <a:xfrm>
              <a:off x="7084" y="15192"/>
              <a:ext cx="1818" cy="373"/>
            </a:xfrm>
            <a:prstGeom prst="flowChartAlternateProcess">
              <a:avLst/>
            </a:prstGeom>
            <a:solidFill>
              <a:srgbClr val="FFFF99">
                <a:alpha val="60001"/>
              </a:srgb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>
                  <a:solidFill>
                    <a:schemeClr val="bg2"/>
                  </a:solidFill>
                  <a:latin typeface="Arial" charset="0"/>
                </a:rPr>
                <a:t>Precio $0.72 c / u.</a:t>
              </a:r>
              <a:endParaRPr lang="es-ES" sz="2800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446468" name="AutoShape 4"/>
            <p:cNvSpPr>
              <a:spLocks noChangeArrowheads="1"/>
            </p:cNvSpPr>
            <p:nvPr/>
          </p:nvSpPr>
          <p:spPr bwMode="auto">
            <a:xfrm>
              <a:off x="4968" y="15192"/>
              <a:ext cx="1818" cy="373"/>
            </a:xfrm>
            <a:prstGeom prst="flowChartAlternateProcess">
              <a:avLst/>
            </a:prstGeom>
            <a:solidFill>
              <a:srgbClr val="FFFF99">
                <a:alpha val="60001"/>
              </a:srgb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>
                  <a:solidFill>
                    <a:schemeClr val="bg2"/>
                  </a:solidFill>
                  <a:latin typeface="Arial" charset="0"/>
                </a:rPr>
                <a:t>Costo  $ 0.42</a:t>
              </a:r>
            </a:p>
            <a:p>
              <a:pPr algn="ctr"/>
              <a:endParaRPr lang="es-ES" sz="1600">
                <a:solidFill>
                  <a:schemeClr val="bg2"/>
                </a:solidFill>
                <a:latin typeface="Arial" charset="0"/>
              </a:endParaRPr>
            </a:p>
            <a:p>
              <a:pPr algn="ctr"/>
              <a:endParaRPr lang="es-ES" sz="2800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446469" name="Line 5"/>
            <p:cNvSpPr>
              <a:spLocks noChangeShapeType="1"/>
            </p:cNvSpPr>
            <p:nvPr/>
          </p:nvSpPr>
          <p:spPr bwMode="auto">
            <a:xfrm flipH="1">
              <a:off x="5944" y="14888"/>
              <a:ext cx="808" cy="29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6470" name="Line 6"/>
            <p:cNvSpPr>
              <a:spLocks noChangeShapeType="1"/>
            </p:cNvSpPr>
            <p:nvPr/>
          </p:nvSpPr>
          <p:spPr bwMode="auto">
            <a:xfrm>
              <a:off x="7084" y="14888"/>
              <a:ext cx="731" cy="29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6471" name="AutoShape 7"/>
            <p:cNvSpPr>
              <a:spLocks noChangeArrowheads="1"/>
            </p:cNvSpPr>
            <p:nvPr/>
          </p:nvSpPr>
          <p:spPr bwMode="auto">
            <a:xfrm>
              <a:off x="5133" y="14508"/>
              <a:ext cx="3587" cy="373"/>
            </a:xfrm>
            <a:prstGeom prst="flowChartAlternateProcess">
              <a:avLst/>
            </a:prstGeom>
            <a:solidFill>
              <a:srgbClr val="FFFF99">
                <a:alpha val="60001"/>
              </a:srgb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>
                  <a:solidFill>
                    <a:schemeClr val="bg2"/>
                  </a:solidFill>
                  <a:latin typeface="Arial" charset="0"/>
                </a:rPr>
                <a:t>Eviscerado, precocido y empaque</a:t>
              </a:r>
              <a:endParaRPr lang="es-ES" sz="2800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446472" name="AutoShape 8"/>
            <p:cNvSpPr>
              <a:spLocks noChangeArrowheads="1"/>
            </p:cNvSpPr>
            <p:nvPr/>
          </p:nvSpPr>
          <p:spPr bwMode="auto">
            <a:xfrm>
              <a:off x="5636" y="7412"/>
              <a:ext cx="2597" cy="367"/>
            </a:xfrm>
            <a:prstGeom prst="flowChartAlternateProcess">
              <a:avLst/>
            </a:prstGeom>
            <a:solidFill>
              <a:srgbClr val="FFFF99">
                <a:alpha val="60001"/>
              </a:srgb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>
                  <a:solidFill>
                    <a:schemeClr val="bg2"/>
                  </a:solidFill>
                  <a:latin typeface="Arial" charset="0"/>
                </a:rPr>
                <a:t>Preparación de piscinas</a:t>
              </a:r>
              <a:endParaRPr lang="es-ES" sz="2800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446473" name="AutoShape 9"/>
            <p:cNvSpPr>
              <a:spLocks noChangeArrowheads="1"/>
            </p:cNvSpPr>
            <p:nvPr/>
          </p:nvSpPr>
          <p:spPr bwMode="auto">
            <a:xfrm>
              <a:off x="5614" y="8054"/>
              <a:ext cx="2597" cy="368"/>
            </a:xfrm>
            <a:prstGeom prst="flowChartAlternateProcess">
              <a:avLst/>
            </a:prstGeom>
            <a:solidFill>
              <a:srgbClr val="FFFF99">
                <a:alpha val="60001"/>
              </a:srgb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>
                  <a:solidFill>
                    <a:schemeClr val="bg2"/>
                  </a:solidFill>
                  <a:latin typeface="Arial" charset="0"/>
                </a:rPr>
                <a:t>Formación pirámides</a:t>
              </a:r>
              <a:endParaRPr lang="es-ES" sz="2800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446474" name="AutoShape 10"/>
            <p:cNvSpPr>
              <a:spLocks noChangeArrowheads="1"/>
            </p:cNvSpPr>
            <p:nvPr/>
          </p:nvSpPr>
          <p:spPr bwMode="auto">
            <a:xfrm>
              <a:off x="5627" y="8698"/>
              <a:ext cx="2598" cy="368"/>
            </a:xfrm>
            <a:prstGeom prst="flowChartAlternateProcess">
              <a:avLst/>
            </a:prstGeom>
            <a:solidFill>
              <a:srgbClr val="FFFF99">
                <a:alpha val="60001"/>
              </a:srgb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>
                  <a:solidFill>
                    <a:schemeClr val="bg2"/>
                  </a:solidFill>
                  <a:latin typeface="Arial" charset="0"/>
                </a:rPr>
                <a:t>Compra de</a:t>
              </a:r>
              <a:r>
                <a:rPr lang="es-ES">
                  <a:solidFill>
                    <a:schemeClr val="bg2"/>
                  </a:solidFill>
                  <a:latin typeface="Arial" charset="0"/>
                </a:rPr>
                <a:t> </a:t>
              </a:r>
              <a:r>
                <a:rPr lang="es-ES" sz="1600">
                  <a:solidFill>
                    <a:schemeClr val="bg2"/>
                  </a:solidFill>
                  <a:latin typeface="Arial" charset="0"/>
                </a:rPr>
                <a:t>reproductores</a:t>
              </a:r>
              <a:endParaRPr lang="es-ES" sz="2800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446475" name="AutoShape 11"/>
            <p:cNvSpPr>
              <a:spLocks noChangeArrowheads="1"/>
            </p:cNvSpPr>
            <p:nvPr/>
          </p:nvSpPr>
          <p:spPr bwMode="auto">
            <a:xfrm>
              <a:off x="5627" y="9364"/>
              <a:ext cx="2598" cy="368"/>
            </a:xfrm>
            <a:prstGeom prst="flowChartAlternateProcess">
              <a:avLst/>
            </a:prstGeom>
            <a:solidFill>
              <a:srgbClr val="FFFF99">
                <a:alpha val="60001"/>
              </a:srgb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>
                  <a:solidFill>
                    <a:schemeClr val="bg2"/>
                  </a:solidFill>
                  <a:latin typeface="Arial" charset="0"/>
                </a:rPr>
                <a:t>Desove reproductores</a:t>
              </a:r>
              <a:endParaRPr lang="es-ES" sz="2800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446476" name="AutoShape 12"/>
            <p:cNvSpPr>
              <a:spLocks noChangeArrowheads="1"/>
            </p:cNvSpPr>
            <p:nvPr/>
          </p:nvSpPr>
          <p:spPr bwMode="auto">
            <a:xfrm>
              <a:off x="5627" y="10675"/>
              <a:ext cx="2598" cy="368"/>
            </a:xfrm>
            <a:prstGeom prst="flowChartAlternateProcess">
              <a:avLst/>
            </a:prstGeom>
            <a:solidFill>
              <a:srgbClr val="FFFF99">
                <a:alpha val="60001"/>
              </a:srgb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>
                  <a:solidFill>
                    <a:schemeClr val="bg2"/>
                  </a:solidFill>
                  <a:latin typeface="Arial" charset="0"/>
                </a:rPr>
                <a:t>Siembra de juveniles</a:t>
              </a:r>
              <a:endParaRPr lang="es-ES" sz="2800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446477" name="AutoShape 13"/>
            <p:cNvSpPr>
              <a:spLocks noChangeArrowheads="1"/>
            </p:cNvSpPr>
            <p:nvPr/>
          </p:nvSpPr>
          <p:spPr bwMode="auto">
            <a:xfrm>
              <a:off x="5449" y="13878"/>
              <a:ext cx="2968" cy="360"/>
            </a:xfrm>
            <a:prstGeom prst="flowChartAlternateProcess">
              <a:avLst/>
            </a:prstGeom>
            <a:solidFill>
              <a:srgbClr val="FFFF99">
                <a:alpha val="60001"/>
              </a:srgb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500">
                  <a:solidFill>
                    <a:schemeClr val="bg2"/>
                  </a:solidFill>
                  <a:latin typeface="Arial" charset="0"/>
                </a:rPr>
                <a:t>Cosecha de pepino de 271 gr.</a:t>
              </a:r>
            </a:p>
          </p:txBody>
        </p:sp>
        <p:sp>
          <p:nvSpPr>
            <p:cNvPr id="446478" name="AutoShape 14"/>
            <p:cNvSpPr>
              <a:spLocks noChangeArrowheads="1"/>
            </p:cNvSpPr>
            <p:nvPr/>
          </p:nvSpPr>
          <p:spPr bwMode="auto">
            <a:xfrm>
              <a:off x="5627" y="11331"/>
              <a:ext cx="2598" cy="368"/>
            </a:xfrm>
            <a:prstGeom prst="flowChartAlternateProcess">
              <a:avLst/>
            </a:prstGeom>
            <a:solidFill>
              <a:srgbClr val="FFFF99">
                <a:alpha val="60001"/>
              </a:srgb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>
                  <a:solidFill>
                    <a:schemeClr val="bg2"/>
                  </a:solidFill>
                  <a:latin typeface="Arial" charset="0"/>
                </a:rPr>
                <a:t>Alimentación</a:t>
              </a:r>
              <a:endParaRPr lang="es-ES" sz="2800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446479" name="AutoShape 15"/>
            <p:cNvSpPr>
              <a:spLocks noChangeArrowheads="1"/>
            </p:cNvSpPr>
            <p:nvPr/>
          </p:nvSpPr>
          <p:spPr bwMode="auto">
            <a:xfrm>
              <a:off x="5627" y="10014"/>
              <a:ext cx="2598" cy="367"/>
            </a:xfrm>
            <a:prstGeom prst="flowChartAlternateProcess">
              <a:avLst/>
            </a:prstGeom>
            <a:solidFill>
              <a:srgbClr val="FFFF99">
                <a:alpha val="60001"/>
              </a:srgb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>
                  <a:solidFill>
                    <a:schemeClr val="bg2"/>
                  </a:solidFill>
                  <a:latin typeface="Arial" charset="0"/>
                </a:rPr>
                <a:t>Pepinos juveniles</a:t>
              </a:r>
              <a:endParaRPr lang="es-ES" sz="2800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446480" name="AutoShape 16"/>
            <p:cNvSpPr>
              <a:spLocks noChangeArrowheads="1"/>
            </p:cNvSpPr>
            <p:nvPr/>
          </p:nvSpPr>
          <p:spPr bwMode="auto">
            <a:xfrm>
              <a:off x="5119" y="11973"/>
              <a:ext cx="3587" cy="337"/>
            </a:xfrm>
            <a:prstGeom prst="flowChartAlternateProcess">
              <a:avLst/>
            </a:prstGeom>
            <a:solidFill>
              <a:srgbClr val="FFFF99">
                <a:alpha val="60001"/>
              </a:srgb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400">
                  <a:solidFill>
                    <a:schemeClr val="bg2"/>
                  </a:solidFill>
                  <a:latin typeface="Arial" charset="0"/>
                </a:rPr>
                <a:t>Control de salinidad y temperatura</a:t>
              </a:r>
            </a:p>
          </p:txBody>
        </p:sp>
        <p:sp>
          <p:nvSpPr>
            <p:cNvPr id="446481" name="Line 17"/>
            <p:cNvSpPr>
              <a:spLocks noChangeShapeType="1"/>
            </p:cNvSpPr>
            <p:nvPr/>
          </p:nvSpPr>
          <p:spPr bwMode="auto">
            <a:xfrm>
              <a:off x="6928" y="7767"/>
              <a:ext cx="5" cy="299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6482" name="Line 18"/>
            <p:cNvSpPr>
              <a:spLocks noChangeShapeType="1"/>
            </p:cNvSpPr>
            <p:nvPr/>
          </p:nvSpPr>
          <p:spPr bwMode="auto">
            <a:xfrm>
              <a:off x="6933" y="8416"/>
              <a:ext cx="5" cy="299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6483" name="Line 19"/>
            <p:cNvSpPr>
              <a:spLocks noChangeShapeType="1"/>
            </p:cNvSpPr>
            <p:nvPr/>
          </p:nvSpPr>
          <p:spPr bwMode="auto">
            <a:xfrm>
              <a:off x="6933" y="9065"/>
              <a:ext cx="5" cy="299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6484" name="Line 20"/>
            <p:cNvSpPr>
              <a:spLocks noChangeShapeType="1"/>
            </p:cNvSpPr>
            <p:nvPr/>
          </p:nvSpPr>
          <p:spPr bwMode="auto">
            <a:xfrm>
              <a:off x="6933" y="9726"/>
              <a:ext cx="5" cy="30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6485" name="Line 21"/>
            <p:cNvSpPr>
              <a:spLocks noChangeShapeType="1"/>
            </p:cNvSpPr>
            <p:nvPr/>
          </p:nvSpPr>
          <p:spPr bwMode="auto">
            <a:xfrm>
              <a:off x="6933" y="10376"/>
              <a:ext cx="5" cy="299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6486" name="Line 22"/>
            <p:cNvSpPr>
              <a:spLocks noChangeShapeType="1"/>
            </p:cNvSpPr>
            <p:nvPr/>
          </p:nvSpPr>
          <p:spPr bwMode="auto">
            <a:xfrm>
              <a:off x="6933" y="11037"/>
              <a:ext cx="5" cy="30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6487" name="Line 23"/>
            <p:cNvSpPr>
              <a:spLocks noChangeShapeType="1"/>
            </p:cNvSpPr>
            <p:nvPr/>
          </p:nvSpPr>
          <p:spPr bwMode="auto">
            <a:xfrm>
              <a:off x="6933" y="12972"/>
              <a:ext cx="5" cy="30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6488" name="Line 24"/>
            <p:cNvSpPr>
              <a:spLocks noChangeShapeType="1"/>
            </p:cNvSpPr>
            <p:nvPr/>
          </p:nvSpPr>
          <p:spPr bwMode="auto">
            <a:xfrm>
              <a:off x="6947" y="13621"/>
              <a:ext cx="5" cy="30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6489" name="Line 25"/>
            <p:cNvSpPr>
              <a:spLocks noChangeShapeType="1"/>
            </p:cNvSpPr>
            <p:nvPr/>
          </p:nvSpPr>
          <p:spPr bwMode="auto">
            <a:xfrm>
              <a:off x="6933" y="12310"/>
              <a:ext cx="5" cy="30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6490" name="Line 26"/>
            <p:cNvSpPr>
              <a:spLocks noChangeShapeType="1"/>
            </p:cNvSpPr>
            <p:nvPr/>
          </p:nvSpPr>
          <p:spPr bwMode="auto">
            <a:xfrm>
              <a:off x="6933" y="11686"/>
              <a:ext cx="5" cy="30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46491" name="AutoShape 27"/>
            <p:cNvSpPr>
              <a:spLocks noChangeArrowheads="1"/>
            </p:cNvSpPr>
            <p:nvPr/>
          </p:nvSpPr>
          <p:spPr bwMode="auto">
            <a:xfrm>
              <a:off x="5627" y="12598"/>
              <a:ext cx="2598" cy="367"/>
            </a:xfrm>
            <a:prstGeom prst="flowChartAlternateProcess">
              <a:avLst/>
            </a:prstGeom>
            <a:solidFill>
              <a:srgbClr val="FFFF99">
                <a:alpha val="60001"/>
              </a:srgb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>
                  <a:solidFill>
                    <a:schemeClr val="bg2"/>
                  </a:solidFill>
                  <a:latin typeface="Arial" charset="0"/>
                </a:rPr>
                <a:t>Bombeo agua de mar</a:t>
              </a:r>
              <a:endParaRPr lang="es-ES" sz="2800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446492" name="AutoShape 28"/>
            <p:cNvSpPr>
              <a:spLocks noChangeArrowheads="1"/>
            </p:cNvSpPr>
            <p:nvPr/>
          </p:nvSpPr>
          <p:spPr bwMode="auto">
            <a:xfrm>
              <a:off x="5627" y="13253"/>
              <a:ext cx="2598" cy="368"/>
            </a:xfrm>
            <a:prstGeom prst="flowChartAlternateProcess">
              <a:avLst/>
            </a:prstGeom>
            <a:solidFill>
              <a:srgbClr val="FFFF99">
                <a:alpha val="60001"/>
              </a:srgb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600">
                  <a:solidFill>
                    <a:schemeClr val="bg2"/>
                  </a:solidFill>
                  <a:latin typeface="Arial" charset="0"/>
                </a:rPr>
                <a:t>Control enfermedades</a:t>
              </a:r>
              <a:endParaRPr lang="es-ES" sz="2800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446493" name="Line 29"/>
            <p:cNvSpPr>
              <a:spLocks noChangeShapeType="1"/>
            </p:cNvSpPr>
            <p:nvPr/>
          </p:nvSpPr>
          <p:spPr bwMode="auto">
            <a:xfrm>
              <a:off x="6928" y="14220"/>
              <a:ext cx="5" cy="30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46494" name="Text Box 30"/>
          <p:cNvSpPr txBox="1">
            <a:spLocks noChangeArrowheads="1"/>
          </p:cNvSpPr>
          <p:nvPr/>
        </p:nvSpPr>
        <p:spPr bwMode="auto">
          <a:xfrm>
            <a:off x="1331913" y="1268413"/>
            <a:ext cx="287337" cy="3543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/>
          <a:lstStyle/>
          <a:p>
            <a:pPr algn="just"/>
            <a:r>
              <a:rPr lang="es-ES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COSECHA   </a:t>
            </a:r>
          </a:p>
          <a:p>
            <a:pPr algn="just"/>
            <a:endParaRPr lang="es-E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S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DE </a:t>
            </a:r>
          </a:p>
          <a:p>
            <a:pPr algn="just"/>
            <a:endParaRPr lang="es-E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S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UN          </a:t>
            </a:r>
          </a:p>
          <a:p>
            <a:pPr algn="just"/>
            <a:endParaRPr lang="es-E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/>
            <a:r>
              <a:rPr lang="es-ES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AÑO</a:t>
            </a:r>
            <a:endParaRPr lang="es-ES" sz="200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Objetivos</a:t>
            </a: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r>
              <a:rPr lang="es-ES" sz="2800">
                <a:solidFill>
                  <a:srgbClr val="000099"/>
                </a:solidFill>
              </a:rPr>
              <a:t>Analizar la factibilidad y rentabilidad de criar pepino de mar en piscinas</a:t>
            </a:r>
          </a:p>
          <a:p>
            <a:pPr algn="just"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endParaRPr lang="es-ES" sz="2800">
              <a:solidFill>
                <a:srgbClr val="000099"/>
              </a:solidFill>
            </a:endParaRPr>
          </a:p>
          <a:p>
            <a:pPr algn="just"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r>
              <a:rPr lang="es-ES" sz="2800">
                <a:solidFill>
                  <a:srgbClr val="000099"/>
                </a:solidFill>
              </a:rPr>
              <a:t>Competir en el Mercado Internacional</a:t>
            </a:r>
          </a:p>
          <a:p>
            <a:pPr algn="just"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endParaRPr lang="es-ES" sz="2800">
              <a:solidFill>
                <a:srgbClr val="000099"/>
              </a:solidFill>
            </a:endParaRPr>
          </a:p>
          <a:p>
            <a:pPr algn="just"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r>
              <a:rPr lang="es-ES" sz="2800">
                <a:solidFill>
                  <a:srgbClr val="000099"/>
                </a:solidFill>
              </a:rPr>
              <a:t>Nuevas campos de Inversión para el Ecuador.</a:t>
            </a:r>
          </a:p>
          <a:p>
            <a:pPr algn="just"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endParaRPr lang="es-ES" sz="2800">
              <a:solidFill>
                <a:srgbClr val="000099"/>
              </a:solidFill>
            </a:endParaRPr>
          </a:p>
          <a:p>
            <a:pPr algn="just"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r>
              <a:rPr lang="es-ES" sz="2800">
                <a:solidFill>
                  <a:srgbClr val="000099"/>
                </a:solidFill>
              </a:rPr>
              <a:t>Conservar la población de pepino de mar en su hábitat natural</a:t>
            </a:r>
            <a:endParaRPr lang="es-ES" sz="2800"/>
          </a:p>
        </p:txBody>
      </p:sp>
      <p:pic>
        <p:nvPicPr>
          <p:cNvPr id="278532" name="Picture 4" descr="FOTO2002IZQ200601251613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79613" y="476250"/>
            <a:ext cx="1152525" cy="86836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r>
              <a:rPr lang="es-ES"/>
              <a:t>Distribución </a:t>
            </a:r>
          </a:p>
        </p:txBody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96950"/>
            <a:ext cx="8229600" cy="5861050"/>
          </a:xfrm>
        </p:spPr>
        <p:txBody>
          <a:bodyPr/>
          <a:lstStyle/>
          <a:p>
            <a:pPr marL="609600" indent="-609600" algn="just">
              <a:lnSpc>
                <a:spcPct val="90000"/>
              </a:lnSpc>
            </a:pPr>
            <a:r>
              <a:rPr lang="es-ES" sz="2400">
                <a:solidFill>
                  <a:srgbClr val="000099"/>
                </a:solidFill>
              </a:rPr>
              <a:t>Hong Kong </a:t>
            </a:r>
            <a:r>
              <a:rPr lang="es-ES" sz="2400">
                <a:solidFill>
                  <a:srgbClr val="000099"/>
                </a:solidFill>
                <a:sym typeface="Wingdings" pitchFamily="2" charset="2"/>
              </a:rPr>
              <a:t></a:t>
            </a:r>
            <a:r>
              <a:rPr lang="es-ES" sz="2400">
                <a:solidFill>
                  <a:srgbClr val="000099"/>
                </a:solidFill>
              </a:rPr>
              <a:t> primer país en cuánto a la economía más libre del mundo, debido a que este país no recauda ninguna tarifa.</a:t>
            </a:r>
          </a:p>
          <a:p>
            <a:pPr marL="609600" indent="-609600" algn="just">
              <a:lnSpc>
                <a:spcPct val="90000"/>
              </a:lnSpc>
            </a:pPr>
            <a:endParaRPr lang="es-ES" sz="2400">
              <a:solidFill>
                <a:srgbClr val="000099"/>
              </a:solidFill>
            </a:endParaRPr>
          </a:p>
          <a:p>
            <a:pPr marL="609600" indent="-609600" algn="just">
              <a:lnSpc>
                <a:spcPct val="90000"/>
              </a:lnSpc>
            </a:pPr>
            <a:r>
              <a:rPr lang="es-ES" sz="2400">
                <a:solidFill>
                  <a:srgbClr val="000099"/>
                </a:solidFill>
              </a:rPr>
              <a:t>Para la distribución se utilizará un medio de transporte marítimo, contenedores tipo reefer. El producto será precocido y congelado para su exportación. El empaque consistirá en una caja de espuma, que en su interior contendrá una base de hielo seco y en la parte superior hielo seco picado para conservar el producto. </a:t>
            </a:r>
          </a:p>
          <a:p>
            <a:pPr marL="609600" indent="-609600" algn="just">
              <a:lnSpc>
                <a:spcPct val="90000"/>
              </a:lnSpc>
            </a:pPr>
            <a:endParaRPr lang="es-ES" sz="2400">
              <a:solidFill>
                <a:srgbClr val="000099"/>
              </a:solidFill>
            </a:endParaRPr>
          </a:p>
          <a:p>
            <a:pPr marL="609600" indent="-609600" algn="just">
              <a:lnSpc>
                <a:spcPct val="90000"/>
              </a:lnSpc>
            </a:pPr>
            <a:r>
              <a:rPr lang="es-ES" sz="2400">
                <a:solidFill>
                  <a:srgbClr val="000099"/>
                </a:solidFill>
              </a:rPr>
              <a:t>La carga tendrá un peso de 20,31 toneladas y cada carga por contenedor ocupará un volumen de 53,63 m3,  por lo que se requerirá de 4 contenedores tipo reefer 40’ high cube.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Calidad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just">
              <a:lnSpc>
                <a:spcPct val="80000"/>
              </a:lnSpc>
            </a:pPr>
            <a:r>
              <a:rPr lang="es-ES" sz="2400">
                <a:solidFill>
                  <a:srgbClr val="000099"/>
                </a:solidFill>
              </a:rPr>
              <a:t>La calidad de los productos, se ve reflejada en la presentación de algunos certificados como son:</a:t>
            </a:r>
          </a:p>
          <a:p>
            <a:pPr marL="1371600" lvl="2" indent="-457200" algn="just">
              <a:lnSpc>
                <a:spcPct val="80000"/>
              </a:lnSpc>
            </a:pPr>
            <a:r>
              <a:rPr lang="es-ES">
                <a:solidFill>
                  <a:srgbClr val="000099"/>
                </a:solidFill>
              </a:rPr>
              <a:t>Certificado de calidad para productos del mar y derivados, entregado por el Instituto Nacional de Pesca. </a:t>
            </a:r>
          </a:p>
          <a:p>
            <a:pPr marL="1371600" lvl="2" indent="-457200" algn="just">
              <a:lnSpc>
                <a:spcPct val="80000"/>
              </a:lnSpc>
            </a:pPr>
            <a:r>
              <a:rPr lang="es-ES">
                <a:solidFill>
                  <a:srgbClr val="000099"/>
                </a:solidFill>
              </a:rPr>
              <a:t>Certificado ictosanitario, para productos del mar, emitido por Instituto Nacional de Pesca. </a:t>
            </a:r>
          </a:p>
          <a:p>
            <a:pPr marL="1371600" lvl="2" indent="-457200" algn="just">
              <a:lnSpc>
                <a:spcPct val="80000"/>
              </a:lnSpc>
            </a:pPr>
            <a:r>
              <a:rPr lang="es-ES">
                <a:solidFill>
                  <a:srgbClr val="000099"/>
                </a:solidFill>
              </a:rPr>
              <a:t>Certificado de origen, que garantiza la procedencia de los productos, emitido por la Subsecretaría de Recursos Pesqueros, con el que se podrá acceder a preferencias arancelarias de nación más favorecida.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Inversiones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5414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>
                <a:solidFill>
                  <a:srgbClr val="000099"/>
                </a:solidFill>
              </a:rPr>
              <a:t>Total de inversión </a:t>
            </a:r>
            <a:r>
              <a:rPr lang="es-ES" sz="2400">
                <a:solidFill>
                  <a:srgbClr val="000099"/>
                </a:solidFill>
                <a:sym typeface="Wingdings" pitchFamily="2" charset="2"/>
              </a:rPr>
              <a:t> $78.836,36.</a:t>
            </a:r>
          </a:p>
          <a:p>
            <a:pPr lvl="2">
              <a:lnSpc>
                <a:spcPct val="80000"/>
              </a:lnSpc>
            </a:pPr>
            <a:r>
              <a:rPr lang="es-ES">
                <a:solidFill>
                  <a:srgbClr val="000099"/>
                </a:solidFill>
                <a:sym typeface="Wingdings" pitchFamily="2" charset="2"/>
              </a:rPr>
              <a:t>Inversión en activos fijos  $31.904.</a:t>
            </a:r>
          </a:p>
          <a:p>
            <a:pPr lvl="2">
              <a:lnSpc>
                <a:spcPct val="80000"/>
              </a:lnSpc>
            </a:pPr>
            <a:r>
              <a:rPr lang="es-ES">
                <a:solidFill>
                  <a:srgbClr val="000099"/>
                </a:solidFill>
                <a:sym typeface="Wingdings" pitchFamily="2" charset="2"/>
              </a:rPr>
              <a:t>Inversión en activos diferidos  $12.672.</a:t>
            </a:r>
          </a:p>
          <a:p>
            <a:pPr lvl="2">
              <a:lnSpc>
                <a:spcPct val="80000"/>
              </a:lnSpc>
            </a:pPr>
            <a:r>
              <a:rPr lang="es-ES">
                <a:solidFill>
                  <a:srgbClr val="000099"/>
                </a:solidFill>
                <a:sym typeface="Wingdings" pitchFamily="2" charset="2"/>
              </a:rPr>
              <a:t>Preparación de piscinas  $28.693,36</a:t>
            </a:r>
          </a:p>
          <a:p>
            <a:pPr>
              <a:lnSpc>
                <a:spcPct val="80000"/>
              </a:lnSpc>
            </a:pPr>
            <a:endParaRPr lang="es-ES" sz="2400">
              <a:solidFill>
                <a:srgbClr val="000099"/>
              </a:solidFill>
              <a:sym typeface="Wingdings" pitchFamily="2" charset="2"/>
            </a:endParaRPr>
          </a:p>
        </p:txBody>
      </p:sp>
      <p:graphicFrame>
        <p:nvGraphicFramePr>
          <p:cNvPr id="401416" name="Object 8"/>
          <p:cNvGraphicFramePr>
            <a:graphicFrameLocks noChangeAspect="1"/>
          </p:cNvGraphicFramePr>
          <p:nvPr/>
        </p:nvGraphicFramePr>
        <p:xfrm>
          <a:off x="1403350" y="3141663"/>
          <a:ext cx="6697663" cy="3716337"/>
        </p:xfrm>
        <a:graphic>
          <a:graphicData uri="http://schemas.openxmlformats.org/presentationml/2006/ole">
            <p:oleObj spid="_x0000_s401416" name="Documento" r:id="rId4" imgW="5368924" imgH="2711761" progId="Word.Document.8">
              <p:embed/>
            </p:oleObj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Financiamiento 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541463"/>
          </a:xfrm>
        </p:spPr>
        <p:txBody>
          <a:bodyPr/>
          <a:lstStyle/>
          <a:p>
            <a:r>
              <a:rPr lang="es-ES" sz="2400">
                <a:solidFill>
                  <a:srgbClr val="000099"/>
                </a:solidFill>
              </a:rPr>
              <a:t>Valor a financiar </a:t>
            </a:r>
            <a:r>
              <a:rPr lang="es-ES" sz="2400">
                <a:solidFill>
                  <a:srgbClr val="000099"/>
                </a:solidFill>
                <a:sym typeface="Wingdings" pitchFamily="2" charset="2"/>
              </a:rPr>
              <a:t> $ 349.497,94 </a:t>
            </a:r>
            <a:r>
              <a:rPr lang="es-ES" sz="2400">
                <a:solidFill>
                  <a:srgbClr val="000099"/>
                </a:solidFill>
              </a:rPr>
              <a:t> </a:t>
            </a:r>
          </a:p>
          <a:p>
            <a:pPr lvl="2"/>
            <a:r>
              <a:rPr lang="es-ES">
                <a:solidFill>
                  <a:srgbClr val="000099"/>
                </a:solidFill>
              </a:rPr>
              <a:t>Capital social </a:t>
            </a:r>
            <a:r>
              <a:rPr lang="es-ES">
                <a:solidFill>
                  <a:srgbClr val="000099"/>
                </a:solidFill>
                <a:sym typeface="Wingdings" pitchFamily="2" charset="2"/>
              </a:rPr>
              <a:t> $ 174.748,97 </a:t>
            </a:r>
          </a:p>
          <a:p>
            <a:pPr lvl="2"/>
            <a:r>
              <a:rPr lang="es-ES">
                <a:solidFill>
                  <a:srgbClr val="000099"/>
                </a:solidFill>
                <a:sym typeface="Wingdings" pitchFamily="2" charset="2"/>
              </a:rPr>
              <a:t>Crédito  $ 174.748,97</a:t>
            </a:r>
            <a:r>
              <a:rPr lang="es-ES">
                <a:sym typeface="Wingdings" pitchFamily="2" charset="2"/>
              </a:rPr>
              <a:t> </a:t>
            </a:r>
          </a:p>
        </p:txBody>
      </p:sp>
      <p:pic>
        <p:nvPicPr>
          <p:cNvPr id="400391" name="Picture 7"/>
          <p:cNvPicPr>
            <a:picLocks noChangeAspect="1" noChangeArrowheads="1"/>
          </p:cNvPicPr>
          <p:nvPr/>
        </p:nvPicPr>
        <p:blipFill>
          <a:blip r:embed="rId3"/>
          <a:srcRect l="5103" r="5908" b="5272"/>
          <a:stretch>
            <a:fillRect/>
          </a:stretch>
        </p:blipFill>
        <p:spPr bwMode="auto">
          <a:xfrm>
            <a:off x="466725" y="3284538"/>
            <a:ext cx="8137525" cy="338455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tx1"/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Costos de producción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400">
                <a:solidFill>
                  <a:srgbClr val="000099"/>
                </a:solidFill>
              </a:rPr>
              <a:t>Costos de alimentación </a:t>
            </a:r>
            <a:r>
              <a:rPr lang="es-ES" sz="2400">
                <a:solidFill>
                  <a:srgbClr val="000099"/>
                </a:solidFill>
                <a:sym typeface="Wingdings" pitchFamily="2" charset="2"/>
              </a:rPr>
              <a:t> $27.127,05</a:t>
            </a:r>
          </a:p>
          <a:p>
            <a:pPr lvl="2"/>
            <a:r>
              <a:rPr lang="es-ES">
                <a:solidFill>
                  <a:srgbClr val="000099"/>
                </a:solidFill>
                <a:sym typeface="Wingdings" pitchFamily="2" charset="2"/>
              </a:rPr>
              <a:t>Alimento reproductores $1.335,35 </a:t>
            </a:r>
          </a:p>
          <a:p>
            <a:pPr lvl="2"/>
            <a:r>
              <a:rPr lang="es-ES">
                <a:solidFill>
                  <a:srgbClr val="000099"/>
                </a:solidFill>
                <a:sym typeface="Wingdings" pitchFamily="2" charset="2"/>
              </a:rPr>
              <a:t>Alimento larvas  $72,49</a:t>
            </a:r>
          </a:p>
          <a:p>
            <a:pPr lvl="2"/>
            <a:r>
              <a:rPr lang="es-ES">
                <a:solidFill>
                  <a:srgbClr val="000099"/>
                </a:solidFill>
                <a:sym typeface="Wingdings" pitchFamily="2" charset="2"/>
              </a:rPr>
              <a:t>Alimento pepinos juveniles  $25.719,21</a:t>
            </a:r>
          </a:p>
          <a:p>
            <a:pPr lvl="2">
              <a:buFont typeface="Wingdings" pitchFamily="2" charset="2"/>
              <a:buNone/>
            </a:pPr>
            <a:endParaRPr lang="es-ES">
              <a:solidFill>
                <a:srgbClr val="000099"/>
              </a:solidFill>
              <a:sym typeface="Wingdings" pitchFamily="2" charset="2"/>
            </a:endParaRPr>
          </a:p>
          <a:p>
            <a:r>
              <a:rPr lang="es-ES" sz="2400">
                <a:solidFill>
                  <a:srgbClr val="000099"/>
                </a:solidFill>
                <a:sym typeface="Wingdings" pitchFamily="2" charset="2"/>
              </a:rPr>
              <a:t>Costos por sueldos  $27.384.60</a:t>
            </a:r>
          </a:p>
          <a:p>
            <a:pPr lvl="2"/>
            <a:r>
              <a:rPr lang="es-ES">
                <a:solidFill>
                  <a:srgbClr val="000099"/>
                </a:solidFill>
                <a:sym typeface="Wingdings" pitchFamily="2" charset="2"/>
              </a:rPr>
              <a:t>Mano de obra estable  $12.000,00</a:t>
            </a:r>
          </a:p>
          <a:p>
            <a:pPr lvl="2"/>
            <a:r>
              <a:rPr lang="es-ES">
                <a:solidFill>
                  <a:srgbClr val="000099"/>
                </a:solidFill>
                <a:sym typeface="Wingdings" pitchFamily="2" charset="2"/>
              </a:rPr>
              <a:t>Mano de obra provisional  $15.384,60. </a:t>
            </a:r>
          </a:p>
          <a:p>
            <a:pPr lvl="2">
              <a:buFont typeface="Wingdings" pitchFamily="2" charset="2"/>
              <a:buNone/>
            </a:pPr>
            <a:endParaRPr lang="es-ES">
              <a:solidFill>
                <a:srgbClr val="000099"/>
              </a:solidFill>
              <a:sym typeface="Wingdings" pitchFamily="2" charset="2"/>
            </a:endParaRPr>
          </a:p>
          <a:p>
            <a:pPr lvl="2"/>
            <a:endParaRPr lang="es-ES">
              <a:solidFill>
                <a:srgbClr val="000099"/>
              </a:solidFill>
              <a:sym typeface="Wingdings" pitchFamily="2" charset="2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Gasto por siembra </a:t>
            </a:r>
          </a:p>
        </p:txBody>
      </p:sp>
      <p:pic>
        <p:nvPicPr>
          <p:cNvPr id="413700" name="Picture 4"/>
          <p:cNvPicPr>
            <a:picLocks noChangeAspect="1" noChangeArrowheads="1"/>
          </p:cNvPicPr>
          <p:nvPr/>
        </p:nvPicPr>
        <p:blipFill>
          <a:blip r:embed="rId3"/>
          <a:srcRect l="12503" r="8919" b="10484"/>
          <a:stretch>
            <a:fillRect/>
          </a:stretch>
        </p:blipFill>
        <p:spPr bwMode="auto">
          <a:xfrm>
            <a:off x="1403350" y="1412875"/>
            <a:ext cx="6335713" cy="2879725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50000">
                <a:schemeClr val="tx1"/>
              </a:gs>
              <a:gs pos="100000">
                <a:srgbClr val="FFCC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</p:pic>
      <p:sp>
        <p:nvSpPr>
          <p:cNvPr id="413701" name="Text Box 5"/>
          <p:cNvSpPr txBox="1">
            <a:spLocks noChangeArrowheads="1"/>
          </p:cNvSpPr>
          <p:nvPr/>
        </p:nvSpPr>
        <p:spPr bwMode="auto">
          <a:xfrm>
            <a:off x="1095375" y="4564063"/>
            <a:ext cx="67437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s-ES" sz="3200"/>
              <a:t>Gasto por cosecha: $ 6.350,00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96925"/>
          </a:xfrm>
        </p:spPr>
        <p:txBody>
          <a:bodyPr/>
          <a:lstStyle/>
          <a:p>
            <a:r>
              <a:rPr lang="es-ES"/>
              <a:t>Gasto por diesel</a:t>
            </a:r>
          </a:p>
        </p:txBody>
      </p:sp>
      <p:pic>
        <p:nvPicPr>
          <p:cNvPr id="4126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33475"/>
            <a:ext cx="9144000" cy="2800350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50000">
                <a:srgbClr val="FFFFFF"/>
              </a:gs>
              <a:gs pos="100000">
                <a:srgbClr val="99CC00"/>
              </a:gs>
            </a:gsLst>
            <a:lin ang="5400000" scaled="1"/>
          </a:gradFill>
        </p:spPr>
      </p:pic>
      <p:pic>
        <p:nvPicPr>
          <p:cNvPr id="4126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05263"/>
            <a:ext cx="9144000" cy="2852737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FFFF"/>
              </a:gs>
              <a:gs pos="100000">
                <a:srgbClr val="FFFF99"/>
              </a:gs>
            </a:gsLst>
            <a:lin ang="5400000" scaled="1"/>
          </a:gradFill>
        </p:spPr>
      </p:pic>
      <p:sp>
        <p:nvSpPr>
          <p:cNvPr id="412679" name="Rectangle 7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12680" name="Rectangle 8"/>
          <p:cNvSpPr>
            <a:spLocks noChangeArrowheads="1"/>
          </p:cNvSpPr>
          <p:nvPr/>
        </p:nvSpPr>
        <p:spPr bwMode="auto">
          <a:xfrm>
            <a:off x="0" y="3486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320800" algn="l"/>
              </a:tabLst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Gasto por embalaje</a:t>
            </a:r>
          </a:p>
        </p:txBody>
      </p:sp>
      <p:pic>
        <p:nvPicPr>
          <p:cNvPr id="411652" name="Picture 4"/>
          <p:cNvPicPr>
            <a:picLocks noChangeAspect="1" noChangeArrowheads="1"/>
          </p:cNvPicPr>
          <p:nvPr/>
        </p:nvPicPr>
        <p:blipFill>
          <a:blip r:embed="rId3"/>
          <a:srcRect l="14781" r="8685" b="5562"/>
          <a:stretch>
            <a:fillRect/>
          </a:stretch>
        </p:blipFill>
        <p:spPr bwMode="auto">
          <a:xfrm>
            <a:off x="1619250" y="1268413"/>
            <a:ext cx="5832475" cy="3711575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50000">
                <a:srgbClr val="FFFFFF"/>
              </a:gs>
              <a:gs pos="100000">
                <a:srgbClr val="CCFFCC"/>
              </a:gs>
            </a:gsLst>
            <a:lin ang="5400000" scaled="1"/>
          </a:gradFill>
        </p:spPr>
      </p:pic>
      <p:sp>
        <p:nvSpPr>
          <p:cNvPr id="411653" name="Text Box 5"/>
          <p:cNvSpPr txBox="1">
            <a:spLocks noChangeArrowheads="1"/>
          </p:cNvSpPr>
          <p:nvPr/>
        </p:nvSpPr>
        <p:spPr bwMode="auto">
          <a:xfrm>
            <a:off x="1042988" y="5445125"/>
            <a:ext cx="7350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/>
              <a:t>Costo de Producción Total Anual:$ 284.470,78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33413"/>
            <a:ext cx="8229600" cy="1139825"/>
          </a:xfrm>
        </p:spPr>
        <p:txBody>
          <a:bodyPr/>
          <a:lstStyle/>
          <a:p>
            <a:r>
              <a:rPr lang="es-ES"/>
              <a:t>Costos de administración</a:t>
            </a:r>
          </a:p>
        </p:txBody>
      </p:sp>
      <p:sp>
        <p:nvSpPr>
          <p:cNvPr id="346277" name="Rectangle 165"/>
          <p:cNvSpPr>
            <a:spLocks noChangeArrowheads="1"/>
          </p:cNvSpPr>
          <p:nvPr/>
        </p:nvSpPr>
        <p:spPr bwMode="auto">
          <a:xfrm>
            <a:off x="468313" y="4797425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E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Vigilancia </a:t>
            </a:r>
            <a:r>
              <a:rPr lang="es-E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  <a:t> </a:t>
            </a:r>
            <a:r>
              <a:rPr lang="es-E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  <a:t>$24000 anuales</a:t>
            </a:r>
            <a:r>
              <a:rPr lang="es-E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  <a:t> </a:t>
            </a:r>
            <a:br>
              <a:rPr lang="es-E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</a:br>
            <a:r>
              <a:rPr lang="es-E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  <a:t>Honorarios abogado  </a:t>
            </a:r>
            <a:r>
              <a:rPr lang="es-E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  <a:t>$3840 anuales</a:t>
            </a:r>
            <a:r>
              <a:rPr lang="es-ES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  <a:t> </a:t>
            </a:r>
          </a:p>
        </p:txBody>
      </p:sp>
      <p:pic>
        <p:nvPicPr>
          <p:cNvPr id="346464" name="Picture 3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420938"/>
            <a:ext cx="8424862" cy="18002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chemeClr val="folHlink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5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5300663"/>
            <a:ext cx="8229600" cy="1139825"/>
          </a:xfrm>
        </p:spPr>
        <p:txBody>
          <a:bodyPr/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s-ES" sz="2400">
                <a:solidFill>
                  <a:srgbClr val="000099"/>
                </a:solidFill>
                <a:latin typeface="Verdana" pitchFamily="34" charset="0"/>
              </a:rPr>
              <a:t>Afiliación cámara acuacultura</a:t>
            </a:r>
            <a:r>
              <a:rPr lang="es-ES" sz="2400">
                <a:solidFill>
                  <a:srgbClr val="000099"/>
                </a:solidFill>
                <a:latin typeface="Verdana" pitchFamily="34" charset="0"/>
                <a:sym typeface="Wingdings" pitchFamily="2" charset="2"/>
              </a:rPr>
              <a:t> $40,00</a:t>
            </a:r>
            <a:br>
              <a:rPr lang="es-ES" sz="2400">
                <a:solidFill>
                  <a:srgbClr val="000099"/>
                </a:solidFill>
                <a:latin typeface="Verdana" pitchFamily="34" charset="0"/>
                <a:sym typeface="Wingdings" pitchFamily="2" charset="2"/>
              </a:rPr>
            </a:br>
            <a:r>
              <a:rPr lang="es-ES" sz="2400">
                <a:solidFill>
                  <a:srgbClr val="000099"/>
                </a:solidFill>
                <a:latin typeface="Verdana" pitchFamily="34" charset="0"/>
                <a:sym typeface="Wingdings" pitchFamily="2" charset="2"/>
              </a:rPr>
              <a:t>Registro sanitario  $81,04</a:t>
            </a:r>
            <a:br>
              <a:rPr lang="es-ES" sz="2400">
                <a:solidFill>
                  <a:srgbClr val="000099"/>
                </a:solidFill>
                <a:latin typeface="Verdana" pitchFamily="34" charset="0"/>
                <a:sym typeface="Wingdings" pitchFamily="2" charset="2"/>
              </a:rPr>
            </a:br>
            <a:r>
              <a:rPr lang="es-ES" sz="2400">
                <a:solidFill>
                  <a:srgbClr val="000099"/>
                </a:solidFill>
                <a:latin typeface="Verdana" pitchFamily="34" charset="0"/>
                <a:sym typeface="Wingdings" pitchFamily="2" charset="2"/>
              </a:rPr>
              <a:t>total de gastos administrativos  $41.160,96</a:t>
            </a:r>
            <a:endParaRPr lang="es-ES" sz="2400">
              <a:solidFill>
                <a:srgbClr val="000099"/>
              </a:solidFill>
              <a:latin typeface="Verdana" pitchFamily="34" charset="0"/>
            </a:endParaRPr>
          </a:p>
        </p:txBody>
      </p:sp>
      <p:graphicFrame>
        <p:nvGraphicFramePr>
          <p:cNvPr id="348164" name="Object 4"/>
          <p:cNvGraphicFramePr>
            <a:graphicFrameLocks noChangeAspect="1"/>
          </p:cNvGraphicFramePr>
          <p:nvPr>
            <p:ph idx="1"/>
          </p:nvPr>
        </p:nvGraphicFramePr>
        <p:xfrm>
          <a:off x="468313" y="908050"/>
          <a:ext cx="8388350" cy="3816350"/>
        </p:xfrm>
        <a:graphic>
          <a:graphicData uri="http://schemas.openxmlformats.org/presentationml/2006/ole">
            <p:oleObj spid="_x0000_s348164" name="Documento" r:id="rId4" imgW="5365681" imgH="1760273" progId="Word.Document.8">
              <p:embed/>
            </p:oleObj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8950"/>
            <a:ext cx="8229600" cy="1139825"/>
          </a:xfrm>
        </p:spPr>
        <p:txBody>
          <a:bodyPr/>
          <a:lstStyle/>
          <a:p>
            <a:r>
              <a:rPr lang="es-ES" sz="4000"/>
              <a:t>Generalidades de Pepino de Mar</a:t>
            </a:r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1484313"/>
            <a:ext cx="4259262" cy="4897437"/>
          </a:xfrm>
          <a:ln/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1800">
                <a:solidFill>
                  <a:srgbClr val="000099"/>
                </a:solidFill>
              </a:rPr>
              <a:t>Holothurias </a:t>
            </a:r>
            <a:r>
              <a:rPr lang="es-ES" sz="1800">
                <a:solidFill>
                  <a:srgbClr val="8A102D"/>
                </a:solidFill>
                <a:sym typeface="Wingdings" pitchFamily="2" charset="2"/>
              </a:rPr>
              <a:t></a:t>
            </a:r>
            <a:r>
              <a:rPr lang="es-ES" sz="1800">
                <a:solidFill>
                  <a:srgbClr val="000099"/>
                </a:solidFill>
                <a:sym typeface="Wingdings" pitchFamily="2" charset="2"/>
              </a:rPr>
              <a:t> Grupo de los equinodermos.</a:t>
            </a:r>
          </a:p>
          <a:p>
            <a:pPr algn="just">
              <a:lnSpc>
                <a:spcPct val="90000"/>
              </a:lnSpc>
            </a:pPr>
            <a:endParaRPr lang="es-ES" sz="1800">
              <a:solidFill>
                <a:srgbClr val="8A102D"/>
              </a:solidFill>
              <a:sym typeface="Wingdings" pitchFamily="2" charset="2"/>
            </a:endParaRPr>
          </a:p>
          <a:p>
            <a:pPr algn="just">
              <a:lnSpc>
                <a:spcPct val="90000"/>
              </a:lnSpc>
            </a:pPr>
            <a:r>
              <a:rPr lang="es-ES" sz="1800">
                <a:solidFill>
                  <a:srgbClr val="8A102D"/>
                </a:solidFill>
                <a:sym typeface="Wingdings" pitchFamily="2" charset="2"/>
              </a:rPr>
              <a:t>Ambiente</a:t>
            </a:r>
            <a:r>
              <a:rPr lang="es-ES" sz="1800">
                <a:solidFill>
                  <a:srgbClr val="000099"/>
                </a:solidFill>
                <a:sym typeface="Wingdings" pitchFamily="2" charset="2"/>
              </a:rPr>
              <a:t> </a:t>
            </a:r>
            <a:r>
              <a:rPr lang="es-ES" sz="1800">
                <a:solidFill>
                  <a:srgbClr val="8A102D"/>
                </a:solidFill>
                <a:sym typeface="Wingdings" pitchFamily="2" charset="2"/>
              </a:rPr>
              <a:t></a:t>
            </a:r>
            <a:r>
              <a:rPr lang="es-ES" sz="1800">
                <a:solidFill>
                  <a:srgbClr val="996600"/>
                </a:solidFill>
                <a:sym typeface="Wingdings" pitchFamily="2" charset="2"/>
              </a:rPr>
              <a:t> </a:t>
            </a:r>
            <a:r>
              <a:rPr lang="es-ES" sz="1800">
                <a:solidFill>
                  <a:srgbClr val="000099"/>
                </a:solidFill>
                <a:sym typeface="Wingdings" pitchFamily="2" charset="2"/>
              </a:rPr>
              <a:t>Tipo rocoso y pedroso, también fondo de conchas y arcillas.</a:t>
            </a:r>
          </a:p>
          <a:p>
            <a:pPr algn="just">
              <a:lnSpc>
                <a:spcPct val="90000"/>
              </a:lnSpc>
            </a:pPr>
            <a:endParaRPr lang="es-ES" sz="1800">
              <a:solidFill>
                <a:srgbClr val="000099"/>
              </a:solidFill>
              <a:sym typeface="Wingdings" pitchFamily="2" charset="2"/>
            </a:endParaRPr>
          </a:p>
          <a:p>
            <a:pPr algn="just">
              <a:lnSpc>
                <a:spcPct val="90000"/>
              </a:lnSpc>
            </a:pPr>
            <a:r>
              <a:rPr lang="es-ES" sz="1800">
                <a:solidFill>
                  <a:srgbClr val="8A102D"/>
                </a:solidFill>
                <a:sym typeface="Wingdings" pitchFamily="2" charset="2"/>
              </a:rPr>
              <a:t>Profundidad</a:t>
            </a:r>
            <a:r>
              <a:rPr lang="es-ES" sz="1800">
                <a:solidFill>
                  <a:srgbClr val="000099"/>
                </a:solidFill>
                <a:sym typeface="Wingdings" pitchFamily="2" charset="2"/>
              </a:rPr>
              <a:t> </a:t>
            </a:r>
            <a:r>
              <a:rPr lang="es-ES" sz="1800">
                <a:solidFill>
                  <a:srgbClr val="8A102D"/>
                </a:solidFill>
                <a:sym typeface="Wingdings" pitchFamily="2" charset="2"/>
              </a:rPr>
              <a:t></a:t>
            </a:r>
            <a:r>
              <a:rPr lang="es-ES" sz="1800">
                <a:solidFill>
                  <a:srgbClr val="000099"/>
                </a:solidFill>
                <a:sym typeface="Wingdings" pitchFamily="2" charset="2"/>
              </a:rPr>
              <a:t> 0.50 m. hasta los 61 m. normalmente están en los 33m.</a:t>
            </a:r>
            <a:endParaRPr lang="es-ES" sz="1900">
              <a:solidFill>
                <a:srgbClr val="000099"/>
              </a:solidFill>
              <a:sym typeface="Wingdings" pitchFamily="2" charset="2"/>
            </a:endParaRPr>
          </a:p>
          <a:p>
            <a:pPr algn="just">
              <a:lnSpc>
                <a:spcPct val="90000"/>
              </a:lnSpc>
            </a:pPr>
            <a:endParaRPr lang="es-ES" sz="1900">
              <a:solidFill>
                <a:srgbClr val="000099"/>
              </a:solidFill>
              <a:sym typeface="Wingdings" pitchFamily="2" charset="2"/>
            </a:endParaRPr>
          </a:p>
          <a:p>
            <a:pPr algn="just">
              <a:lnSpc>
                <a:spcPct val="90000"/>
              </a:lnSpc>
            </a:pPr>
            <a:r>
              <a:rPr lang="es-ES" sz="1900">
                <a:solidFill>
                  <a:srgbClr val="000099"/>
                </a:solidFill>
                <a:sym typeface="Wingdings" pitchFamily="2" charset="2"/>
              </a:rPr>
              <a:t>Existen aproximadamente 1250 especies  300 especies viven en agua poco profundas, facilita explotación comercial.</a:t>
            </a:r>
          </a:p>
          <a:p>
            <a:pPr algn="just">
              <a:lnSpc>
                <a:spcPct val="90000"/>
              </a:lnSpc>
            </a:pPr>
            <a:endParaRPr lang="es-ES" sz="1900">
              <a:solidFill>
                <a:srgbClr val="000099"/>
              </a:solidFill>
              <a:sym typeface="Wingdings" pitchFamily="2" charset="2"/>
            </a:endParaRPr>
          </a:p>
          <a:p>
            <a:pPr algn="just">
              <a:lnSpc>
                <a:spcPct val="90000"/>
              </a:lnSpc>
            </a:pPr>
            <a:endParaRPr lang="es-ES" sz="1900">
              <a:solidFill>
                <a:srgbClr val="000099"/>
              </a:solidFill>
            </a:endParaRPr>
          </a:p>
        </p:txBody>
      </p:sp>
      <p:pic>
        <p:nvPicPr>
          <p:cNvPr id="419844" name="Picture 4" descr="samerica3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5288" y="2205038"/>
            <a:ext cx="3816350" cy="3073400"/>
          </a:xfrm>
          <a:ln w="114300">
            <a:pattFill prst="solidDmnd">
              <a:fgClr>
                <a:srgbClr val="FFCC00"/>
              </a:fgClr>
              <a:bgClr>
                <a:srgbClr val="996600"/>
              </a:bgClr>
            </a:pattFill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41388"/>
          </a:xfrm>
        </p:spPr>
        <p:txBody>
          <a:bodyPr/>
          <a:lstStyle/>
          <a:p>
            <a:r>
              <a:rPr lang="es-ES"/>
              <a:t>Costos de exportación</a:t>
            </a:r>
          </a:p>
        </p:txBody>
      </p:sp>
      <p:sp>
        <p:nvSpPr>
          <p:cNvPr id="3471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836613"/>
            <a:ext cx="8686800" cy="14684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800">
                <a:solidFill>
                  <a:srgbClr val="000099"/>
                </a:solidFill>
              </a:rPr>
              <a:t>Gasto anual </a:t>
            </a:r>
            <a:r>
              <a:rPr lang="es-ES" sz="2800">
                <a:solidFill>
                  <a:srgbClr val="000099"/>
                </a:solidFill>
                <a:sym typeface="Wingdings" pitchFamily="2" charset="2"/>
              </a:rPr>
              <a:t> $54.427,67 </a:t>
            </a:r>
          </a:p>
          <a:p>
            <a:pPr lvl="1">
              <a:lnSpc>
                <a:spcPct val="80000"/>
              </a:lnSpc>
            </a:pPr>
            <a:r>
              <a:rPr lang="es-ES" sz="2000">
                <a:solidFill>
                  <a:srgbClr val="000099"/>
                </a:solidFill>
                <a:sym typeface="Wingdings" pitchFamily="2" charset="2"/>
              </a:rPr>
              <a:t>Gasto por transporte terrestre  $  4.000,00</a:t>
            </a:r>
          </a:p>
          <a:p>
            <a:pPr lvl="1">
              <a:lnSpc>
                <a:spcPct val="80000"/>
              </a:lnSpc>
            </a:pPr>
            <a:r>
              <a:rPr lang="es-ES" sz="2000">
                <a:solidFill>
                  <a:srgbClr val="000099"/>
                </a:solidFill>
                <a:sym typeface="Wingdings" pitchFamily="2" charset="2"/>
              </a:rPr>
              <a:t>Gasto por transporte marítimo  $36.000,00</a:t>
            </a:r>
          </a:p>
          <a:p>
            <a:pPr lvl="1">
              <a:lnSpc>
                <a:spcPct val="80000"/>
              </a:lnSpc>
            </a:pPr>
            <a:r>
              <a:rPr lang="es-ES" sz="2000">
                <a:solidFill>
                  <a:srgbClr val="000099"/>
                </a:solidFill>
                <a:sym typeface="Wingdings" pitchFamily="2" charset="2"/>
              </a:rPr>
              <a:t>Imprevisto 5%                         $  2.591,79</a:t>
            </a:r>
          </a:p>
        </p:txBody>
      </p:sp>
      <p:graphicFrame>
        <p:nvGraphicFramePr>
          <p:cNvPr id="347142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468313" y="2306638"/>
          <a:ext cx="8188325" cy="4448175"/>
        </p:xfrm>
        <a:graphic>
          <a:graphicData uri="http://schemas.openxmlformats.org/presentationml/2006/ole">
            <p:oleObj spid="_x0000_s347142" name="Documento" r:id="rId4" imgW="5362438" imgH="2561867" progId="Word.Document.8">
              <p:embed/>
            </p:oleObj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90488"/>
            <a:ext cx="8686800" cy="1139825"/>
          </a:xfrm>
        </p:spPr>
        <p:txBody>
          <a:bodyPr/>
          <a:lstStyle/>
          <a:p>
            <a:r>
              <a:rPr lang="es-ES" sz="3900" b="1"/>
              <a:t>Depreciación</a:t>
            </a:r>
          </a:p>
        </p:txBody>
      </p:sp>
      <p:graphicFrame>
        <p:nvGraphicFramePr>
          <p:cNvPr id="351238" name="Object 6"/>
          <p:cNvGraphicFramePr>
            <a:graphicFrameLocks noChangeAspect="1"/>
          </p:cNvGraphicFramePr>
          <p:nvPr/>
        </p:nvGraphicFramePr>
        <p:xfrm>
          <a:off x="104775" y="1157288"/>
          <a:ext cx="9004300" cy="4287837"/>
        </p:xfrm>
        <a:graphic>
          <a:graphicData uri="http://schemas.openxmlformats.org/presentationml/2006/ole">
            <p:oleObj spid="_x0000_s351238" name="Documento" r:id="rId4" imgW="5260818" imgH="2101040" progId="Word.Document.8">
              <p:embed/>
            </p:oleObj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Mantenimiento </a:t>
            </a:r>
          </a:p>
        </p:txBody>
      </p:sp>
      <p:graphicFrame>
        <p:nvGraphicFramePr>
          <p:cNvPr id="353284" name="Object 4"/>
          <p:cNvGraphicFramePr>
            <a:graphicFrameLocks noChangeAspect="1"/>
          </p:cNvGraphicFramePr>
          <p:nvPr>
            <p:ph idx="1"/>
          </p:nvPr>
        </p:nvGraphicFramePr>
        <p:xfrm>
          <a:off x="550863" y="1695450"/>
          <a:ext cx="8064500" cy="4248150"/>
        </p:xfrm>
        <a:graphic>
          <a:graphicData uri="http://schemas.openxmlformats.org/presentationml/2006/ole">
            <p:oleObj spid="_x0000_s353284" name="Documento" r:id="rId4" imgW="5378294" imgH="2026632" progId="Word.Document.8">
              <p:embed/>
            </p:oleObj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Flujo de caja</a:t>
            </a:r>
          </a:p>
        </p:txBody>
      </p:sp>
      <p:grpSp>
        <p:nvGrpSpPr>
          <p:cNvPr id="356363" name="Group 11"/>
          <p:cNvGrpSpPr>
            <a:grpSpLocks/>
          </p:cNvGrpSpPr>
          <p:nvPr/>
        </p:nvGrpSpPr>
        <p:grpSpPr bwMode="auto">
          <a:xfrm>
            <a:off x="755650" y="1196975"/>
            <a:ext cx="7993063" cy="4608513"/>
            <a:chOff x="1341" y="1417"/>
            <a:chExt cx="6887" cy="4680"/>
          </a:xfrm>
        </p:grpSpPr>
        <p:pic>
          <p:nvPicPr>
            <p:cNvPr id="356364" name="Picture 12"/>
            <p:cNvPicPr>
              <a:picLocks noChangeAspect="1" noChangeArrowheads="1"/>
            </p:cNvPicPr>
            <p:nvPr/>
          </p:nvPicPr>
          <p:blipFill>
            <a:blip r:embed="rId3"/>
            <a:srcRect r="60489"/>
            <a:stretch>
              <a:fillRect/>
            </a:stretch>
          </p:blipFill>
          <p:spPr bwMode="auto">
            <a:xfrm>
              <a:off x="1341" y="1417"/>
              <a:ext cx="4979" cy="4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folHlink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</p:pic>
        <p:pic>
          <p:nvPicPr>
            <p:cNvPr id="356365" name="Picture 13"/>
            <p:cNvPicPr>
              <a:picLocks noChangeAspect="1" noChangeArrowheads="1"/>
            </p:cNvPicPr>
            <p:nvPr/>
          </p:nvPicPr>
          <p:blipFill>
            <a:blip r:embed="rId3"/>
            <a:srcRect l="85579"/>
            <a:stretch>
              <a:fillRect/>
            </a:stretch>
          </p:blipFill>
          <p:spPr bwMode="auto">
            <a:xfrm>
              <a:off x="6321" y="1417"/>
              <a:ext cx="1907" cy="4680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folHlink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356366" name="Rectangle 14"/>
          <p:cNvSpPr>
            <a:spLocks noChangeArrowheads="1"/>
          </p:cNvSpPr>
          <p:nvPr/>
        </p:nvSpPr>
        <p:spPr bwMode="auto">
          <a:xfrm>
            <a:off x="2628900" y="6019800"/>
            <a:ext cx="417512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s-ES" sz="280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TIR = 45%.</a:t>
            </a:r>
          </a:p>
        </p:txBody>
      </p:sp>
      <p:sp>
        <p:nvSpPr>
          <p:cNvPr id="356367" name="Text Box 15"/>
          <p:cNvSpPr txBox="1">
            <a:spLocks noChangeArrowheads="1"/>
          </p:cNvSpPr>
          <p:nvPr/>
        </p:nvSpPr>
        <p:spPr bwMode="auto">
          <a:xfrm>
            <a:off x="158750" y="6324600"/>
            <a:ext cx="476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>
                <a:hlinkClick r:id="rId4" action="ppaction://hlinkfile"/>
              </a:rPr>
              <a:t>FC</a:t>
            </a:r>
            <a:endParaRPr lang="es-ES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796925"/>
          </a:xfrm>
        </p:spPr>
        <p:txBody>
          <a:bodyPr/>
          <a:lstStyle/>
          <a:p>
            <a:r>
              <a:rPr lang="es-ES"/>
              <a:t>Cálculo del VAN</a:t>
            </a:r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229600" cy="2808287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ES" sz="4000">
              <a:solidFill>
                <a:srgbClr val="000099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ES" sz="4000">
                <a:solidFill>
                  <a:srgbClr val="000099"/>
                </a:solidFill>
              </a:rPr>
              <a:t>Valor Actual Neto: </a:t>
            </a:r>
            <a:r>
              <a:rPr lang="es-ES" sz="4000"/>
              <a:t>$62.231,73</a:t>
            </a:r>
          </a:p>
        </p:txBody>
      </p:sp>
      <p:pic>
        <p:nvPicPr>
          <p:cNvPr id="3625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2420938"/>
            <a:ext cx="6624638" cy="3089275"/>
          </a:xfrm>
          <a:prstGeom prst="rect">
            <a:avLst/>
          </a:prstGeom>
          <a:gradFill rotWithShape="1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>
                  <a:alpha val="60001"/>
                </a:srgbClr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Sensibilidad a los precios</a:t>
            </a:r>
          </a:p>
        </p:txBody>
      </p:sp>
      <p:graphicFrame>
        <p:nvGraphicFramePr>
          <p:cNvPr id="363529" name="Object 9"/>
          <p:cNvGraphicFramePr>
            <a:graphicFrameLocks noChangeAspect="1"/>
          </p:cNvGraphicFramePr>
          <p:nvPr>
            <p:ph sz="half" idx="1"/>
          </p:nvPr>
        </p:nvGraphicFramePr>
        <p:xfrm>
          <a:off x="179388" y="1268413"/>
          <a:ext cx="4860925" cy="5300662"/>
        </p:xfrm>
        <a:graphic>
          <a:graphicData uri="http://schemas.openxmlformats.org/presentationml/2006/ole">
            <p:oleObj spid="_x0000_s363529" name="Documento" r:id="rId4" imgW="5260818" imgH="3328234" progId="Word.Document.8">
              <p:embed/>
            </p:oleObj>
          </a:graphicData>
        </a:graphic>
      </p:graphicFrame>
      <p:pic>
        <p:nvPicPr>
          <p:cNvPr id="363531" name="Picture 11"/>
          <p:cNvPicPr>
            <a:picLocks noChangeAspect="1" noChangeArrowheads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5148263" y="1557338"/>
            <a:ext cx="3995737" cy="3455987"/>
          </a:xfrm>
          <a:noFill/>
          <a:ln/>
        </p:spPr>
      </p:pic>
      <p:sp>
        <p:nvSpPr>
          <p:cNvPr id="363532" name="Rectangle 12"/>
          <p:cNvSpPr>
            <a:spLocks noChangeArrowheads="1"/>
          </p:cNvSpPr>
          <p:nvPr/>
        </p:nvSpPr>
        <p:spPr bwMode="auto">
          <a:xfrm>
            <a:off x="5148263" y="5157788"/>
            <a:ext cx="3995737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ES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Mín </a:t>
            </a:r>
            <a:r>
              <a:rPr lang="es-ES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  <a:t> </a:t>
            </a:r>
            <a:r>
              <a:rPr lang="es-E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  <a:t>$ 21,21</a:t>
            </a:r>
            <a:r>
              <a:rPr lang="es-ES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  <a:t/>
            </a:r>
            <a:br>
              <a:rPr lang="es-ES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</a:br>
            <a:r>
              <a:rPr lang="es-ES" sz="320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  <a:t>13.15%</a:t>
            </a:r>
            <a:endParaRPr lang="es-ES" sz="320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/>
              <a:t>Sensibilidad a la variación en cantidad</a:t>
            </a:r>
          </a:p>
        </p:txBody>
      </p:sp>
      <p:sp>
        <p:nvSpPr>
          <p:cNvPr id="364550" name="Rectangle 6"/>
          <p:cNvSpPr>
            <a:spLocks noChangeArrowheads="1"/>
          </p:cNvSpPr>
          <p:nvPr/>
        </p:nvSpPr>
        <p:spPr bwMode="auto">
          <a:xfrm>
            <a:off x="4932363" y="4941888"/>
            <a:ext cx="3960812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E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Mín </a:t>
            </a:r>
            <a:r>
              <a:rPr lang="es-E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  <a:t>17.489,29 Kg</a:t>
            </a:r>
            <a:br>
              <a:rPr lang="es-E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</a:br>
            <a:r>
              <a:rPr lang="es-ES" sz="3200" b="1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  <a:t>15.27 %</a:t>
            </a:r>
            <a:endParaRPr lang="es-ES" sz="3200" b="1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graphicFrame>
        <p:nvGraphicFramePr>
          <p:cNvPr id="364551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4500563" y="1196975"/>
          <a:ext cx="4248150" cy="3206750"/>
        </p:xfrm>
        <a:graphic>
          <a:graphicData uri="http://schemas.openxmlformats.org/presentationml/2006/ole">
            <p:oleObj spid="_x0000_s364551" name="Gráfico" r:id="rId4" imgW="3619500" imgH="2371725" progId="Excel.Chart.8">
              <p:embed/>
            </p:oleObj>
          </a:graphicData>
        </a:graphic>
      </p:graphicFrame>
      <p:pic>
        <p:nvPicPr>
          <p:cNvPr id="364555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1268413"/>
            <a:ext cx="4067175" cy="5373687"/>
          </a:xfrm>
          <a:prstGeom prst="rect">
            <a:avLst/>
          </a:prstGeom>
          <a:gradFill rotWithShape="1">
            <a:gsLst>
              <a:gs pos="0">
                <a:srgbClr val="FFCC99">
                  <a:alpha val="89999"/>
                </a:srgbClr>
              </a:gs>
              <a:gs pos="50000">
                <a:srgbClr val="FFFFFF"/>
              </a:gs>
              <a:gs pos="100000">
                <a:srgbClr val="FFCC99">
                  <a:alpha val="89999"/>
                </a:srgbClr>
              </a:gs>
            </a:gsLst>
            <a:lin ang="5400000" scaled="1"/>
          </a:gradFill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Sensibilidad a los costos</a:t>
            </a:r>
          </a:p>
        </p:txBody>
      </p:sp>
      <p:sp>
        <p:nvSpPr>
          <p:cNvPr id="365575" name="Rectangle 7"/>
          <p:cNvSpPr>
            <a:spLocks noChangeArrowheads="1"/>
          </p:cNvSpPr>
          <p:nvPr/>
        </p:nvSpPr>
        <p:spPr bwMode="auto">
          <a:xfrm>
            <a:off x="5292725" y="4868863"/>
            <a:ext cx="34417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E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Máx </a:t>
            </a:r>
            <a:r>
              <a:rPr lang="es-E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  <a:t> $213.655,37</a:t>
            </a:r>
            <a:br>
              <a:rPr lang="es-E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</a:br>
            <a:r>
              <a:rPr lang="es-E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  <a:t>20.70%</a:t>
            </a:r>
            <a:r>
              <a:rPr lang="es-E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Wingdings" pitchFamily="2" charset="2"/>
              </a:rPr>
              <a:t> </a:t>
            </a:r>
          </a:p>
        </p:txBody>
      </p:sp>
      <p:pic>
        <p:nvPicPr>
          <p:cNvPr id="36557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268413"/>
            <a:ext cx="4249738" cy="5040312"/>
          </a:xfrm>
          <a:prstGeom prst="rect">
            <a:avLst/>
          </a:prstGeom>
          <a:gradFill rotWithShape="1">
            <a:gsLst>
              <a:gs pos="0">
                <a:srgbClr val="C0F2CA"/>
              </a:gs>
              <a:gs pos="50000">
                <a:schemeClr val="tx1"/>
              </a:gs>
              <a:gs pos="100000">
                <a:srgbClr val="C0F2CA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65578" name="Object 10"/>
          <p:cNvGraphicFramePr>
            <a:graphicFrameLocks noChangeAspect="1"/>
          </p:cNvGraphicFramePr>
          <p:nvPr>
            <p:ph idx="1"/>
          </p:nvPr>
        </p:nvGraphicFramePr>
        <p:xfrm>
          <a:off x="4500563" y="1196975"/>
          <a:ext cx="4392612" cy="3311525"/>
        </p:xfrm>
        <a:graphic>
          <a:graphicData uri="http://schemas.openxmlformats.org/presentationml/2006/ole">
            <p:oleObj spid="_x0000_s365578" name="Gráfico" r:id="rId5" imgW="4114800" imgH="2295525" progId="Excel.Chart.8">
              <p:embed/>
            </p:oleObj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Beneficios económicos para el país</a:t>
            </a:r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000">
                <a:solidFill>
                  <a:srgbClr val="000099"/>
                </a:solidFill>
              </a:rPr>
              <a:t>Generación de empleo:</a:t>
            </a:r>
          </a:p>
          <a:p>
            <a:pPr lvl="1" algn="just">
              <a:lnSpc>
                <a:spcPct val="80000"/>
              </a:lnSpc>
            </a:pPr>
            <a:r>
              <a:rPr lang="es-ES" sz="2000">
                <a:solidFill>
                  <a:srgbClr val="000099"/>
                </a:solidFill>
              </a:rPr>
              <a:t>Provisionales </a:t>
            </a:r>
            <a:r>
              <a:rPr lang="es-ES" sz="2000">
                <a:solidFill>
                  <a:srgbClr val="990000"/>
                </a:solidFill>
                <a:sym typeface="Wingdings" pitchFamily="2" charset="2"/>
              </a:rPr>
              <a:t></a:t>
            </a:r>
            <a:r>
              <a:rPr lang="es-ES" sz="2000">
                <a:solidFill>
                  <a:srgbClr val="000099"/>
                </a:solidFill>
              </a:rPr>
              <a:t> 407 personas que ganarán $1.05 por hora.</a:t>
            </a:r>
          </a:p>
          <a:p>
            <a:pPr lvl="1" algn="just">
              <a:lnSpc>
                <a:spcPct val="80000"/>
              </a:lnSpc>
            </a:pPr>
            <a:r>
              <a:rPr lang="es-ES" sz="2000">
                <a:solidFill>
                  <a:srgbClr val="000099"/>
                </a:solidFill>
              </a:rPr>
              <a:t>Estables </a:t>
            </a:r>
            <a:r>
              <a:rPr lang="es-ES" sz="2000">
                <a:solidFill>
                  <a:srgbClr val="990000"/>
                </a:solidFill>
                <a:sym typeface="Wingdings" pitchFamily="2" charset="2"/>
              </a:rPr>
              <a:t></a:t>
            </a:r>
            <a:r>
              <a:rPr lang="es-ES" sz="2000">
                <a:solidFill>
                  <a:srgbClr val="000099"/>
                </a:solidFill>
                <a:sym typeface="Wingdings" pitchFamily="2" charset="2"/>
              </a:rPr>
              <a:t> </a:t>
            </a:r>
            <a:r>
              <a:rPr lang="es-ES" sz="2000">
                <a:solidFill>
                  <a:srgbClr val="000099"/>
                </a:solidFill>
              </a:rPr>
              <a:t>7 personas e indirectamente a 12 personas a través de la compañía de seguridad.</a:t>
            </a:r>
          </a:p>
          <a:p>
            <a:pPr algn="just">
              <a:lnSpc>
                <a:spcPct val="80000"/>
              </a:lnSpc>
            </a:pPr>
            <a:endParaRPr lang="es-ES" sz="2000">
              <a:solidFill>
                <a:srgbClr val="000099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es-ES" sz="2000">
                <a:solidFill>
                  <a:srgbClr val="000099"/>
                </a:solidFill>
              </a:rPr>
              <a:t>Desarrollo de la península de Santa Elena generando un negocio productivo y aportando con impuestos a la municipalidad. Además servirá como incentivo para  inversionistas dentro del país lo que contribuirá al crecimiento de la inversión interna y a las exportaciones.</a:t>
            </a:r>
          </a:p>
          <a:p>
            <a:pPr algn="just">
              <a:lnSpc>
                <a:spcPct val="80000"/>
              </a:lnSpc>
            </a:pPr>
            <a:endParaRPr lang="es-ES" sz="2000">
              <a:solidFill>
                <a:srgbClr val="000099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es-ES" sz="2000">
                <a:solidFill>
                  <a:srgbClr val="000099"/>
                </a:solidFill>
              </a:rPr>
              <a:t>Aporte al medio ambiente, evitando la captura excesiva de esta especie en estado natural.</a:t>
            </a:r>
          </a:p>
          <a:p>
            <a:pPr algn="just">
              <a:lnSpc>
                <a:spcPct val="80000"/>
              </a:lnSpc>
            </a:pPr>
            <a:endParaRPr lang="es-ES" sz="2000">
              <a:solidFill>
                <a:srgbClr val="000099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es-ES" sz="2000">
                <a:solidFill>
                  <a:srgbClr val="000099"/>
                </a:solidFill>
              </a:rPr>
              <a:t>Crecimiento en las ventas de los proveedores.</a:t>
            </a:r>
          </a:p>
          <a:p>
            <a:pPr algn="just">
              <a:lnSpc>
                <a:spcPct val="80000"/>
              </a:lnSpc>
            </a:pPr>
            <a:endParaRPr lang="es-ES" sz="2000">
              <a:solidFill>
                <a:srgbClr val="000099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es-ES" sz="2000">
                <a:solidFill>
                  <a:srgbClr val="000099"/>
                </a:solidFill>
              </a:rPr>
              <a:t>Contribución al país a través del pago de 25%.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Conclusiones </a:t>
            </a:r>
          </a:p>
        </p:txBody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609600" indent="-609600" algn="just">
              <a:lnSpc>
                <a:spcPct val="90000"/>
              </a:lnSpc>
            </a:pPr>
            <a:r>
              <a:rPr lang="es-ES" sz="2400">
                <a:solidFill>
                  <a:srgbClr val="000099"/>
                </a:solidFill>
              </a:rPr>
              <a:t>El proyecto genera resultados positivos, TIR de 45% y utilidad neta para el primer año $97.087,33 que permite cubrir el 100% la inversión inicial de $ 78.836.36 en el mismo año. </a:t>
            </a:r>
          </a:p>
          <a:p>
            <a:pPr marL="609600" indent="-609600" algn="just">
              <a:lnSpc>
                <a:spcPct val="90000"/>
              </a:lnSpc>
            </a:pPr>
            <a:endParaRPr lang="es-ES" sz="2400">
              <a:solidFill>
                <a:srgbClr val="000099"/>
              </a:solidFill>
            </a:endParaRPr>
          </a:p>
          <a:p>
            <a:pPr marL="609600" indent="-609600" algn="just">
              <a:lnSpc>
                <a:spcPct val="90000"/>
              </a:lnSpc>
            </a:pPr>
            <a:r>
              <a:rPr lang="es-ES" sz="2400">
                <a:solidFill>
                  <a:srgbClr val="000099"/>
                </a:solidFill>
              </a:rPr>
              <a:t>Evitar la extinción de pepinos de mar </a:t>
            </a:r>
            <a:r>
              <a:rPr lang="es-ES" sz="2400">
                <a:solidFill>
                  <a:srgbClr val="000099"/>
                </a:solidFill>
                <a:sym typeface="Wingdings" pitchFamily="2" charset="2"/>
              </a:rPr>
              <a:t> </a:t>
            </a:r>
            <a:r>
              <a:rPr lang="es-ES" sz="2400">
                <a:solidFill>
                  <a:srgbClr val="000099"/>
                </a:solidFill>
              </a:rPr>
              <a:t> riesgo de perder la vida en niveles profundos del mar, además de prevenir    la excesiva recolección de pepinos de mar juveniles,  impidiendo  el desarrollo de estos animales.</a:t>
            </a:r>
          </a:p>
          <a:p>
            <a:pPr marL="609600" indent="-609600" algn="just">
              <a:lnSpc>
                <a:spcPct val="90000"/>
              </a:lnSpc>
            </a:pPr>
            <a:endParaRPr lang="es-ES" sz="2400">
              <a:solidFill>
                <a:srgbClr val="000099"/>
              </a:solidFill>
            </a:endParaRPr>
          </a:p>
          <a:p>
            <a:pPr marL="609600" indent="-609600" algn="just">
              <a:lnSpc>
                <a:spcPct val="90000"/>
              </a:lnSpc>
            </a:pPr>
            <a:r>
              <a:rPr lang="es-ES" sz="2400">
                <a:solidFill>
                  <a:srgbClr val="000099"/>
                </a:solidFill>
              </a:rPr>
              <a:t>Alta sobrevivencia en piscinas comparado con su ambiente natural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8950"/>
            <a:ext cx="8229600" cy="1139825"/>
          </a:xfrm>
        </p:spPr>
        <p:txBody>
          <a:bodyPr/>
          <a:lstStyle/>
          <a:p>
            <a:r>
              <a:rPr lang="es-ES" sz="4000"/>
              <a:t>Característica Físicas del Isostichopus Fuscus</a:t>
            </a:r>
          </a:p>
        </p:txBody>
      </p:sp>
      <p:graphicFrame>
        <p:nvGraphicFramePr>
          <p:cNvPr id="420867" name="Group 3"/>
          <p:cNvGraphicFramePr>
            <a:graphicFrameLocks noGrp="1"/>
          </p:cNvGraphicFramePr>
          <p:nvPr/>
        </p:nvGraphicFramePr>
        <p:xfrm>
          <a:off x="1187450" y="2060575"/>
          <a:ext cx="7129463" cy="3464878"/>
        </p:xfrm>
        <a:graphic>
          <a:graphicData uri="http://schemas.openxmlformats.org/drawingml/2006/table">
            <a:tbl>
              <a:tblPr/>
              <a:tblGrid>
                <a:gridCol w="3162300"/>
                <a:gridCol w="3967163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8A102D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A102D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Tamaño promedio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8A102D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 – 24 cm.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A102D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Peso promedio húmedo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8A102D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271 gramos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A102D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Peso promedio seco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8A102D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 – 20 gramos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A102D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Color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8A102D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Marrón amarillento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A102D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Forma del cuerpo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8A102D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Dilatado, achatado con extremo redondeado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A102D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Alimentación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8A102D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Algas marinas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A102D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Temperatura 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8A102D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 – 30 </a:t>
                      </a:r>
                      <a:r>
                        <a:rPr kumimoji="0" lang="es-E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C.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A102D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Salinidad del medio en que vive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8A102D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 – 35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420896" name="Rectangle 32"/>
          <p:cNvSpPr>
            <a:spLocks noChangeArrowheads="1"/>
          </p:cNvSpPr>
          <p:nvPr/>
        </p:nvSpPr>
        <p:spPr bwMode="auto">
          <a:xfrm>
            <a:off x="1331913" y="5589588"/>
            <a:ext cx="3535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600">
                <a:latin typeface="Arial" charset="0"/>
                <a:ea typeface="Times New Roman" pitchFamily="18" charset="0"/>
                <a:cs typeface="Arial" charset="0"/>
              </a:rPr>
              <a:t>                Fuente: Fundación Darwin.</a:t>
            </a:r>
            <a:endParaRPr lang="es-ES" sz="2800">
              <a:latin typeface="Arial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Recomendaciones </a:t>
            </a:r>
          </a:p>
        </p:txBody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5257800"/>
          </a:xfrm>
        </p:spPr>
        <p:txBody>
          <a:bodyPr/>
          <a:lstStyle/>
          <a:p>
            <a:pPr marL="609600" indent="-609600" algn="just">
              <a:lnSpc>
                <a:spcPct val="90000"/>
              </a:lnSpc>
            </a:pPr>
            <a:r>
              <a:rPr lang="es-ES" sz="2400">
                <a:solidFill>
                  <a:srgbClr val="000099"/>
                </a:solidFill>
              </a:rPr>
              <a:t>Invertir en la construcción de un laboratorio con un costo aproximado de $ 53.000, ahorrando el pago mensual de  $ 1.000 por alquiler de laboratorio.</a:t>
            </a:r>
          </a:p>
          <a:p>
            <a:pPr marL="609600" indent="-609600" algn="just">
              <a:lnSpc>
                <a:spcPct val="90000"/>
              </a:lnSpc>
            </a:pPr>
            <a:endParaRPr lang="es-ES" sz="2400">
              <a:solidFill>
                <a:srgbClr val="000099"/>
              </a:solidFill>
            </a:endParaRPr>
          </a:p>
          <a:p>
            <a:pPr marL="609600" indent="-609600" algn="just">
              <a:lnSpc>
                <a:spcPct val="90000"/>
              </a:lnSpc>
            </a:pPr>
            <a:r>
              <a:rPr lang="es-ES" sz="2400">
                <a:solidFill>
                  <a:srgbClr val="000099"/>
                </a:solidFill>
              </a:rPr>
              <a:t>Aprovechar oportunidades a futuro de compra de las piscinas, debido a que los inversionistas en el sector camaronero tienden a abandonar sus piscinas cuando el negocio les resulta improductivos o no pueden controlar las enfermedades.</a:t>
            </a:r>
          </a:p>
          <a:p>
            <a:pPr marL="609600" indent="-609600" algn="just">
              <a:lnSpc>
                <a:spcPct val="90000"/>
              </a:lnSpc>
            </a:pPr>
            <a:endParaRPr lang="es-ES" sz="2400">
              <a:solidFill>
                <a:srgbClr val="000099"/>
              </a:solidFill>
            </a:endParaRPr>
          </a:p>
          <a:p>
            <a:pPr marL="609600" indent="-609600" algn="just">
              <a:lnSpc>
                <a:spcPct val="90000"/>
              </a:lnSpc>
            </a:pPr>
            <a:r>
              <a:rPr lang="es-ES" sz="2400">
                <a:solidFill>
                  <a:srgbClr val="000099"/>
                </a:solidFill>
              </a:rPr>
              <a:t>Venta de vísceras de pepino de mar, siempre que se realice en el mercado interno. </a:t>
            </a:r>
          </a:p>
          <a:p>
            <a:pPr marL="609600" indent="-609600" algn="just">
              <a:lnSpc>
                <a:spcPct val="90000"/>
              </a:lnSpc>
              <a:buFont typeface="Wingdings" pitchFamily="2" charset="2"/>
              <a:buNone/>
            </a:pPr>
            <a:endParaRPr lang="es-ES" sz="240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Usos del pepino de mar</a:t>
            </a:r>
          </a:p>
        </p:txBody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5329237"/>
          </a:xfrm>
          <a:noFill/>
          <a:ln/>
        </p:spPr>
        <p:txBody>
          <a:bodyPr/>
          <a:lstStyle/>
          <a:p>
            <a:pPr marL="533400" indent="-533400" algn="just"/>
            <a:r>
              <a:rPr lang="es-ES" sz="2000">
                <a:solidFill>
                  <a:srgbClr val="FF9933"/>
                </a:solidFill>
              </a:rPr>
              <a:t>Poderes Curativos </a:t>
            </a:r>
            <a:r>
              <a:rPr lang="es-ES" sz="2000">
                <a:solidFill>
                  <a:srgbClr val="FF9933"/>
                </a:solidFill>
                <a:sym typeface="Wingdings" pitchFamily="2" charset="2"/>
              </a:rPr>
              <a:t></a:t>
            </a:r>
            <a:r>
              <a:rPr lang="es-ES" sz="2000">
                <a:solidFill>
                  <a:srgbClr val="000099"/>
                </a:solidFill>
                <a:sym typeface="Wingdings" pitchFamily="2" charset="2"/>
              </a:rPr>
              <a:t> </a:t>
            </a:r>
            <a:r>
              <a:rPr lang="es-ES" sz="2000">
                <a:solidFill>
                  <a:srgbClr val="000099"/>
                </a:solidFill>
              </a:rPr>
              <a:t>Natural , en polvo, en pastilla, en ungüentos, etc., para la curaciones de enfermedades como artritis, impotencia sexual, para regular presión arterial y el colesterol, para energizar el cuerpo humano o complemento vitamínico.</a:t>
            </a:r>
          </a:p>
          <a:p>
            <a:pPr marL="533400" indent="-533400" algn="just"/>
            <a:r>
              <a:rPr lang="es-ES" sz="2000">
                <a:solidFill>
                  <a:srgbClr val="FF9933"/>
                </a:solidFill>
              </a:rPr>
              <a:t>Gran valor dentro del ecosistema marino </a:t>
            </a:r>
            <a:r>
              <a:rPr lang="es-ES" sz="2000">
                <a:solidFill>
                  <a:srgbClr val="FF9933"/>
                </a:solidFill>
                <a:sym typeface="Wingdings" pitchFamily="2" charset="2"/>
              </a:rPr>
              <a:t></a:t>
            </a:r>
            <a:r>
              <a:rPr lang="es-ES" sz="2000">
                <a:solidFill>
                  <a:srgbClr val="000099"/>
                </a:solidFill>
              </a:rPr>
              <a:t> filtran los sedimentos oceánicos y devuelven nutrientes a la red alimenticia, consumen y muelen sedimentos y material orgánico en partículas más sutiles, revolviendo las capas superiores, facilitando la penetración del oxígeno y evitando la acumulación de materia orgánica en descomposición.</a:t>
            </a:r>
          </a:p>
          <a:p>
            <a:pPr marL="533400" indent="-533400" algn="just"/>
            <a:r>
              <a:rPr lang="es-ES" sz="2000">
                <a:solidFill>
                  <a:srgbClr val="FF9933"/>
                </a:solidFill>
              </a:rPr>
              <a:t>Revestimiento corporal eviscerado </a:t>
            </a:r>
            <a:r>
              <a:rPr lang="es-ES" sz="2000">
                <a:solidFill>
                  <a:srgbClr val="FF9933"/>
                </a:solidFill>
                <a:sym typeface="Wingdings" pitchFamily="2" charset="2"/>
              </a:rPr>
              <a:t> </a:t>
            </a:r>
            <a:r>
              <a:rPr lang="es-ES" sz="2000">
                <a:solidFill>
                  <a:srgbClr val="000099"/>
                </a:solidFill>
              </a:rPr>
              <a:t>se come crudo, cocido o encurtido </a:t>
            </a:r>
            <a:r>
              <a:rPr lang="es-ES" sz="2000">
                <a:solidFill>
                  <a:srgbClr val="000099"/>
                </a:solidFill>
                <a:sym typeface="Wingdings" pitchFamily="2" charset="2"/>
              </a:rPr>
              <a:t></a:t>
            </a:r>
            <a:r>
              <a:rPr lang="es-ES" sz="2000">
                <a:solidFill>
                  <a:srgbClr val="000099"/>
                </a:solidFill>
              </a:rPr>
              <a:t> trepang o hai-som en todo el Indo-Pacífico tropical. Las fajas musculares se utilizan como sustitutos de almejas en Asia y los Estados Unidos. </a:t>
            </a:r>
          </a:p>
          <a:p>
            <a:pPr marL="533400" indent="-533400">
              <a:buFont typeface="Wingdings" pitchFamily="2" charset="2"/>
              <a:buNone/>
            </a:pPr>
            <a:endParaRPr lang="es-ES" sz="2000">
              <a:solidFill>
                <a:srgbClr val="000099"/>
              </a:solidFill>
            </a:endParaRPr>
          </a:p>
          <a:p>
            <a:pPr marL="1714500" lvl="3" indent="-342900" algn="just"/>
            <a:endParaRPr lang="es-ES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88950"/>
            <a:ext cx="8229600" cy="1139825"/>
          </a:xfrm>
        </p:spPr>
        <p:txBody>
          <a:bodyPr/>
          <a:lstStyle/>
          <a:p>
            <a:r>
              <a:rPr lang="es-ES"/>
              <a:t>Oferta Exportable Ecuatoriana </a:t>
            </a:r>
          </a:p>
        </p:txBody>
      </p:sp>
      <p:sp>
        <p:nvSpPr>
          <p:cNvPr id="422915" name="Text Box 3"/>
          <p:cNvSpPr txBox="1">
            <a:spLocks noChangeArrowheads="1"/>
          </p:cNvSpPr>
          <p:nvPr/>
        </p:nvSpPr>
        <p:spPr bwMode="auto">
          <a:xfrm>
            <a:off x="1692275" y="5745163"/>
            <a:ext cx="64801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400"/>
              <a:t>Investigación elaborada por la Estación científica Charles Darwin de la Fundación Natura publicada por El Universo</a:t>
            </a:r>
          </a:p>
        </p:txBody>
      </p:sp>
      <p:pic>
        <p:nvPicPr>
          <p:cNvPr id="422916" name="Picture 4"/>
          <p:cNvPicPr>
            <a:picLocks noChangeAspect="1" noChangeArrowheads="1"/>
          </p:cNvPicPr>
          <p:nvPr/>
        </p:nvPicPr>
        <p:blipFill>
          <a:blip r:embed="rId3"/>
          <a:srcRect t="4527" r="3647"/>
          <a:stretch>
            <a:fillRect/>
          </a:stretch>
        </p:blipFill>
        <p:spPr bwMode="auto">
          <a:xfrm>
            <a:off x="1692275" y="1700213"/>
            <a:ext cx="6337300" cy="396081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CC00">
                  <a:alpha val="7000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229600" cy="1139825"/>
          </a:xfrm>
        </p:spPr>
        <p:txBody>
          <a:bodyPr/>
          <a:lstStyle/>
          <a:p>
            <a:r>
              <a:rPr lang="es-ES"/>
              <a:t>Distribución geográfica</a:t>
            </a:r>
          </a:p>
        </p:txBody>
      </p:sp>
      <p:sp>
        <p:nvSpPr>
          <p:cNvPr id="423939" name="Rectangle 3"/>
          <p:cNvSpPr>
            <a:spLocks noChangeArrowheads="1"/>
          </p:cNvSpPr>
          <p:nvPr/>
        </p:nvSpPr>
        <p:spPr bwMode="auto">
          <a:xfrm>
            <a:off x="468313" y="1268413"/>
            <a:ext cx="8229600" cy="5329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s-ES" sz="240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Pesca </a:t>
            </a:r>
            <a:r>
              <a:rPr lang="es-ES" sz="240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</a:t>
            </a:r>
            <a:r>
              <a:rPr lang="es-ES" sz="24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Islas Galápagos, al oeste de la Isla Isabela, en el Canal Bolívar que separa la Isla Isabela de la Isla Fernandina y alrededores de la Isla Fernandina. 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s-ES" sz="24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Comerciantes:</a:t>
            </a:r>
          </a:p>
          <a:p>
            <a:pPr marL="1295400" lvl="2" indent="-38100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s-ES" sz="22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“Intermediarios“</a:t>
            </a:r>
          </a:p>
          <a:p>
            <a:pPr marL="1295400" lvl="2" indent="-38100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s-ES" sz="22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Empresas comercializadoras registradas en Galápagos: Gromodus y Campresa.</a:t>
            </a:r>
          </a:p>
          <a:p>
            <a:pPr marL="1295400" lvl="2" indent="-38100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</a:pPr>
            <a:r>
              <a:rPr lang="es-ES" sz="22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Personas naturales que compran y exportan el producto y que están registradas en el continente: World Trade Corp., Ecuatoriana Export Import, Shiu Yu Lam Zheng, Ricardo Ichikawa, Langosmar, etc.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581025"/>
          </a:xfrm>
        </p:spPr>
        <p:txBody>
          <a:bodyPr/>
          <a:lstStyle/>
          <a:p>
            <a:r>
              <a:rPr lang="es-ES" sz="4000"/>
              <a:t>Oferta internacional</a:t>
            </a:r>
          </a:p>
        </p:txBody>
      </p:sp>
      <p:graphicFrame>
        <p:nvGraphicFramePr>
          <p:cNvPr id="424963" name="Object 3"/>
          <p:cNvGraphicFramePr>
            <a:graphicFrameLocks noChangeAspect="1"/>
          </p:cNvGraphicFramePr>
          <p:nvPr>
            <p:ph idx="1"/>
          </p:nvPr>
        </p:nvGraphicFramePr>
        <p:xfrm>
          <a:off x="611188" y="549275"/>
          <a:ext cx="7989887" cy="5543550"/>
        </p:xfrm>
        <a:graphic>
          <a:graphicData uri="http://schemas.openxmlformats.org/presentationml/2006/ole">
            <p:oleObj spid="_x0000_s424963" name="Documento" r:id="rId4" imgW="6193056" imgH="8082084" progId="Word.Document.8">
              <p:embed/>
            </p:oleObj>
          </a:graphicData>
        </a:graphic>
      </p:graphicFrame>
      <p:sp>
        <p:nvSpPr>
          <p:cNvPr id="424964" name="Rectangle 4"/>
          <p:cNvSpPr>
            <a:spLocks noChangeArrowheads="1"/>
          </p:cNvSpPr>
          <p:nvPr/>
        </p:nvSpPr>
        <p:spPr bwMode="auto">
          <a:xfrm>
            <a:off x="468313" y="6092825"/>
            <a:ext cx="52562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Q= Toneladas   V= Miles de dólares.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o">
  <a:themeElements>
    <a:clrScheme name="Globo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o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1489</TotalTime>
  <Words>1862</Words>
  <Application>Microsoft Office PowerPoint</Application>
  <PresentationFormat>Presentación en pantalla (4:3)</PresentationFormat>
  <Paragraphs>266</Paragraphs>
  <Slides>50</Slides>
  <Notes>50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50</vt:i4>
      </vt:variant>
    </vt:vector>
  </HeadingPairs>
  <TitlesOfParts>
    <vt:vector size="58" baseType="lpstr">
      <vt:lpstr>Arial</vt:lpstr>
      <vt:lpstr>Times New Roman</vt:lpstr>
      <vt:lpstr>Verdana</vt:lpstr>
      <vt:lpstr>Wingdings</vt:lpstr>
      <vt:lpstr>Trebuchet MS</vt:lpstr>
      <vt:lpstr>Globo</vt:lpstr>
      <vt:lpstr>Documento de Microsoft Word</vt:lpstr>
      <vt:lpstr>Gráfico de Microsoft Office Excel</vt:lpstr>
      <vt:lpstr>Diapositiva 1</vt:lpstr>
      <vt:lpstr>Introducción</vt:lpstr>
      <vt:lpstr>Objetivos</vt:lpstr>
      <vt:lpstr>Generalidades de Pepino de Mar</vt:lpstr>
      <vt:lpstr>Característica Físicas del Isostichopus Fuscus</vt:lpstr>
      <vt:lpstr>Usos del pepino de mar</vt:lpstr>
      <vt:lpstr>Oferta Exportable Ecuatoriana </vt:lpstr>
      <vt:lpstr>Distribución geográfica</vt:lpstr>
      <vt:lpstr>Oferta internacional</vt:lpstr>
      <vt:lpstr>Demanda internacional</vt:lpstr>
      <vt:lpstr>Demanda porcentual </vt:lpstr>
      <vt:lpstr>Principales países exportadores hacia Hong Kong</vt:lpstr>
      <vt:lpstr>Precios internacionales</vt:lpstr>
      <vt:lpstr>Perspectivas Futuras </vt:lpstr>
      <vt:lpstr>Gráfica de datos reales</vt:lpstr>
      <vt:lpstr>Diapositiva 16</vt:lpstr>
      <vt:lpstr>Localización óptima</vt:lpstr>
      <vt:lpstr>Diapositiva 18</vt:lpstr>
      <vt:lpstr>Infraestructura</vt:lpstr>
      <vt:lpstr>Diapositiva 20</vt:lpstr>
      <vt:lpstr>Inversión en Equipamiento</vt:lpstr>
      <vt:lpstr>Proceso de Producción: Obtención de los ovocitos</vt:lpstr>
      <vt:lpstr>Diapositiva 23</vt:lpstr>
      <vt:lpstr>Proceso de Producción: Traslado de juveniles a las piscinas</vt:lpstr>
      <vt:lpstr>Proceso de Producción: Control de crecimiento, enfermedades y alimentación</vt:lpstr>
      <vt:lpstr>Diapositiva 26</vt:lpstr>
      <vt:lpstr>Proceso de Producción: Cosecha, evisceración y precocido.</vt:lpstr>
      <vt:lpstr>PLAN DE PRODUCCIÓN</vt:lpstr>
      <vt:lpstr>Diapositiva 29</vt:lpstr>
      <vt:lpstr>Distribución </vt:lpstr>
      <vt:lpstr>Calidad</vt:lpstr>
      <vt:lpstr>Inversiones</vt:lpstr>
      <vt:lpstr>Financiamiento </vt:lpstr>
      <vt:lpstr>Costos de producción</vt:lpstr>
      <vt:lpstr>Gasto por siembra </vt:lpstr>
      <vt:lpstr>Gasto por diesel</vt:lpstr>
      <vt:lpstr>Gasto por embalaje</vt:lpstr>
      <vt:lpstr>Costos de administración</vt:lpstr>
      <vt:lpstr>Afiliación cámara acuacultura $40,00 Registro sanitario  $81,04 total de gastos administrativos  $41.160,96</vt:lpstr>
      <vt:lpstr>Costos de exportación</vt:lpstr>
      <vt:lpstr>Depreciación</vt:lpstr>
      <vt:lpstr>Mantenimiento </vt:lpstr>
      <vt:lpstr>Flujo de caja</vt:lpstr>
      <vt:lpstr>Cálculo del VAN</vt:lpstr>
      <vt:lpstr>Sensibilidad a los precios</vt:lpstr>
      <vt:lpstr>Sensibilidad a la variación en cantidad</vt:lpstr>
      <vt:lpstr>Sensibilidad a los costos</vt:lpstr>
      <vt:lpstr>Beneficios económicos para el país</vt:lpstr>
      <vt:lpstr>Conclusiones </vt:lpstr>
      <vt:lpstr>Recomendaciones </vt:lpstr>
    </vt:vector>
  </TitlesOfParts>
  <Company>CYBORE´S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YESLIN</dc:creator>
  <cp:lastModifiedBy>Administrador</cp:lastModifiedBy>
  <cp:revision>65</cp:revision>
  <dcterms:created xsi:type="dcterms:W3CDTF">2006-02-15T02:51:52Z</dcterms:created>
  <dcterms:modified xsi:type="dcterms:W3CDTF">2009-12-14T18:28:05Z</dcterms:modified>
</cp:coreProperties>
</file>