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theme/themeOverride12.xml" ContentType="application/vnd.openxmlformats-officedocument.themeOverr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heme/themeOverride5.xml" ContentType="application/vnd.openxmlformats-officedocument.themeOverr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Override13.xml" ContentType="application/vnd.openxmlformats-officedocument.themeOverride+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Default Extension="bin" ContentType="application/vnd.openxmlformats-officedocument.oleObject"/>
  <Override PartName="/ppt/theme/themeOverride8.xml" ContentType="application/vnd.openxmlformats-officedocument.themeOverride+xml"/>
  <Override PartName="/ppt/theme/themeOverride11.xml" ContentType="application/vnd.openxmlformats-officedocument.themeOverr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theme/themeOverride4.xml" ContentType="application/vnd.openxmlformats-officedocument.themeOverrid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theme/themeOverride16.xml" ContentType="application/vnd.openxmlformats-officedocument.themeOverr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theme/themeOverride9.xml" ContentType="application/vnd.openxmlformats-officedocument.themeOverride+xml"/>
  <Override PartName="/ppt/theme/themeOverride14.xml" ContentType="application/vnd.openxmlformats-officedocument.themeOverr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Override10.xml" ContentType="application/vnd.openxmlformats-officedocument.themeOverrid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wmf" ContentType="image/x-wmf"/>
  <Override PartName="/ppt/theme/themeOverride3.xml" ContentType="application/vnd.openxmlformats-officedocument.themeOverr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theme/themeOverride15.xml" ContentType="application/vnd.openxmlformats-officedocument.themeOverride+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2"/>
  </p:notesMasterIdLst>
  <p:sldIdLst>
    <p:sldId id="348" r:id="rId2"/>
    <p:sldId id="306" r:id="rId3"/>
    <p:sldId id="304" r:id="rId4"/>
    <p:sldId id="305" r:id="rId5"/>
    <p:sldId id="282" r:id="rId6"/>
    <p:sldId id="281" r:id="rId7"/>
    <p:sldId id="285" r:id="rId8"/>
    <p:sldId id="286" r:id="rId9"/>
    <p:sldId id="294" r:id="rId10"/>
    <p:sldId id="295" r:id="rId11"/>
    <p:sldId id="300" r:id="rId12"/>
    <p:sldId id="301" r:id="rId13"/>
    <p:sldId id="302" r:id="rId14"/>
    <p:sldId id="303" r:id="rId15"/>
    <p:sldId id="307" r:id="rId16"/>
    <p:sldId id="308" r:id="rId17"/>
    <p:sldId id="309" r:id="rId18"/>
    <p:sldId id="310" r:id="rId19"/>
    <p:sldId id="347" r:id="rId20"/>
    <p:sldId id="311" r:id="rId21"/>
    <p:sldId id="312" r:id="rId22"/>
    <p:sldId id="313" r:id="rId23"/>
    <p:sldId id="314" r:id="rId24"/>
    <p:sldId id="315" r:id="rId25"/>
    <p:sldId id="316" r:id="rId26"/>
    <p:sldId id="317" r:id="rId27"/>
    <p:sldId id="319" r:id="rId28"/>
    <p:sldId id="320" r:id="rId29"/>
    <p:sldId id="321" r:id="rId30"/>
    <p:sldId id="322" r:id="rId31"/>
    <p:sldId id="323" r:id="rId32"/>
    <p:sldId id="324" r:id="rId33"/>
    <p:sldId id="325" r:id="rId34"/>
    <p:sldId id="326" r:id="rId35"/>
    <p:sldId id="327" r:id="rId36"/>
    <p:sldId id="328" r:id="rId37"/>
    <p:sldId id="329" r:id="rId38"/>
    <p:sldId id="330" r:id="rId39"/>
    <p:sldId id="331" r:id="rId40"/>
    <p:sldId id="333" r:id="rId41"/>
    <p:sldId id="334" r:id="rId42"/>
    <p:sldId id="335" r:id="rId43"/>
    <p:sldId id="336" r:id="rId44"/>
    <p:sldId id="338" r:id="rId45"/>
    <p:sldId id="339" r:id="rId46"/>
    <p:sldId id="340" r:id="rId47"/>
    <p:sldId id="341" r:id="rId48"/>
    <p:sldId id="342" r:id="rId49"/>
    <p:sldId id="343" r:id="rId50"/>
    <p:sldId id="345" r:id="rId5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3B6A1"/>
    <a:srgbClr val="993300"/>
    <a:srgbClr val="FF9966"/>
    <a:srgbClr val="CCFF66"/>
    <a:srgbClr val="FFFF66"/>
    <a:srgbClr val="66FF33"/>
    <a:srgbClr val="FFFF99"/>
    <a:srgbClr val="F9F4F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13752" autoAdjust="0"/>
    <p:restoredTop sz="94664" autoAdjust="0"/>
  </p:normalViewPr>
  <p:slideViewPr>
    <p:cSldViewPr>
      <p:cViewPr>
        <p:scale>
          <a:sx n="50" d="100"/>
          <a:sy n="50" d="100"/>
        </p:scale>
        <p:origin x="-450" y="-2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0794"/>
    </p:cViewPr>
  </p:sorterViewPr>
  <p:notesViewPr>
    <p:cSldViewPr>
      <p:cViewPr varScale="1">
        <p:scale>
          <a:sx n="56" d="100"/>
          <a:sy n="56" d="100"/>
        </p:scale>
        <p:origin x="-1188" y="-90"/>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C"/>
          </a:p>
        </p:txBody>
      </p:sp>
      <p:sp>
        <p:nvSpPr>
          <p:cNvPr id="2662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C"/>
          </a:p>
        </p:txBody>
      </p:sp>
      <p:sp>
        <p:nvSpPr>
          <p:cNvPr id="26628"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662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663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s-EC"/>
          </a:p>
        </p:txBody>
      </p:sp>
      <p:sp>
        <p:nvSpPr>
          <p:cNvPr id="2663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26C98CE1-5C4A-4403-9802-1018DD290D76}" type="slidenum">
              <a:rPr lang="es-EC"/>
              <a:pPr/>
              <a:t>‹Nº›</a:t>
            </a:fld>
            <a:endParaRPr lang="es-EC"/>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F171035-0EF7-405B-80C8-D97DC4C9EDBC}" type="slidenum">
              <a:rPr lang="es-EC"/>
              <a:pPr/>
              <a:t>1</a:t>
            </a:fld>
            <a:endParaRPr lang="es-EC"/>
          </a:p>
        </p:txBody>
      </p:sp>
      <p:sp>
        <p:nvSpPr>
          <p:cNvPr id="15565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5651"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59238F-8A03-42D3-825A-E119C7ACDF15}" type="slidenum">
              <a:rPr lang="es-EC"/>
              <a:pPr/>
              <a:t>26</a:t>
            </a:fld>
            <a:endParaRPr lang="es-EC"/>
          </a:p>
        </p:txBody>
      </p:sp>
      <p:sp>
        <p:nvSpPr>
          <p:cNvPr id="9011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0115"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90C444-A6CA-41B8-B3C8-78C6475EB59C}" type="slidenum">
              <a:rPr lang="es-EC"/>
              <a:pPr/>
              <a:t>27</a:t>
            </a:fld>
            <a:endParaRPr lang="es-EC"/>
          </a:p>
        </p:txBody>
      </p:sp>
      <p:sp>
        <p:nvSpPr>
          <p:cNvPr id="9421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4211"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528ABF-8BB1-42DF-9C42-248FFBCE47E7}" type="slidenum">
              <a:rPr lang="es-EC"/>
              <a:pPr/>
              <a:t>28</a:t>
            </a:fld>
            <a:endParaRPr lang="es-EC"/>
          </a:p>
        </p:txBody>
      </p:sp>
      <p:sp>
        <p:nvSpPr>
          <p:cNvPr id="9625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6259"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8A2733D-9CCA-4C93-9AE0-1CAD21F23BCD}" type="slidenum">
              <a:rPr lang="es-EC"/>
              <a:pPr/>
              <a:t>29</a:t>
            </a:fld>
            <a:endParaRPr lang="es-EC"/>
          </a:p>
        </p:txBody>
      </p:sp>
      <p:sp>
        <p:nvSpPr>
          <p:cNvPr id="9830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98307"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B0B5C0-F3BF-4138-BC22-4F1D77BDA9F5}" type="slidenum">
              <a:rPr lang="es-EC"/>
              <a:pPr/>
              <a:t>30</a:t>
            </a:fld>
            <a:endParaRPr lang="es-EC"/>
          </a:p>
        </p:txBody>
      </p:sp>
      <p:sp>
        <p:nvSpPr>
          <p:cNvPr id="10035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0355"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193ECC-D6A0-49AA-974D-2AF931F247EA}" type="slidenum">
              <a:rPr lang="es-EC"/>
              <a:pPr/>
              <a:t>31</a:t>
            </a:fld>
            <a:endParaRPr lang="es-EC"/>
          </a:p>
        </p:txBody>
      </p:sp>
      <p:sp>
        <p:nvSpPr>
          <p:cNvPr id="10240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2403"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263C6D6-FB43-4397-8286-3A084A28C7A9}" type="slidenum">
              <a:rPr lang="es-EC"/>
              <a:pPr/>
              <a:t>32</a:t>
            </a:fld>
            <a:endParaRPr lang="es-EC"/>
          </a:p>
        </p:txBody>
      </p:sp>
      <p:sp>
        <p:nvSpPr>
          <p:cNvPr id="10445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4451"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1399D2-2DE7-4589-B446-15AC9EA49509}" type="slidenum">
              <a:rPr lang="es-EC"/>
              <a:pPr/>
              <a:t>33</a:t>
            </a:fld>
            <a:endParaRPr lang="es-EC"/>
          </a:p>
        </p:txBody>
      </p:sp>
      <p:sp>
        <p:nvSpPr>
          <p:cNvPr id="10649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6499"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425B1DC-CAD1-4051-869C-7C7FACD387B2}" type="slidenum">
              <a:rPr lang="es-EC"/>
              <a:pPr/>
              <a:t>34</a:t>
            </a:fld>
            <a:endParaRPr lang="es-EC"/>
          </a:p>
        </p:txBody>
      </p:sp>
      <p:sp>
        <p:nvSpPr>
          <p:cNvPr id="10854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8547"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4079A6-931E-48EE-AE6F-9171968FC36F}" type="slidenum">
              <a:rPr lang="es-EC"/>
              <a:pPr/>
              <a:t>35</a:t>
            </a:fld>
            <a:endParaRPr lang="es-EC"/>
          </a:p>
        </p:txBody>
      </p:sp>
      <p:sp>
        <p:nvSpPr>
          <p:cNvPr id="11059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0595"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5A8DE9-7A32-4CE8-93E6-F861F889BB84}" type="slidenum">
              <a:rPr lang="es-EC"/>
              <a:pPr/>
              <a:t>4</a:t>
            </a:fld>
            <a:endParaRPr lang="es-EC"/>
          </a:p>
        </p:txBody>
      </p:sp>
      <p:sp>
        <p:nvSpPr>
          <p:cNvPr id="66562" name="Rectangle 2"/>
          <p:cNvSpPr>
            <a:spLocks noRot="1" noChangeArrowheads="1" noTextEdit="1"/>
          </p:cNvSpPr>
          <p:nvPr>
            <p:ph type="sldImg"/>
          </p:nvPr>
        </p:nvSpPr>
        <p:spPr>
          <a:ln/>
        </p:spPr>
      </p:sp>
      <p:sp>
        <p:nvSpPr>
          <p:cNvPr id="66563" name="Rectangle 3"/>
          <p:cNvSpPr>
            <a:spLocks noGrp="1" noChangeArrowheads="1"/>
          </p:cNvSpPr>
          <p:nvPr>
            <p:ph type="body" idx="1"/>
          </p:nvPr>
        </p:nvSpPr>
        <p:spPr/>
        <p:txBody>
          <a:bodyPr/>
          <a:lstStyle/>
          <a:p>
            <a:endParaRPr lang="es-EC"/>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F5FEFDE-CDFD-4132-B783-A0B13B13DA67}" type="slidenum">
              <a:rPr lang="es-EC"/>
              <a:pPr/>
              <a:t>36</a:t>
            </a:fld>
            <a:endParaRPr lang="es-EC"/>
          </a:p>
        </p:txBody>
      </p:sp>
      <p:sp>
        <p:nvSpPr>
          <p:cNvPr id="11264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2643"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D2463A-0F34-4FC1-BB8C-223E78DF1F9B}" type="slidenum">
              <a:rPr lang="es-EC"/>
              <a:pPr/>
              <a:t>37</a:t>
            </a:fld>
            <a:endParaRPr lang="es-EC"/>
          </a:p>
        </p:txBody>
      </p:sp>
      <p:sp>
        <p:nvSpPr>
          <p:cNvPr id="11469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4691"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70D14B1-EB48-489D-9241-C265CDB644A3}" type="slidenum">
              <a:rPr lang="es-EC"/>
              <a:pPr/>
              <a:t>38</a:t>
            </a:fld>
            <a:endParaRPr lang="es-EC"/>
          </a:p>
        </p:txBody>
      </p:sp>
      <p:sp>
        <p:nvSpPr>
          <p:cNvPr id="11673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6739"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E3F167-E97B-4688-960B-9FB98B399E8E}" type="slidenum">
              <a:rPr lang="es-EC"/>
              <a:pPr/>
              <a:t>39</a:t>
            </a:fld>
            <a:endParaRPr lang="es-EC"/>
          </a:p>
        </p:txBody>
      </p:sp>
      <p:sp>
        <p:nvSpPr>
          <p:cNvPr id="11878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8787"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2DBEB07-6A6D-406B-AF67-D39400CD13FF}" type="slidenum">
              <a:rPr lang="es-EC"/>
              <a:pPr/>
              <a:t>40</a:t>
            </a:fld>
            <a:endParaRPr lang="es-EC"/>
          </a:p>
        </p:txBody>
      </p:sp>
      <p:sp>
        <p:nvSpPr>
          <p:cNvPr id="12288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2883"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5186F61-3892-4207-B8DB-1535F19D45FA}" type="slidenum">
              <a:rPr lang="es-EC"/>
              <a:pPr/>
              <a:t>41</a:t>
            </a:fld>
            <a:endParaRPr lang="es-EC"/>
          </a:p>
        </p:txBody>
      </p:sp>
      <p:sp>
        <p:nvSpPr>
          <p:cNvPr id="12493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4931"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F8D0CF-2814-404D-9212-38D3BAB27B4C}" type="slidenum">
              <a:rPr lang="es-EC"/>
              <a:pPr/>
              <a:t>42</a:t>
            </a:fld>
            <a:endParaRPr lang="es-EC"/>
          </a:p>
        </p:txBody>
      </p:sp>
      <p:sp>
        <p:nvSpPr>
          <p:cNvPr id="12697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6979"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6307C88-4F0D-43EA-B0AD-1A346BE24AD0}" type="slidenum">
              <a:rPr lang="es-EC"/>
              <a:pPr/>
              <a:t>43</a:t>
            </a:fld>
            <a:endParaRPr lang="es-EC"/>
          </a:p>
        </p:txBody>
      </p:sp>
      <p:sp>
        <p:nvSpPr>
          <p:cNvPr id="12902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29027"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646AC9-1E8F-4F05-B0A2-1DD3C55739F5}" type="slidenum">
              <a:rPr lang="es-EC"/>
              <a:pPr/>
              <a:t>44</a:t>
            </a:fld>
            <a:endParaRPr lang="es-EC"/>
          </a:p>
        </p:txBody>
      </p:sp>
      <p:sp>
        <p:nvSpPr>
          <p:cNvPr id="13312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3123"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B98138-BC1C-4769-A5AF-21C645576B29}" type="slidenum">
              <a:rPr lang="es-EC"/>
              <a:pPr/>
              <a:t>45</a:t>
            </a:fld>
            <a:endParaRPr lang="es-EC"/>
          </a:p>
        </p:txBody>
      </p:sp>
      <p:sp>
        <p:nvSpPr>
          <p:cNvPr id="13517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5171"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48CA05-5995-4684-B8DA-49EB5F1434C1}" type="slidenum">
              <a:rPr lang="es-EC"/>
              <a:pPr/>
              <a:t>19</a:t>
            </a:fld>
            <a:endParaRPr lang="es-EC"/>
          </a:p>
        </p:txBody>
      </p:sp>
      <p:sp>
        <p:nvSpPr>
          <p:cNvPr id="15155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51555"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EEBA15-2E27-41C2-894E-FD23A428F1B2}" type="slidenum">
              <a:rPr lang="es-EC"/>
              <a:pPr/>
              <a:t>46</a:t>
            </a:fld>
            <a:endParaRPr lang="es-EC"/>
          </a:p>
        </p:txBody>
      </p:sp>
      <p:sp>
        <p:nvSpPr>
          <p:cNvPr id="13721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7219"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52040C-7735-466B-9BEE-487248B55F94}" type="slidenum">
              <a:rPr lang="es-EC"/>
              <a:pPr/>
              <a:t>47</a:t>
            </a:fld>
            <a:endParaRPr lang="es-EC"/>
          </a:p>
        </p:txBody>
      </p:sp>
      <p:sp>
        <p:nvSpPr>
          <p:cNvPr id="13926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39267"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320DCD2-6585-435C-A439-F6E8E4CE7EDD}" type="slidenum">
              <a:rPr lang="es-EC"/>
              <a:pPr/>
              <a:t>48</a:t>
            </a:fld>
            <a:endParaRPr lang="es-EC"/>
          </a:p>
        </p:txBody>
      </p:sp>
      <p:sp>
        <p:nvSpPr>
          <p:cNvPr id="14131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1315"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63CC2CA-E900-4614-903D-C10949F72169}" type="slidenum">
              <a:rPr lang="es-EC"/>
              <a:pPr/>
              <a:t>49</a:t>
            </a:fld>
            <a:endParaRPr lang="es-EC"/>
          </a:p>
        </p:txBody>
      </p:sp>
      <p:sp>
        <p:nvSpPr>
          <p:cNvPr id="14336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3363"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7D7E68-7547-445E-98EB-0FE78E9E67DA}" type="slidenum">
              <a:rPr lang="es-EC"/>
              <a:pPr/>
              <a:t>50</a:t>
            </a:fld>
            <a:endParaRPr lang="es-EC"/>
          </a:p>
        </p:txBody>
      </p:sp>
      <p:sp>
        <p:nvSpPr>
          <p:cNvPr id="14745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7459"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38FEC0-DB4F-424D-A2FE-E3E96D3EB4E5}" type="slidenum">
              <a:rPr lang="es-EC"/>
              <a:pPr/>
              <a:t>20</a:t>
            </a:fld>
            <a:endParaRPr lang="es-EC"/>
          </a:p>
        </p:txBody>
      </p:sp>
      <p:sp>
        <p:nvSpPr>
          <p:cNvPr id="7782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7827"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317951-06D2-4AB4-8624-D411BE7E1C70}" type="slidenum">
              <a:rPr lang="es-EC"/>
              <a:pPr/>
              <a:t>21</a:t>
            </a:fld>
            <a:endParaRPr lang="es-EC"/>
          </a:p>
        </p:txBody>
      </p:sp>
      <p:sp>
        <p:nvSpPr>
          <p:cNvPr id="79874"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79875"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D517E2-A684-4DA7-A4D5-0152504D6D5F}" type="slidenum">
              <a:rPr lang="es-EC"/>
              <a:pPr/>
              <a:t>22</a:t>
            </a:fld>
            <a:endParaRPr lang="es-EC"/>
          </a:p>
        </p:txBody>
      </p:sp>
      <p:sp>
        <p:nvSpPr>
          <p:cNvPr id="81922"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1923"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5343687-D640-4D43-B34B-85D85B4C2C8C}" type="slidenum">
              <a:rPr lang="es-EC"/>
              <a:pPr/>
              <a:t>23</a:t>
            </a:fld>
            <a:endParaRPr lang="es-EC"/>
          </a:p>
        </p:txBody>
      </p:sp>
      <p:sp>
        <p:nvSpPr>
          <p:cNvPr id="83970"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3971"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3D9F79-E7C6-4ACE-AFC5-0892E771696B}" type="slidenum">
              <a:rPr lang="es-EC"/>
              <a:pPr/>
              <a:t>24</a:t>
            </a:fld>
            <a:endParaRPr lang="es-EC"/>
          </a:p>
        </p:txBody>
      </p:sp>
      <p:sp>
        <p:nvSpPr>
          <p:cNvPr id="86018"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6019"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918F26-7D00-457B-9F0E-7F492E68FD64}" type="slidenum">
              <a:rPr lang="es-EC"/>
              <a:pPr/>
              <a:t>25</a:t>
            </a:fld>
            <a:endParaRPr lang="es-EC"/>
          </a:p>
        </p:txBody>
      </p:sp>
      <p:sp>
        <p:nvSpPr>
          <p:cNvPr id="88066" name="Rectangle 2"/>
          <p:cNvSpPr>
            <a:spLocks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88067" name="Rectangle 3"/>
          <p:cNvSpPr>
            <a:spLocks noChangeArrowheads="1"/>
          </p:cNvSpPr>
          <p:nvPr>
            <p:ph type="body" idx="1"/>
          </p:nvPr>
        </p:nvSpPr>
        <p:spPr bwMode="auto">
          <a:xfrm>
            <a:off x="685800" y="4343400"/>
            <a:ext cx="5486400" cy="4114800"/>
          </a:xfrm>
          <a:prstGeom prst="rect">
            <a:avLst/>
          </a:prstGeom>
          <a:solidFill>
            <a:srgbClr val="FFFFFF"/>
          </a:solidFill>
          <a:ln>
            <a:solidFill>
              <a:srgbClr val="000000"/>
            </a:solidFill>
            <a:miter lim="800000"/>
            <a:headEnd/>
            <a:tailEnd/>
          </a:ln>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584D6B20-93E9-42B9-B0A2-6BF0D57E3205}" type="slidenum">
              <a:rPr lang="es-EC"/>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010367EF-C029-4720-B122-5D7BA5A02CD9}" type="slidenum">
              <a:rPr lang="es-EC"/>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C3C8FDB4-3175-4FF7-927E-32B354686064}" type="slidenum">
              <a:rPr lang="es-EC"/>
              <a:pPr/>
              <a:t>‹Nº›</a:t>
            </a:fld>
            <a:endParaRPr lang="es-EC"/>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457200" y="1600200"/>
            <a:ext cx="8229600" cy="4525963"/>
          </a:xfrm>
        </p:spPr>
        <p:txBody>
          <a:bodyPr/>
          <a:lstStyle/>
          <a:p>
            <a:endParaRPr lang="es-ES"/>
          </a:p>
        </p:txBody>
      </p:sp>
      <p:sp>
        <p:nvSpPr>
          <p:cNvPr id="4" name="3 Marcador de fecha"/>
          <p:cNvSpPr>
            <a:spLocks noGrp="1"/>
          </p:cNvSpPr>
          <p:nvPr>
            <p:ph type="dt" sz="half" idx="10"/>
          </p:nvPr>
        </p:nvSpPr>
        <p:spPr>
          <a:xfrm>
            <a:off x="457200" y="6245225"/>
            <a:ext cx="2133600" cy="476250"/>
          </a:xfrm>
        </p:spPr>
        <p:txBody>
          <a:bodyPr/>
          <a:lstStyle>
            <a:lvl1pPr>
              <a:defRPr/>
            </a:lvl1pPr>
          </a:lstStyle>
          <a:p>
            <a:endParaRPr lang="es-EC"/>
          </a:p>
        </p:txBody>
      </p:sp>
      <p:sp>
        <p:nvSpPr>
          <p:cNvPr id="5" name="4 Marcador de pie de página"/>
          <p:cNvSpPr>
            <a:spLocks noGrp="1"/>
          </p:cNvSpPr>
          <p:nvPr>
            <p:ph type="ftr" sz="quarter" idx="11"/>
          </p:nvPr>
        </p:nvSpPr>
        <p:spPr>
          <a:xfrm>
            <a:off x="3124200" y="6245225"/>
            <a:ext cx="2895600" cy="476250"/>
          </a:xfrm>
        </p:spPr>
        <p:txBody>
          <a:bodyPr/>
          <a:lstStyle>
            <a:lvl1pPr>
              <a:defRPr/>
            </a:lvl1pPr>
          </a:lstStyle>
          <a:p>
            <a:endParaRPr lang="es-EC"/>
          </a:p>
        </p:txBody>
      </p:sp>
      <p:sp>
        <p:nvSpPr>
          <p:cNvPr id="6" name="5 Marcador de número de diapositiva"/>
          <p:cNvSpPr>
            <a:spLocks noGrp="1"/>
          </p:cNvSpPr>
          <p:nvPr>
            <p:ph type="sldNum" sz="quarter" idx="12"/>
          </p:nvPr>
        </p:nvSpPr>
        <p:spPr>
          <a:xfrm>
            <a:off x="6553200" y="6245225"/>
            <a:ext cx="2133600" cy="476250"/>
          </a:xfrm>
        </p:spPr>
        <p:txBody>
          <a:bodyPr/>
          <a:lstStyle>
            <a:lvl1pPr>
              <a:defRPr/>
            </a:lvl1pPr>
          </a:lstStyle>
          <a:p>
            <a:fld id="{9A669A85-2E42-4B0C-8EEA-398A746582D1}" type="slidenum">
              <a:rPr lang="es-EC"/>
              <a:pPr/>
              <a:t>‹Nº›</a:t>
            </a:fld>
            <a:endParaRPr lang="es-EC"/>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457200" y="6245225"/>
            <a:ext cx="2133600" cy="476250"/>
          </a:xfrm>
        </p:spPr>
        <p:txBody>
          <a:bodyPr/>
          <a:lstStyle>
            <a:lvl1pPr>
              <a:defRPr/>
            </a:lvl1pPr>
          </a:lstStyle>
          <a:p>
            <a:endParaRPr lang="es-EC"/>
          </a:p>
        </p:txBody>
      </p:sp>
      <p:sp>
        <p:nvSpPr>
          <p:cNvPr id="6" name="5 Marcador de pie de página"/>
          <p:cNvSpPr>
            <a:spLocks noGrp="1"/>
          </p:cNvSpPr>
          <p:nvPr>
            <p:ph type="ftr" sz="quarter" idx="11"/>
          </p:nvPr>
        </p:nvSpPr>
        <p:spPr>
          <a:xfrm>
            <a:off x="3124200" y="6245225"/>
            <a:ext cx="2895600" cy="476250"/>
          </a:xfrm>
        </p:spPr>
        <p:txBody>
          <a:bodyPr/>
          <a:lstStyle>
            <a:lvl1pPr>
              <a:defRPr/>
            </a:lvl1pPr>
          </a:lstStyle>
          <a:p>
            <a:endParaRPr lang="es-EC"/>
          </a:p>
        </p:txBody>
      </p:sp>
      <p:sp>
        <p:nvSpPr>
          <p:cNvPr id="7" name="6 Marcador de número de diapositiva"/>
          <p:cNvSpPr>
            <a:spLocks noGrp="1"/>
          </p:cNvSpPr>
          <p:nvPr>
            <p:ph type="sldNum" sz="quarter" idx="12"/>
          </p:nvPr>
        </p:nvSpPr>
        <p:spPr>
          <a:xfrm>
            <a:off x="6553200" y="6245225"/>
            <a:ext cx="2133600" cy="476250"/>
          </a:xfrm>
        </p:spPr>
        <p:txBody>
          <a:bodyPr/>
          <a:lstStyle>
            <a:lvl1pPr>
              <a:defRPr/>
            </a:lvl1pPr>
          </a:lstStyle>
          <a:p>
            <a:fld id="{418BB1C4-E3A1-4EFB-8972-B68E6EA149A9}" type="slidenum">
              <a:rPr lang="es-EC"/>
              <a:pPr/>
              <a:t>‹Nº›</a:t>
            </a:fld>
            <a:endParaRPr lang="es-EC"/>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457200" y="6245225"/>
            <a:ext cx="2133600" cy="476250"/>
          </a:xfrm>
        </p:spPr>
        <p:txBody>
          <a:bodyPr/>
          <a:lstStyle>
            <a:lvl1pPr>
              <a:defRPr/>
            </a:lvl1pPr>
          </a:lstStyle>
          <a:p>
            <a:endParaRPr lang="es-EC"/>
          </a:p>
        </p:txBody>
      </p:sp>
      <p:sp>
        <p:nvSpPr>
          <p:cNvPr id="4" name="3 Marcador de pie de página"/>
          <p:cNvSpPr>
            <a:spLocks noGrp="1"/>
          </p:cNvSpPr>
          <p:nvPr>
            <p:ph type="ftr" sz="quarter" idx="11"/>
          </p:nvPr>
        </p:nvSpPr>
        <p:spPr>
          <a:xfrm>
            <a:off x="3124200" y="6245225"/>
            <a:ext cx="2895600" cy="476250"/>
          </a:xfrm>
        </p:spPr>
        <p:txBody>
          <a:bodyPr/>
          <a:lstStyle>
            <a:lvl1pPr>
              <a:defRPr/>
            </a:lvl1pPr>
          </a:lstStyle>
          <a:p>
            <a:endParaRPr lang="es-EC"/>
          </a:p>
        </p:txBody>
      </p:sp>
      <p:sp>
        <p:nvSpPr>
          <p:cNvPr id="5" name="4 Marcador de número de diapositiva"/>
          <p:cNvSpPr>
            <a:spLocks noGrp="1"/>
          </p:cNvSpPr>
          <p:nvPr>
            <p:ph type="sldNum" sz="quarter" idx="12"/>
          </p:nvPr>
        </p:nvSpPr>
        <p:spPr>
          <a:xfrm>
            <a:off x="6553200" y="6245225"/>
            <a:ext cx="2133600" cy="476250"/>
          </a:xfrm>
        </p:spPr>
        <p:txBody>
          <a:bodyPr/>
          <a:lstStyle>
            <a:lvl1pPr>
              <a:defRPr/>
            </a:lvl1pPr>
          </a:lstStyle>
          <a:p>
            <a:fld id="{3A472586-2D2D-4B00-BC5C-D302BD2E73DA}" type="slidenum">
              <a:rPr lang="es-EC"/>
              <a:pPr/>
              <a:t>‹Nº›</a:t>
            </a:fld>
            <a:endParaRPr lang="es-EC"/>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457200" y="1600200"/>
            <a:ext cx="4038600" cy="4525963"/>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600200"/>
            <a:ext cx="4038600" cy="21859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648200" y="3938588"/>
            <a:ext cx="4038600" cy="218757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457200" y="6245225"/>
            <a:ext cx="2133600" cy="476250"/>
          </a:xfrm>
        </p:spPr>
        <p:txBody>
          <a:bodyPr/>
          <a:lstStyle>
            <a:lvl1pPr>
              <a:defRPr/>
            </a:lvl1pPr>
          </a:lstStyle>
          <a:p>
            <a:endParaRPr lang="es-EC"/>
          </a:p>
        </p:txBody>
      </p:sp>
      <p:sp>
        <p:nvSpPr>
          <p:cNvPr id="7" name="6 Marcador de pie de página"/>
          <p:cNvSpPr>
            <a:spLocks noGrp="1"/>
          </p:cNvSpPr>
          <p:nvPr>
            <p:ph type="ftr" sz="quarter" idx="11"/>
          </p:nvPr>
        </p:nvSpPr>
        <p:spPr>
          <a:xfrm>
            <a:off x="3124200" y="6245225"/>
            <a:ext cx="2895600" cy="476250"/>
          </a:xfrm>
        </p:spPr>
        <p:txBody>
          <a:bodyPr/>
          <a:lstStyle>
            <a:lvl1pPr>
              <a:defRPr/>
            </a:lvl1pPr>
          </a:lstStyle>
          <a:p>
            <a:endParaRPr lang="es-EC"/>
          </a:p>
        </p:txBody>
      </p:sp>
      <p:sp>
        <p:nvSpPr>
          <p:cNvPr id="8" name="7 Marcador de número de diapositiva"/>
          <p:cNvSpPr>
            <a:spLocks noGrp="1"/>
          </p:cNvSpPr>
          <p:nvPr>
            <p:ph type="sldNum" sz="quarter" idx="12"/>
          </p:nvPr>
        </p:nvSpPr>
        <p:spPr>
          <a:xfrm>
            <a:off x="6553200" y="6245225"/>
            <a:ext cx="2133600" cy="476250"/>
          </a:xfrm>
        </p:spPr>
        <p:txBody>
          <a:bodyPr/>
          <a:lstStyle>
            <a:lvl1pPr>
              <a:defRPr/>
            </a:lvl1pPr>
          </a:lstStyle>
          <a:p>
            <a:fld id="{112D0819-383D-4023-A0B3-39529083F89B}" type="slidenum">
              <a:rPr lang="es-EC"/>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CFFB46DB-A4DE-4650-8DE3-B05224DF50F9}" type="slidenum">
              <a:rPr lang="es-EC"/>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C"/>
          </a:p>
        </p:txBody>
      </p:sp>
      <p:sp>
        <p:nvSpPr>
          <p:cNvPr id="5" name="4 Marcador de pie de página"/>
          <p:cNvSpPr>
            <a:spLocks noGrp="1"/>
          </p:cNvSpPr>
          <p:nvPr>
            <p:ph type="ftr" sz="quarter" idx="11"/>
          </p:nvPr>
        </p:nvSpPr>
        <p:spPr/>
        <p:txBody>
          <a:bodyPr/>
          <a:lstStyle>
            <a:lvl1pPr>
              <a:defRPr/>
            </a:lvl1pPr>
          </a:lstStyle>
          <a:p>
            <a:endParaRPr lang="es-EC"/>
          </a:p>
        </p:txBody>
      </p:sp>
      <p:sp>
        <p:nvSpPr>
          <p:cNvPr id="6" name="5 Marcador de número de diapositiva"/>
          <p:cNvSpPr>
            <a:spLocks noGrp="1"/>
          </p:cNvSpPr>
          <p:nvPr>
            <p:ph type="sldNum" sz="quarter" idx="12"/>
          </p:nvPr>
        </p:nvSpPr>
        <p:spPr/>
        <p:txBody>
          <a:bodyPr/>
          <a:lstStyle>
            <a:lvl1pPr>
              <a:defRPr/>
            </a:lvl1pPr>
          </a:lstStyle>
          <a:p>
            <a:fld id="{9D845BA0-2A98-44DC-837F-36F7F2DD026E}" type="slidenum">
              <a:rPr lang="es-EC"/>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E7D13655-A39D-4C6E-BC09-6C6E8789140E}" type="slidenum">
              <a:rPr lang="es-EC"/>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C"/>
          </a:p>
        </p:txBody>
      </p:sp>
      <p:sp>
        <p:nvSpPr>
          <p:cNvPr id="8" name="7 Marcador de pie de página"/>
          <p:cNvSpPr>
            <a:spLocks noGrp="1"/>
          </p:cNvSpPr>
          <p:nvPr>
            <p:ph type="ftr" sz="quarter" idx="11"/>
          </p:nvPr>
        </p:nvSpPr>
        <p:spPr/>
        <p:txBody>
          <a:bodyPr/>
          <a:lstStyle>
            <a:lvl1pPr>
              <a:defRPr/>
            </a:lvl1pPr>
          </a:lstStyle>
          <a:p>
            <a:endParaRPr lang="es-EC"/>
          </a:p>
        </p:txBody>
      </p:sp>
      <p:sp>
        <p:nvSpPr>
          <p:cNvPr id="9" name="8 Marcador de número de diapositiva"/>
          <p:cNvSpPr>
            <a:spLocks noGrp="1"/>
          </p:cNvSpPr>
          <p:nvPr>
            <p:ph type="sldNum" sz="quarter" idx="12"/>
          </p:nvPr>
        </p:nvSpPr>
        <p:spPr/>
        <p:txBody>
          <a:bodyPr/>
          <a:lstStyle>
            <a:lvl1pPr>
              <a:defRPr/>
            </a:lvl1pPr>
          </a:lstStyle>
          <a:p>
            <a:fld id="{F154D826-C87B-4DFD-B4C9-1F5023988B4A}" type="slidenum">
              <a:rPr lang="es-EC"/>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C"/>
          </a:p>
        </p:txBody>
      </p:sp>
      <p:sp>
        <p:nvSpPr>
          <p:cNvPr id="4" name="3 Marcador de pie de página"/>
          <p:cNvSpPr>
            <a:spLocks noGrp="1"/>
          </p:cNvSpPr>
          <p:nvPr>
            <p:ph type="ftr" sz="quarter" idx="11"/>
          </p:nvPr>
        </p:nvSpPr>
        <p:spPr/>
        <p:txBody>
          <a:bodyPr/>
          <a:lstStyle>
            <a:lvl1pPr>
              <a:defRPr/>
            </a:lvl1pPr>
          </a:lstStyle>
          <a:p>
            <a:endParaRPr lang="es-EC"/>
          </a:p>
        </p:txBody>
      </p:sp>
      <p:sp>
        <p:nvSpPr>
          <p:cNvPr id="5" name="4 Marcador de número de diapositiva"/>
          <p:cNvSpPr>
            <a:spLocks noGrp="1"/>
          </p:cNvSpPr>
          <p:nvPr>
            <p:ph type="sldNum" sz="quarter" idx="12"/>
          </p:nvPr>
        </p:nvSpPr>
        <p:spPr/>
        <p:txBody>
          <a:bodyPr/>
          <a:lstStyle>
            <a:lvl1pPr>
              <a:defRPr/>
            </a:lvl1pPr>
          </a:lstStyle>
          <a:p>
            <a:fld id="{C2F93F9C-EDD1-4FED-8EDB-3CA3DF004DCE}" type="slidenum">
              <a:rPr lang="es-EC"/>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C"/>
          </a:p>
        </p:txBody>
      </p:sp>
      <p:sp>
        <p:nvSpPr>
          <p:cNvPr id="3" name="2 Marcador de pie de página"/>
          <p:cNvSpPr>
            <a:spLocks noGrp="1"/>
          </p:cNvSpPr>
          <p:nvPr>
            <p:ph type="ftr" sz="quarter" idx="11"/>
          </p:nvPr>
        </p:nvSpPr>
        <p:spPr/>
        <p:txBody>
          <a:bodyPr/>
          <a:lstStyle>
            <a:lvl1pPr>
              <a:defRPr/>
            </a:lvl1pPr>
          </a:lstStyle>
          <a:p>
            <a:endParaRPr lang="es-EC"/>
          </a:p>
        </p:txBody>
      </p:sp>
      <p:sp>
        <p:nvSpPr>
          <p:cNvPr id="4" name="3 Marcador de número de diapositiva"/>
          <p:cNvSpPr>
            <a:spLocks noGrp="1"/>
          </p:cNvSpPr>
          <p:nvPr>
            <p:ph type="sldNum" sz="quarter" idx="12"/>
          </p:nvPr>
        </p:nvSpPr>
        <p:spPr/>
        <p:txBody>
          <a:bodyPr/>
          <a:lstStyle>
            <a:lvl1pPr>
              <a:defRPr/>
            </a:lvl1pPr>
          </a:lstStyle>
          <a:p>
            <a:fld id="{C59C64A0-B680-4778-BB79-2E782DA13556}" type="slidenum">
              <a:rPr lang="es-EC"/>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4EC32DF8-2FDD-409A-89F7-6D38DF8B8744}" type="slidenum">
              <a:rPr lang="es-EC"/>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C"/>
          </a:p>
        </p:txBody>
      </p:sp>
      <p:sp>
        <p:nvSpPr>
          <p:cNvPr id="6" name="5 Marcador de pie de página"/>
          <p:cNvSpPr>
            <a:spLocks noGrp="1"/>
          </p:cNvSpPr>
          <p:nvPr>
            <p:ph type="ftr" sz="quarter" idx="11"/>
          </p:nvPr>
        </p:nvSpPr>
        <p:spPr/>
        <p:txBody>
          <a:bodyPr/>
          <a:lstStyle>
            <a:lvl1pPr>
              <a:defRPr/>
            </a:lvl1pPr>
          </a:lstStyle>
          <a:p>
            <a:endParaRPr lang="es-EC"/>
          </a:p>
        </p:txBody>
      </p:sp>
      <p:sp>
        <p:nvSpPr>
          <p:cNvPr id="7" name="6 Marcador de número de diapositiva"/>
          <p:cNvSpPr>
            <a:spLocks noGrp="1"/>
          </p:cNvSpPr>
          <p:nvPr>
            <p:ph type="sldNum" sz="quarter" idx="12"/>
          </p:nvPr>
        </p:nvSpPr>
        <p:spPr/>
        <p:txBody>
          <a:bodyPr/>
          <a:lstStyle>
            <a:lvl1pPr>
              <a:defRPr/>
            </a:lvl1pPr>
          </a:lstStyle>
          <a:p>
            <a:fld id="{7E952D3E-C177-434D-99B1-D557F6817D90}" type="slidenum">
              <a:rPr lang="es-EC"/>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FFFF99"/>
            </a:gs>
            <a:gs pos="100000">
              <a:srgbClr val="FFCC99"/>
            </a:gs>
          </a:gsLst>
          <a:path path="rect">
            <a:fillToRect l="100000" b="100000"/>
          </a:path>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C"/>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C"/>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78E5F254-EC1D-4FFE-9AD0-2094A1B1539D}" type="slidenum">
              <a:rPr lang="es-EC"/>
              <a:pPr/>
              <a:t>‹Nº›</a:t>
            </a:fld>
            <a:endParaRPr lang="es-EC"/>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slide" Target="slide3.xml"/></Relationships>
</file>

<file path=ppt/slides/_rels/slide10.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4.jpeg"/><Relationship Id="rId7" Type="http://schemas.openxmlformats.org/officeDocument/2006/relationships/image" Target="../media/image17.png"/><Relationship Id="rId2" Type="http://schemas.openxmlformats.org/officeDocument/2006/relationships/slideLayout" Target="../slideLayouts/slideLayout2.xml"/><Relationship Id="rId1" Type="http://schemas.openxmlformats.org/officeDocument/2006/relationships/themeOverride" Target="../theme/themeOverride8.xml"/><Relationship Id="rId6" Type="http://schemas.openxmlformats.org/officeDocument/2006/relationships/image" Target="../media/image16.png"/><Relationship Id="rId5" Type="http://schemas.openxmlformats.org/officeDocument/2006/relationships/image" Target="http://www.gtp.com.au/aussiefoods/mediumimages/MARS.jpg" TargetMode="External"/><Relationship Id="rId4" Type="http://schemas.openxmlformats.org/officeDocument/2006/relationships/image" Target="../media/image15.jpeg"/><Relationship Id="rId9" Type="http://schemas.openxmlformats.org/officeDocument/2006/relationships/image" Target="http://www.india-gifts-mall.com/chocolates/gif/cadbury-chocolate-hamper-1.jpg"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4.jpeg"/><Relationship Id="rId7" Type="http://schemas.openxmlformats.org/officeDocument/2006/relationships/image" Target="http://www.ferrero-ande.com/images/noggi3.jpg" TargetMode="External"/><Relationship Id="rId2" Type="http://schemas.openxmlformats.org/officeDocument/2006/relationships/slideLayout" Target="../slideLayouts/slideLayout12.xml"/><Relationship Id="rId1" Type="http://schemas.openxmlformats.org/officeDocument/2006/relationships/themeOverride" Target="../theme/themeOverride9.xml"/><Relationship Id="rId6" Type="http://schemas.openxmlformats.org/officeDocument/2006/relationships/image" Target="../media/image20.jpeg"/><Relationship Id="rId5" Type="http://schemas.openxmlformats.org/officeDocument/2006/relationships/image" Target="http://www.ferrero-ande.com/images/noggui.jpg" TargetMode="External"/><Relationship Id="rId4" Type="http://schemas.openxmlformats.org/officeDocument/2006/relationships/image" Target="../media/image19.jpeg"/><Relationship Id="rId9" Type="http://schemas.openxmlformats.org/officeDocument/2006/relationships/image" Target="http://www.ferrero-ande.com/images/noggi4.jpg" TargetMode="Externa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10.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hemeOverride" Target="../theme/themeOverride11.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hemeOverride" Target="../theme/themeOverride12.xml"/></Relationships>
</file>

<file path=ppt/slides/_rels/slide15.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slideLayout" Target="../slideLayouts/slideLayout12.xml"/><Relationship Id="rId1" Type="http://schemas.openxmlformats.org/officeDocument/2006/relationships/themeOverride" Target="../theme/themeOverride13.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5.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2.wm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13.xml"/><Relationship Id="rId6" Type="http://schemas.openxmlformats.org/officeDocument/2006/relationships/image" Target="../media/image27.png"/><Relationship Id="rId11" Type="http://schemas.openxmlformats.org/officeDocument/2006/relationships/image" Target="../media/image32.png"/><Relationship Id="rId5" Type="http://schemas.openxmlformats.org/officeDocument/2006/relationships/image" Target="../media/image26.pn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png"/></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notesSlide" Target="../notesSlides/notesSlide2.xml"/><Relationship Id="rId7"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hemeOverride" Target="../theme/themeOverride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vmlDrawing" Target="../drawings/vmlDrawing1.vml"/><Relationship Id="rId1" Type="http://schemas.openxmlformats.org/officeDocument/2006/relationships/themeOverride" Target="../theme/themeOverride3.xml"/><Relationship Id="rId4" Type="http://schemas.openxmlformats.org/officeDocument/2006/relationships/oleObject" Target="../embeddings/oleObject1.bin"/></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6.xml"/><Relationship Id="rId1" Type="http://schemas.openxmlformats.org/officeDocument/2006/relationships/themeOverride" Target="../theme/themeOverride4.xml"/><Relationship Id="rId4" Type="http://schemas.openxmlformats.org/officeDocument/2006/relationships/image" Target="http://www.sica.gov.ec/cadenas/cacao/images/ecuador_cacao.gif" TargetMode="Externa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5.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hemeOverride" Target="../theme/themeOverride6.xml"/><Relationship Id="rId4" Type="http://schemas.openxmlformats.org/officeDocument/2006/relationships/image" Target="http://www.sagpya.mecon.gov.ar/0-3/azucar/choco/diag.gif"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2.xml"/><Relationship Id="rId1" Type="http://schemas.openxmlformats.org/officeDocument/2006/relationships/themeOverride" Target="../theme/themeOverride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54626" name="Rectangle 2"/>
          <p:cNvSpPr>
            <a:spLocks noGrp="1" noChangeArrowheads="1"/>
          </p:cNvSpPr>
          <p:nvPr>
            <p:ph type="subTitle" idx="1"/>
          </p:nvPr>
        </p:nvSpPr>
        <p:spPr>
          <a:xfrm>
            <a:off x="2590800" y="4419600"/>
            <a:ext cx="6553200" cy="2133600"/>
          </a:xfrm>
        </p:spPr>
        <p:txBody>
          <a:bodyPr/>
          <a:lstStyle/>
          <a:p>
            <a:r>
              <a:rPr lang="es-EC" sz="2400" b="1" i="1">
                <a:solidFill>
                  <a:schemeClr val="bg1"/>
                </a:solidFill>
              </a:rPr>
              <a:t>Integrantes:</a:t>
            </a:r>
          </a:p>
          <a:p>
            <a:r>
              <a:rPr lang="es-EC" sz="2400" b="1" i="1">
                <a:solidFill>
                  <a:schemeClr val="bg1"/>
                </a:solidFill>
              </a:rPr>
              <a:t>Gisela Andrade</a:t>
            </a:r>
          </a:p>
          <a:p>
            <a:r>
              <a:rPr lang="es-EC" sz="2400" b="1" i="1">
                <a:solidFill>
                  <a:schemeClr val="bg1"/>
                </a:solidFill>
              </a:rPr>
              <a:t>Verónica Castro</a:t>
            </a:r>
            <a:endParaRPr lang="es-ES" sz="2400" b="1" i="1">
              <a:solidFill>
                <a:schemeClr val="bg1"/>
              </a:solidFill>
            </a:endParaRPr>
          </a:p>
          <a:p>
            <a:endParaRPr lang="es-ES" sz="2400" b="1" i="1">
              <a:solidFill>
                <a:schemeClr val="bg1"/>
              </a:solidFill>
            </a:endParaRPr>
          </a:p>
          <a:p>
            <a:pPr algn="r"/>
            <a:r>
              <a:rPr lang="es-ES" sz="1600" b="1" i="1">
                <a:solidFill>
                  <a:schemeClr val="bg1"/>
                </a:solidFill>
                <a:hlinkClick r:id="rId4" action="ppaction://hlinksldjump"/>
              </a:rPr>
              <a:t>CRONOLOGIA DE LA EVOLUCION DEL CACAO HASTA EL CHOCOLATE</a:t>
            </a:r>
            <a:endParaRPr lang="es-ES" sz="1600" b="1" i="1">
              <a:solidFill>
                <a:schemeClr val="bg1"/>
              </a:solidFill>
            </a:endParaRPr>
          </a:p>
        </p:txBody>
      </p:sp>
      <p:sp>
        <p:nvSpPr>
          <p:cNvPr id="154627" name="WordArt 3"/>
          <p:cNvSpPr>
            <a:spLocks noChangeArrowheads="1" noChangeShapeType="1" noTextEdit="1"/>
          </p:cNvSpPr>
          <p:nvPr/>
        </p:nvSpPr>
        <p:spPr bwMode="auto">
          <a:xfrm>
            <a:off x="457200" y="1074738"/>
            <a:ext cx="8153400" cy="914400"/>
          </a:xfrm>
          <a:prstGeom prst="rect">
            <a:avLst/>
          </a:prstGeom>
        </p:spPr>
        <p:txBody>
          <a:bodyPr wrap="none" fromWordArt="1">
            <a:prstTxWarp prst="textPlain">
              <a:avLst>
                <a:gd name="adj" fmla="val 50000"/>
              </a:avLst>
            </a:prstTxWarp>
          </a:bodyPr>
          <a:lstStyle/>
          <a:p>
            <a:pPr algn="ctr"/>
            <a:r>
              <a:rPr lang="es-ES" sz="2000" b="1" kern="10">
                <a:ln w="38100">
                  <a:solidFill>
                    <a:srgbClr val="000000"/>
                  </a:solidFill>
                  <a:round/>
                  <a:headEnd/>
                  <a:tailEnd/>
                </a:ln>
                <a:solidFill>
                  <a:srgbClr val="FFFFFF"/>
                </a:solidFill>
                <a:latin typeface="Arial Black"/>
              </a:rPr>
              <a:t>Alianzas Estratégicas de Internacionalización </a:t>
            </a:r>
          </a:p>
        </p:txBody>
      </p:sp>
      <p:sp>
        <p:nvSpPr>
          <p:cNvPr id="154628" name="WordArt 4"/>
          <p:cNvSpPr>
            <a:spLocks noChangeArrowheads="1" noChangeShapeType="1" noTextEdit="1"/>
          </p:cNvSpPr>
          <p:nvPr/>
        </p:nvSpPr>
        <p:spPr bwMode="auto">
          <a:xfrm>
            <a:off x="685800" y="2209800"/>
            <a:ext cx="7772400" cy="533400"/>
          </a:xfrm>
          <a:prstGeom prst="rect">
            <a:avLst/>
          </a:prstGeom>
        </p:spPr>
        <p:txBody>
          <a:bodyPr wrap="none" fromWordArt="1">
            <a:prstTxWarp prst="textPlain">
              <a:avLst>
                <a:gd name="adj" fmla="val 50000"/>
              </a:avLst>
            </a:prstTxWarp>
          </a:bodyPr>
          <a:lstStyle/>
          <a:p>
            <a:pPr algn="ctr"/>
            <a:r>
              <a:rPr lang="es-EC" sz="2000" b="1" kern="10">
                <a:ln w="38100">
                  <a:solidFill>
                    <a:srgbClr val="000000"/>
                  </a:solidFill>
                  <a:round/>
                  <a:headEnd/>
                  <a:tailEnd/>
                </a:ln>
                <a:solidFill>
                  <a:srgbClr val="FFFFFF"/>
                </a:solidFill>
                <a:latin typeface="Arial Black"/>
              </a:rPr>
              <a:t>vía Análisis de Costos de Transacción </a:t>
            </a:r>
            <a:endParaRPr lang="es-ES" sz="2000" b="1" kern="10">
              <a:ln w="38100">
                <a:solidFill>
                  <a:srgbClr val="000000"/>
                </a:solidFill>
                <a:round/>
                <a:headEnd/>
                <a:tailEnd/>
              </a:ln>
              <a:solidFill>
                <a:srgbClr val="FFFFFF"/>
              </a:solidFill>
              <a:latin typeface="Arial Black"/>
            </a:endParaRPr>
          </a:p>
        </p:txBody>
      </p:sp>
      <p:sp>
        <p:nvSpPr>
          <p:cNvPr id="154629" name="WordArt 5"/>
          <p:cNvSpPr>
            <a:spLocks noChangeArrowheads="1" noChangeShapeType="1" noTextEdit="1"/>
          </p:cNvSpPr>
          <p:nvPr/>
        </p:nvSpPr>
        <p:spPr bwMode="auto">
          <a:xfrm>
            <a:off x="685800" y="3124200"/>
            <a:ext cx="7620000" cy="685800"/>
          </a:xfrm>
          <a:prstGeom prst="rect">
            <a:avLst/>
          </a:prstGeom>
        </p:spPr>
        <p:txBody>
          <a:bodyPr wrap="none" fromWordArt="1">
            <a:prstTxWarp prst="textPlain">
              <a:avLst>
                <a:gd name="adj" fmla="val 50000"/>
              </a:avLst>
            </a:prstTxWarp>
          </a:bodyPr>
          <a:lstStyle/>
          <a:p>
            <a:pPr algn="ctr"/>
            <a:r>
              <a:rPr lang="es-EC" sz="2000" b="1" kern="10">
                <a:ln w="38100">
                  <a:solidFill>
                    <a:srgbClr val="000000"/>
                  </a:solidFill>
                  <a:round/>
                  <a:headEnd/>
                  <a:tailEnd/>
                </a:ln>
                <a:solidFill>
                  <a:srgbClr val="FFFFFF"/>
                </a:solidFill>
                <a:latin typeface="Arial Black"/>
              </a:rPr>
              <a:t>para la Industria de Chocolate Ecuatoriana</a:t>
            </a:r>
            <a:endParaRPr lang="es-ES" sz="2000" b="1" kern="10">
              <a:ln w="38100">
                <a:solidFill>
                  <a:srgbClr val="000000"/>
                </a:solidFill>
                <a:round/>
                <a:headEnd/>
                <a:tailEnd/>
              </a:ln>
              <a:solidFill>
                <a:srgbClr val="FFFFFF"/>
              </a:solidFill>
              <a:latin typeface="Arial Black"/>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0" fill="hold" grpId="0" nodeType="clickEffect">
                                  <p:stCondLst>
                                    <p:cond delay="0"/>
                                  </p:stCondLst>
                                  <p:childTnLst>
                                    <p:set>
                                      <p:cBhvr>
                                        <p:cTn id="6" dur="1" fill="hold">
                                          <p:stCondLst>
                                            <p:cond delay="499"/>
                                          </p:stCondLst>
                                        </p:cTn>
                                        <p:tgtEl>
                                          <p:spTgt spid="1546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0" fill="hold" grpId="0" nodeType="clickEffect">
                                  <p:stCondLst>
                                    <p:cond delay="0"/>
                                  </p:stCondLst>
                                  <p:childTnLst>
                                    <p:set>
                                      <p:cBhvr>
                                        <p:cTn id="10" dur="1" fill="hold">
                                          <p:stCondLst>
                                            <p:cond delay="499"/>
                                          </p:stCondLst>
                                        </p:cTn>
                                        <p:tgtEl>
                                          <p:spTgt spid="1546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 presetClass="entr" presetSubtype="0" fill="hold" grpId="0" nodeType="clickEffect">
                                  <p:stCondLst>
                                    <p:cond delay="0"/>
                                  </p:stCondLst>
                                  <p:childTnLst>
                                    <p:set>
                                      <p:cBhvr>
                                        <p:cTn id="14" dur="1" fill="hold">
                                          <p:stCondLst>
                                            <p:cond delay="499"/>
                                          </p:stCondLst>
                                        </p:cTn>
                                        <p:tgtEl>
                                          <p:spTgt spid="1546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546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26" grpId="0" autoUpdateAnimBg="0"/>
      <p:bldP spid="154627" grpId="0" animBg="1"/>
      <p:bldP spid="154628" grpId="0" animBg="1"/>
      <p:bldP spid="154629" grpId="0" animBg="1"/>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s-ES_tradnl" sz="2200" b="1">
                <a:latin typeface="Tahoma" pitchFamily="34" charset="0"/>
                <a:cs typeface="Times New Roman" pitchFamily="18" charset="0"/>
              </a:rPr>
              <a:t>LA INDUSTRIA DE CHOCOLATE A NIVEL MUNDIAL</a:t>
            </a:r>
            <a:r>
              <a:rPr lang="es-EC">
                <a:latin typeface="Tahoma" pitchFamily="34" charset="0"/>
              </a:rPr>
              <a:t> </a:t>
            </a:r>
          </a:p>
        </p:txBody>
      </p:sp>
      <p:graphicFrame>
        <p:nvGraphicFramePr>
          <p:cNvPr id="63569" name="Group 81"/>
          <p:cNvGraphicFramePr>
            <a:graphicFrameLocks noGrp="1"/>
          </p:cNvGraphicFramePr>
          <p:nvPr>
            <p:ph idx="1"/>
          </p:nvPr>
        </p:nvGraphicFramePr>
        <p:xfrm>
          <a:off x="457200" y="1600200"/>
          <a:ext cx="8229600" cy="4525963"/>
        </p:xfrm>
        <a:graphic>
          <a:graphicData uri="http://schemas.openxmlformats.org/drawingml/2006/table">
            <a:tbl>
              <a:tblPr/>
              <a:tblGrid>
                <a:gridCol w="2743200"/>
                <a:gridCol w="2743200"/>
                <a:gridCol w="2743200"/>
              </a:tblGrid>
              <a:tr h="22637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2400" b="1" i="0" u="none" strike="noStrike" cap="none" normalizeH="0" baseline="0" smtClean="0">
                          <a:ln>
                            <a:noFill/>
                          </a:ln>
                          <a:solidFill>
                            <a:schemeClr val="tx1"/>
                          </a:solidFill>
                          <a:effectLst/>
                          <a:latin typeface="Tahoma" pitchFamily="34" charset="0"/>
                        </a:rPr>
                        <a:t>NESTLÉ</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S_tradnl" sz="2000" b="0" i="0" u="none" strike="noStrike" cap="none" normalizeH="0" baseline="0" smtClean="0">
                          <a:ln>
                            <a:noFill/>
                          </a:ln>
                          <a:solidFill>
                            <a:schemeClr val="tx1"/>
                          </a:solidFill>
                          <a:effectLst/>
                          <a:latin typeface="Tahoma" pitchFamily="34" charset="0"/>
                        </a:rPr>
                        <a:t>Mayor productor de chocolate a nivel mundial</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S_tradnl" sz="2000" b="0" i="0" u="none" strike="noStrike" cap="none" normalizeH="0" baseline="0" smtClean="0">
                          <a:ln>
                            <a:noFill/>
                          </a:ln>
                          <a:solidFill>
                            <a:schemeClr val="tx1"/>
                          </a:solidFill>
                          <a:effectLst/>
                          <a:latin typeface="Tahoma" pitchFamily="34" charset="0"/>
                        </a:rPr>
                        <a:t>Kit Kat</a:t>
                      </a:r>
                      <a:endParaRPr kumimoji="0" lang="es-EC" sz="20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2400" b="1" i="0" u="none" strike="noStrike" cap="none" normalizeH="0" baseline="0" smtClean="0">
                          <a:ln>
                            <a:noFill/>
                          </a:ln>
                          <a:solidFill>
                            <a:schemeClr val="tx1"/>
                          </a:solidFill>
                          <a:effectLst/>
                          <a:latin typeface="Tahoma" pitchFamily="34" charset="0"/>
                        </a:rPr>
                        <a:t>MARS</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S_tradnl" sz="2000" b="0" i="0" u="none" strike="noStrike" cap="none" normalizeH="0" baseline="0" smtClean="0">
                          <a:ln>
                            <a:noFill/>
                          </a:ln>
                          <a:solidFill>
                            <a:schemeClr val="tx1"/>
                          </a:solidFill>
                          <a:effectLst/>
                          <a:latin typeface="Tahoma" pitchFamily="34" charset="0"/>
                        </a:rPr>
                        <a:t>Segunda empresa de chocolate a nivel mundial</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S_tradnl" sz="2000" b="0" i="0" u="none" strike="noStrike" cap="none" normalizeH="0" baseline="0" smtClean="0">
                          <a:ln>
                            <a:noFill/>
                          </a:ln>
                          <a:solidFill>
                            <a:schemeClr val="tx1"/>
                          </a:solidFill>
                          <a:effectLst/>
                          <a:latin typeface="Tahoma" pitchFamily="34" charset="0"/>
                        </a:rPr>
                        <a:t>Snickers</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2000" b="0" i="0" u="none" strike="noStrike" cap="none" normalizeH="0" baseline="0" smtClean="0">
                          <a:ln>
                            <a:noFill/>
                          </a:ln>
                          <a:solidFill>
                            <a:schemeClr val="tx1"/>
                          </a:solidFill>
                          <a:effectLst/>
                          <a:latin typeface="Tahoma" pitchFamily="34" charset="0"/>
                        </a:rPr>
                        <a:t>  M&amp;M</a:t>
                      </a:r>
                      <a:endParaRPr kumimoji="0" lang="es-EC" sz="20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2400" b="1" i="0" u="none" strike="noStrike" cap="none" normalizeH="0" baseline="0" smtClean="0">
                          <a:ln>
                            <a:noFill/>
                          </a:ln>
                          <a:solidFill>
                            <a:schemeClr val="tx1"/>
                          </a:solidFill>
                          <a:effectLst/>
                          <a:latin typeface="Tahoma" pitchFamily="34" charset="0"/>
                        </a:rPr>
                        <a:t>KRAFT FOOD</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S_tradnl" sz="2000" b="0" i="0" u="none" strike="noStrike" cap="none" normalizeH="0" baseline="0" smtClean="0">
                          <a:ln>
                            <a:noFill/>
                          </a:ln>
                          <a:solidFill>
                            <a:schemeClr val="tx1"/>
                          </a:solidFill>
                          <a:effectLst/>
                          <a:latin typeface="Tahoma" pitchFamily="34" charset="0"/>
                        </a:rPr>
                        <a:t>Tercera empresa de chocolate a nivel mundial</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S_tradnl" sz="2000" b="0" i="0" u="none" strike="noStrike" cap="none" normalizeH="0" baseline="0" smtClean="0">
                          <a:ln>
                            <a:noFill/>
                          </a:ln>
                          <a:solidFill>
                            <a:schemeClr val="tx1"/>
                          </a:solidFill>
                          <a:effectLst/>
                          <a:latin typeface="Tahoma" pitchFamily="34" charset="0"/>
                        </a:rPr>
                        <a:t>Toblerone</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S_tradnl" sz="2000" b="0" i="0" u="none" strike="noStrike" cap="none" normalizeH="0" baseline="0" smtClean="0">
                          <a:ln>
                            <a:noFill/>
                          </a:ln>
                          <a:solidFill>
                            <a:schemeClr val="tx1"/>
                          </a:solidFill>
                          <a:effectLst/>
                          <a:latin typeface="Tahoma" pitchFamily="34" charset="0"/>
                        </a:rPr>
                        <a:t> Milka</a:t>
                      </a:r>
                      <a:endParaRPr kumimoji="0" lang="es-EC" sz="20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621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2400" b="1" i="0" u="none" strike="noStrike" cap="none" normalizeH="0" baseline="0" smtClean="0">
                          <a:ln>
                            <a:noFill/>
                          </a:ln>
                          <a:solidFill>
                            <a:schemeClr val="tx1"/>
                          </a:solidFill>
                          <a:effectLst/>
                          <a:latin typeface="Tahoma" pitchFamily="34" charset="0"/>
                        </a:rPr>
                        <a:t>HERSHEY</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S_tradnl" sz="2000" b="0" i="0" u="none" strike="noStrike" cap="none" normalizeH="0" baseline="0" smtClean="0">
                          <a:ln>
                            <a:noFill/>
                          </a:ln>
                          <a:solidFill>
                            <a:schemeClr val="tx1"/>
                          </a:solidFill>
                          <a:effectLst/>
                          <a:latin typeface="Tahoma" pitchFamily="34" charset="0"/>
                        </a:rPr>
                        <a:t>Cuarto fabricante de chocolate</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S_tradnl" sz="2000" b="0" i="0" u="none" strike="noStrike" cap="none" normalizeH="0" baseline="0" smtClean="0">
                          <a:ln>
                            <a:noFill/>
                          </a:ln>
                          <a:solidFill>
                            <a:schemeClr val="tx1"/>
                          </a:solidFill>
                          <a:effectLst/>
                          <a:latin typeface="Tahoma" pitchFamily="34" charset="0"/>
                        </a:rPr>
                        <a:t>Hershey</a:t>
                      </a:r>
                      <a:endParaRPr kumimoji="0" lang="es-EC" sz="20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2400" b="1" i="0" u="none" strike="noStrike" cap="none" normalizeH="0" baseline="0" smtClean="0">
                          <a:ln>
                            <a:noFill/>
                          </a:ln>
                          <a:solidFill>
                            <a:schemeClr val="tx1"/>
                          </a:solidFill>
                          <a:effectLst/>
                          <a:latin typeface="Tahoma" pitchFamily="34" charset="0"/>
                        </a:rPr>
                        <a:t>CADBURRY</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S_tradnl" sz="2000" b="0" i="0" u="none" strike="noStrike" cap="none" normalizeH="0" baseline="0" smtClean="0">
                          <a:ln>
                            <a:noFill/>
                          </a:ln>
                          <a:solidFill>
                            <a:schemeClr val="tx1"/>
                          </a:solidFill>
                          <a:effectLst/>
                          <a:latin typeface="Tahoma" pitchFamily="34" charset="0"/>
                        </a:rPr>
                        <a:t>Fuerte crecimiento en el Reino Unido</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S_tradnl" sz="2000" b="0" i="0" u="none" strike="noStrike" cap="none" normalizeH="0" baseline="0" smtClean="0">
                          <a:ln>
                            <a:noFill/>
                          </a:ln>
                          <a:solidFill>
                            <a:schemeClr val="tx1"/>
                          </a:solidFill>
                          <a:effectLst/>
                          <a:latin typeface="Tahoma" pitchFamily="34" charset="0"/>
                        </a:rPr>
                        <a:t>Chocolate Orgánico Green &amp; Black</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s-EC" sz="20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2400" b="1" i="0" u="none" strike="noStrike" cap="none" normalizeH="0" baseline="0" smtClean="0">
                          <a:ln>
                            <a:noFill/>
                          </a:ln>
                          <a:solidFill>
                            <a:schemeClr val="tx1"/>
                          </a:solidFill>
                          <a:effectLst/>
                          <a:latin typeface="Tahoma" pitchFamily="34" charset="0"/>
                        </a:rPr>
                        <a:t>FERRERO</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S_tradnl" sz="2000" b="0" i="0" u="none" strike="noStrike" cap="none" normalizeH="0" baseline="0" smtClean="0">
                          <a:ln>
                            <a:noFill/>
                          </a:ln>
                          <a:solidFill>
                            <a:schemeClr val="tx1"/>
                          </a:solidFill>
                          <a:effectLst/>
                          <a:latin typeface="Tahoma" pitchFamily="34" charset="0"/>
                        </a:rPr>
                        <a:t>En Europa, Cuarta empresa de chocolate</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S_tradnl" sz="2000" b="0" i="0" u="none" strike="noStrike" cap="none" normalizeH="0" baseline="0" smtClean="0">
                          <a:ln>
                            <a:noFill/>
                          </a:ln>
                          <a:solidFill>
                            <a:schemeClr val="tx1"/>
                          </a:solidFill>
                          <a:effectLst/>
                          <a:latin typeface="Tahoma" pitchFamily="34" charset="0"/>
                        </a:rPr>
                        <a:t>Ferrero Rocher</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S_tradnl" sz="2000" b="0" i="0" u="none" strike="noStrike" cap="none" normalizeH="0" baseline="0" smtClean="0">
                          <a:ln>
                            <a:noFill/>
                          </a:ln>
                          <a:solidFill>
                            <a:schemeClr val="tx1"/>
                          </a:solidFill>
                          <a:effectLst/>
                          <a:latin typeface="Tahoma" pitchFamily="34" charset="0"/>
                        </a:rPr>
                        <a:t>Kinder Surprise</a:t>
                      </a:r>
                      <a:endParaRPr kumimoji="0" lang="es-EC" sz="20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63570" name="Picture 82"/>
          <p:cNvPicPr>
            <a:picLocks noChangeAspect="1" noChangeArrowheads="1"/>
          </p:cNvPicPr>
          <p:nvPr/>
        </p:nvPicPr>
        <p:blipFill>
          <a:blip r:embed="rId3"/>
          <a:srcRect/>
          <a:stretch>
            <a:fillRect/>
          </a:stretch>
        </p:blipFill>
        <p:spPr bwMode="auto">
          <a:xfrm>
            <a:off x="3779838" y="2924175"/>
            <a:ext cx="2022475" cy="1624013"/>
          </a:xfrm>
          <a:prstGeom prst="rect">
            <a:avLst/>
          </a:prstGeom>
          <a:noFill/>
          <a:ln w="9525">
            <a:noFill/>
            <a:miter lim="800000"/>
            <a:headEnd/>
            <a:tailEnd/>
          </a:ln>
        </p:spPr>
      </p:pic>
      <p:pic>
        <p:nvPicPr>
          <p:cNvPr id="63571" name="Picture 83" descr="http://www.gtp.com.au/aussiefoods/mediumimages/MARS.jpg"/>
          <p:cNvPicPr>
            <a:picLocks noChangeAspect="1" noChangeArrowheads="1"/>
          </p:cNvPicPr>
          <p:nvPr/>
        </p:nvPicPr>
        <p:blipFill>
          <a:blip r:embed="rId4" r:link="rId5"/>
          <a:srcRect/>
          <a:stretch>
            <a:fillRect/>
          </a:stretch>
        </p:blipFill>
        <p:spPr bwMode="auto">
          <a:xfrm>
            <a:off x="1835150" y="2924175"/>
            <a:ext cx="1943100" cy="1219200"/>
          </a:xfrm>
          <a:prstGeom prst="rect">
            <a:avLst/>
          </a:prstGeom>
          <a:noFill/>
          <a:ln w="9525">
            <a:noFill/>
            <a:miter lim="800000"/>
            <a:headEnd/>
            <a:tailEnd/>
          </a:ln>
        </p:spPr>
      </p:pic>
      <p:pic>
        <p:nvPicPr>
          <p:cNvPr id="63572" name="Picture 84"/>
          <p:cNvPicPr>
            <a:picLocks noChangeAspect="1" noChangeArrowheads="1"/>
          </p:cNvPicPr>
          <p:nvPr/>
        </p:nvPicPr>
        <p:blipFill>
          <a:blip r:embed="rId6"/>
          <a:srcRect/>
          <a:stretch>
            <a:fillRect/>
          </a:stretch>
        </p:blipFill>
        <p:spPr bwMode="auto">
          <a:xfrm>
            <a:off x="5795963" y="2997200"/>
            <a:ext cx="2305050" cy="1179513"/>
          </a:xfrm>
          <a:prstGeom prst="rect">
            <a:avLst/>
          </a:prstGeom>
          <a:noFill/>
          <a:ln w="9525">
            <a:noFill/>
            <a:miter lim="800000"/>
            <a:headEnd/>
            <a:tailEnd/>
          </a:ln>
        </p:spPr>
      </p:pic>
      <p:pic>
        <p:nvPicPr>
          <p:cNvPr id="63575" name="Picture 87"/>
          <p:cNvPicPr>
            <a:picLocks noChangeAspect="1" noChangeArrowheads="1"/>
          </p:cNvPicPr>
          <p:nvPr/>
        </p:nvPicPr>
        <p:blipFill>
          <a:blip r:embed="rId7"/>
          <a:srcRect/>
          <a:stretch>
            <a:fillRect/>
          </a:stretch>
        </p:blipFill>
        <p:spPr bwMode="auto">
          <a:xfrm>
            <a:off x="3924300" y="4508500"/>
            <a:ext cx="1800225" cy="1395413"/>
          </a:xfrm>
          <a:prstGeom prst="rect">
            <a:avLst/>
          </a:prstGeom>
          <a:noFill/>
        </p:spPr>
      </p:pic>
      <p:pic>
        <p:nvPicPr>
          <p:cNvPr id="63576" name="Picture 88" descr="http://www.india-gifts-mall.com/chocolates/gif/cadbury-chocolate-hamper-1.jpg"/>
          <p:cNvPicPr>
            <a:picLocks noChangeAspect="1" noChangeArrowheads="1"/>
          </p:cNvPicPr>
          <p:nvPr/>
        </p:nvPicPr>
        <p:blipFill>
          <a:blip r:embed="rId8" r:link="rId9"/>
          <a:srcRect r="-1785"/>
          <a:stretch>
            <a:fillRect/>
          </a:stretch>
        </p:blipFill>
        <p:spPr bwMode="auto">
          <a:xfrm>
            <a:off x="3779838" y="1773238"/>
            <a:ext cx="2016125" cy="1179512"/>
          </a:xfrm>
          <a:prstGeom prst="rect">
            <a:avLst/>
          </a:prstGeom>
          <a:noFill/>
          <a:ln w="9525">
            <a:noFill/>
            <a:miter lim="800000"/>
            <a:headEnd/>
            <a:tailEnd/>
          </a:ln>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63576"/>
                                        </p:tgtEl>
                                        <p:attrNameLst>
                                          <p:attrName>style.visibility</p:attrName>
                                        </p:attrNameLst>
                                      </p:cBhvr>
                                      <p:to>
                                        <p:strVal val="visible"/>
                                      </p:to>
                                    </p:set>
                                  </p:childTnLst>
                                  <p:subTnLst>
                                    <p:set>
                                      <p:cBhvr override="childStyle">
                                        <p:cTn dur="1" fill="hold" display="0" masterRel="sameClick" afterEffect="1">
                                          <p:stCondLst>
                                            <p:cond evt="end" delay="0">
                                              <p:tn val="5"/>
                                            </p:cond>
                                          </p:stCondLst>
                                        </p:cTn>
                                        <p:tgtEl>
                                          <p:spTgt spid="63576"/>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63571"/>
                                        </p:tgtEl>
                                        <p:attrNameLst>
                                          <p:attrName>style.visibility</p:attrName>
                                        </p:attrNameLst>
                                      </p:cBhvr>
                                      <p:to>
                                        <p:strVal val="visible"/>
                                      </p:to>
                                    </p:set>
                                  </p:childTnLst>
                                  <p:subTnLst>
                                    <p:set>
                                      <p:cBhvr override="childStyle">
                                        <p:cTn dur="1" fill="hold" display="0" masterRel="sameClick" afterEffect="1">
                                          <p:stCondLst>
                                            <p:cond evt="end" delay="0">
                                              <p:tn val="9"/>
                                            </p:cond>
                                          </p:stCondLst>
                                        </p:cTn>
                                        <p:tgtEl>
                                          <p:spTgt spid="63571"/>
                                        </p:tgtEl>
                                        <p:attrNameLst>
                                          <p:attrName>style.visibility</p:attrName>
                                        </p:attrNameLst>
                                      </p:cBhvr>
                                      <p:to>
                                        <p:strVal val="hidden"/>
                                      </p:to>
                                    </p:set>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63570"/>
                                        </p:tgtEl>
                                        <p:attrNameLst>
                                          <p:attrName>style.visibility</p:attrName>
                                        </p:attrNameLst>
                                      </p:cBhvr>
                                      <p:to>
                                        <p:strVal val="visible"/>
                                      </p:to>
                                    </p:set>
                                  </p:childTnLst>
                                  <p:subTnLst>
                                    <p:set>
                                      <p:cBhvr override="childStyle">
                                        <p:cTn dur="1" fill="hold" display="0" masterRel="sameClick" afterEffect="1">
                                          <p:stCondLst>
                                            <p:cond evt="end" delay="0">
                                              <p:tn val="13"/>
                                            </p:cond>
                                          </p:stCondLst>
                                        </p:cTn>
                                        <p:tgtEl>
                                          <p:spTgt spid="63570"/>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63572"/>
                                        </p:tgtEl>
                                        <p:attrNameLst>
                                          <p:attrName>style.visibility</p:attrName>
                                        </p:attrNameLst>
                                      </p:cBhvr>
                                      <p:to>
                                        <p:strVal val="visible"/>
                                      </p:to>
                                    </p:set>
                                  </p:childTnLst>
                                  <p:subTnLst>
                                    <p:set>
                                      <p:cBhvr override="childStyle">
                                        <p:cTn dur="1" fill="hold" display="0" masterRel="sameClick" afterEffect="1">
                                          <p:stCondLst>
                                            <p:cond evt="end" delay="0">
                                              <p:tn val="17"/>
                                            </p:cond>
                                          </p:stCondLst>
                                        </p:cTn>
                                        <p:tgtEl>
                                          <p:spTgt spid="63572"/>
                                        </p:tgtEl>
                                        <p:attrNameLst>
                                          <p:attrName>style.visibility</p:attrName>
                                        </p:attrNameLst>
                                      </p:cBhvr>
                                      <p:to>
                                        <p:strVal val="hidden"/>
                                      </p:to>
                                    </p:set>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63575"/>
                                        </p:tgtEl>
                                        <p:attrNameLst>
                                          <p:attrName>style.visibility</p:attrName>
                                        </p:attrNameLst>
                                      </p:cBhvr>
                                      <p:to>
                                        <p:strVal val="visible"/>
                                      </p:to>
                                    </p:set>
                                  </p:childTnLst>
                                  <p:subTnLst>
                                    <p:set>
                                      <p:cBhvr override="childStyle">
                                        <p:cTn dur="1" fill="hold" display="0" masterRel="sameClick" afterEffect="1">
                                          <p:stCondLst>
                                            <p:cond evt="end" delay="0">
                                              <p:tn val="21"/>
                                            </p:cond>
                                          </p:stCondLst>
                                        </p:cTn>
                                        <p:tgtEl>
                                          <p:spTgt spid="63575"/>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63569"/>
                                        </p:tgtEl>
                                        <p:attrNameLst>
                                          <p:attrName>style.visibility</p:attrName>
                                        </p:attrNameLst>
                                      </p:cBhvr>
                                      <p:to>
                                        <p:strVal val="visible"/>
                                      </p:to>
                                    </p:set>
                                    <p:animEffect transition="in" filter="box(in)">
                                      <p:cBhvr>
                                        <p:cTn id="27" dur="500"/>
                                        <p:tgtEl>
                                          <p:spTgt spid="635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0" y="0"/>
            <a:ext cx="8839200" cy="639763"/>
          </a:xfrm>
        </p:spPr>
        <p:txBody>
          <a:bodyPr/>
          <a:lstStyle/>
          <a:p>
            <a:r>
              <a:rPr lang="es-ES_tradnl" sz="1800" b="1" u="sng">
                <a:latin typeface="Tahoma" pitchFamily="34" charset="0"/>
                <a:cs typeface="Times New Roman" pitchFamily="18" charset="0"/>
              </a:rPr>
              <a:t>PRINCIPALES FIRMAS DE LA INDUSTRIA DE CHOCOLATE ECUATORIANO</a:t>
            </a:r>
            <a:r>
              <a:rPr lang="es-EC" b="1">
                <a:latin typeface="Tahoma" pitchFamily="34" charset="0"/>
              </a:rPr>
              <a:t> </a:t>
            </a:r>
          </a:p>
        </p:txBody>
      </p:sp>
      <p:graphicFrame>
        <p:nvGraphicFramePr>
          <p:cNvPr id="57403" name="Group 59"/>
          <p:cNvGraphicFramePr>
            <a:graphicFrameLocks noGrp="1"/>
          </p:cNvGraphicFramePr>
          <p:nvPr>
            <p:ph type="tbl" idx="1"/>
          </p:nvPr>
        </p:nvGraphicFramePr>
        <p:xfrm>
          <a:off x="381000" y="762000"/>
          <a:ext cx="8382000" cy="5791200"/>
        </p:xfrm>
        <a:graphic>
          <a:graphicData uri="http://schemas.openxmlformats.org/drawingml/2006/table">
            <a:tbl>
              <a:tblPr/>
              <a:tblGrid>
                <a:gridCol w="4191000"/>
                <a:gridCol w="4191000"/>
              </a:tblGrid>
              <a:tr h="24860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000" b="1" i="0" u="none" strike="noStrike" cap="none" normalizeH="0" baseline="0" smtClean="0">
                          <a:ln>
                            <a:noFill/>
                          </a:ln>
                          <a:solidFill>
                            <a:schemeClr val="tx1"/>
                          </a:solidFill>
                          <a:effectLst/>
                          <a:latin typeface="Tahoma" pitchFamily="34" charset="0"/>
                        </a:rPr>
                        <a:t>Ferrero</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S_tradnl" sz="1800" b="0" i="0" u="none" strike="noStrike" cap="none" normalizeH="0" baseline="0" smtClean="0">
                          <a:ln>
                            <a:noFill/>
                          </a:ln>
                          <a:solidFill>
                            <a:schemeClr val="tx1"/>
                          </a:solidFill>
                          <a:effectLst/>
                          <a:latin typeface="Tahoma" pitchFamily="34" charset="0"/>
                          <a:cs typeface="Times New Roman" pitchFamily="18" charset="0"/>
                        </a:rPr>
                        <a:t>Principales productos Ferrero Rocher, Noggy y Hanuta.</a:t>
                      </a:r>
                      <a:endParaRPr kumimoji="0" lang="es-EC" sz="1800" b="0" i="0" u="none" strike="noStrike" cap="none" normalizeH="0" baseline="0" smtClean="0">
                        <a:ln>
                          <a:noFill/>
                        </a:ln>
                        <a:solidFill>
                          <a:schemeClr val="tx1"/>
                        </a:solidFill>
                        <a:effectLst/>
                        <a:latin typeface="Tahoma" pitchFamily="34" charset="0"/>
                        <a:cs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000" b="1" i="0" u="none" strike="noStrike" cap="none" normalizeH="0" baseline="0" smtClean="0">
                          <a:ln>
                            <a:noFill/>
                          </a:ln>
                          <a:solidFill>
                            <a:schemeClr val="tx1"/>
                          </a:solidFill>
                          <a:effectLst/>
                          <a:latin typeface="Tahoma" pitchFamily="34" charset="0"/>
                        </a:rPr>
                        <a:t>Confiteca</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C" sz="1800" b="0" i="0" u="none" strike="noStrike" cap="none" normalizeH="0" baseline="0" smtClean="0">
                          <a:ln>
                            <a:noFill/>
                          </a:ln>
                          <a:solidFill>
                            <a:schemeClr val="tx1"/>
                          </a:solidFill>
                          <a:effectLst/>
                          <a:latin typeface="Tahoma" pitchFamily="34" charset="0"/>
                          <a:cs typeface="Times New Roman" pitchFamily="18" charset="0"/>
                        </a:rPr>
                        <a:t>Es una empresas que recientemente a incursionado en la agroindustria chocolatera.</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C" sz="1800" b="0" i="0" u="none" strike="noStrike" cap="none" normalizeH="0" baseline="0" smtClean="0">
                          <a:ln>
                            <a:noFill/>
                          </a:ln>
                          <a:solidFill>
                            <a:schemeClr val="tx1"/>
                          </a:solidFill>
                          <a:effectLst/>
                          <a:latin typeface="Tahoma" pitchFamily="34" charset="0"/>
                          <a:cs typeface="Times New Roman" pitchFamily="18" charset="0"/>
                        </a:rPr>
                        <a:t>Confiteca posee el 25% de participación en el segmento de minibarras</a:t>
                      </a:r>
                      <a:r>
                        <a:rPr kumimoji="0" lang="es-EC" sz="2800" b="0" i="0" u="none" strike="noStrike" cap="none" normalizeH="0" baseline="0" smtClean="0">
                          <a:ln>
                            <a:noFill/>
                          </a:ln>
                          <a:solidFill>
                            <a:schemeClr val="tx1"/>
                          </a:solidFill>
                          <a:effectLst/>
                          <a:latin typeface="Tahoma" pitchFamily="34" charset="0"/>
                          <a:cs typeface="Times New Roman" pitchFamily="18" charset="0"/>
                        </a:rPr>
                        <a:t>.</a:t>
                      </a:r>
                      <a:endParaRPr kumimoji="0" lang="es-EC" sz="2800" b="0" i="0" u="none" strike="noStrike" cap="none" normalizeH="0" baseline="0" smtClean="0">
                        <a:ln>
                          <a:noFill/>
                        </a:ln>
                        <a:solidFill>
                          <a:schemeClr val="tx1"/>
                        </a:solidFill>
                        <a:effectLst/>
                        <a:latin typeface="Tahoma"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051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000" b="1" i="0" u="none" strike="noStrike" cap="none" normalizeH="0" baseline="0" smtClean="0">
                          <a:ln>
                            <a:noFill/>
                          </a:ln>
                          <a:solidFill>
                            <a:schemeClr val="tx1"/>
                          </a:solidFill>
                          <a:effectLst/>
                          <a:latin typeface="Tahoma" pitchFamily="34" charset="0"/>
                        </a:rPr>
                        <a:t>NESTLÉ</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C" sz="1800" b="0" i="0" u="none" strike="noStrike" cap="none" normalizeH="0" baseline="0" smtClean="0">
                          <a:ln>
                            <a:noFill/>
                          </a:ln>
                          <a:solidFill>
                            <a:schemeClr val="tx1"/>
                          </a:solidFill>
                          <a:effectLst/>
                          <a:latin typeface="Tahoma" pitchFamily="34" charset="0"/>
                          <a:cs typeface="Times New Roman" pitchFamily="18" charset="0"/>
                        </a:rPr>
                        <a:t>Nestlé es el líder dentro del mercado ecuatoriano representa el  60%.</a:t>
                      </a:r>
                      <a:endParaRPr kumimoji="0" lang="es-EC" sz="1800" b="0" i="0" u="none" strike="noStrike" cap="none" normalizeH="0" baseline="0" smtClean="0">
                        <a:ln>
                          <a:noFill/>
                        </a:ln>
                        <a:solidFill>
                          <a:schemeClr val="tx1"/>
                        </a:solidFill>
                        <a:effectLst/>
                        <a:latin typeface="Tahom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S_tradnl" sz="2000" b="1" i="0" u="none" strike="noStrike" cap="none" normalizeH="0" baseline="0" smtClean="0">
                          <a:ln>
                            <a:noFill/>
                          </a:ln>
                          <a:solidFill>
                            <a:schemeClr val="tx1"/>
                          </a:solidFill>
                          <a:effectLst/>
                          <a:latin typeface="Tahoma" pitchFamily="34" charset="0"/>
                          <a:cs typeface="Times New Roman" pitchFamily="18" charset="0"/>
                        </a:rPr>
                        <a:t>ECUACOCOA</a:t>
                      </a:r>
                      <a:r>
                        <a:rPr kumimoji="0" lang="es-EC" sz="2800" b="0" i="0" u="none" strike="noStrike" cap="none" normalizeH="0" baseline="0" smtClean="0">
                          <a:ln>
                            <a:noFill/>
                          </a:ln>
                          <a:solidFill>
                            <a:schemeClr val="tx1"/>
                          </a:solidFill>
                          <a:effectLst/>
                          <a:latin typeface="Tahoma" pitchFamily="34" charset="0"/>
                        </a:rPr>
                        <a:t> </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C" sz="1800" b="0" i="0" u="none" strike="noStrike" cap="none" normalizeH="0" baseline="0" smtClean="0">
                          <a:ln>
                            <a:noFill/>
                          </a:ln>
                          <a:solidFill>
                            <a:schemeClr val="tx1"/>
                          </a:solidFill>
                          <a:effectLst/>
                          <a:latin typeface="Tahoma" pitchFamily="34" charset="0"/>
                          <a:cs typeface="Times New Roman" pitchFamily="18" charset="0"/>
                        </a:rPr>
                        <a:t>Maneja el 8% del mercado de chocolate, que en total  mueve 40 millones de dólares anuales </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C" sz="1800" b="0" i="0" u="none" strike="noStrike" cap="none" normalizeH="0" baseline="0" smtClean="0">
                          <a:ln>
                            <a:noFill/>
                          </a:ln>
                          <a:solidFill>
                            <a:schemeClr val="tx1"/>
                          </a:solidFill>
                          <a:effectLst/>
                          <a:latin typeface="Tahoma" pitchFamily="34" charset="0"/>
                          <a:cs typeface="Times New Roman" pitchFamily="18" charset="0"/>
                        </a:rPr>
                        <a:t>Ecuacocoa tiene seis años en el mercado y nació con una inversión inicial de tres millones de dólares </a:t>
                      </a:r>
                    </a:p>
                    <a:p>
                      <a:pPr marL="0" marR="0" lvl="0" indent="0" algn="l" defTabSz="914400" rtl="0" eaLnBrk="1" fontAlgn="base" latinLnBrk="0" hangingPunct="1">
                        <a:lnSpc>
                          <a:spcPct val="100000"/>
                        </a:lnSpc>
                        <a:spcBef>
                          <a:spcPct val="20000"/>
                        </a:spcBef>
                        <a:spcAft>
                          <a:spcPct val="0"/>
                        </a:spcAft>
                        <a:buClrTx/>
                        <a:buSzTx/>
                        <a:buFontTx/>
                        <a:buChar char="•"/>
                        <a:tabLst/>
                      </a:pPr>
                      <a:r>
                        <a:rPr kumimoji="0" lang="es-EC" sz="1800" b="0" i="0" u="none" strike="noStrike" cap="none" normalizeH="0" baseline="0" smtClean="0">
                          <a:ln>
                            <a:noFill/>
                          </a:ln>
                          <a:solidFill>
                            <a:schemeClr val="tx1"/>
                          </a:solidFill>
                          <a:effectLst/>
                          <a:latin typeface="Tahoma" pitchFamily="34" charset="0"/>
                          <a:cs typeface="Times New Roman" pitchFamily="18" charset="0"/>
                        </a:rPr>
                        <a:t>En su primera exportación se estima que se vendió  entre 500 a un millón de tabletas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pic>
        <p:nvPicPr>
          <p:cNvPr id="57398" name="Picture 54"/>
          <p:cNvPicPr>
            <a:picLocks noChangeAspect="1" noChangeArrowheads="1"/>
          </p:cNvPicPr>
          <p:nvPr/>
        </p:nvPicPr>
        <p:blipFill>
          <a:blip r:embed="rId3"/>
          <a:srcRect/>
          <a:stretch>
            <a:fillRect/>
          </a:stretch>
        </p:blipFill>
        <p:spPr bwMode="auto">
          <a:xfrm>
            <a:off x="1116013" y="4724400"/>
            <a:ext cx="2897187" cy="1890713"/>
          </a:xfrm>
          <a:prstGeom prst="rect">
            <a:avLst/>
          </a:prstGeom>
          <a:noFill/>
          <a:ln w="9525">
            <a:noFill/>
            <a:miter lim="800000"/>
            <a:headEnd/>
            <a:tailEnd/>
          </a:ln>
        </p:spPr>
      </p:pic>
      <p:grpSp>
        <p:nvGrpSpPr>
          <p:cNvPr id="57399" name="Group 55"/>
          <p:cNvGrpSpPr>
            <a:grpSpLocks/>
          </p:cNvGrpSpPr>
          <p:nvPr/>
        </p:nvGrpSpPr>
        <p:grpSpPr bwMode="auto">
          <a:xfrm>
            <a:off x="971550" y="1916113"/>
            <a:ext cx="2971800" cy="1135062"/>
            <a:chOff x="2262" y="12708"/>
            <a:chExt cx="7611" cy="2564"/>
          </a:xfrm>
        </p:grpSpPr>
        <p:pic>
          <p:nvPicPr>
            <p:cNvPr id="57400" name="Picture 56" descr="http://www.ferrero-ande.com/images/noggui.jpg"/>
            <p:cNvPicPr>
              <a:picLocks noChangeAspect="1" noChangeArrowheads="1"/>
            </p:cNvPicPr>
            <p:nvPr/>
          </p:nvPicPr>
          <p:blipFill>
            <a:blip r:embed="rId4" r:link="rId5"/>
            <a:srcRect/>
            <a:stretch>
              <a:fillRect/>
            </a:stretch>
          </p:blipFill>
          <p:spPr bwMode="auto">
            <a:xfrm>
              <a:off x="2262" y="12708"/>
              <a:ext cx="3426" cy="2564"/>
            </a:xfrm>
            <a:prstGeom prst="rect">
              <a:avLst/>
            </a:prstGeom>
            <a:noFill/>
            <a:ln w="9525">
              <a:noFill/>
              <a:miter lim="800000"/>
              <a:headEnd/>
              <a:tailEnd/>
            </a:ln>
          </p:spPr>
        </p:pic>
        <p:pic>
          <p:nvPicPr>
            <p:cNvPr id="57401" name="Picture 57" descr="http://www.ferrero-ande.com/images/noggi3.jpg"/>
            <p:cNvPicPr>
              <a:picLocks noChangeAspect="1" noChangeArrowheads="1"/>
            </p:cNvPicPr>
            <p:nvPr/>
          </p:nvPicPr>
          <p:blipFill>
            <a:blip r:embed="rId6" r:link="rId7"/>
            <a:srcRect/>
            <a:stretch>
              <a:fillRect/>
            </a:stretch>
          </p:blipFill>
          <p:spPr bwMode="auto">
            <a:xfrm>
              <a:off x="5688" y="12708"/>
              <a:ext cx="1980" cy="2520"/>
            </a:xfrm>
            <a:prstGeom prst="rect">
              <a:avLst/>
            </a:prstGeom>
            <a:noFill/>
            <a:ln w="9525">
              <a:noFill/>
              <a:miter lim="800000"/>
              <a:headEnd/>
              <a:tailEnd/>
            </a:ln>
          </p:spPr>
        </p:pic>
        <p:pic>
          <p:nvPicPr>
            <p:cNvPr id="57402" name="Picture 58" descr="http://www.ferrero-ande.com/images/noggi4.jpg"/>
            <p:cNvPicPr>
              <a:picLocks noChangeAspect="1" noChangeArrowheads="1"/>
            </p:cNvPicPr>
            <p:nvPr/>
          </p:nvPicPr>
          <p:blipFill>
            <a:blip r:embed="rId8" r:link="rId9"/>
            <a:srcRect/>
            <a:stretch>
              <a:fillRect/>
            </a:stretch>
          </p:blipFill>
          <p:spPr bwMode="auto">
            <a:xfrm>
              <a:off x="7668" y="12708"/>
              <a:ext cx="2205" cy="2520"/>
            </a:xfrm>
            <a:prstGeom prst="rect">
              <a:avLst/>
            </a:prstGeom>
            <a:noFill/>
            <a:ln w="9525">
              <a:noFill/>
              <a:miter lim="800000"/>
              <a:headEnd/>
              <a:tailEnd/>
            </a:ln>
          </p:spPr>
        </p:pic>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7403"/>
                                        </p:tgtEl>
                                        <p:attrNameLst>
                                          <p:attrName>style.visibility</p:attrName>
                                        </p:attrNameLst>
                                      </p:cBhvr>
                                      <p:to>
                                        <p:strVal val="visible"/>
                                      </p:to>
                                    </p:set>
                                    <p:animEffect transition="in" filter="diamond(in)">
                                      <p:cBhvr>
                                        <p:cTn id="7" dur="2000"/>
                                        <p:tgtEl>
                                          <p:spTgt spid="57403"/>
                                        </p:tgtEl>
                                      </p:cBhvr>
                                    </p:animEffect>
                                  </p:childTnLst>
                                </p:cTn>
                              </p:par>
                            </p:childTnLst>
                          </p:cTn>
                        </p:par>
                      </p:childTnLst>
                    </p:cTn>
                  </p:par>
                  <p:par>
                    <p:cTn id="8" fill="hold">
                      <p:stCondLst>
                        <p:cond delay="indefinite"/>
                      </p:stCondLst>
                      <p:childTnLst>
                        <p:par>
                          <p:cTn id="9" fill="hold">
                            <p:stCondLst>
                              <p:cond delay="0"/>
                            </p:stCondLst>
                            <p:childTnLst>
                              <p:par>
                                <p:cTn id="10" presetID="4" presetClass="exit" presetSubtype="16" fill="hold" nodeType="clickEffect">
                                  <p:stCondLst>
                                    <p:cond delay="0"/>
                                  </p:stCondLst>
                                  <p:childTnLst>
                                    <p:animEffect transition="out" filter="box(in)">
                                      <p:cBhvr>
                                        <p:cTn id="11" dur="500"/>
                                        <p:tgtEl>
                                          <p:spTgt spid="57399"/>
                                        </p:tgtEl>
                                      </p:cBhvr>
                                    </p:animEffect>
                                    <p:set>
                                      <p:cBhvr>
                                        <p:cTn id="12" dur="1" fill="hold">
                                          <p:stCondLst>
                                            <p:cond delay="499"/>
                                          </p:stCondLst>
                                        </p:cTn>
                                        <p:tgtEl>
                                          <p:spTgt spid="57399"/>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 presetClass="exit" presetSubtype="16" fill="hold" nodeType="clickEffect">
                                  <p:stCondLst>
                                    <p:cond delay="0"/>
                                  </p:stCondLst>
                                  <p:childTnLst>
                                    <p:animEffect transition="out" filter="box(in)">
                                      <p:cBhvr>
                                        <p:cTn id="16" dur="500"/>
                                        <p:tgtEl>
                                          <p:spTgt spid="57398"/>
                                        </p:tgtEl>
                                      </p:cBhvr>
                                    </p:animEffect>
                                    <p:set>
                                      <p:cBhvr>
                                        <p:cTn id="17" dur="1" fill="hold">
                                          <p:stCondLst>
                                            <p:cond delay="499"/>
                                          </p:stCondLst>
                                        </p:cTn>
                                        <p:tgtEl>
                                          <p:spTgt spid="5739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914400" y="228600"/>
            <a:ext cx="8229600" cy="487363"/>
          </a:xfrm>
        </p:spPr>
        <p:txBody>
          <a:bodyPr/>
          <a:lstStyle/>
          <a:p>
            <a:r>
              <a:rPr lang="es-ES_tradnl" sz="2000" b="1">
                <a:latin typeface="Tahoma" pitchFamily="34" charset="0"/>
                <a:cs typeface="Times New Roman" pitchFamily="18" charset="0"/>
              </a:rPr>
              <a:t>MODELO DE LAS 5 FUERZAS DE PORTER A NIVEL MUNDIAL</a:t>
            </a:r>
            <a:br>
              <a:rPr lang="es-ES_tradnl" sz="2000" b="1">
                <a:latin typeface="Tahoma" pitchFamily="34" charset="0"/>
                <a:cs typeface="Times New Roman" pitchFamily="18" charset="0"/>
              </a:rPr>
            </a:br>
            <a:endParaRPr lang="es-EC" sz="2000" b="1">
              <a:latin typeface="Tahoma" pitchFamily="34" charset="0"/>
              <a:cs typeface="Times New Roman" pitchFamily="18" charset="0"/>
            </a:endParaRPr>
          </a:p>
        </p:txBody>
      </p:sp>
      <p:sp>
        <p:nvSpPr>
          <p:cNvPr id="58371" name="Text Box 3"/>
          <p:cNvSpPr txBox="1">
            <a:spLocks noChangeArrowheads="1"/>
          </p:cNvSpPr>
          <p:nvPr/>
        </p:nvSpPr>
        <p:spPr bwMode="auto">
          <a:xfrm>
            <a:off x="3314700" y="563563"/>
            <a:ext cx="2400300" cy="1714500"/>
          </a:xfrm>
          <a:prstGeom prst="rect">
            <a:avLst/>
          </a:prstGeom>
          <a:solidFill>
            <a:srgbClr val="CCFFCC"/>
          </a:solidFill>
          <a:ln w="9525">
            <a:solidFill>
              <a:srgbClr val="000000"/>
            </a:solidFill>
            <a:miter lim="800000"/>
            <a:headEnd/>
            <a:tailEnd/>
          </a:ln>
        </p:spPr>
        <p:txBody>
          <a:bodyPr/>
          <a:lstStyle/>
          <a:p>
            <a:pPr algn="ctr" eaLnBrk="0" hangingPunct="0"/>
            <a:r>
              <a:rPr lang="es-EC" sz="1100" b="1" u="sng">
                <a:solidFill>
                  <a:srgbClr val="333399"/>
                </a:solidFill>
                <a:latin typeface="Times New Roman" pitchFamily="18" charset="0"/>
              </a:rPr>
              <a:t>AMENAZAS DE ENTRADA DE NUEVOS COMPETIDORES</a:t>
            </a:r>
          </a:p>
          <a:p>
            <a:pPr algn="just" eaLnBrk="0" hangingPunct="0"/>
            <a:r>
              <a:rPr lang="es-EC" sz="1200" b="1">
                <a:latin typeface="Times New Roman" pitchFamily="18" charset="0"/>
              </a:rPr>
              <a:t>Altas barreras de entrada</a:t>
            </a:r>
          </a:p>
          <a:p>
            <a:pPr algn="just" eaLnBrk="0" hangingPunct="0"/>
            <a:r>
              <a:rPr lang="es-EC" sz="1200" b="1">
                <a:latin typeface="Times New Roman" pitchFamily="18" charset="0"/>
              </a:rPr>
              <a:t>Fuertes trabas burocráticas para proteger la industria nacional</a:t>
            </a:r>
          </a:p>
          <a:p>
            <a:pPr algn="just" eaLnBrk="0" hangingPunct="0"/>
            <a:r>
              <a:rPr lang="es-EC" sz="1200" b="1">
                <a:latin typeface="Times New Roman" pitchFamily="18" charset="0"/>
              </a:rPr>
              <a:t>Ventaja de primeros en moverse</a:t>
            </a:r>
          </a:p>
          <a:p>
            <a:pPr algn="just" eaLnBrk="0" hangingPunct="0"/>
            <a:r>
              <a:rPr lang="es-EC" sz="1200" b="1">
                <a:latin typeface="Times New Roman" pitchFamily="18" charset="0"/>
              </a:rPr>
              <a:t>Gran requerimiento de capital</a:t>
            </a:r>
          </a:p>
          <a:p>
            <a:pPr algn="just" eaLnBrk="0" hangingPunct="0"/>
            <a:r>
              <a:rPr lang="es-EC" sz="1200" b="1">
                <a:latin typeface="Times New Roman" pitchFamily="18" charset="0"/>
              </a:rPr>
              <a:t>Economías de escala</a:t>
            </a:r>
          </a:p>
          <a:p>
            <a:pPr algn="just" eaLnBrk="0" hangingPunct="0"/>
            <a:r>
              <a:rPr lang="es-EC" sz="1200" b="1">
                <a:latin typeface="Times New Roman" pitchFamily="18" charset="0"/>
              </a:rPr>
              <a:t>Fuertes canales de distribución</a:t>
            </a:r>
          </a:p>
        </p:txBody>
      </p:sp>
      <p:sp>
        <p:nvSpPr>
          <p:cNvPr id="58372" name="Text Box 4"/>
          <p:cNvSpPr txBox="1">
            <a:spLocks noChangeArrowheads="1"/>
          </p:cNvSpPr>
          <p:nvPr/>
        </p:nvSpPr>
        <p:spPr bwMode="auto">
          <a:xfrm>
            <a:off x="6743700" y="2963863"/>
            <a:ext cx="2400300" cy="1714500"/>
          </a:xfrm>
          <a:prstGeom prst="rect">
            <a:avLst/>
          </a:prstGeom>
          <a:solidFill>
            <a:srgbClr val="D882D4"/>
          </a:solidFill>
          <a:ln w="9525">
            <a:solidFill>
              <a:srgbClr val="000000"/>
            </a:solidFill>
            <a:miter lim="800000"/>
            <a:headEnd/>
            <a:tailEnd/>
          </a:ln>
        </p:spPr>
        <p:txBody>
          <a:bodyPr/>
          <a:lstStyle/>
          <a:p>
            <a:pPr algn="ctr" eaLnBrk="0" hangingPunct="0"/>
            <a:r>
              <a:rPr lang="es-EC" sz="1100" b="1" u="sng">
                <a:solidFill>
                  <a:srgbClr val="333399"/>
                </a:solidFill>
                <a:latin typeface="Times New Roman" pitchFamily="18" charset="0"/>
              </a:rPr>
              <a:t>PODER DE NEGOCIACIÓN DE COMPRADORES</a:t>
            </a:r>
          </a:p>
          <a:p>
            <a:pPr eaLnBrk="0" hangingPunct="0"/>
            <a:r>
              <a:rPr lang="es-EC" sz="1200" b="1">
                <a:latin typeface="Times New Roman" pitchFamily="18" charset="0"/>
              </a:rPr>
              <a:t>Empresas que ponen la marca al producto:  </a:t>
            </a:r>
            <a:r>
              <a:rPr lang="es-EC" sz="1200" b="1" i="1">
                <a:latin typeface="Times New Roman" pitchFamily="18" charset="0"/>
              </a:rPr>
              <a:t>Alto poder de negociación </a:t>
            </a:r>
            <a:endParaRPr lang="es-EC" sz="1200">
              <a:latin typeface="Times New Roman" pitchFamily="18" charset="0"/>
            </a:endParaRPr>
          </a:p>
          <a:p>
            <a:pPr eaLnBrk="0" hangingPunct="0"/>
            <a:r>
              <a:rPr lang="es-EC" sz="1200" b="1">
                <a:latin typeface="Times New Roman" pitchFamily="18" charset="0"/>
              </a:rPr>
              <a:t>Supermercados.-</a:t>
            </a:r>
            <a:r>
              <a:rPr lang="es-EC" sz="1200">
                <a:latin typeface="Times New Roman" pitchFamily="18" charset="0"/>
              </a:rPr>
              <a:t> </a:t>
            </a:r>
            <a:r>
              <a:rPr lang="es-EC" sz="1200" b="1" i="1">
                <a:latin typeface="Times New Roman" pitchFamily="18" charset="0"/>
              </a:rPr>
              <a:t>Bajo poder de negociación </a:t>
            </a:r>
            <a:endParaRPr lang="es-EC" sz="1200">
              <a:latin typeface="Times New Roman" pitchFamily="18" charset="0"/>
            </a:endParaRPr>
          </a:p>
          <a:p>
            <a:pPr eaLnBrk="0" hangingPunct="0"/>
            <a:r>
              <a:rPr lang="es-EC" sz="1200" b="1">
                <a:latin typeface="Times New Roman" pitchFamily="18" charset="0"/>
              </a:rPr>
              <a:t>Consumidor Final.-</a:t>
            </a:r>
            <a:r>
              <a:rPr lang="es-EC" sz="1200">
                <a:latin typeface="Times New Roman" pitchFamily="18" charset="0"/>
              </a:rPr>
              <a:t> </a:t>
            </a:r>
            <a:r>
              <a:rPr lang="es-EC" sz="1200" b="1" i="1">
                <a:latin typeface="Times New Roman" pitchFamily="18" charset="0"/>
              </a:rPr>
              <a:t>Bajo poder de negociación </a:t>
            </a:r>
            <a:endParaRPr lang="es-EC" sz="1200">
              <a:latin typeface="Times New Roman" pitchFamily="18" charset="0"/>
            </a:endParaRPr>
          </a:p>
          <a:p>
            <a:pPr eaLnBrk="0" hangingPunct="0"/>
            <a:endParaRPr lang="es-EC" sz="1200">
              <a:latin typeface="Times New Roman" pitchFamily="18" charset="0"/>
            </a:endParaRPr>
          </a:p>
        </p:txBody>
      </p:sp>
      <p:sp>
        <p:nvSpPr>
          <p:cNvPr id="58373" name="Text Box 5"/>
          <p:cNvSpPr txBox="1">
            <a:spLocks noChangeArrowheads="1"/>
          </p:cNvSpPr>
          <p:nvPr/>
        </p:nvSpPr>
        <p:spPr bwMode="auto">
          <a:xfrm>
            <a:off x="4763" y="2740025"/>
            <a:ext cx="2400300" cy="1714500"/>
          </a:xfrm>
          <a:prstGeom prst="rect">
            <a:avLst/>
          </a:prstGeom>
          <a:solidFill>
            <a:srgbClr val="FFCC99"/>
          </a:solidFill>
          <a:ln w="9525">
            <a:solidFill>
              <a:srgbClr val="000000"/>
            </a:solidFill>
            <a:miter lim="800000"/>
            <a:headEnd/>
            <a:tailEnd/>
          </a:ln>
        </p:spPr>
        <p:txBody>
          <a:bodyPr/>
          <a:lstStyle/>
          <a:p>
            <a:pPr algn="ctr" eaLnBrk="0" hangingPunct="0"/>
            <a:r>
              <a:rPr lang="es-EC" sz="1100" b="1" u="sng">
                <a:solidFill>
                  <a:srgbClr val="333399"/>
                </a:solidFill>
                <a:latin typeface="Times New Roman" pitchFamily="18" charset="0"/>
              </a:rPr>
              <a:t>PODER DE NEGOCIACIÓN DE PROVEEDORES</a:t>
            </a:r>
          </a:p>
          <a:p>
            <a:pPr eaLnBrk="0" hangingPunct="0"/>
            <a:endParaRPr lang="es-EC" sz="1200" b="1">
              <a:latin typeface="Times New Roman" pitchFamily="18" charset="0"/>
            </a:endParaRPr>
          </a:p>
          <a:p>
            <a:pPr algn="just" eaLnBrk="0" hangingPunct="0"/>
            <a:r>
              <a:rPr lang="es-EC" sz="1200" b="1">
                <a:latin typeface="Times New Roman" pitchFamily="18" charset="0"/>
              </a:rPr>
              <a:t>Alto poder de negociación:</a:t>
            </a:r>
          </a:p>
          <a:p>
            <a:pPr algn="just" eaLnBrk="0" hangingPunct="0"/>
            <a:r>
              <a:rPr lang="es-EC" sz="1400" b="1">
                <a:latin typeface="Times New Roman" pitchFamily="18" charset="0"/>
              </a:rPr>
              <a:t>*</a:t>
            </a:r>
            <a:r>
              <a:rPr lang="es-EC" sz="1200" b="1">
                <a:latin typeface="Times New Roman" pitchFamily="18" charset="0"/>
              </a:rPr>
              <a:t>El cacao no esta obligado a  competir con productos sustitutos</a:t>
            </a:r>
          </a:p>
          <a:p>
            <a:pPr algn="just" eaLnBrk="0" hangingPunct="0"/>
            <a:r>
              <a:rPr lang="es-EC" sz="1400" b="1">
                <a:latin typeface="Times New Roman" pitchFamily="18" charset="0"/>
              </a:rPr>
              <a:t>*</a:t>
            </a:r>
            <a:r>
              <a:rPr lang="es-EC" sz="1200" b="1">
                <a:latin typeface="Times New Roman" pitchFamily="18" charset="0"/>
              </a:rPr>
              <a:t>Cacao, elemento clave para la industria de chocolate</a:t>
            </a:r>
          </a:p>
        </p:txBody>
      </p:sp>
      <p:sp>
        <p:nvSpPr>
          <p:cNvPr id="58374" name="Text Box 6"/>
          <p:cNvSpPr txBox="1">
            <a:spLocks noChangeArrowheads="1"/>
          </p:cNvSpPr>
          <p:nvPr/>
        </p:nvSpPr>
        <p:spPr bwMode="auto">
          <a:xfrm>
            <a:off x="3314700" y="5364163"/>
            <a:ext cx="2400300" cy="1493837"/>
          </a:xfrm>
          <a:prstGeom prst="rect">
            <a:avLst/>
          </a:prstGeom>
          <a:solidFill>
            <a:srgbClr val="BDA1DF"/>
          </a:solidFill>
          <a:ln w="9525">
            <a:solidFill>
              <a:srgbClr val="000000"/>
            </a:solidFill>
            <a:miter lim="800000"/>
            <a:headEnd/>
            <a:tailEnd/>
          </a:ln>
        </p:spPr>
        <p:txBody>
          <a:bodyPr/>
          <a:lstStyle/>
          <a:p>
            <a:pPr algn="ctr" eaLnBrk="0" hangingPunct="0"/>
            <a:r>
              <a:rPr lang="es-EC" sz="1100" b="1" u="sng">
                <a:solidFill>
                  <a:srgbClr val="333399"/>
                </a:solidFill>
                <a:latin typeface="Times New Roman" pitchFamily="18" charset="0"/>
              </a:rPr>
              <a:t>AMENAZAS DE PRODUCTOS SUSTITUTOS</a:t>
            </a:r>
          </a:p>
          <a:p>
            <a:pPr eaLnBrk="0" hangingPunct="0"/>
            <a:endParaRPr lang="es-EC" sz="1200" b="1">
              <a:latin typeface="Times New Roman" pitchFamily="18" charset="0"/>
            </a:endParaRPr>
          </a:p>
          <a:p>
            <a:pPr algn="just" eaLnBrk="0" hangingPunct="0"/>
            <a:r>
              <a:rPr lang="es-EC" sz="1200" b="1">
                <a:latin typeface="Times New Roman" pitchFamily="18" charset="0"/>
              </a:rPr>
              <a:t>El chocolate no tiene ningún sustituto, que pueda igualar el aroma floral y la alta concentración del cacao</a:t>
            </a:r>
          </a:p>
        </p:txBody>
      </p:sp>
      <p:sp>
        <p:nvSpPr>
          <p:cNvPr id="58375" name="Oval 7"/>
          <p:cNvSpPr>
            <a:spLocks noChangeArrowheads="1"/>
          </p:cNvSpPr>
          <p:nvPr/>
        </p:nvSpPr>
        <p:spPr bwMode="auto">
          <a:xfrm>
            <a:off x="3017838" y="2968625"/>
            <a:ext cx="2857500" cy="1600200"/>
          </a:xfrm>
          <a:prstGeom prst="ellipse">
            <a:avLst/>
          </a:prstGeom>
          <a:solidFill>
            <a:srgbClr val="FFFFCC"/>
          </a:solidFill>
          <a:ln w="9525">
            <a:solidFill>
              <a:srgbClr val="000000"/>
            </a:solidFill>
            <a:round/>
            <a:headEnd/>
            <a:tailEnd/>
          </a:ln>
        </p:spPr>
        <p:txBody>
          <a:bodyPr/>
          <a:lstStyle/>
          <a:p>
            <a:pPr algn="ctr" eaLnBrk="0" hangingPunct="0"/>
            <a:r>
              <a:rPr lang="es-EC" sz="1000" b="1" u="sng">
                <a:solidFill>
                  <a:srgbClr val="333399"/>
                </a:solidFill>
                <a:latin typeface="Times New Roman" pitchFamily="18" charset="0"/>
              </a:rPr>
              <a:t>RIVALIDAD ENTRE COMPETIDORES EXISTENTES</a:t>
            </a:r>
          </a:p>
          <a:p>
            <a:pPr algn="just" eaLnBrk="0" hangingPunct="0"/>
            <a:r>
              <a:rPr lang="es-EC" sz="1000" b="1">
                <a:latin typeface="Times New Roman" pitchFamily="18" charset="0"/>
              </a:rPr>
              <a:t>Fuerte rivalidad, gran concentración de firmas multinacionales con alta imagen de marca</a:t>
            </a:r>
            <a:r>
              <a:rPr lang="es-EC" sz="1000">
                <a:latin typeface="Times New Roman" pitchFamily="18" charset="0"/>
              </a:rPr>
              <a:t>.</a:t>
            </a:r>
          </a:p>
          <a:p>
            <a:pPr algn="ctr" eaLnBrk="0" hangingPunct="0"/>
            <a:endParaRPr lang="es-EC" sz="1100" b="1" u="sng">
              <a:latin typeface="Times New Roman" pitchFamily="18" charset="0"/>
            </a:endParaRPr>
          </a:p>
        </p:txBody>
      </p:sp>
      <p:sp>
        <p:nvSpPr>
          <p:cNvPr id="58376" name="Line 8"/>
          <p:cNvSpPr>
            <a:spLocks noChangeShapeType="1"/>
          </p:cNvSpPr>
          <p:nvPr/>
        </p:nvSpPr>
        <p:spPr bwMode="auto">
          <a:xfrm>
            <a:off x="2400300" y="3763963"/>
            <a:ext cx="571500" cy="1587"/>
          </a:xfrm>
          <a:prstGeom prst="line">
            <a:avLst/>
          </a:prstGeom>
          <a:noFill/>
          <a:ln w="28575">
            <a:solidFill>
              <a:srgbClr val="000000"/>
            </a:solidFill>
            <a:round/>
            <a:headEnd/>
            <a:tailEnd type="stealth" w="lg" len="lg"/>
          </a:ln>
        </p:spPr>
        <p:txBody>
          <a:bodyPr/>
          <a:lstStyle/>
          <a:p>
            <a:endParaRPr lang="es-ES"/>
          </a:p>
        </p:txBody>
      </p:sp>
      <p:sp>
        <p:nvSpPr>
          <p:cNvPr id="58377" name="Line 9"/>
          <p:cNvSpPr>
            <a:spLocks noChangeShapeType="1"/>
          </p:cNvSpPr>
          <p:nvPr/>
        </p:nvSpPr>
        <p:spPr bwMode="auto">
          <a:xfrm flipH="1">
            <a:off x="5943600" y="3649663"/>
            <a:ext cx="800100" cy="1587"/>
          </a:xfrm>
          <a:prstGeom prst="line">
            <a:avLst/>
          </a:prstGeom>
          <a:noFill/>
          <a:ln w="28575">
            <a:solidFill>
              <a:srgbClr val="000000"/>
            </a:solidFill>
            <a:round/>
            <a:headEnd/>
            <a:tailEnd type="stealth" w="lg" len="lg"/>
          </a:ln>
        </p:spPr>
        <p:txBody>
          <a:bodyPr/>
          <a:lstStyle/>
          <a:p>
            <a:endParaRPr lang="es-ES"/>
          </a:p>
        </p:txBody>
      </p:sp>
      <p:sp>
        <p:nvSpPr>
          <p:cNvPr id="58378" name="Line 10"/>
          <p:cNvSpPr>
            <a:spLocks noChangeShapeType="1"/>
          </p:cNvSpPr>
          <p:nvPr/>
        </p:nvSpPr>
        <p:spPr bwMode="auto">
          <a:xfrm>
            <a:off x="4457700" y="2278063"/>
            <a:ext cx="1588" cy="685800"/>
          </a:xfrm>
          <a:prstGeom prst="line">
            <a:avLst/>
          </a:prstGeom>
          <a:noFill/>
          <a:ln w="28575">
            <a:solidFill>
              <a:srgbClr val="000000"/>
            </a:solidFill>
            <a:round/>
            <a:headEnd/>
            <a:tailEnd type="stealth" w="lg" len="lg"/>
          </a:ln>
        </p:spPr>
        <p:txBody>
          <a:bodyPr/>
          <a:lstStyle/>
          <a:p>
            <a:endParaRPr lang="es-ES"/>
          </a:p>
        </p:txBody>
      </p:sp>
      <p:sp>
        <p:nvSpPr>
          <p:cNvPr id="58379" name="Line 11"/>
          <p:cNvSpPr>
            <a:spLocks noChangeShapeType="1"/>
          </p:cNvSpPr>
          <p:nvPr/>
        </p:nvSpPr>
        <p:spPr bwMode="auto">
          <a:xfrm flipV="1">
            <a:off x="4457700" y="4564063"/>
            <a:ext cx="1588" cy="800100"/>
          </a:xfrm>
          <a:prstGeom prst="line">
            <a:avLst/>
          </a:prstGeom>
          <a:noFill/>
          <a:ln w="28575">
            <a:solidFill>
              <a:srgbClr val="000000"/>
            </a:solidFill>
            <a:round/>
            <a:headEnd/>
            <a:tailEnd type="stealth" w="lg" len="lg"/>
          </a:ln>
        </p:spPr>
        <p:txBody>
          <a:bodyPr/>
          <a:lstStyle/>
          <a:p>
            <a:endParaRPr lang="es-E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228600" y="0"/>
            <a:ext cx="8915400" cy="762000"/>
          </a:xfrm>
        </p:spPr>
        <p:txBody>
          <a:bodyPr/>
          <a:lstStyle/>
          <a:p>
            <a:r>
              <a:rPr lang="es-ES_tradnl" sz="1800" b="1" u="sng">
                <a:latin typeface="Tahoma" pitchFamily="34" charset="0"/>
                <a:cs typeface="Times New Roman" pitchFamily="18" charset="0"/>
              </a:rPr>
              <a:t>FUERZAS COMPETITIVAS DE PORTER</a:t>
            </a:r>
            <a:r>
              <a:rPr lang="es-EC" sz="1800">
                <a:latin typeface="Tahoma" pitchFamily="34" charset="0"/>
              </a:rPr>
              <a:t> </a:t>
            </a:r>
            <a:r>
              <a:rPr lang="es-ES_tradnl" sz="1800" b="1" u="sng">
                <a:latin typeface="Tahoma" pitchFamily="34" charset="0"/>
                <a:cs typeface="Times New Roman" pitchFamily="18" charset="0"/>
              </a:rPr>
              <a:t>DE LA INDUSTRIA ECUATORIANA</a:t>
            </a:r>
            <a:r>
              <a:rPr lang="es-ES_tradnl" b="1" u="sng">
                <a:latin typeface="Tahoma" pitchFamily="34" charset="0"/>
                <a:cs typeface="Times New Roman" pitchFamily="18" charset="0"/>
              </a:rPr>
              <a:t> </a:t>
            </a:r>
            <a:endParaRPr lang="es-EC" b="1" u="sng">
              <a:latin typeface="Tahoma" pitchFamily="34" charset="0"/>
              <a:cs typeface="Times New Roman" pitchFamily="18" charset="0"/>
            </a:endParaRPr>
          </a:p>
        </p:txBody>
      </p:sp>
      <p:sp>
        <p:nvSpPr>
          <p:cNvPr id="59395" name="Text Box 3"/>
          <p:cNvSpPr txBox="1">
            <a:spLocks noChangeArrowheads="1"/>
          </p:cNvSpPr>
          <p:nvPr/>
        </p:nvSpPr>
        <p:spPr bwMode="auto">
          <a:xfrm>
            <a:off x="3581400" y="762000"/>
            <a:ext cx="2400300" cy="1714500"/>
          </a:xfrm>
          <a:prstGeom prst="rect">
            <a:avLst/>
          </a:prstGeom>
          <a:solidFill>
            <a:srgbClr val="CCFFCC"/>
          </a:solidFill>
          <a:ln w="9525">
            <a:solidFill>
              <a:srgbClr val="000000"/>
            </a:solidFill>
            <a:miter lim="800000"/>
            <a:headEnd/>
            <a:tailEnd/>
          </a:ln>
        </p:spPr>
        <p:txBody>
          <a:bodyPr/>
          <a:lstStyle/>
          <a:p>
            <a:pPr algn="ctr" eaLnBrk="0" hangingPunct="0"/>
            <a:r>
              <a:rPr lang="es-EC" sz="1100" b="1" u="sng">
                <a:solidFill>
                  <a:srgbClr val="333399"/>
                </a:solidFill>
                <a:latin typeface="Times New Roman" pitchFamily="18" charset="0"/>
              </a:rPr>
              <a:t>AMENAZAS DE ENTRADA DE NUEVOS COMPETIDORES</a:t>
            </a:r>
          </a:p>
          <a:p>
            <a:pPr algn="just" eaLnBrk="0" hangingPunct="0"/>
            <a:r>
              <a:rPr lang="es-EC" sz="1200" b="1">
                <a:latin typeface="Times New Roman" pitchFamily="18" charset="0"/>
              </a:rPr>
              <a:t>Altas barreras de entrada</a:t>
            </a:r>
          </a:p>
          <a:p>
            <a:pPr algn="just" eaLnBrk="0" hangingPunct="0"/>
            <a:r>
              <a:rPr lang="es-EC" sz="1200" b="1">
                <a:latin typeface="Times New Roman" pitchFamily="18" charset="0"/>
              </a:rPr>
              <a:t>Grandes trabas burocráticas</a:t>
            </a:r>
          </a:p>
          <a:p>
            <a:pPr algn="just" eaLnBrk="0" hangingPunct="0"/>
            <a:r>
              <a:rPr lang="es-EC" sz="1200" b="1">
                <a:latin typeface="Times New Roman" pitchFamily="18" charset="0"/>
              </a:rPr>
              <a:t>Alto requerimiento de capital</a:t>
            </a:r>
          </a:p>
          <a:p>
            <a:pPr algn="just" eaLnBrk="0" hangingPunct="0"/>
            <a:r>
              <a:rPr lang="es-EC" sz="1200" b="1">
                <a:latin typeface="Times New Roman" pitchFamily="18" charset="0"/>
              </a:rPr>
              <a:t>Economías de escala</a:t>
            </a:r>
          </a:p>
          <a:p>
            <a:pPr algn="just" eaLnBrk="0" hangingPunct="0"/>
            <a:r>
              <a:rPr lang="es-EC" sz="1200" b="1">
                <a:latin typeface="Times New Roman" pitchFamily="18" charset="0"/>
              </a:rPr>
              <a:t>No existe política de gobierno que defienda los intereses de las empresas ecuatorianas</a:t>
            </a:r>
          </a:p>
        </p:txBody>
      </p:sp>
      <p:sp>
        <p:nvSpPr>
          <p:cNvPr id="59396" name="Text Box 4"/>
          <p:cNvSpPr txBox="1">
            <a:spLocks noChangeArrowheads="1"/>
          </p:cNvSpPr>
          <p:nvPr/>
        </p:nvSpPr>
        <p:spPr bwMode="auto">
          <a:xfrm>
            <a:off x="762000" y="2667000"/>
            <a:ext cx="2400300" cy="1714500"/>
          </a:xfrm>
          <a:prstGeom prst="rect">
            <a:avLst/>
          </a:prstGeom>
          <a:solidFill>
            <a:srgbClr val="FFCC99"/>
          </a:solidFill>
          <a:ln w="9525">
            <a:solidFill>
              <a:srgbClr val="000000"/>
            </a:solidFill>
            <a:miter lim="800000"/>
            <a:headEnd/>
            <a:tailEnd/>
          </a:ln>
        </p:spPr>
        <p:txBody>
          <a:bodyPr/>
          <a:lstStyle/>
          <a:p>
            <a:pPr algn="ctr" eaLnBrk="0" hangingPunct="0"/>
            <a:r>
              <a:rPr lang="es-EC" sz="1100" b="1" u="sng">
                <a:solidFill>
                  <a:srgbClr val="333399"/>
                </a:solidFill>
                <a:latin typeface="Times New Roman" pitchFamily="18" charset="0"/>
              </a:rPr>
              <a:t>PODER DE NEGOCIACIÓN DE PROVEEDORES</a:t>
            </a:r>
          </a:p>
          <a:p>
            <a:pPr eaLnBrk="0" hangingPunct="0"/>
            <a:endParaRPr lang="es-EC" sz="1200" b="1">
              <a:latin typeface="Times New Roman" pitchFamily="18" charset="0"/>
            </a:endParaRPr>
          </a:p>
          <a:p>
            <a:pPr algn="just" eaLnBrk="0" hangingPunct="0"/>
            <a:r>
              <a:rPr lang="es-EC" sz="1200" b="1">
                <a:latin typeface="Times New Roman" pitchFamily="18" charset="0"/>
              </a:rPr>
              <a:t>Alto poder de negociación:</a:t>
            </a:r>
          </a:p>
          <a:p>
            <a:pPr algn="just" eaLnBrk="0" hangingPunct="0"/>
            <a:endParaRPr lang="es-EC" sz="1200" b="1">
              <a:latin typeface="Times New Roman" pitchFamily="18" charset="0"/>
            </a:endParaRPr>
          </a:p>
          <a:p>
            <a:pPr algn="just" eaLnBrk="0" hangingPunct="0"/>
            <a:r>
              <a:rPr lang="es-EC" sz="1200" b="1">
                <a:latin typeface="Times New Roman" pitchFamily="18" charset="0"/>
              </a:rPr>
              <a:t>El cacao se comercializa a través de la bolsa de materias primas en Londres y Nueva York</a:t>
            </a:r>
          </a:p>
        </p:txBody>
      </p:sp>
      <p:sp>
        <p:nvSpPr>
          <p:cNvPr id="59397" name="Text Box 5"/>
          <p:cNvSpPr txBox="1">
            <a:spLocks noChangeArrowheads="1"/>
          </p:cNvSpPr>
          <p:nvPr/>
        </p:nvSpPr>
        <p:spPr bwMode="auto">
          <a:xfrm>
            <a:off x="6477000" y="2819400"/>
            <a:ext cx="2400300" cy="1714500"/>
          </a:xfrm>
          <a:prstGeom prst="rect">
            <a:avLst/>
          </a:prstGeom>
          <a:solidFill>
            <a:srgbClr val="D882D4"/>
          </a:solidFill>
          <a:ln w="9525">
            <a:solidFill>
              <a:srgbClr val="000000"/>
            </a:solidFill>
            <a:miter lim="800000"/>
            <a:headEnd/>
            <a:tailEnd/>
          </a:ln>
        </p:spPr>
        <p:txBody>
          <a:bodyPr/>
          <a:lstStyle/>
          <a:p>
            <a:pPr algn="ctr" eaLnBrk="0" hangingPunct="0"/>
            <a:r>
              <a:rPr lang="es-EC" sz="1100" b="1" u="sng">
                <a:solidFill>
                  <a:srgbClr val="333399"/>
                </a:solidFill>
                <a:latin typeface="Times New Roman" pitchFamily="18" charset="0"/>
              </a:rPr>
              <a:t>PODER DE NEGOCIACIÓN DE COMPRADORES</a:t>
            </a:r>
          </a:p>
          <a:p>
            <a:pPr eaLnBrk="0" hangingPunct="0"/>
            <a:r>
              <a:rPr lang="es-EC" sz="1200" b="1">
                <a:latin typeface="Times New Roman" pitchFamily="18" charset="0"/>
              </a:rPr>
              <a:t>Empresas Multinacionales que ponen la marca al producto.- </a:t>
            </a:r>
            <a:r>
              <a:rPr lang="es-EC" sz="1200" b="1" i="1">
                <a:latin typeface="Times New Roman" pitchFamily="18" charset="0"/>
              </a:rPr>
              <a:t>Alto poder de negociación </a:t>
            </a:r>
            <a:endParaRPr lang="es-EC" sz="1200">
              <a:latin typeface="Times New Roman" pitchFamily="18" charset="0"/>
            </a:endParaRPr>
          </a:p>
          <a:p>
            <a:pPr eaLnBrk="0" hangingPunct="0"/>
            <a:r>
              <a:rPr lang="es-EC" sz="1200" b="1">
                <a:latin typeface="Times New Roman" pitchFamily="18" charset="0"/>
              </a:rPr>
              <a:t>Supermercados.-</a:t>
            </a:r>
            <a:r>
              <a:rPr lang="es-EC" sz="1200">
                <a:latin typeface="Times New Roman" pitchFamily="18" charset="0"/>
              </a:rPr>
              <a:t> </a:t>
            </a:r>
            <a:r>
              <a:rPr lang="es-EC" sz="1200" b="1" i="1">
                <a:latin typeface="Times New Roman" pitchFamily="18" charset="0"/>
              </a:rPr>
              <a:t>Bajo poder de negociación </a:t>
            </a:r>
            <a:endParaRPr lang="es-EC" sz="1200">
              <a:latin typeface="Times New Roman" pitchFamily="18" charset="0"/>
            </a:endParaRPr>
          </a:p>
          <a:p>
            <a:pPr eaLnBrk="0" hangingPunct="0"/>
            <a:r>
              <a:rPr lang="es-EC" sz="1200" b="1">
                <a:latin typeface="Times New Roman" pitchFamily="18" charset="0"/>
              </a:rPr>
              <a:t>Consumidor Final.-</a:t>
            </a:r>
            <a:r>
              <a:rPr lang="es-EC" sz="1200">
                <a:latin typeface="Times New Roman" pitchFamily="18" charset="0"/>
              </a:rPr>
              <a:t> </a:t>
            </a:r>
            <a:r>
              <a:rPr lang="es-EC" sz="1200" b="1" i="1">
                <a:latin typeface="Times New Roman" pitchFamily="18" charset="0"/>
              </a:rPr>
              <a:t>Bajo poder de negociación </a:t>
            </a:r>
            <a:endParaRPr lang="es-EC" sz="1200">
              <a:latin typeface="Times New Roman" pitchFamily="18" charset="0"/>
            </a:endParaRPr>
          </a:p>
          <a:p>
            <a:pPr eaLnBrk="0" hangingPunct="0"/>
            <a:endParaRPr lang="es-EC" sz="1200">
              <a:latin typeface="Times New Roman" pitchFamily="18" charset="0"/>
            </a:endParaRPr>
          </a:p>
        </p:txBody>
      </p:sp>
      <p:sp>
        <p:nvSpPr>
          <p:cNvPr id="59398" name="Text Box 6"/>
          <p:cNvSpPr txBox="1">
            <a:spLocks noChangeArrowheads="1"/>
          </p:cNvSpPr>
          <p:nvPr/>
        </p:nvSpPr>
        <p:spPr bwMode="auto">
          <a:xfrm>
            <a:off x="3733800" y="4191000"/>
            <a:ext cx="2400300" cy="1714500"/>
          </a:xfrm>
          <a:prstGeom prst="rect">
            <a:avLst/>
          </a:prstGeom>
          <a:solidFill>
            <a:srgbClr val="BDA1DF"/>
          </a:solidFill>
          <a:ln w="9525">
            <a:solidFill>
              <a:srgbClr val="000000"/>
            </a:solidFill>
            <a:miter lim="800000"/>
            <a:headEnd/>
            <a:tailEnd/>
          </a:ln>
        </p:spPr>
        <p:txBody>
          <a:bodyPr/>
          <a:lstStyle/>
          <a:p>
            <a:pPr algn="ctr" eaLnBrk="0" hangingPunct="0"/>
            <a:r>
              <a:rPr lang="es-EC" sz="1100" b="1" u="sng">
                <a:solidFill>
                  <a:srgbClr val="333399"/>
                </a:solidFill>
                <a:latin typeface="Times New Roman" pitchFamily="18" charset="0"/>
              </a:rPr>
              <a:t>AMENAZAS DE PRODUCTOS SUSTITUTOS</a:t>
            </a:r>
          </a:p>
          <a:p>
            <a:pPr eaLnBrk="0" hangingPunct="0"/>
            <a:endParaRPr lang="es-EC" sz="1200" b="1">
              <a:latin typeface="Times New Roman" pitchFamily="18" charset="0"/>
            </a:endParaRPr>
          </a:p>
          <a:p>
            <a:pPr algn="just" eaLnBrk="0" hangingPunct="0"/>
            <a:r>
              <a:rPr lang="es-EC" sz="1200" b="1">
                <a:latin typeface="Times New Roman" pitchFamily="18" charset="0"/>
              </a:rPr>
              <a:t>El chocolate no tiene ningún sustituto, que pueda igualar el aroma floral y la alta concentración del cacao</a:t>
            </a:r>
          </a:p>
        </p:txBody>
      </p:sp>
      <p:sp>
        <p:nvSpPr>
          <p:cNvPr id="59399" name="Text Box 7"/>
          <p:cNvSpPr txBox="1">
            <a:spLocks noChangeArrowheads="1"/>
          </p:cNvSpPr>
          <p:nvPr/>
        </p:nvSpPr>
        <p:spPr bwMode="auto">
          <a:xfrm>
            <a:off x="4114800" y="3276600"/>
            <a:ext cx="1714500" cy="457200"/>
          </a:xfrm>
          <a:prstGeom prst="rect">
            <a:avLst/>
          </a:prstGeom>
          <a:solidFill>
            <a:srgbClr val="FFFFFF"/>
          </a:solidFill>
          <a:ln w="9525">
            <a:noFill/>
            <a:miter lim="800000"/>
            <a:headEnd/>
            <a:tailEnd/>
          </a:ln>
        </p:spPr>
        <p:txBody>
          <a:bodyPr/>
          <a:lstStyle/>
          <a:p>
            <a:pPr algn="ctr" eaLnBrk="0" hangingPunct="0"/>
            <a:r>
              <a:rPr lang="es-EC" sz="1400" b="1">
                <a:solidFill>
                  <a:srgbClr val="333399"/>
                </a:solidFill>
                <a:latin typeface="Times New Roman" pitchFamily="18" charset="0"/>
              </a:rPr>
              <a:t>RIVALIDAD</a:t>
            </a:r>
          </a:p>
        </p:txBody>
      </p:sp>
      <p:sp>
        <p:nvSpPr>
          <p:cNvPr id="59400" name="Line 8"/>
          <p:cNvSpPr>
            <a:spLocks noChangeShapeType="1"/>
          </p:cNvSpPr>
          <p:nvPr/>
        </p:nvSpPr>
        <p:spPr bwMode="auto">
          <a:xfrm flipV="1">
            <a:off x="4876800" y="3657600"/>
            <a:ext cx="0" cy="533400"/>
          </a:xfrm>
          <a:prstGeom prst="line">
            <a:avLst/>
          </a:prstGeom>
          <a:noFill/>
          <a:ln w="28575">
            <a:solidFill>
              <a:srgbClr val="000000"/>
            </a:solidFill>
            <a:round/>
            <a:headEnd/>
            <a:tailEnd type="stealth" w="lg" len="lg"/>
          </a:ln>
        </p:spPr>
        <p:txBody>
          <a:bodyPr/>
          <a:lstStyle/>
          <a:p>
            <a:endParaRPr lang="es-ES"/>
          </a:p>
        </p:txBody>
      </p:sp>
      <p:sp>
        <p:nvSpPr>
          <p:cNvPr id="59401" name="Line 9"/>
          <p:cNvSpPr>
            <a:spLocks noChangeShapeType="1"/>
          </p:cNvSpPr>
          <p:nvPr/>
        </p:nvSpPr>
        <p:spPr bwMode="auto">
          <a:xfrm flipH="1">
            <a:off x="4800600" y="2514600"/>
            <a:ext cx="0" cy="533400"/>
          </a:xfrm>
          <a:prstGeom prst="line">
            <a:avLst/>
          </a:prstGeom>
          <a:noFill/>
          <a:ln w="28575">
            <a:solidFill>
              <a:srgbClr val="000000"/>
            </a:solidFill>
            <a:round/>
            <a:headEnd/>
            <a:tailEnd type="stealth" w="lg" len="lg"/>
          </a:ln>
        </p:spPr>
        <p:txBody>
          <a:bodyPr/>
          <a:lstStyle/>
          <a:p>
            <a:endParaRPr lang="es-ES"/>
          </a:p>
        </p:txBody>
      </p:sp>
      <p:sp>
        <p:nvSpPr>
          <p:cNvPr id="59402" name="Line 10"/>
          <p:cNvSpPr>
            <a:spLocks noChangeShapeType="1"/>
          </p:cNvSpPr>
          <p:nvPr/>
        </p:nvSpPr>
        <p:spPr bwMode="auto">
          <a:xfrm>
            <a:off x="3200400" y="3505200"/>
            <a:ext cx="838200" cy="0"/>
          </a:xfrm>
          <a:prstGeom prst="line">
            <a:avLst/>
          </a:prstGeom>
          <a:noFill/>
          <a:ln w="28575">
            <a:solidFill>
              <a:srgbClr val="000000"/>
            </a:solidFill>
            <a:round/>
            <a:headEnd/>
            <a:tailEnd type="stealth" w="lg" len="lg"/>
          </a:ln>
        </p:spPr>
        <p:txBody>
          <a:bodyPr/>
          <a:lstStyle/>
          <a:p>
            <a:endParaRPr lang="es-ES"/>
          </a:p>
        </p:txBody>
      </p:sp>
      <p:sp>
        <p:nvSpPr>
          <p:cNvPr id="59403" name="Line 11"/>
          <p:cNvSpPr>
            <a:spLocks noChangeShapeType="1"/>
          </p:cNvSpPr>
          <p:nvPr/>
        </p:nvSpPr>
        <p:spPr bwMode="auto">
          <a:xfrm flipH="1">
            <a:off x="5867400" y="3505200"/>
            <a:ext cx="533400" cy="0"/>
          </a:xfrm>
          <a:prstGeom prst="line">
            <a:avLst/>
          </a:prstGeom>
          <a:noFill/>
          <a:ln w="28575">
            <a:solidFill>
              <a:srgbClr val="000000"/>
            </a:solidFill>
            <a:round/>
            <a:headEnd/>
            <a:tailEnd type="stealth" w="lg" len="lg"/>
          </a:ln>
        </p:spPr>
        <p:txBody>
          <a:bodyPr/>
          <a:lstStyle/>
          <a:p>
            <a:endParaRPr lang="es-ES"/>
          </a:p>
        </p:txBody>
      </p:sp>
      <p:sp>
        <p:nvSpPr>
          <p:cNvPr id="59404" name="Text Box 12"/>
          <p:cNvSpPr txBox="1">
            <a:spLocks noChangeArrowheads="1"/>
          </p:cNvSpPr>
          <p:nvPr/>
        </p:nvSpPr>
        <p:spPr bwMode="auto">
          <a:xfrm>
            <a:off x="6477000" y="4572000"/>
            <a:ext cx="1714500" cy="2971800"/>
          </a:xfrm>
          <a:prstGeom prst="rect">
            <a:avLst/>
          </a:prstGeom>
          <a:noFill/>
          <a:ln w="9525">
            <a:noFill/>
            <a:miter lim="800000"/>
            <a:headEnd/>
            <a:tailEnd/>
          </a:ln>
        </p:spPr>
        <p:txBody>
          <a:bodyPr/>
          <a:lstStyle/>
          <a:p>
            <a:pPr algn="ctr" eaLnBrk="0" hangingPunct="0"/>
            <a:r>
              <a:rPr lang="es-EC" sz="1100" b="1" u="sng">
                <a:solidFill>
                  <a:srgbClr val="333399"/>
                </a:solidFill>
                <a:latin typeface="Times New Roman" pitchFamily="18" charset="0"/>
              </a:rPr>
              <a:t>RIVALIDAD ENTRE COMPETIDORES EXISTENTES</a:t>
            </a:r>
          </a:p>
          <a:p>
            <a:pPr eaLnBrk="0" hangingPunct="0"/>
            <a:endParaRPr lang="es-EC" sz="1200" b="1">
              <a:latin typeface="Times New Roman" pitchFamily="18" charset="0"/>
            </a:endParaRPr>
          </a:p>
          <a:p>
            <a:pPr eaLnBrk="0" hangingPunct="0"/>
            <a:r>
              <a:rPr lang="es-EC" sz="1400" b="1">
                <a:latin typeface="Times New Roman" pitchFamily="18" charset="0"/>
              </a:rPr>
              <a:t>*</a:t>
            </a:r>
            <a:r>
              <a:rPr lang="es-EC" sz="1200" b="1">
                <a:latin typeface="Times New Roman" pitchFamily="18" charset="0"/>
              </a:rPr>
              <a:t>La industria de chocolate es competitiva</a:t>
            </a:r>
          </a:p>
          <a:p>
            <a:pPr eaLnBrk="0" hangingPunct="0"/>
            <a:r>
              <a:rPr lang="es-EC" sz="1400" b="1">
                <a:latin typeface="Times New Roman" pitchFamily="18" charset="0"/>
              </a:rPr>
              <a:t>*</a:t>
            </a:r>
            <a:r>
              <a:rPr lang="es-EC" sz="1200" b="1">
                <a:latin typeface="Times New Roman" pitchFamily="18" charset="0"/>
              </a:rPr>
              <a:t>Altas barreras de salidas</a:t>
            </a:r>
          </a:p>
          <a:p>
            <a:pPr eaLnBrk="0" hangingPunct="0"/>
            <a:r>
              <a:rPr lang="es-EC" sz="1400" b="1">
                <a:latin typeface="Times New Roman" pitchFamily="18" charset="0"/>
              </a:rPr>
              <a:t>*G</a:t>
            </a:r>
            <a:r>
              <a:rPr lang="es-EC" sz="1200" b="1">
                <a:latin typeface="Times New Roman" pitchFamily="18" charset="0"/>
              </a:rPr>
              <a:t>randes costos de cambios</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68313" y="188913"/>
            <a:ext cx="8435975" cy="715962"/>
          </a:xfrm>
        </p:spPr>
        <p:txBody>
          <a:bodyPr/>
          <a:lstStyle/>
          <a:p>
            <a:r>
              <a:rPr lang="es-ES_tradnl" sz="2400" b="1" u="sng">
                <a:latin typeface="Tahoma" pitchFamily="34" charset="0"/>
                <a:cs typeface="Times New Roman" pitchFamily="18" charset="0"/>
              </a:rPr>
              <a:t>Estrategia Competitivas de la Industria del Chocolate</a:t>
            </a:r>
            <a:r>
              <a:rPr lang="es-EC" sz="4800">
                <a:latin typeface="Tahoma" pitchFamily="34" charset="0"/>
              </a:rPr>
              <a:t> </a:t>
            </a:r>
          </a:p>
        </p:txBody>
      </p:sp>
      <p:sp>
        <p:nvSpPr>
          <p:cNvPr id="60419" name="Rectangle 3"/>
          <p:cNvSpPr>
            <a:spLocks noGrp="1" noChangeArrowheads="1"/>
          </p:cNvSpPr>
          <p:nvPr>
            <p:ph type="body" sz="half" idx="1"/>
          </p:nvPr>
        </p:nvSpPr>
        <p:spPr>
          <a:xfrm>
            <a:off x="457200" y="1600200"/>
            <a:ext cx="4191000" cy="4525963"/>
          </a:xfrm>
        </p:spPr>
        <p:txBody>
          <a:bodyPr/>
          <a:lstStyle/>
          <a:p>
            <a:pPr>
              <a:buFontTx/>
              <a:buNone/>
            </a:pPr>
            <a:r>
              <a:rPr lang="es-ES_tradnl" sz="2000" b="1">
                <a:latin typeface="Tahoma" pitchFamily="34" charset="0"/>
                <a:cs typeface="Times New Roman" pitchFamily="18" charset="0"/>
              </a:rPr>
              <a:t>ESTRATEGIA A NIVEL MUNDIAL</a:t>
            </a:r>
            <a:r>
              <a:rPr lang="es-EC" sz="2000">
                <a:latin typeface="Tahoma" pitchFamily="34" charset="0"/>
              </a:rPr>
              <a:t> </a:t>
            </a:r>
          </a:p>
          <a:p>
            <a:r>
              <a:rPr lang="es-ES_tradnl" sz="2000" b="1" u="sng">
                <a:latin typeface="Tahoma" pitchFamily="34" charset="0"/>
                <a:cs typeface="Times New Roman" pitchFamily="18" charset="0"/>
              </a:rPr>
              <a:t>DIFERENCIACION DE PRODUCTO</a:t>
            </a:r>
            <a:r>
              <a:rPr lang="es-EC" sz="2000">
                <a:latin typeface="Tahoma" pitchFamily="34" charset="0"/>
              </a:rPr>
              <a:t> </a:t>
            </a:r>
          </a:p>
          <a:p>
            <a:pPr>
              <a:buFontTx/>
              <a:buNone/>
            </a:pPr>
            <a:endParaRPr lang="es-EC" sz="2000">
              <a:latin typeface="Tahoma" pitchFamily="34" charset="0"/>
              <a:cs typeface="Times New Roman" pitchFamily="18" charset="0"/>
            </a:endParaRPr>
          </a:p>
          <a:p>
            <a:pPr>
              <a:buFontTx/>
              <a:buNone/>
            </a:pPr>
            <a:r>
              <a:rPr lang="es-EC" sz="1800">
                <a:latin typeface="Tahoma" pitchFamily="34" charset="0"/>
                <a:cs typeface="Times New Roman" pitchFamily="18" charset="0"/>
              </a:rPr>
              <a:t>     Las multinacionales no paran de inventar nuevos productos con sabores o formas distintas, pero siempre prevaleciendo la calidad del chocolate, además su estrategia está sustentada en el manejo de imagen, calidad y marca </a:t>
            </a:r>
          </a:p>
        </p:txBody>
      </p:sp>
      <p:sp>
        <p:nvSpPr>
          <p:cNvPr id="60420" name="Rectangle 4"/>
          <p:cNvSpPr>
            <a:spLocks noGrp="1" noChangeArrowheads="1"/>
          </p:cNvSpPr>
          <p:nvPr>
            <p:ph type="body" sz="half" idx="2"/>
          </p:nvPr>
        </p:nvSpPr>
        <p:spPr>
          <a:xfrm>
            <a:off x="4648200" y="1600200"/>
            <a:ext cx="4038600" cy="4876800"/>
          </a:xfrm>
        </p:spPr>
        <p:txBody>
          <a:bodyPr/>
          <a:lstStyle/>
          <a:p>
            <a:pPr>
              <a:lnSpc>
                <a:spcPct val="90000"/>
              </a:lnSpc>
              <a:buFontTx/>
              <a:buNone/>
            </a:pPr>
            <a:r>
              <a:rPr lang="es-ES_tradnl" sz="1800" b="1">
                <a:latin typeface="Tahoma" pitchFamily="34" charset="0"/>
                <a:cs typeface="Times New Roman" pitchFamily="18" charset="0"/>
              </a:rPr>
              <a:t>ESTRATEGIA EN EL MERCADO  ECUATORIANO</a:t>
            </a:r>
            <a:r>
              <a:rPr lang="es-EC" sz="1800" b="1">
                <a:latin typeface="Tahoma" pitchFamily="34" charset="0"/>
                <a:cs typeface="Times New Roman" pitchFamily="18" charset="0"/>
              </a:rPr>
              <a:t> </a:t>
            </a:r>
          </a:p>
          <a:p>
            <a:pPr>
              <a:lnSpc>
                <a:spcPct val="90000"/>
              </a:lnSpc>
            </a:pPr>
            <a:r>
              <a:rPr lang="es-EC" sz="1800" b="1" u="sng">
                <a:latin typeface="Tahoma" pitchFamily="34" charset="0"/>
                <a:cs typeface="Times New Roman" pitchFamily="18" charset="0"/>
              </a:rPr>
              <a:t>ENFOQUE EN LIDERAZGO EN COSTO </a:t>
            </a:r>
          </a:p>
          <a:p>
            <a:pPr>
              <a:lnSpc>
                <a:spcPct val="90000"/>
              </a:lnSpc>
              <a:buFontTx/>
              <a:buNone/>
            </a:pPr>
            <a:r>
              <a:rPr lang="es-EC" sz="1700">
                <a:latin typeface="Tahoma" pitchFamily="34" charset="0"/>
                <a:cs typeface="Times New Roman" pitchFamily="18" charset="0"/>
              </a:rPr>
              <a:t>Es la estrategia que utiliza en Marca Blanca, debido a que tiene que competir con otros países que poseen mano de obra barata,debido a esto tiene que  reducir sus márgenes para poder competir dentro del mercado.</a:t>
            </a:r>
          </a:p>
          <a:p>
            <a:pPr>
              <a:lnSpc>
                <a:spcPct val="90000"/>
              </a:lnSpc>
              <a:buFontTx/>
              <a:buNone/>
            </a:pPr>
            <a:endParaRPr lang="es-EC" sz="1700">
              <a:latin typeface="Tahoma" pitchFamily="34" charset="0"/>
              <a:cs typeface="Times New Roman" pitchFamily="18" charset="0"/>
            </a:endParaRPr>
          </a:p>
          <a:p>
            <a:pPr>
              <a:lnSpc>
                <a:spcPct val="90000"/>
              </a:lnSpc>
              <a:buFontTx/>
              <a:buNone/>
            </a:pPr>
            <a:r>
              <a:rPr lang="es-EC" sz="1800" b="1" u="sng">
                <a:latin typeface="Tahoma" pitchFamily="34" charset="0"/>
                <a:cs typeface="Times New Roman" pitchFamily="18" charset="0"/>
              </a:rPr>
              <a:t>ENFOQUE EN DIFERENCIACION </a:t>
            </a:r>
          </a:p>
          <a:p>
            <a:pPr>
              <a:lnSpc>
                <a:spcPct val="90000"/>
              </a:lnSpc>
              <a:buFontTx/>
              <a:buNone/>
            </a:pPr>
            <a:r>
              <a:rPr lang="es-EC" sz="1700">
                <a:latin typeface="Tahoma" pitchFamily="34" charset="0"/>
                <a:cs typeface="Times New Roman" pitchFamily="18" charset="0"/>
              </a:rPr>
              <a:t>Sus marca propias se enfocan en la imagen, empaque y marca, siempre tratan de innovar en la presentación de sus productos, lo cual facilita posesionar el producto rápidamente dentro de los mercados.</a:t>
            </a:r>
          </a:p>
          <a:p>
            <a:pPr>
              <a:lnSpc>
                <a:spcPct val="90000"/>
              </a:lnSpc>
              <a:buFontTx/>
              <a:buNone/>
            </a:pPr>
            <a:endParaRPr lang="es-EC" sz="1700">
              <a:latin typeface="Tahoma" pitchFamily="34" charset="0"/>
              <a:cs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468313" y="260350"/>
            <a:ext cx="8229600" cy="490538"/>
          </a:xfrm>
        </p:spPr>
        <p:txBody>
          <a:bodyPr/>
          <a:lstStyle/>
          <a:p>
            <a:r>
              <a:rPr lang="en-US" sz="2400" b="1">
                <a:latin typeface="Tahoma" pitchFamily="34" charset="0"/>
              </a:rPr>
              <a:t>FODA</a:t>
            </a:r>
            <a:endParaRPr lang="es-EC" sz="2400" b="1">
              <a:latin typeface="Tahoma" pitchFamily="34" charset="0"/>
            </a:endParaRPr>
          </a:p>
        </p:txBody>
      </p:sp>
      <p:pic>
        <p:nvPicPr>
          <p:cNvPr id="70740" name="Picture 84"/>
          <p:cNvPicPr>
            <a:picLocks noChangeAspect="1" noChangeArrowheads="1"/>
          </p:cNvPicPr>
          <p:nvPr/>
        </p:nvPicPr>
        <p:blipFill>
          <a:blip r:embed="rId3"/>
          <a:srcRect/>
          <a:stretch>
            <a:fillRect/>
          </a:stretch>
        </p:blipFill>
        <p:spPr bwMode="auto">
          <a:xfrm>
            <a:off x="179388" y="993775"/>
            <a:ext cx="8964612" cy="5864225"/>
          </a:xfrm>
          <a:prstGeom prst="rect">
            <a:avLst/>
          </a:prstGeom>
          <a:solidFill>
            <a:srgbClr val="CCFF66">
              <a:alpha val="34000"/>
            </a:srgbClr>
          </a:solid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457200" y="274638"/>
            <a:ext cx="8229600" cy="490537"/>
          </a:xfrm>
        </p:spPr>
        <p:txBody>
          <a:bodyPr/>
          <a:lstStyle/>
          <a:p>
            <a:r>
              <a:rPr lang="es-EC" sz="3000" b="1">
                <a:latin typeface="Tahoma" pitchFamily="34" charset="0"/>
              </a:rPr>
              <a:t>MATRIZ BCG ADAPTADA</a:t>
            </a:r>
          </a:p>
        </p:txBody>
      </p:sp>
      <p:grpSp>
        <p:nvGrpSpPr>
          <p:cNvPr id="73732" name="Group 4"/>
          <p:cNvGrpSpPr>
            <a:grpSpLocks/>
          </p:cNvGrpSpPr>
          <p:nvPr/>
        </p:nvGrpSpPr>
        <p:grpSpPr bwMode="auto">
          <a:xfrm>
            <a:off x="1187450" y="1916113"/>
            <a:ext cx="6913563" cy="4392612"/>
            <a:chOff x="2830" y="4620"/>
            <a:chExt cx="7380" cy="3217"/>
          </a:xfrm>
        </p:grpSpPr>
        <p:sp>
          <p:nvSpPr>
            <p:cNvPr id="73733" name="Text Box 5"/>
            <p:cNvSpPr txBox="1">
              <a:spLocks noChangeArrowheads="1"/>
            </p:cNvSpPr>
            <p:nvPr/>
          </p:nvSpPr>
          <p:spPr bwMode="auto">
            <a:xfrm>
              <a:off x="5925" y="4620"/>
              <a:ext cx="1428" cy="448"/>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ALTO</a:t>
              </a:r>
              <a:endParaRPr lang="en-US" b="1">
                <a:solidFill>
                  <a:srgbClr val="080808"/>
                </a:solidFill>
              </a:endParaRPr>
            </a:p>
          </p:txBody>
        </p:sp>
        <p:sp>
          <p:nvSpPr>
            <p:cNvPr id="73734" name="Text Box 6"/>
            <p:cNvSpPr txBox="1">
              <a:spLocks noChangeArrowheads="1"/>
            </p:cNvSpPr>
            <p:nvPr/>
          </p:nvSpPr>
          <p:spPr bwMode="auto">
            <a:xfrm>
              <a:off x="7353" y="4620"/>
              <a:ext cx="1532" cy="448"/>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MEDIO</a:t>
              </a:r>
              <a:endParaRPr lang="en-US" b="1">
                <a:solidFill>
                  <a:srgbClr val="080808"/>
                </a:solidFill>
              </a:endParaRPr>
            </a:p>
          </p:txBody>
        </p:sp>
        <p:sp>
          <p:nvSpPr>
            <p:cNvPr id="73735" name="Text Box 7"/>
            <p:cNvSpPr txBox="1">
              <a:spLocks noChangeArrowheads="1"/>
            </p:cNvSpPr>
            <p:nvPr/>
          </p:nvSpPr>
          <p:spPr bwMode="auto">
            <a:xfrm>
              <a:off x="8782" y="4620"/>
              <a:ext cx="1428" cy="448"/>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BAJO</a:t>
              </a:r>
              <a:endParaRPr lang="en-US" b="1">
                <a:solidFill>
                  <a:srgbClr val="080808"/>
                </a:solidFill>
              </a:endParaRPr>
            </a:p>
          </p:txBody>
        </p:sp>
        <p:sp>
          <p:nvSpPr>
            <p:cNvPr id="73736" name="Text Box 8"/>
            <p:cNvSpPr txBox="1">
              <a:spLocks noChangeArrowheads="1"/>
            </p:cNvSpPr>
            <p:nvPr/>
          </p:nvSpPr>
          <p:spPr bwMode="auto">
            <a:xfrm>
              <a:off x="3306" y="5352"/>
              <a:ext cx="1667" cy="594"/>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ALTO</a:t>
              </a:r>
              <a:endParaRPr lang="en-US" b="1">
                <a:solidFill>
                  <a:srgbClr val="080808"/>
                </a:solidFill>
              </a:endParaRPr>
            </a:p>
          </p:txBody>
        </p:sp>
        <p:sp>
          <p:nvSpPr>
            <p:cNvPr id="73737" name="Text Box 9"/>
            <p:cNvSpPr txBox="1">
              <a:spLocks noChangeArrowheads="1"/>
            </p:cNvSpPr>
            <p:nvPr/>
          </p:nvSpPr>
          <p:spPr bwMode="auto">
            <a:xfrm>
              <a:off x="3306" y="5808"/>
              <a:ext cx="1667" cy="594"/>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MEDIO</a:t>
              </a:r>
              <a:endParaRPr lang="en-US" b="1">
                <a:solidFill>
                  <a:srgbClr val="080808"/>
                </a:solidFill>
              </a:endParaRPr>
            </a:p>
          </p:txBody>
        </p:sp>
        <p:sp>
          <p:nvSpPr>
            <p:cNvPr id="73738" name="Text Box 10"/>
            <p:cNvSpPr txBox="1">
              <a:spLocks noChangeArrowheads="1"/>
            </p:cNvSpPr>
            <p:nvPr/>
          </p:nvSpPr>
          <p:spPr bwMode="auto">
            <a:xfrm>
              <a:off x="2830" y="4620"/>
              <a:ext cx="3095" cy="783"/>
            </a:xfrm>
            <a:prstGeom prst="rect">
              <a:avLst/>
            </a:prstGeom>
            <a:solidFill>
              <a:srgbClr val="FFFFFF"/>
            </a:solidFill>
            <a:ln w="9525">
              <a:solidFill>
                <a:srgbClr val="000000"/>
              </a:solidFill>
              <a:miter lim="800000"/>
              <a:headEnd/>
              <a:tailEnd/>
            </a:ln>
          </p:spPr>
          <p:txBody>
            <a:bodyPr/>
            <a:lstStyle/>
            <a:p>
              <a:pPr lvl="1"/>
              <a:r>
                <a:rPr lang="en-US" sz="1100" b="1">
                  <a:solidFill>
                    <a:srgbClr val="080808"/>
                  </a:solidFill>
                  <a:latin typeface="Tahoma" pitchFamily="34" charset="0"/>
                </a:rPr>
                <a:t>                  </a:t>
              </a:r>
            </a:p>
            <a:p>
              <a:pPr lvl="1"/>
              <a:r>
                <a:rPr lang="en-US" sz="1100" b="1">
                  <a:solidFill>
                    <a:srgbClr val="080808"/>
                  </a:solidFill>
                  <a:latin typeface="Tahoma" pitchFamily="34" charset="0"/>
                </a:rPr>
                <a:t>                          </a:t>
              </a:r>
              <a:r>
                <a:rPr lang="en-US" sz="1200" b="1">
                  <a:solidFill>
                    <a:srgbClr val="080808"/>
                  </a:solidFill>
                  <a:latin typeface="Tahoma" pitchFamily="34" charset="0"/>
                </a:rPr>
                <a:t>Crecimiento</a:t>
              </a:r>
              <a:r>
                <a:rPr lang="en-US" sz="1200" b="1">
                  <a:latin typeface="Tahoma" pitchFamily="34" charset="0"/>
                </a:rPr>
                <a:t>                           </a:t>
              </a:r>
              <a:r>
                <a:rPr lang="en-US" sz="1200" b="1">
                  <a:solidFill>
                    <a:srgbClr val="080808"/>
                  </a:solidFill>
                  <a:latin typeface="Tahoma" pitchFamily="34" charset="0"/>
                </a:rPr>
                <a:t>     </a:t>
              </a:r>
            </a:p>
            <a:p>
              <a:pPr lvl="1"/>
              <a:endParaRPr lang="en-US" sz="1200" b="1">
                <a:solidFill>
                  <a:srgbClr val="080808"/>
                </a:solidFill>
                <a:latin typeface="Tahoma" pitchFamily="34" charset="0"/>
              </a:endParaRPr>
            </a:p>
            <a:p>
              <a:pPr lvl="1"/>
              <a:r>
                <a:rPr lang="en-US" sz="1200" b="1">
                  <a:solidFill>
                    <a:srgbClr val="080808"/>
                  </a:solidFill>
                  <a:latin typeface="Tahoma" pitchFamily="34" charset="0"/>
                </a:rPr>
                <a:t>Demanda*</a:t>
              </a:r>
            </a:p>
            <a:p>
              <a:pPr lvl="1"/>
              <a:endParaRPr lang="en-US" sz="1200" b="1">
                <a:solidFill>
                  <a:srgbClr val="080808"/>
                </a:solidFill>
                <a:latin typeface="Tahoma" pitchFamily="34" charset="0"/>
              </a:endParaRPr>
            </a:p>
          </p:txBody>
        </p:sp>
        <p:sp>
          <p:nvSpPr>
            <p:cNvPr id="73739" name="Line 11"/>
            <p:cNvSpPr>
              <a:spLocks noChangeShapeType="1"/>
            </p:cNvSpPr>
            <p:nvPr/>
          </p:nvSpPr>
          <p:spPr bwMode="auto">
            <a:xfrm>
              <a:off x="2830" y="4620"/>
              <a:ext cx="3095" cy="783"/>
            </a:xfrm>
            <a:prstGeom prst="line">
              <a:avLst/>
            </a:prstGeom>
            <a:noFill/>
            <a:ln w="9525">
              <a:solidFill>
                <a:srgbClr val="000000"/>
              </a:solidFill>
              <a:round/>
              <a:headEnd/>
              <a:tailEnd/>
            </a:ln>
          </p:spPr>
          <p:txBody>
            <a:bodyPr/>
            <a:lstStyle/>
            <a:p>
              <a:endParaRPr lang="es-ES"/>
            </a:p>
          </p:txBody>
        </p:sp>
        <p:sp>
          <p:nvSpPr>
            <p:cNvPr id="73740" name="Line 12"/>
            <p:cNvSpPr>
              <a:spLocks noChangeShapeType="1"/>
            </p:cNvSpPr>
            <p:nvPr/>
          </p:nvSpPr>
          <p:spPr bwMode="auto">
            <a:xfrm>
              <a:off x="4962" y="6708"/>
              <a:ext cx="5237" cy="0"/>
            </a:xfrm>
            <a:prstGeom prst="line">
              <a:avLst/>
            </a:prstGeom>
            <a:noFill/>
            <a:ln w="9525">
              <a:solidFill>
                <a:srgbClr val="000000"/>
              </a:solidFill>
              <a:round/>
              <a:headEnd/>
              <a:tailEnd type="triangle" w="med" len="med"/>
            </a:ln>
          </p:spPr>
          <p:txBody>
            <a:bodyPr/>
            <a:lstStyle/>
            <a:p>
              <a:endParaRPr lang="es-ES"/>
            </a:p>
          </p:txBody>
        </p:sp>
        <p:sp>
          <p:nvSpPr>
            <p:cNvPr id="73741" name="Line 13"/>
            <p:cNvSpPr>
              <a:spLocks noChangeShapeType="1"/>
            </p:cNvSpPr>
            <p:nvPr/>
          </p:nvSpPr>
          <p:spPr bwMode="auto">
            <a:xfrm>
              <a:off x="7668" y="5083"/>
              <a:ext cx="0" cy="2754"/>
            </a:xfrm>
            <a:prstGeom prst="line">
              <a:avLst/>
            </a:prstGeom>
            <a:noFill/>
            <a:ln w="9525">
              <a:solidFill>
                <a:srgbClr val="000000"/>
              </a:solidFill>
              <a:round/>
              <a:headEnd/>
              <a:tailEnd type="triangle" w="med" len="med"/>
            </a:ln>
          </p:spPr>
          <p:txBody>
            <a:bodyPr/>
            <a:lstStyle/>
            <a:p>
              <a:endParaRPr lang="es-ES"/>
            </a:p>
          </p:txBody>
        </p:sp>
        <p:sp>
          <p:nvSpPr>
            <p:cNvPr id="73742" name="Oval 14"/>
            <p:cNvSpPr>
              <a:spLocks noChangeArrowheads="1"/>
            </p:cNvSpPr>
            <p:nvPr/>
          </p:nvSpPr>
          <p:spPr bwMode="auto">
            <a:xfrm>
              <a:off x="6048" y="5955"/>
              <a:ext cx="3240" cy="1473"/>
            </a:xfrm>
            <a:prstGeom prst="ellipse">
              <a:avLst/>
            </a:prstGeom>
            <a:solidFill>
              <a:srgbClr val="FFFFFF"/>
            </a:solidFill>
            <a:ln w="9525">
              <a:solidFill>
                <a:srgbClr val="000000"/>
              </a:solidFill>
              <a:round/>
              <a:headEnd/>
              <a:tailEnd/>
            </a:ln>
          </p:spPr>
          <p:txBody>
            <a:bodyPr lIns="0" tIns="36000" rIns="0" bIns="0"/>
            <a:lstStyle/>
            <a:p>
              <a:pPr algn="just"/>
              <a:endParaRPr lang="en-US" sz="1300">
                <a:solidFill>
                  <a:srgbClr val="080808"/>
                </a:solidFill>
              </a:endParaRPr>
            </a:p>
            <a:p>
              <a:pPr algn="ctr"/>
              <a:r>
                <a:rPr lang="en-US" sz="1300" b="1">
                  <a:solidFill>
                    <a:srgbClr val="080808"/>
                  </a:solidFill>
                </a:rPr>
                <a:t>Mayor agresividad comercial y publicitaria, acceso a nuevos mercado e potenciar productos actuales.</a:t>
              </a:r>
            </a:p>
          </p:txBody>
        </p:sp>
        <p:sp>
          <p:nvSpPr>
            <p:cNvPr id="73743" name="Text Box 15"/>
            <p:cNvSpPr txBox="1">
              <a:spLocks noChangeArrowheads="1"/>
            </p:cNvSpPr>
            <p:nvPr/>
          </p:nvSpPr>
          <p:spPr bwMode="auto">
            <a:xfrm>
              <a:off x="3306" y="6402"/>
              <a:ext cx="1667" cy="530"/>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BAJO</a:t>
              </a:r>
              <a:endParaRPr lang="en-US" b="1">
                <a:solidFill>
                  <a:srgbClr val="080808"/>
                </a:solidFill>
              </a:endParaRPr>
            </a:p>
          </p:txBody>
        </p:sp>
      </p:grpSp>
      <p:sp>
        <p:nvSpPr>
          <p:cNvPr id="73744" name="Rectangle 16"/>
          <p:cNvSpPr>
            <a:spLocks noChangeArrowheads="1"/>
          </p:cNvSpPr>
          <p:nvPr/>
        </p:nvSpPr>
        <p:spPr bwMode="auto">
          <a:xfrm>
            <a:off x="1331913" y="1125538"/>
            <a:ext cx="2559050" cy="366712"/>
          </a:xfrm>
          <a:prstGeom prst="rect">
            <a:avLst/>
          </a:prstGeom>
          <a:noFill/>
          <a:ln w="9525" algn="ctr">
            <a:noFill/>
            <a:miter lim="800000"/>
            <a:headEnd/>
            <a:tailEnd/>
          </a:ln>
          <a:effectLst/>
        </p:spPr>
        <p:txBody>
          <a:bodyPr wrap="none">
            <a:spAutoFit/>
          </a:bodyPr>
          <a:lstStyle/>
          <a:p>
            <a:r>
              <a:rPr lang="en-US" b="1" u="sng">
                <a:solidFill>
                  <a:srgbClr val="080808"/>
                </a:solidFill>
              </a:rPr>
              <a:t>Demanda crecimiento</a:t>
            </a:r>
            <a:endParaRPr lang="es-EC" b="1" u="sng">
              <a:solidFill>
                <a:srgbClr val="080808"/>
              </a:solidFill>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457200" y="274638"/>
            <a:ext cx="8229600" cy="706437"/>
          </a:xfrm>
        </p:spPr>
        <p:txBody>
          <a:bodyPr/>
          <a:lstStyle/>
          <a:p>
            <a:r>
              <a:rPr lang="es-EC" sz="3000" b="1">
                <a:latin typeface="Tahoma" pitchFamily="34" charset="0"/>
              </a:rPr>
              <a:t>Matriz de Inversiones</a:t>
            </a:r>
          </a:p>
        </p:txBody>
      </p:sp>
      <p:grpSp>
        <p:nvGrpSpPr>
          <p:cNvPr id="74756" name="Group 4"/>
          <p:cNvGrpSpPr>
            <a:grpSpLocks/>
          </p:cNvGrpSpPr>
          <p:nvPr/>
        </p:nvGrpSpPr>
        <p:grpSpPr bwMode="auto">
          <a:xfrm>
            <a:off x="827088" y="1600200"/>
            <a:ext cx="7777162" cy="4205288"/>
            <a:chOff x="2268" y="10991"/>
            <a:chExt cx="8640" cy="2340"/>
          </a:xfrm>
        </p:grpSpPr>
        <p:sp>
          <p:nvSpPr>
            <p:cNvPr id="74757" name="Line 5"/>
            <p:cNvSpPr>
              <a:spLocks noChangeShapeType="1"/>
            </p:cNvSpPr>
            <p:nvPr/>
          </p:nvSpPr>
          <p:spPr bwMode="auto">
            <a:xfrm>
              <a:off x="8928" y="11531"/>
              <a:ext cx="0" cy="1800"/>
            </a:xfrm>
            <a:prstGeom prst="line">
              <a:avLst/>
            </a:prstGeom>
            <a:noFill/>
            <a:ln w="9525">
              <a:solidFill>
                <a:srgbClr val="000000"/>
              </a:solidFill>
              <a:round/>
              <a:headEnd/>
              <a:tailEnd type="triangle" w="med" len="med"/>
            </a:ln>
          </p:spPr>
          <p:txBody>
            <a:bodyPr/>
            <a:lstStyle/>
            <a:p>
              <a:endParaRPr lang="es-ES"/>
            </a:p>
          </p:txBody>
        </p:sp>
        <p:sp>
          <p:nvSpPr>
            <p:cNvPr id="74758" name="Line 6"/>
            <p:cNvSpPr>
              <a:spLocks noChangeShapeType="1"/>
            </p:cNvSpPr>
            <p:nvPr/>
          </p:nvSpPr>
          <p:spPr bwMode="auto">
            <a:xfrm flipV="1">
              <a:off x="4248" y="12071"/>
              <a:ext cx="6660" cy="0"/>
            </a:xfrm>
            <a:prstGeom prst="line">
              <a:avLst/>
            </a:prstGeom>
            <a:noFill/>
            <a:ln w="9525">
              <a:solidFill>
                <a:srgbClr val="000000"/>
              </a:solidFill>
              <a:round/>
              <a:headEnd/>
              <a:tailEnd type="triangle" w="med" len="med"/>
            </a:ln>
          </p:spPr>
          <p:txBody>
            <a:bodyPr/>
            <a:lstStyle/>
            <a:p>
              <a:endParaRPr lang="es-ES"/>
            </a:p>
          </p:txBody>
        </p:sp>
        <p:sp>
          <p:nvSpPr>
            <p:cNvPr id="74759" name="Text Box 7"/>
            <p:cNvSpPr txBox="1">
              <a:spLocks noChangeArrowheads="1"/>
            </p:cNvSpPr>
            <p:nvPr/>
          </p:nvSpPr>
          <p:spPr bwMode="auto">
            <a:xfrm>
              <a:off x="5051" y="10991"/>
              <a:ext cx="1712" cy="514"/>
            </a:xfrm>
            <a:prstGeom prst="rect">
              <a:avLst/>
            </a:prstGeom>
            <a:solidFill>
              <a:srgbClr val="FFFFFF"/>
            </a:solidFill>
            <a:ln w="9525">
              <a:solidFill>
                <a:srgbClr val="000000"/>
              </a:solidFill>
              <a:miter lim="800000"/>
              <a:headEnd/>
              <a:tailEnd/>
            </a:ln>
          </p:spPr>
          <p:txBody>
            <a:bodyPr/>
            <a:lstStyle/>
            <a:p>
              <a:pPr algn="ctr"/>
              <a:r>
                <a:rPr lang="es-MX" sz="1200" b="1">
                  <a:solidFill>
                    <a:srgbClr val="080808"/>
                  </a:solidFill>
                </a:rPr>
                <a:t>GRANDE</a:t>
              </a:r>
              <a:endParaRPr lang="en-US" b="1">
                <a:solidFill>
                  <a:srgbClr val="080808"/>
                </a:solidFill>
              </a:endParaRPr>
            </a:p>
          </p:txBody>
        </p:sp>
        <p:sp>
          <p:nvSpPr>
            <p:cNvPr id="74760" name="Text Box 8"/>
            <p:cNvSpPr txBox="1">
              <a:spLocks noChangeArrowheads="1"/>
            </p:cNvSpPr>
            <p:nvPr/>
          </p:nvSpPr>
          <p:spPr bwMode="auto">
            <a:xfrm>
              <a:off x="6763" y="10991"/>
              <a:ext cx="1713" cy="514"/>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MEDIA</a:t>
              </a:r>
              <a:endParaRPr lang="en-US" b="1">
                <a:solidFill>
                  <a:srgbClr val="080808"/>
                </a:solidFill>
              </a:endParaRPr>
            </a:p>
          </p:txBody>
        </p:sp>
        <p:sp>
          <p:nvSpPr>
            <p:cNvPr id="74761" name="Text Box 9"/>
            <p:cNvSpPr txBox="1">
              <a:spLocks noChangeArrowheads="1"/>
            </p:cNvSpPr>
            <p:nvPr/>
          </p:nvSpPr>
          <p:spPr bwMode="auto">
            <a:xfrm>
              <a:off x="8476" y="10991"/>
              <a:ext cx="1712" cy="514"/>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PEQUEÑA</a:t>
              </a:r>
              <a:endParaRPr lang="en-US" b="1">
                <a:solidFill>
                  <a:srgbClr val="080808"/>
                </a:solidFill>
              </a:endParaRPr>
            </a:p>
          </p:txBody>
        </p:sp>
        <p:sp>
          <p:nvSpPr>
            <p:cNvPr id="74762" name="Text Box 10"/>
            <p:cNvSpPr txBox="1">
              <a:spLocks noChangeArrowheads="1"/>
            </p:cNvSpPr>
            <p:nvPr/>
          </p:nvSpPr>
          <p:spPr bwMode="auto">
            <a:xfrm>
              <a:off x="2696" y="11827"/>
              <a:ext cx="1498" cy="470"/>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ALTO</a:t>
              </a:r>
              <a:endParaRPr lang="en-US" b="1">
                <a:solidFill>
                  <a:srgbClr val="080808"/>
                </a:solidFill>
              </a:endParaRPr>
            </a:p>
          </p:txBody>
        </p:sp>
        <p:sp>
          <p:nvSpPr>
            <p:cNvPr id="74763" name="Text Box 11"/>
            <p:cNvSpPr txBox="1">
              <a:spLocks noChangeArrowheads="1"/>
            </p:cNvSpPr>
            <p:nvPr/>
          </p:nvSpPr>
          <p:spPr bwMode="auto">
            <a:xfrm>
              <a:off x="2696" y="12727"/>
              <a:ext cx="1498" cy="471"/>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BAJO</a:t>
              </a:r>
              <a:endParaRPr lang="en-US" b="1">
                <a:solidFill>
                  <a:srgbClr val="080808"/>
                </a:solidFill>
              </a:endParaRPr>
            </a:p>
          </p:txBody>
        </p:sp>
        <p:sp>
          <p:nvSpPr>
            <p:cNvPr id="74764" name="Text Box 12"/>
            <p:cNvSpPr txBox="1">
              <a:spLocks noChangeArrowheads="1"/>
            </p:cNvSpPr>
            <p:nvPr/>
          </p:nvSpPr>
          <p:spPr bwMode="auto">
            <a:xfrm>
              <a:off x="2696" y="12257"/>
              <a:ext cx="1498" cy="470"/>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MEDIO</a:t>
              </a:r>
              <a:endParaRPr lang="en-US" b="1">
                <a:solidFill>
                  <a:srgbClr val="080808"/>
                </a:solidFill>
              </a:endParaRPr>
            </a:p>
          </p:txBody>
        </p:sp>
        <p:sp>
          <p:nvSpPr>
            <p:cNvPr id="74765" name="Text Box 13"/>
            <p:cNvSpPr txBox="1">
              <a:spLocks noChangeArrowheads="1"/>
            </p:cNvSpPr>
            <p:nvPr/>
          </p:nvSpPr>
          <p:spPr bwMode="auto">
            <a:xfrm>
              <a:off x="2268" y="10991"/>
              <a:ext cx="2783" cy="834"/>
            </a:xfrm>
            <a:prstGeom prst="rect">
              <a:avLst/>
            </a:prstGeom>
            <a:solidFill>
              <a:srgbClr val="FFFFFF"/>
            </a:solidFill>
            <a:ln w="9525">
              <a:solidFill>
                <a:srgbClr val="000000"/>
              </a:solidFill>
              <a:miter lim="800000"/>
              <a:headEnd/>
              <a:tailEnd/>
            </a:ln>
          </p:spPr>
          <p:txBody>
            <a:bodyPr/>
            <a:lstStyle/>
            <a:p>
              <a:pPr lvl="1"/>
              <a:r>
                <a:rPr lang="es-MX" sz="900">
                  <a:solidFill>
                    <a:srgbClr val="080808"/>
                  </a:solidFill>
                </a:rPr>
                <a:t>             </a:t>
              </a:r>
              <a:r>
                <a:rPr lang="es-MX" sz="900" b="1">
                  <a:solidFill>
                    <a:srgbClr val="080808"/>
                  </a:solidFill>
                </a:rPr>
                <a:t>TAMAÑO</a:t>
              </a:r>
            </a:p>
            <a:p>
              <a:pPr lvl="1"/>
              <a:r>
                <a:rPr lang="es-MX" sz="900" b="1">
                  <a:solidFill>
                    <a:srgbClr val="080808"/>
                  </a:solidFill>
                </a:rPr>
                <a:t>    </a:t>
              </a:r>
            </a:p>
          </p:txBody>
        </p:sp>
        <p:sp>
          <p:nvSpPr>
            <p:cNvPr id="74766" name="Line 14"/>
            <p:cNvSpPr>
              <a:spLocks noChangeShapeType="1"/>
            </p:cNvSpPr>
            <p:nvPr/>
          </p:nvSpPr>
          <p:spPr bwMode="auto">
            <a:xfrm>
              <a:off x="2268" y="10991"/>
              <a:ext cx="2783" cy="834"/>
            </a:xfrm>
            <a:prstGeom prst="line">
              <a:avLst/>
            </a:prstGeom>
            <a:noFill/>
            <a:ln w="9525">
              <a:solidFill>
                <a:srgbClr val="000000"/>
              </a:solidFill>
              <a:round/>
              <a:headEnd/>
              <a:tailEnd/>
            </a:ln>
          </p:spPr>
          <p:txBody>
            <a:bodyPr/>
            <a:lstStyle/>
            <a:p>
              <a:endParaRPr lang="es-ES"/>
            </a:p>
          </p:txBody>
        </p:sp>
        <p:sp>
          <p:nvSpPr>
            <p:cNvPr id="74767" name="Oval 15"/>
            <p:cNvSpPr>
              <a:spLocks noChangeArrowheads="1"/>
            </p:cNvSpPr>
            <p:nvPr/>
          </p:nvSpPr>
          <p:spPr bwMode="auto">
            <a:xfrm>
              <a:off x="7668" y="11711"/>
              <a:ext cx="2520" cy="921"/>
            </a:xfrm>
            <a:prstGeom prst="ellipse">
              <a:avLst/>
            </a:prstGeom>
            <a:solidFill>
              <a:srgbClr val="FFFFFF"/>
            </a:solidFill>
            <a:ln w="9525">
              <a:solidFill>
                <a:srgbClr val="000000"/>
              </a:solidFill>
              <a:round/>
              <a:headEnd/>
              <a:tailEnd/>
            </a:ln>
          </p:spPr>
          <p:txBody>
            <a:bodyPr/>
            <a:lstStyle/>
            <a:p>
              <a:pPr algn="just"/>
              <a:endParaRPr lang="en-US" sz="1200">
                <a:solidFill>
                  <a:srgbClr val="080808"/>
                </a:solidFill>
                <a:latin typeface="Times New Roman" pitchFamily="18" charset="0"/>
              </a:endParaRPr>
            </a:p>
            <a:p>
              <a:pPr algn="ctr"/>
              <a:r>
                <a:rPr lang="en-US" sz="1200" b="1">
                  <a:solidFill>
                    <a:srgbClr val="080808"/>
                  </a:solidFill>
                  <a:latin typeface="Times New Roman" pitchFamily="18" charset="0"/>
                </a:rPr>
                <a:t>Invertir en capital de trabajo, tecnologías y maquinarias</a:t>
              </a:r>
            </a:p>
          </p:txBody>
        </p:sp>
        <p:sp>
          <p:nvSpPr>
            <p:cNvPr id="74768" name="Text Box 16"/>
            <p:cNvSpPr txBox="1">
              <a:spLocks noChangeArrowheads="1"/>
            </p:cNvSpPr>
            <p:nvPr/>
          </p:nvSpPr>
          <p:spPr bwMode="auto">
            <a:xfrm>
              <a:off x="5328" y="12528"/>
              <a:ext cx="1080" cy="360"/>
            </a:xfrm>
            <a:prstGeom prst="rect">
              <a:avLst/>
            </a:prstGeom>
            <a:solidFill>
              <a:srgbClr val="FFFFFF"/>
            </a:solidFill>
            <a:ln w="9525">
              <a:noFill/>
              <a:miter lim="800000"/>
              <a:headEnd/>
              <a:tailEnd/>
            </a:ln>
          </p:spPr>
          <p:txBody>
            <a:bodyPr/>
            <a:lstStyle/>
            <a:p>
              <a:pPr algn="ctr"/>
              <a:r>
                <a:rPr lang="en-US" sz="1000" b="1">
                  <a:solidFill>
                    <a:srgbClr val="080808"/>
                  </a:solidFill>
                </a:rPr>
                <a:t>Mundial</a:t>
              </a:r>
            </a:p>
          </p:txBody>
        </p:sp>
      </p:grpSp>
      <p:sp>
        <p:nvSpPr>
          <p:cNvPr id="74769" name="Rectangle 17"/>
          <p:cNvSpPr>
            <a:spLocks noChangeArrowheads="1"/>
          </p:cNvSpPr>
          <p:nvPr/>
        </p:nvSpPr>
        <p:spPr bwMode="auto">
          <a:xfrm>
            <a:off x="971550" y="2708275"/>
            <a:ext cx="1676400" cy="228600"/>
          </a:xfrm>
          <a:prstGeom prst="rect">
            <a:avLst/>
          </a:prstGeom>
          <a:noFill/>
          <a:ln w="9525">
            <a:noFill/>
            <a:miter lim="800000"/>
            <a:headEnd/>
            <a:tailEnd/>
          </a:ln>
          <a:effectLst/>
        </p:spPr>
        <p:txBody>
          <a:bodyPr>
            <a:spAutoFit/>
          </a:bodyPr>
          <a:lstStyle/>
          <a:p>
            <a:pPr lvl="1"/>
            <a:r>
              <a:rPr lang="es-MX" sz="900" b="1">
                <a:solidFill>
                  <a:srgbClr val="080808"/>
                </a:solidFill>
                <a:latin typeface="Times New Roman" pitchFamily="18" charset="0"/>
              </a:rPr>
              <a:t>CRECIMIENTO</a:t>
            </a:r>
            <a:endParaRPr lang="en-US" sz="900" b="1">
              <a:solidFill>
                <a:srgbClr val="080808"/>
              </a:solidFill>
              <a:latin typeface="Times New Roman"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457200" y="274638"/>
            <a:ext cx="8229600" cy="777875"/>
          </a:xfrm>
        </p:spPr>
        <p:txBody>
          <a:bodyPr/>
          <a:lstStyle/>
          <a:p>
            <a:r>
              <a:rPr lang="es-EC" sz="3000" b="1">
                <a:latin typeface="Tahoma" pitchFamily="34" charset="0"/>
              </a:rPr>
              <a:t>Matriz de Estrategias y marketing</a:t>
            </a:r>
          </a:p>
        </p:txBody>
      </p:sp>
      <p:grpSp>
        <p:nvGrpSpPr>
          <p:cNvPr id="75780" name="Group 4"/>
          <p:cNvGrpSpPr>
            <a:grpSpLocks/>
          </p:cNvGrpSpPr>
          <p:nvPr/>
        </p:nvGrpSpPr>
        <p:grpSpPr bwMode="auto">
          <a:xfrm>
            <a:off x="1116013" y="1341438"/>
            <a:ext cx="7343775" cy="4895850"/>
            <a:chOff x="2448" y="4805"/>
            <a:chExt cx="8820" cy="3757"/>
          </a:xfrm>
        </p:grpSpPr>
        <p:sp>
          <p:nvSpPr>
            <p:cNvPr id="75781" name="Line 5"/>
            <p:cNvSpPr>
              <a:spLocks noChangeShapeType="1"/>
            </p:cNvSpPr>
            <p:nvPr/>
          </p:nvSpPr>
          <p:spPr bwMode="auto">
            <a:xfrm>
              <a:off x="4428" y="7482"/>
              <a:ext cx="6840" cy="0"/>
            </a:xfrm>
            <a:prstGeom prst="line">
              <a:avLst/>
            </a:prstGeom>
            <a:noFill/>
            <a:ln w="9525">
              <a:solidFill>
                <a:srgbClr val="000000"/>
              </a:solidFill>
              <a:round/>
              <a:headEnd/>
              <a:tailEnd type="triangle" w="med" len="med"/>
            </a:ln>
          </p:spPr>
          <p:txBody>
            <a:bodyPr/>
            <a:lstStyle/>
            <a:p>
              <a:endParaRPr lang="es-ES"/>
            </a:p>
          </p:txBody>
        </p:sp>
        <p:sp>
          <p:nvSpPr>
            <p:cNvPr id="75782" name="Text Box 6"/>
            <p:cNvSpPr txBox="1">
              <a:spLocks noChangeArrowheads="1"/>
            </p:cNvSpPr>
            <p:nvPr/>
          </p:nvSpPr>
          <p:spPr bwMode="auto">
            <a:xfrm>
              <a:off x="5148" y="4805"/>
              <a:ext cx="1080" cy="444"/>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Nuevo</a:t>
              </a:r>
              <a:endParaRPr lang="en-US" b="1">
                <a:solidFill>
                  <a:srgbClr val="080808"/>
                </a:solidFill>
              </a:endParaRPr>
            </a:p>
          </p:txBody>
        </p:sp>
        <p:sp>
          <p:nvSpPr>
            <p:cNvPr id="75783" name="Text Box 7"/>
            <p:cNvSpPr txBox="1">
              <a:spLocks noChangeArrowheads="1"/>
            </p:cNvSpPr>
            <p:nvPr/>
          </p:nvSpPr>
          <p:spPr bwMode="auto">
            <a:xfrm>
              <a:off x="6108" y="4805"/>
              <a:ext cx="1200" cy="444"/>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Desarrollo</a:t>
              </a:r>
            </a:p>
          </p:txBody>
        </p:sp>
        <p:sp>
          <p:nvSpPr>
            <p:cNvPr id="75784" name="Text Box 8"/>
            <p:cNvSpPr txBox="1">
              <a:spLocks noChangeArrowheads="1"/>
            </p:cNvSpPr>
            <p:nvPr/>
          </p:nvSpPr>
          <p:spPr bwMode="auto">
            <a:xfrm>
              <a:off x="7308" y="4805"/>
              <a:ext cx="1440" cy="444"/>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Expansión</a:t>
              </a:r>
            </a:p>
          </p:txBody>
        </p:sp>
        <p:sp>
          <p:nvSpPr>
            <p:cNvPr id="75785" name="Text Box 9"/>
            <p:cNvSpPr txBox="1">
              <a:spLocks noChangeArrowheads="1"/>
            </p:cNvSpPr>
            <p:nvPr/>
          </p:nvSpPr>
          <p:spPr bwMode="auto">
            <a:xfrm>
              <a:off x="2988" y="5814"/>
              <a:ext cx="1380" cy="416"/>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Nuevo</a:t>
              </a:r>
              <a:endParaRPr lang="en-US" b="1">
                <a:solidFill>
                  <a:srgbClr val="080808"/>
                </a:solidFill>
              </a:endParaRPr>
            </a:p>
          </p:txBody>
        </p:sp>
        <p:sp>
          <p:nvSpPr>
            <p:cNvPr id="75786" name="Text Box 10"/>
            <p:cNvSpPr txBox="1">
              <a:spLocks noChangeArrowheads="1"/>
            </p:cNvSpPr>
            <p:nvPr/>
          </p:nvSpPr>
          <p:spPr bwMode="auto">
            <a:xfrm>
              <a:off x="2988" y="6714"/>
              <a:ext cx="1380" cy="540"/>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Expansión</a:t>
              </a:r>
              <a:endParaRPr lang="en-US" b="1">
                <a:solidFill>
                  <a:srgbClr val="080808"/>
                </a:solidFill>
              </a:endParaRPr>
            </a:p>
          </p:txBody>
        </p:sp>
        <p:sp>
          <p:nvSpPr>
            <p:cNvPr id="75787" name="Text Box 11"/>
            <p:cNvSpPr txBox="1">
              <a:spLocks noChangeArrowheads="1"/>
            </p:cNvSpPr>
            <p:nvPr/>
          </p:nvSpPr>
          <p:spPr bwMode="auto">
            <a:xfrm>
              <a:off x="2988" y="6174"/>
              <a:ext cx="1380" cy="540"/>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Desarrollo</a:t>
              </a:r>
              <a:endParaRPr lang="en-US" b="1">
                <a:solidFill>
                  <a:srgbClr val="080808"/>
                </a:solidFill>
              </a:endParaRPr>
            </a:p>
          </p:txBody>
        </p:sp>
        <p:sp>
          <p:nvSpPr>
            <p:cNvPr id="75788" name="Text Box 12"/>
            <p:cNvSpPr txBox="1">
              <a:spLocks noChangeArrowheads="1"/>
            </p:cNvSpPr>
            <p:nvPr/>
          </p:nvSpPr>
          <p:spPr bwMode="auto">
            <a:xfrm>
              <a:off x="2448" y="4805"/>
              <a:ext cx="2700" cy="983"/>
            </a:xfrm>
            <a:prstGeom prst="rect">
              <a:avLst/>
            </a:prstGeom>
            <a:solidFill>
              <a:srgbClr val="FFFFFF"/>
            </a:solidFill>
            <a:ln w="9525">
              <a:solidFill>
                <a:srgbClr val="000000"/>
              </a:solidFill>
              <a:miter lim="800000"/>
              <a:headEnd/>
              <a:tailEnd/>
            </a:ln>
          </p:spPr>
          <p:txBody>
            <a:bodyPr lIns="0"/>
            <a:lstStyle/>
            <a:p>
              <a:pPr lvl="1" algn="r"/>
              <a:r>
                <a:rPr lang="en-US" sz="1000" b="1">
                  <a:solidFill>
                    <a:srgbClr val="080808"/>
                  </a:solidFill>
                </a:rPr>
                <a:t>MERCADO</a:t>
              </a:r>
            </a:p>
            <a:p>
              <a:r>
                <a:rPr lang="en-US" sz="1000" b="1">
                  <a:solidFill>
                    <a:srgbClr val="080808"/>
                  </a:solidFill>
                </a:rPr>
                <a:t> </a:t>
              </a:r>
            </a:p>
            <a:p>
              <a:r>
                <a:rPr lang="en-US" sz="1000" b="1">
                  <a:solidFill>
                    <a:srgbClr val="080808"/>
                  </a:solidFill>
                </a:rPr>
                <a:t>   </a:t>
              </a:r>
            </a:p>
            <a:p>
              <a:endParaRPr lang="en-US" sz="1000" b="1">
                <a:solidFill>
                  <a:srgbClr val="080808"/>
                </a:solidFill>
              </a:endParaRPr>
            </a:p>
            <a:p>
              <a:endParaRPr lang="en-US" sz="1000" b="1">
                <a:solidFill>
                  <a:srgbClr val="080808"/>
                </a:solidFill>
              </a:endParaRPr>
            </a:p>
            <a:p>
              <a:r>
                <a:rPr lang="en-US" sz="1000" b="1">
                  <a:solidFill>
                    <a:srgbClr val="080808"/>
                  </a:solidFill>
                </a:rPr>
                <a:t>  PRODUCTO</a:t>
              </a:r>
              <a:endParaRPr lang="en-US" b="1">
                <a:solidFill>
                  <a:srgbClr val="080808"/>
                </a:solidFill>
              </a:endParaRPr>
            </a:p>
          </p:txBody>
        </p:sp>
        <p:sp>
          <p:nvSpPr>
            <p:cNvPr id="75789" name="Line 13"/>
            <p:cNvSpPr>
              <a:spLocks noChangeShapeType="1"/>
            </p:cNvSpPr>
            <p:nvPr/>
          </p:nvSpPr>
          <p:spPr bwMode="auto">
            <a:xfrm>
              <a:off x="2448" y="4861"/>
              <a:ext cx="2700" cy="927"/>
            </a:xfrm>
            <a:prstGeom prst="line">
              <a:avLst/>
            </a:prstGeom>
            <a:noFill/>
            <a:ln w="9525">
              <a:solidFill>
                <a:srgbClr val="000000"/>
              </a:solidFill>
              <a:round/>
              <a:headEnd/>
              <a:tailEnd/>
            </a:ln>
          </p:spPr>
          <p:txBody>
            <a:bodyPr/>
            <a:lstStyle/>
            <a:p>
              <a:endParaRPr lang="es-ES"/>
            </a:p>
          </p:txBody>
        </p:sp>
        <p:sp>
          <p:nvSpPr>
            <p:cNvPr id="75790" name="Line 14"/>
            <p:cNvSpPr>
              <a:spLocks noChangeShapeType="1"/>
            </p:cNvSpPr>
            <p:nvPr/>
          </p:nvSpPr>
          <p:spPr bwMode="auto">
            <a:xfrm>
              <a:off x="9468" y="5185"/>
              <a:ext cx="0" cy="3377"/>
            </a:xfrm>
            <a:prstGeom prst="line">
              <a:avLst/>
            </a:prstGeom>
            <a:noFill/>
            <a:ln w="9525">
              <a:solidFill>
                <a:srgbClr val="000000"/>
              </a:solidFill>
              <a:round/>
              <a:headEnd/>
              <a:tailEnd type="triangle" w="med" len="med"/>
            </a:ln>
          </p:spPr>
          <p:txBody>
            <a:bodyPr/>
            <a:lstStyle/>
            <a:p>
              <a:endParaRPr lang="es-ES"/>
            </a:p>
          </p:txBody>
        </p:sp>
        <p:sp>
          <p:nvSpPr>
            <p:cNvPr id="75791" name="Oval 15"/>
            <p:cNvSpPr>
              <a:spLocks noChangeArrowheads="1"/>
            </p:cNvSpPr>
            <p:nvPr/>
          </p:nvSpPr>
          <p:spPr bwMode="auto">
            <a:xfrm>
              <a:off x="8028" y="6762"/>
              <a:ext cx="2880" cy="1260"/>
            </a:xfrm>
            <a:prstGeom prst="ellipse">
              <a:avLst/>
            </a:prstGeom>
            <a:solidFill>
              <a:srgbClr val="FFFFFF"/>
            </a:solidFill>
            <a:ln w="9525">
              <a:solidFill>
                <a:srgbClr val="000000"/>
              </a:solidFill>
              <a:round/>
              <a:headEnd/>
              <a:tailEnd/>
            </a:ln>
          </p:spPr>
          <p:txBody>
            <a:bodyPr/>
            <a:lstStyle/>
            <a:p>
              <a:pPr algn="ctr"/>
              <a:endParaRPr lang="es-MX" sz="1200" b="1">
                <a:solidFill>
                  <a:srgbClr val="080808"/>
                </a:solidFill>
              </a:endParaRPr>
            </a:p>
            <a:p>
              <a:pPr algn="ctr"/>
              <a:r>
                <a:rPr lang="es-MX" sz="1200" b="1">
                  <a:solidFill>
                    <a:srgbClr val="080808"/>
                  </a:solidFill>
                </a:rPr>
                <a:t>Productos de alta rotación, productos diferenciados, nichos rentables.</a:t>
              </a:r>
              <a:endParaRPr lang="en-US" sz="1200" b="1">
                <a:solidFill>
                  <a:srgbClr val="080808"/>
                </a:solidFill>
              </a:endParaRPr>
            </a:p>
          </p:txBody>
        </p:sp>
        <p:sp>
          <p:nvSpPr>
            <p:cNvPr id="75792" name="Text Box 16"/>
            <p:cNvSpPr txBox="1">
              <a:spLocks noChangeArrowheads="1"/>
            </p:cNvSpPr>
            <p:nvPr/>
          </p:nvSpPr>
          <p:spPr bwMode="auto">
            <a:xfrm>
              <a:off x="8748" y="4805"/>
              <a:ext cx="1440" cy="444"/>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Madurez</a:t>
              </a:r>
            </a:p>
          </p:txBody>
        </p:sp>
        <p:sp>
          <p:nvSpPr>
            <p:cNvPr id="75793" name="Text Box 17"/>
            <p:cNvSpPr txBox="1">
              <a:spLocks noChangeArrowheads="1"/>
            </p:cNvSpPr>
            <p:nvPr/>
          </p:nvSpPr>
          <p:spPr bwMode="auto">
            <a:xfrm>
              <a:off x="10008" y="4805"/>
              <a:ext cx="900" cy="444"/>
            </a:xfrm>
            <a:prstGeom prst="rect">
              <a:avLst/>
            </a:prstGeom>
            <a:solidFill>
              <a:srgbClr val="FFFFFF"/>
            </a:solidFill>
            <a:ln w="9525">
              <a:solidFill>
                <a:srgbClr val="000000"/>
              </a:solidFill>
              <a:miter lim="800000"/>
              <a:headEnd/>
              <a:tailEnd/>
            </a:ln>
          </p:spPr>
          <p:txBody>
            <a:bodyPr/>
            <a:lstStyle/>
            <a:p>
              <a:r>
                <a:rPr lang="en-US" sz="1200" b="1">
                  <a:solidFill>
                    <a:srgbClr val="080808"/>
                  </a:solidFill>
                </a:rPr>
                <a:t>Caída</a:t>
              </a:r>
            </a:p>
          </p:txBody>
        </p:sp>
        <p:sp>
          <p:nvSpPr>
            <p:cNvPr id="75794" name="Text Box 18"/>
            <p:cNvSpPr txBox="1">
              <a:spLocks noChangeArrowheads="1"/>
            </p:cNvSpPr>
            <p:nvPr/>
          </p:nvSpPr>
          <p:spPr bwMode="auto">
            <a:xfrm>
              <a:off x="2988" y="7254"/>
              <a:ext cx="1380" cy="512"/>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Madurez</a:t>
              </a:r>
              <a:endParaRPr lang="en-US" b="1">
                <a:solidFill>
                  <a:srgbClr val="080808"/>
                </a:solidFill>
              </a:endParaRPr>
            </a:p>
          </p:txBody>
        </p:sp>
        <p:sp>
          <p:nvSpPr>
            <p:cNvPr id="75795" name="Text Box 19"/>
            <p:cNvSpPr txBox="1">
              <a:spLocks noChangeArrowheads="1"/>
            </p:cNvSpPr>
            <p:nvPr/>
          </p:nvSpPr>
          <p:spPr bwMode="auto">
            <a:xfrm>
              <a:off x="2988" y="7793"/>
              <a:ext cx="1380" cy="523"/>
            </a:xfrm>
            <a:prstGeom prst="rect">
              <a:avLst/>
            </a:prstGeom>
            <a:solidFill>
              <a:srgbClr val="FFFFFF"/>
            </a:solidFill>
            <a:ln w="9525">
              <a:solidFill>
                <a:srgbClr val="000000"/>
              </a:solidFill>
              <a:miter lim="800000"/>
              <a:headEnd/>
              <a:tailEnd/>
            </a:ln>
          </p:spPr>
          <p:txBody>
            <a:bodyPr/>
            <a:lstStyle/>
            <a:p>
              <a:pPr algn="ctr"/>
              <a:r>
                <a:rPr lang="en-US" sz="1200" b="1">
                  <a:solidFill>
                    <a:srgbClr val="080808"/>
                  </a:solidFill>
                </a:rPr>
                <a:t>Obsoleto</a:t>
              </a:r>
              <a:endParaRPr lang="en-US" b="1">
                <a:solidFill>
                  <a:srgbClr val="080808"/>
                </a:solidFill>
              </a:endParaRPr>
            </a:p>
          </p:txBody>
        </p:sp>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ctrTitle"/>
          </p:nvPr>
        </p:nvSpPr>
        <p:spPr>
          <a:xfrm>
            <a:off x="755650" y="368300"/>
            <a:ext cx="7766050" cy="1189038"/>
          </a:xfrm>
        </p:spPr>
        <p:txBody>
          <a:bodyPr/>
          <a:lstStyle/>
          <a:p>
            <a:r>
              <a:rPr lang="es-ES" sz="3000" b="1">
                <a:latin typeface="Times New Roman" pitchFamily="18" charset="0"/>
              </a:rPr>
              <a:t>Estructura de Gobierno en Procesos de Internacionalización y estrategias de Ecuacocoa</a:t>
            </a:r>
            <a:r>
              <a:rPr lang="en-US" sz="4000"/>
              <a:t> </a:t>
            </a:r>
          </a:p>
        </p:txBody>
      </p:sp>
      <p:sp>
        <p:nvSpPr>
          <p:cNvPr id="150531" name="Rectangle 3"/>
          <p:cNvSpPr>
            <a:spLocks noGrp="1" noChangeArrowheads="1"/>
          </p:cNvSpPr>
          <p:nvPr>
            <p:ph type="subTitle" idx="1"/>
          </p:nvPr>
        </p:nvSpPr>
        <p:spPr>
          <a:xfrm>
            <a:off x="395288" y="1989138"/>
            <a:ext cx="8208962" cy="3671887"/>
          </a:xfrm>
          <a:noFill/>
          <a:ln/>
        </p:spPr>
        <p:txBody>
          <a:bodyPr/>
          <a:lstStyle/>
          <a:p>
            <a:pPr algn="just">
              <a:buFontTx/>
              <a:buChar char="•"/>
            </a:pPr>
            <a:r>
              <a:rPr lang="es-ES" sz="2000">
                <a:latin typeface="Times New Roman" pitchFamily="18" charset="0"/>
              </a:rPr>
              <a:t>Elección de su estructura de Gobierno.</a:t>
            </a:r>
            <a:endParaRPr lang="es-ES" sz="2000" b="1">
              <a:latin typeface="Times New Roman" pitchFamily="18" charset="0"/>
            </a:endParaRPr>
          </a:p>
          <a:p>
            <a:pPr algn="just">
              <a:buFontTx/>
              <a:buChar char="•"/>
            </a:pPr>
            <a:r>
              <a:rPr lang="es-ES" sz="2000">
                <a:latin typeface="Times New Roman" pitchFamily="18" charset="0"/>
              </a:rPr>
              <a:t>Elección de su modo de Entrada para mercados internacionales.</a:t>
            </a:r>
            <a:endParaRPr lang="es-ES" sz="2000" b="1">
              <a:latin typeface="Times New Roman" pitchFamily="18" charset="0"/>
            </a:endParaRPr>
          </a:p>
          <a:p>
            <a:pPr algn="just">
              <a:buFontTx/>
              <a:buChar char="•"/>
            </a:pPr>
            <a:r>
              <a:rPr lang="es-ES" sz="2000">
                <a:latin typeface="Times New Roman" pitchFamily="18" charset="0"/>
              </a:rPr>
              <a:t>Elección de su modelo de Organización en el ámbito de los negocios internacionales.</a:t>
            </a:r>
            <a:endParaRPr lang="es-ES" sz="2000" b="1">
              <a:latin typeface="Times New Roman" pitchFamily="18" charset="0"/>
            </a:endParaRPr>
          </a:p>
          <a:p>
            <a:pPr algn="just"/>
            <a:endParaRPr lang="en-US" sz="2000" u="sng">
              <a:latin typeface="Times New Roman" pitchFamily="18" charset="0"/>
            </a:endParaRPr>
          </a:p>
          <a:p>
            <a:pPr algn="just"/>
            <a:r>
              <a:rPr lang="en-US" sz="2000" u="sng">
                <a:latin typeface="Times New Roman" pitchFamily="18" charset="0"/>
              </a:rPr>
              <a:t>Costos de Transacción:</a:t>
            </a:r>
            <a:r>
              <a:rPr lang="en-US" sz="2000">
                <a:latin typeface="Times New Roman" pitchFamily="18" charset="0"/>
              </a:rPr>
              <a:t> Se los mide de forma cualitativa, también se utiliza la teoría basada para los recursos: tangibles e intangibles y se analizan factores de la competencia.</a:t>
            </a:r>
          </a:p>
          <a:p>
            <a:pPr algn="just"/>
            <a:endParaRPr lang="en-US" sz="2000" u="sng">
              <a:latin typeface="Times New Roman" pitchFamily="18" charset="0"/>
            </a:endParaRPr>
          </a:p>
          <a:p>
            <a:pPr algn="just"/>
            <a:r>
              <a:rPr lang="en-US" sz="2000" u="sng">
                <a:latin typeface="Times New Roman" pitchFamily="18" charset="0"/>
              </a:rPr>
              <a:t>Atributos:</a:t>
            </a:r>
            <a:r>
              <a:rPr lang="en-US" sz="2000">
                <a:latin typeface="Times New Roman" pitchFamily="18" charset="0"/>
              </a:rPr>
              <a:t> Comportamiento, Especificidad de Activos e Instrumentos de administracción.</a:t>
            </a:r>
          </a:p>
          <a:p>
            <a:pPr algn="just"/>
            <a:endParaRPr lang="en-US" sz="2000">
              <a:latin typeface="Times New Roman" pitchFamily="18" charset="0"/>
            </a:endParaRPr>
          </a:p>
          <a:p>
            <a:pPr algn="just">
              <a:lnSpc>
                <a:spcPct val="90000"/>
              </a:lnSpc>
              <a:buFont typeface="Wingdings" pitchFamily="2" charset="2"/>
              <a:buNone/>
            </a:pPr>
            <a:endParaRPr lang="en-US" sz="2000">
              <a:latin typeface="Times New Roman" pitchFamily="18"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s-ES_tradnl">
                <a:latin typeface="Tahoma" pitchFamily="34" charset="0"/>
              </a:rPr>
              <a:t>TEMARIO</a:t>
            </a:r>
            <a:endParaRPr lang="es-EC">
              <a:latin typeface="Tahoma" pitchFamily="34" charset="0"/>
            </a:endParaRPr>
          </a:p>
        </p:txBody>
      </p:sp>
      <p:sp>
        <p:nvSpPr>
          <p:cNvPr id="69635" name="Rectangle 3"/>
          <p:cNvSpPr>
            <a:spLocks noGrp="1" noChangeArrowheads="1"/>
          </p:cNvSpPr>
          <p:nvPr>
            <p:ph type="body" idx="1"/>
          </p:nvPr>
        </p:nvSpPr>
        <p:spPr>
          <a:xfrm>
            <a:off x="395288" y="1933575"/>
            <a:ext cx="8435975" cy="4924425"/>
          </a:xfrm>
        </p:spPr>
        <p:txBody>
          <a:bodyPr/>
          <a:lstStyle/>
          <a:p>
            <a:pPr marL="609600" indent="-609600" algn="just"/>
            <a:r>
              <a:rPr lang="es-ES_tradnl">
                <a:latin typeface="Tahoma" pitchFamily="34" charset="0"/>
              </a:rPr>
              <a:t>Panorama de la Industria del Chocolate</a:t>
            </a:r>
          </a:p>
          <a:p>
            <a:pPr marL="609600" indent="-609600" algn="just"/>
            <a:r>
              <a:rPr lang="es-EC">
                <a:latin typeface="Tahoma" pitchFamily="34" charset="0"/>
              </a:rPr>
              <a:t>Análisis Competitivo de la Industria del chocolate</a:t>
            </a:r>
          </a:p>
          <a:p>
            <a:pPr marL="609600" indent="-609600" algn="just"/>
            <a:r>
              <a:rPr lang="es-EC">
                <a:latin typeface="Tahoma" pitchFamily="34" charset="0"/>
              </a:rPr>
              <a:t>Estructura de Gobierno en procesos de internacionalización y estrategias de Ecuacocoa</a:t>
            </a:r>
          </a:p>
          <a:p>
            <a:pPr marL="609600" indent="-609600" algn="just"/>
            <a:r>
              <a:rPr lang="es-ES_tradnl">
                <a:latin typeface="Tahoma" pitchFamily="34" charset="0"/>
              </a:rPr>
              <a:t>Estudio Financiero</a:t>
            </a:r>
          </a:p>
          <a:p>
            <a:pPr marL="609600" indent="-609600" algn="just">
              <a:buFontTx/>
              <a:buNone/>
            </a:pPr>
            <a:endParaRPr lang="es-ES_tradnl">
              <a:latin typeface="Tahoma" pitchFamily="34" charset="0"/>
            </a:endParaRPr>
          </a:p>
          <a:p>
            <a:pPr marL="609600" indent="-609600" algn="just">
              <a:buFontTx/>
              <a:buNone/>
            </a:pPr>
            <a:r>
              <a:rPr lang="es-EC" sz="1600" b="1" u="sng">
                <a:effectLst>
                  <a:outerShdw blurRad="38100" dist="38100" dir="2700000" algn="tl">
                    <a:srgbClr val="FFFFFF"/>
                  </a:outerShdw>
                </a:effectLst>
                <a:latin typeface="Tahoma" pitchFamily="34" charset="0"/>
                <a:hlinkClick r:id="rId3" action="ppaction://hlinksldjump"/>
              </a:rPr>
              <a:t>Diapositiva 1</a:t>
            </a:r>
            <a:endParaRPr lang="es-EC" sz="1600" b="1" u="sng">
              <a:effectLst>
                <a:outerShdw blurRad="38100" dist="38100" dir="2700000" algn="tl">
                  <a:srgbClr val="FFFFFF"/>
                </a:outerShdw>
              </a:effectLst>
              <a:latin typeface="Tahoma" pitchFamily="34" charset="0"/>
            </a:endParaRPr>
          </a:p>
        </p:txBody>
      </p:sp>
      <p:pic>
        <p:nvPicPr>
          <p:cNvPr id="69637" name="Picture 5" descr="j0078709"/>
          <p:cNvPicPr>
            <a:picLocks noChangeAspect="1" noChangeArrowheads="1"/>
          </p:cNvPicPr>
          <p:nvPr/>
        </p:nvPicPr>
        <p:blipFill>
          <a:blip r:embed="rId4"/>
          <a:srcRect/>
          <a:stretch>
            <a:fillRect/>
          </a:stretch>
        </p:blipFill>
        <p:spPr bwMode="auto">
          <a:xfrm>
            <a:off x="2051050" y="188913"/>
            <a:ext cx="1011238" cy="1504950"/>
          </a:xfrm>
          <a:prstGeom prst="rect">
            <a:avLst/>
          </a:prstGeom>
          <a:noFill/>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9637"/>
                                        </p:tgtEl>
                                        <p:attrNameLst>
                                          <p:attrName>style.visibility</p:attrName>
                                        </p:attrNameLst>
                                      </p:cBhvr>
                                      <p:to>
                                        <p:strVal val="visible"/>
                                      </p:to>
                                    </p:set>
                                    <p:animEffect transition="in" filter="box(in)">
                                      <p:cBhvr>
                                        <p:cTn id="7" dur="500"/>
                                        <p:tgtEl>
                                          <p:spTgt spid="69637"/>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69634"/>
                                        </p:tgtEl>
                                        <p:attrNameLst>
                                          <p:attrName>style.visibility</p:attrName>
                                        </p:attrNameLst>
                                      </p:cBhvr>
                                      <p:to>
                                        <p:strVal val="visible"/>
                                      </p:to>
                                    </p:set>
                                    <p:animEffect transition="in" filter="box(in)">
                                      <p:cBhvr>
                                        <p:cTn id="11" dur="500"/>
                                        <p:tgtEl>
                                          <p:spTgt spid="6963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499"/>
                                          </p:stCondLst>
                                        </p:cTn>
                                        <p:tgtEl>
                                          <p:spTgt spid="69635">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499"/>
                                          </p:stCondLst>
                                        </p:cTn>
                                        <p:tgtEl>
                                          <p:spTgt spid="69635">
                                            <p:txEl>
                                              <p:pRg st="1" end="1"/>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499"/>
                                          </p:stCondLst>
                                        </p:cTn>
                                        <p:tgtEl>
                                          <p:spTgt spid="69635">
                                            <p:txEl>
                                              <p:pRg st="2" end="2"/>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499"/>
                                          </p:stCondLst>
                                        </p:cTn>
                                        <p:tgtEl>
                                          <p:spTgt spid="69635">
                                            <p:txEl>
                                              <p:pRg st="3" end="3"/>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499"/>
                                          </p:stCondLst>
                                        </p:cTn>
                                        <p:tgtEl>
                                          <p:spTgt spid="6963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autoUpdateAnimBg="0"/>
      <p:bldP spid="69635"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590550" y="-26988"/>
            <a:ext cx="8229600" cy="1143001"/>
          </a:xfrm>
          <a:noFill/>
          <a:ln/>
        </p:spPr>
        <p:txBody>
          <a:bodyPr/>
          <a:lstStyle/>
          <a:p>
            <a:r>
              <a:rPr lang="en-US" sz="3000" b="1">
                <a:latin typeface="Tahoma" pitchFamily="34" charset="0"/>
              </a:rPr>
              <a:t>Atributos</a:t>
            </a:r>
          </a:p>
        </p:txBody>
      </p:sp>
      <p:sp>
        <p:nvSpPr>
          <p:cNvPr id="76803" name="Rectangle 3"/>
          <p:cNvSpPr>
            <a:spLocks noGrp="1" noChangeArrowheads="1"/>
          </p:cNvSpPr>
          <p:nvPr>
            <p:ph type="body" idx="1"/>
          </p:nvPr>
        </p:nvSpPr>
        <p:spPr>
          <a:xfrm>
            <a:off x="323850" y="981075"/>
            <a:ext cx="8569325" cy="5876925"/>
          </a:xfrm>
          <a:noFill/>
          <a:ln/>
        </p:spPr>
        <p:txBody>
          <a:bodyPr/>
          <a:lstStyle/>
          <a:p>
            <a:pPr algn="just"/>
            <a:r>
              <a:rPr lang="en-US" sz="2000">
                <a:latin typeface="Tahoma" pitchFamily="34" charset="0"/>
              </a:rPr>
              <a:t>Comportamiento: Mide el grado de racionalidad por parte de agentes económicos.</a:t>
            </a:r>
          </a:p>
          <a:p>
            <a:pPr algn="just"/>
            <a:r>
              <a:rPr lang="en-US" sz="2000">
                <a:latin typeface="Tahoma" pitchFamily="34" charset="0"/>
              </a:rPr>
              <a:t>Especificidad de Activos: Es crear dependencia por parte del cliente en marca, ubicación y </a:t>
            </a:r>
            <a:r>
              <a:rPr lang="es-EC" sz="2000">
                <a:latin typeface="Tahoma" pitchFamily="34" charset="0"/>
              </a:rPr>
              <a:t>tecnologia</a:t>
            </a:r>
            <a:r>
              <a:rPr lang="en-US" sz="2000">
                <a:latin typeface="Tahoma" pitchFamily="34" charset="0"/>
              </a:rPr>
              <a:t>, es decir atarlo.</a:t>
            </a:r>
          </a:p>
          <a:p>
            <a:pPr algn="just"/>
            <a:r>
              <a:rPr lang="en-US" sz="2000">
                <a:latin typeface="Tahoma" pitchFamily="34" charset="0"/>
              </a:rPr>
              <a:t>Instrumentos de administracion: Nivel de burocracia que manejan las empresas, incentivos en la capacitación, etc.</a:t>
            </a:r>
          </a:p>
          <a:p>
            <a:pPr algn="just"/>
            <a:endParaRPr lang="en-US" sz="2000">
              <a:latin typeface="Tahoma" pitchFamily="34" charset="0"/>
            </a:endParaRPr>
          </a:p>
          <a:p>
            <a:pPr algn="just"/>
            <a:r>
              <a:rPr lang="en-US" sz="2000">
                <a:latin typeface="Tahoma" pitchFamily="34" charset="0"/>
              </a:rPr>
              <a:t>Estructura de Gobierno</a:t>
            </a:r>
          </a:p>
          <a:p>
            <a:pPr algn="just"/>
            <a:r>
              <a:rPr lang="en-US" sz="2000">
                <a:latin typeface="Tahoma" pitchFamily="34" charset="0"/>
              </a:rPr>
              <a:t>Eficiente para entrar en mercados internacionales</a:t>
            </a:r>
          </a:p>
          <a:p>
            <a:pPr algn="just"/>
            <a:r>
              <a:rPr lang="en-US" sz="2000">
                <a:latin typeface="Tahoma" pitchFamily="34" charset="0"/>
              </a:rPr>
              <a:t>Mercado: E</a:t>
            </a:r>
            <a:r>
              <a:rPr lang="es-EC" sz="2000">
                <a:latin typeface="Tahoma" pitchFamily="34" charset="0"/>
              </a:rPr>
              <a:t>s la exportación directa al mercado objetivo sin contratos de intermediación, pudiendo ser un agente o directo al consumidor.</a:t>
            </a:r>
            <a:r>
              <a:rPr lang="en-US" sz="2000">
                <a:latin typeface="Tahoma" pitchFamily="34" charset="0"/>
              </a:rPr>
              <a:t> </a:t>
            </a:r>
          </a:p>
          <a:p>
            <a:pPr algn="just"/>
            <a:r>
              <a:rPr lang="en-US" sz="2000">
                <a:latin typeface="Tahoma" pitchFamily="34" charset="0"/>
              </a:rPr>
              <a:t>Contrato: </a:t>
            </a:r>
            <a:r>
              <a:rPr lang="es-EC" sz="2000">
                <a:latin typeface="Tahoma" pitchFamily="34" charset="0"/>
              </a:rPr>
              <a:t>Consiste en aliarse con empresas mediante contratos de producción y de administración, alianzas estratégicas, barter trade, licencias y franquicias.</a:t>
            </a:r>
            <a:r>
              <a:rPr lang="en-US" sz="2000">
                <a:latin typeface="Tahoma" pitchFamily="34" charset="0"/>
              </a:rPr>
              <a:t> </a:t>
            </a:r>
          </a:p>
          <a:p>
            <a:pPr algn="just"/>
            <a:r>
              <a:rPr lang="en-US" sz="2000">
                <a:latin typeface="Tahoma" pitchFamily="34" charset="0"/>
              </a:rPr>
              <a:t>Jerarquia: </a:t>
            </a:r>
            <a:r>
              <a:rPr lang="es-EC" sz="2000">
                <a:latin typeface="Tahoma" pitchFamily="34" charset="0"/>
              </a:rPr>
              <a:t>Infraestructura Propia con capital propio para contratar empleadores y trabajadores.</a:t>
            </a:r>
            <a:r>
              <a:rPr lang="en-US" sz="2000">
                <a:latin typeface="Tahoma" pitchFamily="34" charset="0"/>
              </a:rPr>
              <a:t> </a:t>
            </a:r>
          </a:p>
          <a:p>
            <a:pPr algn="just"/>
            <a:endParaRPr lang="en-US" sz="2000">
              <a:latin typeface="Tahoma" pitchFamily="34"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611188" y="-26988"/>
            <a:ext cx="8229600" cy="1143001"/>
          </a:xfrm>
        </p:spPr>
        <p:txBody>
          <a:bodyPr/>
          <a:lstStyle/>
          <a:p>
            <a:r>
              <a:rPr lang="en-US" sz="3000">
                <a:latin typeface="Times New Roman" pitchFamily="18" charset="0"/>
              </a:rPr>
              <a:t>A NIVEL DE COMPETENCIA</a:t>
            </a:r>
          </a:p>
        </p:txBody>
      </p:sp>
      <p:sp>
        <p:nvSpPr>
          <p:cNvPr id="78851" name="Rectangle 3"/>
          <p:cNvSpPr>
            <a:spLocks noGrp="1" noChangeArrowheads="1"/>
          </p:cNvSpPr>
          <p:nvPr>
            <p:ph type="body" idx="1"/>
          </p:nvPr>
        </p:nvSpPr>
        <p:spPr>
          <a:noFill/>
          <a:ln/>
        </p:spPr>
        <p:txBody>
          <a:bodyPr/>
          <a:lstStyle/>
          <a:p>
            <a:pPr algn="just"/>
            <a:r>
              <a:rPr lang="en-US" sz="2000" b="1">
                <a:latin typeface="Tahoma" pitchFamily="34" charset="0"/>
              </a:rPr>
              <a:t>Know How Tecnológico:</a:t>
            </a:r>
            <a:r>
              <a:rPr lang="en-US" sz="2000">
                <a:latin typeface="Tahoma" pitchFamily="34" charset="0"/>
              </a:rPr>
              <a:t> Empresas carecen de conocimientos iguales por tanto se traduce en productos con altos estandares para los clientes.</a:t>
            </a:r>
          </a:p>
          <a:p>
            <a:pPr algn="just"/>
            <a:endParaRPr lang="en-US" sz="2000">
              <a:latin typeface="Tahoma" pitchFamily="34" charset="0"/>
            </a:endParaRPr>
          </a:p>
          <a:p>
            <a:pPr algn="just"/>
            <a:r>
              <a:rPr lang="en-US" sz="2000" b="1">
                <a:latin typeface="Tahoma" pitchFamily="34" charset="0"/>
              </a:rPr>
              <a:t>Alta Confiabilidad en los Procesos:</a:t>
            </a:r>
            <a:r>
              <a:rPr lang="en-US" sz="2000">
                <a:latin typeface="Tahoma" pitchFamily="34" charset="0"/>
              </a:rPr>
              <a:t> Entrega un resultado eficiente al cliente con menores inconvenientes.</a:t>
            </a:r>
          </a:p>
          <a:p>
            <a:pPr algn="just">
              <a:buFontTx/>
              <a:buNone/>
            </a:pPr>
            <a:endParaRPr lang="en-US" sz="2000">
              <a:latin typeface="Tahoma" pitchFamily="34" charset="0"/>
            </a:endParaRPr>
          </a:p>
          <a:p>
            <a:pPr algn="just"/>
            <a:r>
              <a:rPr lang="en-US" sz="2000" b="1">
                <a:latin typeface="Tahoma" pitchFamily="34" charset="0"/>
              </a:rPr>
              <a:t>Estrechas relaciones con Terceros:</a:t>
            </a:r>
            <a:r>
              <a:rPr lang="en-US" sz="2000">
                <a:latin typeface="Tahoma" pitchFamily="34" charset="0"/>
              </a:rPr>
              <a:t> Relaciones con proveedores, distribuidores y clientes. </a:t>
            </a:r>
          </a:p>
          <a:p>
            <a:pPr algn="just"/>
            <a:endParaRPr lang="es-EC" sz="2000">
              <a:latin typeface="Tahoma" pitchFamily="34"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sz="3000"/>
              <a:t>Matriz de Costos de Transaccion</a:t>
            </a:r>
          </a:p>
        </p:txBody>
      </p:sp>
      <p:pic>
        <p:nvPicPr>
          <p:cNvPr id="80899" name="Picture 3"/>
          <p:cNvPicPr>
            <a:picLocks noChangeAspect="1" noChangeArrowheads="1"/>
          </p:cNvPicPr>
          <p:nvPr>
            <p:ph type="body" idx="1"/>
          </p:nvPr>
        </p:nvPicPr>
        <p:blipFill>
          <a:blip r:embed="rId3"/>
          <a:srcRect l="5426" t="19095" r="1587" b="46851"/>
          <a:stretch>
            <a:fillRect/>
          </a:stretch>
        </p:blipFill>
        <p:spPr>
          <a:xfrm>
            <a:off x="457200" y="1219200"/>
            <a:ext cx="8077200" cy="4495800"/>
          </a:xfrm>
          <a:noFill/>
          <a:ln/>
        </p:spPr>
      </p:pic>
      <p:sp>
        <p:nvSpPr>
          <p:cNvPr id="80900" name="Text Box 4"/>
          <p:cNvSpPr txBox="1">
            <a:spLocks noChangeArrowheads="1"/>
          </p:cNvSpPr>
          <p:nvPr/>
        </p:nvSpPr>
        <p:spPr bwMode="auto">
          <a:xfrm>
            <a:off x="1143000" y="5867400"/>
            <a:ext cx="6477000" cy="366713"/>
          </a:xfrm>
          <a:prstGeom prst="rect">
            <a:avLst/>
          </a:prstGeom>
          <a:noFill/>
          <a:ln w="9525">
            <a:noFill/>
            <a:miter lim="800000"/>
            <a:headEnd/>
            <a:tailEnd/>
          </a:ln>
          <a:effectLst/>
        </p:spPr>
        <p:txBody>
          <a:bodyPr/>
          <a:lstStyle/>
          <a:p>
            <a:pPr marL="342900" indent="-342900" algn="ctr">
              <a:spcBef>
                <a:spcPct val="20000"/>
              </a:spcBef>
              <a:buFontTx/>
              <a:buChar char="•"/>
            </a:pPr>
            <a:r>
              <a:rPr lang="en-US" sz="2000">
                <a:latin typeface="Tahoma" pitchFamily="34" charset="0"/>
              </a:rPr>
              <a:t>1 Bajo      2 Intermedio     3 Alto</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519113" y="115888"/>
            <a:ext cx="8229600" cy="1143000"/>
          </a:xfrm>
          <a:noFill/>
          <a:ln/>
        </p:spPr>
        <p:txBody>
          <a:bodyPr/>
          <a:lstStyle/>
          <a:p>
            <a:r>
              <a:rPr lang="es-EC" sz="3000">
                <a:latin typeface="Times New Roman" pitchFamily="18" charset="0"/>
              </a:rPr>
              <a:t>Definición de la estrategia de internacionalización y expansión</a:t>
            </a:r>
            <a:r>
              <a:rPr lang="en-US" sz="3000">
                <a:latin typeface="Times New Roman" pitchFamily="18" charset="0"/>
              </a:rPr>
              <a:t> </a:t>
            </a:r>
          </a:p>
        </p:txBody>
      </p:sp>
      <p:sp>
        <p:nvSpPr>
          <p:cNvPr id="82947" name="Rectangle 3"/>
          <p:cNvSpPr>
            <a:spLocks noGrp="1" noChangeArrowheads="1"/>
          </p:cNvSpPr>
          <p:nvPr>
            <p:ph type="body" idx="1"/>
          </p:nvPr>
        </p:nvSpPr>
        <p:spPr>
          <a:xfrm>
            <a:off x="468313" y="1495425"/>
            <a:ext cx="8229600" cy="4525963"/>
          </a:xfrm>
          <a:noFill/>
          <a:ln/>
        </p:spPr>
        <p:txBody>
          <a:bodyPr/>
          <a:lstStyle/>
          <a:p>
            <a:pPr algn="just"/>
            <a:r>
              <a:rPr lang="es-EC" sz="2000">
                <a:latin typeface="Tahoma" pitchFamily="34" charset="0"/>
              </a:rPr>
              <a:t>La estrategia en la cual se centra el proyecto es formar una alianza estratégica con una empresa mediana de la Unión Europea, donde la empresa ecuatoriana se especializará en la confección y producción de chocolates dentro del territorio nacional, mientras que la aliada se encargará de la distribución del producto y de la publicidad masiva dentro del mercado europeo.</a:t>
            </a:r>
          </a:p>
          <a:p>
            <a:pPr algn="just"/>
            <a:r>
              <a:rPr lang="es-EC" sz="2000">
                <a:latin typeface="Tahoma" pitchFamily="34" charset="0"/>
              </a:rPr>
              <a:t>Esta alianza permitirá a Ecuacocoa conocer los gustos y preferencias de los consumidores europeos.</a:t>
            </a:r>
            <a:r>
              <a:rPr lang="en-US" sz="2000">
                <a:latin typeface="Tahoma" pitchFamily="34" charset="0"/>
              </a:rPr>
              <a:t> </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457200" y="0"/>
            <a:ext cx="8229600" cy="1143000"/>
          </a:xfrm>
        </p:spPr>
        <p:txBody>
          <a:bodyPr/>
          <a:lstStyle/>
          <a:p>
            <a:r>
              <a:rPr lang="es-EC" sz="3400"/>
              <a:t>Estrategias y Plan de Acción</a:t>
            </a:r>
          </a:p>
        </p:txBody>
      </p:sp>
      <p:sp>
        <p:nvSpPr>
          <p:cNvPr id="84995" name="Rectangle 3"/>
          <p:cNvSpPr>
            <a:spLocks noGrp="1" noChangeArrowheads="1"/>
          </p:cNvSpPr>
          <p:nvPr>
            <p:ph type="body" sz="half" idx="1"/>
          </p:nvPr>
        </p:nvSpPr>
        <p:spPr>
          <a:xfrm>
            <a:off x="76200" y="1143000"/>
            <a:ext cx="3733800" cy="5381625"/>
          </a:xfrm>
        </p:spPr>
        <p:txBody>
          <a:bodyPr/>
          <a:lstStyle/>
          <a:p>
            <a:pPr marL="609600" indent="-609600">
              <a:lnSpc>
                <a:spcPct val="80000"/>
              </a:lnSpc>
              <a:buFontTx/>
              <a:buNone/>
            </a:pPr>
            <a:endParaRPr lang="es-EC" sz="2000">
              <a:latin typeface="Times New Roman" pitchFamily="18" charset="0"/>
            </a:endParaRPr>
          </a:p>
          <a:p>
            <a:pPr marL="609600" indent="-609600">
              <a:lnSpc>
                <a:spcPct val="80000"/>
              </a:lnSpc>
              <a:buFont typeface="Wingdings" pitchFamily="2" charset="2"/>
              <a:buAutoNum type="arabicPeriod"/>
            </a:pPr>
            <a:endParaRPr lang="es-EC" sz="2100">
              <a:latin typeface="Times New Roman" pitchFamily="18" charset="0"/>
            </a:endParaRPr>
          </a:p>
          <a:p>
            <a:pPr marL="609600" indent="-609600">
              <a:lnSpc>
                <a:spcPct val="80000"/>
              </a:lnSpc>
              <a:buFont typeface="Wingdings" pitchFamily="2" charset="2"/>
              <a:buNone/>
            </a:pPr>
            <a:r>
              <a:rPr lang="es-EC" sz="2000" b="1" u="sng">
                <a:latin typeface="Times New Roman" pitchFamily="18" charset="0"/>
              </a:rPr>
              <a:t>Plan de acción 1:</a:t>
            </a:r>
          </a:p>
          <a:p>
            <a:pPr marL="609600" indent="-609600">
              <a:lnSpc>
                <a:spcPct val="80000"/>
              </a:lnSpc>
              <a:buFont typeface="Wingdings" pitchFamily="2" charset="2"/>
              <a:buNone/>
            </a:pPr>
            <a:endParaRPr lang="es-EC" sz="2100">
              <a:latin typeface="Times New Roman" pitchFamily="18" charset="0"/>
            </a:endParaRPr>
          </a:p>
          <a:p>
            <a:pPr marL="609600" indent="-609600">
              <a:lnSpc>
                <a:spcPct val="80000"/>
              </a:lnSpc>
              <a:buFont typeface="Wingdings" pitchFamily="2" charset="2"/>
              <a:buNone/>
            </a:pPr>
            <a:r>
              <a:rPr lang="es-EC" sz="2100" b="1">
                <a:latin typeface="Times New Roman" pitchFamily="18" charset="0"/>
              </a:rPr>
              <a:t>Desarrollar un reacondicionamiento de los productos existentes:</a:t>
            </a:r>
          </a:p>
          <a:p>
            <a:pPr marL="609600" indent="-609600">
              <a:lnSpc>
                <a:spcPct val="80000"/>
              </a:lnSpc>
              <a:buFontTx/>
              <a:buNone/>
            </a:pPr>
            <a:r>
              <a:rPr lang="es-EC" sz="2100">
                <a:latin typeface="Times New Roman" pitchFamily="18" charset="0"/>
              </a:rPr>
              <a:t> Los productos que se adecuarán serán:</a:t>
            </a:r>
          </a:p>
          <a:p>
            <a:pPr marL="609600" indent="-609600">
              <a:lnSpc>
                <a:spcPct val="80000"/>
              </a:lnSpc>
              <a:buFontTx/>
              <a:buNone/>
            </a:pPr>
            <a:r>
              <a:rPr lang="es-EC" sz="2100">
                <a:latin typeface="Times New Roman" pitchFamily="18" charset="0"/>
              </a:rPr>
              <a:t>         *Chocolitas Sport                     *Chocolitas Pasas                     </a:t>
            </a:r>
          </a:p>
          <a:p>
            <a:pPr marL="609600" indent="-609600">
              <a:lnSpc>
                <a:spcPct val="80000"/>
              </a:lnSpc>
              <a:buFontTx/>
              <a:buNone/>
            </a:pPr>
            <a:r>
              <a:rPr lang="es-EC" sz="2100">
                <a:latin typeface="Times New Roman" pitchFamily="18" charset="0"/>
              </a:rPr>
              <a:t>         *Chocolitas Classic *Chocolitas Maní</a:t>
            </a:r>
          </a:p>
          <a:p>
            <a:pPr marL="609600" indent="-609600">
              <a:lnSpc>
                <a:spcPct val="80000"/>
              </a:lnSpc>
              <a:buFontTx/>
              <a:buNone/>
            </a:pPr>
            <a:r>
              <a:rPr lang="es-EC" sz="2100">
                <a:latin typeface="Times New Roman" pitchFamily="18" charset="0"/>
              </a:rPr>
              <a:t>         *Varita                                   *Manicomio Maní</a:t>
            </a:r>
          </a:p>
          <a:p>
            <a:pPr marL="609600" indent="-609600">
              <a:lnSpc>
                <a:spcPct val="80000"/>
              </a:lnSpc>
              <a:buFontTx/>
              <a:buNone/>
            </a:pPr>
            <a:r>
              <a:rPr lang="es-EC" sz="2100">
                <a:latin typeface="Times New Roman" pitchFamily="18" charset="0"/>
              </a:rPr>
              <a:t>         *Manicomio Max.</a:t>
            </a:r>
          </a:p>
          <a:p>
            <a:pPr marL="609600" indent="-609600">
              <a:lnSpc>
                <a:spcPct val="80000"/>
              </a:lnSpc>
              <a:buFontTx/>
              <a:buNone/>
            </a:pPr>
            <a:endParaRPr lang="es-EC" sz="2100">
              <a:latin typeface="Times New Roman" pitchFamily="18" charset="0"/>
            </a:endParaRPr>
          </a:p>
        </p:txBody>
      </p:sp>
      <p:graphicFrame>
        <p:nvGraphicFramePr>
          <p:cNvPr id="84996" name="Group 4"/>
          <p:cNvGraphicFramePr>
            <a:graphicFrameLocks noGrp="1"/>
          </p:cNvGraphicFramePr>
          <p:nvPr>
            <p:ph sz="half" idx="2"/>
          </p:nvPr>
        </p:nvGraphicFramePr>
        <p:xfrm>
          <a:off x="3886200" y="1028700"/>
          <a:ext cx="5029200" cy="5461000"/>
        </p:xfrm>
        <a:graphic>
          <a:graphicData uri="http://schemas.openxmlformats.org/drawingml/2006/table">
            <a:tbl>
              <a:tblPr/>
              <a:tblGrid>
                <a:gridCol w="2514600"/>
                <a:gridCol w="2514600"/>
              </a:tblGrid>
              <a:tr h="5286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C" sz="1700" b="1" i="0" u="sng" strike="noStrike" cap="none" normalizeH="0" baseline="0" smtClean="0">
                          <a:ln>
                            <a:noFill/>
                          </a:ln>
                          <a:solidFill>
                            <a:schemeClr val="tx1"/>
                          </a:solidFill>
                          <a:effectLst/>
                          <a:latin typeface="Times New Roman" pitchFamily="18" charset="0"/>
                        </a:rPr>
                        <a:t>Puntos fuertes del producto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C" sz="1700" b="1" i="0" u="sng" strike="noStrike" cap="none" normalizeH="0" baseline="0" smtClean="0">
                          <a:ln>
                            <a:noFill/>
                          </a:ln>
                          <a:solidFill>
                            <a:schemeClr val="tx1"/>
                          </a:solidFill>
                          <a:effectLst/>
                          <a:latin typeface="Times New Roman" pitchFamily="18" charset="0"/>
                        </a:rPr>
                        <a:t>Puntos débiles del producto</a:t>
                      </a:r>
                      <a:r>
                        <a:rPr kumimoji="0" lang="es-EC" sz="1700" b="1"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52525">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s-EC" sz="1500" b="1" i="0" u="none" strike="noStrike" cap="none" normalizeH="0" baseline="0" smtClean="0">
                          <a:ln>
                            <a:noFill/>
                          </a:ln>
                          <a:solidFill>
                            <a:schemeClr val="tx1"/>
                          </a:solidFill>
                          <a:effectLst/>
                          <a:latin typeface="Times New Roman" pitchFamily="18" charset="0"/>
                        </a:rPr>
                        <a:t>El producto, utiliza el cacao ecuatoriano reconocido a nivel Internacional.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1500" b="1" i="0" u="none" strike="noStrike" cap="none" normalizeH="0" baseline="0" smtClean="0">
                          <a:ln>
                            <a:noFill/>
                          </a:ln>
                          <a:solidFill>
                            <a:schemeClr val="tx1"/>
                          </a:solidFill>
                          <a:effectLst/>
                          <a:latin typeface="Times New Roman" pitchFamily="18" charset="0"/>
                        </a:rPr>
                        <a:t>Similitud en sus productos comparados con los de la competencia.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758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1500" b="1" i="0" u="none" strike="noStrike" cap="none" normalizeH="0" baseline="0" smtClean="0">
                          <a:ln>
                            <a:noFill/>
                          </a:ln>
                          <a:solidFill>
                            <a:schemeClr val="tx1"/>
                          </a:solidFill>
                          <a:effectLst/>
                          <a:latin typeface="Times New Roman" pitchFamily="18" charset="0"/>
                        </a:rPr>
                        <a:t>Innovación en los empaques de las Chocolitas Sports tomando como referencia forma de balones de fútbol.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s-EC" sz="1500" b="1" i="0" u="none" strike="noStrike" cap="none" normalizeH="0" baseline="0" smtClean="0">
                          <a:ln>
                            <a:noFill/>
                          </a:ln>
                          <a:solidFill>
                            <a:schemeClr val="tx1"/>
                          </a:solidFill>
                          <a:effectLst/>
                          <a:latin typeface="Times New Roman" pitchFamily="18" charset="0"/>
                        </a:rPr>
                        <a:t>Producto final es mantecoso y no cumple con las preferencias del consumidor europeo.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36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1500" b="1" i="0" u="none" strike="noStrike" cap="none" normalizeH="0" baseline="0" smtClean="0">
                          <a:ln>
                            <a:noFill/>
                          </a:ln>
                          <a:solidFill>
                            <a:schemeClr val="tx1"/>
                          </a:solidFill>
                          <a:effectLst/>
                          <a:latin typeface="Times New Roman" pitchFamily="18" charset="0"/>
                        </a:rPr>
                        <a:t>Amplio conocimiento de procesos Industriales.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s-EC" sz="1500" b="1" i="0" u="none" strike="noStrike" cap="none" normalizeH="0" baseline="0" smtClean="0">
                          <a:ln>
                            <a:noFill/>
                          </a:ln>
                          <a:solidFill>
                            <a:schemeClr val="tx1"/>
                          </a:solidFill>
                          <a:effectLst/>
                          <a:latin typeface="Times New Roman" pitchFamily="18" charset="0"/>
                        </a:rPr>
                        <a:t>No hay publicidad agresiva para posicionar la marca de los productos mencionados.</a:t>
                      </a:r>
                      <a:r>
                        <a:rPr kumimoji="0" lang="es-EC" sz="15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1225">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s-EC" sz="1500" b="1" i="0" u="none" strike="noStrike" cap="none" normalizeH="0" baseline="0" smtClean="0">
                          <a:ln>
                            <a:noFill/>
                          </a:ln>
                          <a:solidFill>
                            <a:schemeClr val="tx1"/>
                          </a:solidFill>
                          <a:effectLst/>
                          <a:latin typeface="Times New Roman" pitchFamily="18" charset="0"/>
                        </a:rPr>
                        <a:t>Los productos son sometidos estrictamente parámetros de calidad para su Exportación.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5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590550" y="-387350"/>
            <a:ext cx="8229600" cy="1143000"/>
          </a:xfrm>
        </p:spPr>
        <p:txBody>
          <a:bodyPr/>
          <a:lstStyle/>
          <a:p>
            <a:r>
              <a:rPr lang="es-EC" sz="3000">
                <a:latin typeface="Times New Roman" pitchFamily="18" charset="0"/>
              </a:rPr>
              <a:t>Estrategias y Plan de Acción</a:t>
            </a:r>
          </a:p>
        </p:txBody>
      </p:sp>
      <p:graphicFrame>
        <p:nvGraphicFramePr>
          <p:cNvPr id="87043" name="Group 3"/>
          <p:cNvGraphicFramePr>
            <a:graphicFrameLocks noGrp="1"/>
          </p:cNvGraphicFramePr>
          <p:nvPr>
            <p:ph sz="half" idx="2"/>
          </p:nvPr>
        </p:nvGraphicFramePr>
        <p:xfrm>
          <a:off x="755650" y="715963"/>
          <a:ext cx="8064500" cy="5737225"/>
        </p:xfrm>
        <a:graphic>
          <a:graphicData uri="http://schemas.openxmlformats.org/drawingml/2006/table">
            <a:tbl>
              <a:tblPr/>
              <a:tblGrid>
                <a:gridCol w="4025900"/>
                <a:gridCol w="4038600"/>
              </a:tblGrid>
              <a:tr h="7524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1900" b="1" i="0" u="none" strike="noStrike" cap="none" normalizeH="0" baseline="0" smtClean="0">
                          <a:ln>
                            <a:noFill/>
                          </a:ln>
                          <a:solidFill>
                            <a:schemeClr val="tx1"/>
                          </a:solidFill>
                          <a:effectLst/>
                          <a:latin typeface="Times New Roman" pitchFamily="18" charset="0"/>
                        </a:rPr>
                        <a:t>PRODUCTOS ACTUALES EN EL MERCADO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1900" b="1" i="0" u="none" strike="noStrike" cap="none" normalizeH="0" baseline="0" smtClean="0">
                          <a:ln>
                            <a:noFill/>
                          </a:ln>
                          <a:solidFill>
                            <a:schemeClr val="tx1"/>
                          </a:solidFill>
                          <a:effectLst/>
                          <a:latin typeface="Times New Roman" pitchFamily="18" charset="0"/>
                        </a:rPr>
                        <a:t>PRODUCTO CONFECCIONADO CON DESTINO A EUROPA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9300">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rPr>
                        <a:t>Chocolitas Sports poseen manteca de cacao y esencias.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rPr>
                        <a:t>Mejora si se agrega menos porcentaje manteca de cacao y nada artificial, a niños y adolescentes, con mejor empaque.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3625">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rPr>
                        <a:t>Manicomio Maní, compuesto de maní, vainilla y esencias.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rPr>
                        <a:t>Mejoraría su presentación de imagen, si se le agregara mani en mayor proporcion y sin azúcar para personas diabéticas.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2475">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rPr>
                        <a:t>Varita, lleva como ingrediente vainilla, leche, arroz crocante, azúcar.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rPr>
                        <a:t>Al destinarlo al mercado meta se sustituye el arroz crocante por almendras polvo de cacao en menos densidad y mejorar el empaque del producto.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0888">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rPr>
                        <a:t>Chocolitas Classic lleva como ingrediente polvo, manteca de cacao y esencias.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2000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rPr>
                        <a:t>Se enfatizarán en reducir manteca y nada artificial y con partículas mínimas de pistachos, como gustan europeos.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590550" y="-100013"/>
            <a:ext cx="8229600" cy="1143001"/>
          </a:xfrm>
        </p:spPr>
        <p:txBody>
          <a:bodyPr/>
          <a:lstStyle/>
          <a:p>
            <a:r>
              <a:rPr lang="es-EC" sz="3400">
                <a:latin typeface="Times New Roman" pitchFamily="18" charset="0"/>
              </a:rPr>
              <a:t>Estrategias y Plan de Acción</a:t>
            </a:r>
            <a:endParaRPr lang="en-US" sz="3400">
              <a:latin typeface="Times New Roman" pitchFamily="18" charset="0"/>
            </a:endParaRPr>
          </a:p>
        </p:txBody>
      </p:sp>
      <p:graphicFrame>
        <p:nvGraphicFramePr>
          <p:cNvPr id="89102" name="Group 14"/>
          <p:cNvGraphicFramePr>
            <a:graphicFrameLocks noGrp="1"/>
          </p:cNvGraphicFramePr>
          <p:nvPr>
            <p:ph idx="1"/>
          </p:nvPr>
        </p:nvGraphicFramePr>
        <p:xfrm>
          <a:off x="539750" y="981075"/>
          <a:ext cx="8229600" cy="4514850"/>
        </p:xfrm>
        <a:graphic>
          <a:graphicData uri="http://schemas.openxmlformats.org/drawingml/2006/table">
            <a:tbl>
              <a:tblPr/>
              <a:tblGrid>
                <a:gridCol w="4114800"/>
                <a:gridCol w="4114800"/>
              </a:tblGrid>
              <a:tr h="20383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rPr>
                        <a:t>Manicomio Max se caracteriza por poseer Polvo de cacao, manteca de cacao, leche entera, azúcar, lecitina, vainilla, maní en mitades y esencia.</a:t>
                      </a:r>
                      <a:endParaRPr kumimoji="0" lang="en-US" sz="19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rPr>
                        <a:t>Cuando se exporte al mercado meta dependiendo de los gustos de los europeos no se incluirá vainilla, leticina ni esencia artificial alguna que altere el sabor del cacao intrínsico nacional, para mejorar la imagen en el producto y en el empaque.</a:t>
                      </a:r>
                      <a:endParaRPr kumimoji="0" lang="en-US" sz="19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1621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rPr>
                        <a:t>Chocolitas Maní que tiene en sus fórmulas polvo de cacao, leche entera, azúcar, lecitina, vainillina, maní, esencias, goma arábiga</a:t>
                      </a:r>
                      <a:endParaRPr kumimoji="0" lang="en-US" sz="19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rPr>
                        <a:t>Se enfocará en un chocolate gourmet, con esto se busca atender a las necesidades de un mercado élite, sustituyendo al maní por un fruto más exótico como es la macadania, y nada de esencias, que es un producto muy apetecido por los consumidores del mercado objetivo. </a:t>
                      </a:r>
                      <a:endParaRPr kumimoji="0" lang="en-US" sz="19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9103" name="Text Box 15"/>
          <p:cNvSpPr txBox="1">
            <a:spLocks noChangeArrowheads="1"/>
          </p:cNvSpPr>
          <p:nvPr/>
        </p:nvSpPr>
        <p:spPr bwMode="auto">
          <a:xfrm>
            <a:off x="533400" y="5715000"/>
            <a:ext cx="8382000" cy="1114425"/>
          </a:xfrm>
          <a:prstGeom prst="rect">
            <a:avLst/>
          </a:prstGeom>
          <a:noFill/>
          <a:ln w="9525">
            <a:noFill/>
            <a:miter lim="800000"/>
            <a:headEnd/>
            <a:tailEnd/>
          </a:ln>
          <a:effectLst/>
        </p:spPr>
        <p:txBody>
          <a:bodyPr>
            <a:spAutoFit/>
          </a:bodyPr>
          <a:lstStyle/>
          <a:p>
            <a:pPr algn="just">
              <a:spcBef>
                <a:spcPct val="50000"/>
              </a:spcBef>
            </a:pPr>
            <a:r>
              <a:rPr lang="es-EC" sz="2000" b="1">
                <a:latin typeface="Times New Roman" pitchFamily="18" charset="0"/>
              </a:rPr>
              <a:t>Precios Nuevos:</a:t>
            </a:r>
            <a:r>
              <a:rPr lang="es-EC" sz="2000">
                <a:latin typeface="Times New Roman" pitchFamily="18" charset="0"/>
              </a:rPr>
              <a:t> Se estima un aumento de hasta en un 10% en el precio final del producto, considerando precios al consumidor, distribuidor y precios FOB. </a:t>
            </a:r>
          </a:p>
          <a:p>
            <a:pPr>
              <a:spcBef>
                <a:spcPct val="50000"/>
              </a:spcBef>
            </a:pPr>
            <a:endParaRPr lang="es-EC"/>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609600" y="-228600"/>
            <a:ext cx="8229600" cy="1143000"/>
          </a:xfrm>
        </p:spPr>
        <p:txBody>
          <a:bodyPr/>
          <a:lstStyle/>
          <a:p>
            <a:r>
              <a:rPr lang="es-EC" sz="3000">
                <a:latin typeface="Times New Roman" pitchFamily="18" charset="0"/>
              </a:rPr>
              <a:t>Estrategias y Plan de Acción</a:t>
            </a:r>
          </a:p>
        </p:txBody>
      </p:sp>
      <p:sp>
        <p:nvSpPr>
          <p:cNvPr id="93187" name="Rectangle 3"/>
          <p:cNvSpPr>
            <a:spLocks noGrp="1" noChangeArrowheads="1"/>
          </p:cNvSpPr>
          <p:nvPr>
            <p:ph type="body" idx="1"/>
          </p:nvPr>
        </p:nvSpPr>
        <p:spPr>
          <a:xfrm>
            <a:off x="277813" y="781050"/>
            <a:ext cx="8686800" cy="6248400"/>
          </a:xfrm>
        </p:spPr>
        <p:txBody>
          <a:bodyPr/>
          <a:lstStyle/>
          <a:p>
            <a:pPr marL="609600" indent="-609600" algn="just">
              <a:lnSpc>
                <a:spcPct val="80000"/>
              </a:lnSpc>
              <a:buFontTx/>
              <a:buNone/>
            </a:pPr>
            <a:r>
              <a:rPr lang="es-EC" sz="2100" b="1" u="sng">
                <a:latin typeface="Times New Roman" pitchFamily="18" charset="0"/>
              </a:rPr>
              <a:t>Plan de acción 2:</a:t>
            </a:r>
            <a:endParaRPr lang="es-EC" sz="2100" b="1">
              <a:latin typeface="Times New Roman" pitchFamily="18" charset="0"/>
            </a:endParaRPr>
          </a:p>
          <a:p>
            <a:pPr marL="609600" indent="-609600" algn="just">
              <a:lnSpc>
                <a:spcPct val="80000"/>
              </a:lnSpc>
              <a:buFontTx/>
              <a:buNone/>
            </a:pPr>
            <a:r>
              <a:rPr lang="es-EC" sz="2100" b="1">
                <a:latin typeface="Times New Roman" pitchFamily="18" charset="0"/>
              </a:rPr>
              <a:t> Aliarse con una empresa europea para distribuir eficientemente en nuevos mercados.</a:t>
            </a:r>
            <a:endParaRPr lang="es-EC" sz="2100">
              <a:latin typeface="Times New Roman" pitchFamily="18" charset="0"/>
            </a:endParaRPr>
          </a:p>
          <a:p>
            <a:pPr marL="609600" indent="-609600" algn="just">
              <a:lnSpc>
                <a:spcPct val="80000"/>
              </a:lnSpc>
              <a:buFontTx/>
              <a:buNone/>
            </a:pPr>
            <a:endParaRPr lang="es-EC" sz="2100">
              <a:latin typeface="Times New Roman" pitchFamily="18" charset="0"/>
            </a:endParaRPr>
          </a:p>
          <a:p>
            <a:pPr marL="609600" indent="-609600" algn="just">
              <a:lnSpc>
                <a:spcPct val="80000"/>
              </a:lnSpc>
              <a:buFontTx/>
              <a:buNone/>
            </a:pPr>
            <a:r>
              <a:rPr lang="es-EC" sz="2100">
                <a:latin typeface="Times New Roman" pitchFamily="18" charset="0"/>
              </a:rPr>
              <a:t>Ecuacocoa tomara las siguientes acciones:</a:t>
            </a:r>
          </a:p>
          <a:p>
            <a:pPr marL="609600" indent="-609600" algn="just">
              <a:lnSpc>
                <a:spcPct val="80000"/>
              </a:lnSpc>
              <a:buFontTx/>
              <a:buNone/>
            </a:pPr>
            <a:r>
              <a:rPr lang="es-EC" sz="2100" b="1">
                <a:latin typeface="Times New Roman" pitchFamily="18" charset="0"/>
              </a:rPr>
              <a:t>a)      Elaboración de un plan maestro de negociación.</a:t>
            </a:r>
          </a:p>
          <a:p>
            <a:pPr marL="609600" indent="-609600" algn="just">
              <a:lnSpc>
                <a:spcPct val="80000"/>
              </a:lnSpc>
              <a:buFontTx/>
              <a:buNone/>
            </a:pPr>
            <a:r>
              <a:rPr lang="es-EC" sz="2100" b="1">
                <a:latin typeface="Times New Roman" pitchFamily="18" charset="0"/>
              </a:rPr>
              <a:t>b)      Preselección de los potenciales socios estratégicos: </a:t>
            </a:r>
          </a:p>
          <a:p>
            <a:pPr marL="609600" indent="-609600" algn="just">
              <a:lnSpc>
                <a:spcPct val="80000"/>
              </a:lnSpc>
              <a:buFontTx/>
              <a:buNone/>
            </a:pPr>
            <a:r>
              <a:rPr lang="es-EC" sz="2100">
                <a:latin typeface="Times New Roman" pitchFamily="18" charset="0"/>
              </a:rPr>
              <a:t>         Los socios deben ser elegidos de acuerdo a sus capacidades, mantener un clima de confianza, que permita romper las barreras psicológicas que no los dejen desarrollarse como son. </a:t>
            </a:r>
          </a:p>
          <a:p>
            <a:pPr marL="609600" indent="-609600" algn="just">
              <a:lnSpc>
                <a:spcPct val="80000"/>
              </a:lnSpc>
              <a:buFontTx/>
              <a:buNone/>
            </a:pPr>
            <a:r>
              <a:rPr lang="es-EC" sz="2100" b="1">
                <a:latin typeface="Times New Roman" pitchFamily="18" charset="0"/>
              </a:rPr>
              <a:t>c)       Negociación y renegociación de la condiciones y acuerdos de la alianza.</a:t>
            </a:r>
            <a:r>
              <a:rPr lang="es-EC" sz="2100">
                <a:latin typeface="Times New Roman" pitchFamily="18" charset="0"/>
              </a:rPr>
              <a:t> </a:t>
            </a:r>
          </a:p>
          <a:p>
            <a:pPr marL="609600" indent="-609600" algn="just">
              <a:lnSpc>
                <a:spcPct val="80000"/>
              </a:lnSpc>
            </a:pPr>
            <a:r>
              <a:rPr lang="es-EC" sz="2100">
                <a:latin typeface="Times New Roman" pitchFamily="18" charset="0"/>
              </a:rPr>
              <a:t>El empresario debe buscar lo mejor para su empresa, por ello no debe establecer  vínculos sentimentales con sus socios, pero en el momento que esto no sea así, la alianza debe ser disuelta.</a:t>
            </a:r>
          </a:p>
          <a:p>
            <a:pPr marL="609600" indent="-609600" algn="just">
              <a:lnSpc>
                <a:spcPct val="80000"/>
              </a:lnSpc>
            </a:pPr>
            <a:r>
              <a:rPr lang="es-EC" sz="2100">
                <a:latin typeface="Times New Roman" pitchFamily="18" charset="0"/>
              </a:rPr>
              <a:t>Cuando se crea una alianza estratégica va a existir un flujo de información bi direccional entre las empresas socias.</a:t>
            </a:r>
          </a:p>
          <a:p>
            <a:pPr marL="609600" indent="-609600" algn="just">
              <a:lnSpc>
                <a:spcPct val="80000"/>
              </a:lnSpc>
              <a:buFontTx/>
              <a:buNone/>
            </a:pPr>
            <a:r>
              <a:rPr lang="es-EC" sz="2100">
                <a:latin typeface="Times New Roman" pitchFamily="18" charset="0"/>
              </a:rPr>
              <a:t>d.      </a:t>
            </a:r>
            <a:r>
              <a:rPr lang="es-EC" sz="2100" b="1">
                <a:latin typeface="Times New Roman" pitchFamily="18" charset="0"/>
              </a:rPr>
              <a:t>Cierre de las negociaciones:</a:t>
            </a:r>
          </a:p>
          <a:p>
            <a:pPr marL="609600" indent="-609600" algn="just">
              <a:lnSpc>
                <a:spcPct val="80000"/>
              </a:lnSpc>
              <a:buFontTx/>
              <a:buNone/>
            </a:pPr>
            <a:endParaRPr lang="es-EC" sz="2100" b="1">
              <a:latin typeface="Times New Roman" pitchFamily="18" charset="0"/>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590550" y="-171450"/>
            <a:ext cx="8229600" cy="1143000"/>
          </a:xfrm>
        </p:spPr>
        <p:txBody>
          <a:bodyPr/>
          <a:lstStyle/>
          <a:p>
            <a:r>
              <a:rPr lang="es-EC" sz="3000">
                <a:latin typeface="Times New Roman" pitchFamily="18" charset="0"/>
              </a:rPr>
              <a:t>Estrategias y Plan de Acción</a:t>
            </a:r>
          </a:p>
        </p:txBody>
      </p:sp>
      <p:sp>
        <p:nvSpPr>
          <p:cNvPr id="95235" name="Rectangle 3"/>
          <p:cNvSpPr>
            <a:spLocks noGrp="1" noChangeArrowheads="1"/>
          </p:cNvSpPr>
          <p:nvPr>
            <p:ph type="body" idx="1"/>
          </p:nvPr>
        </p:nvSpPr>
        <p:spPr>
          <a:xfrm>
            <a:off x="304800" y="914400"/>
            <a:ext cx="8588375" cy="5683250"/>
          </a:xfrm>
        </p:spPr>
        <p:txBody>
          <a:bodyPr/>
          <a:lstStyle/>
          <a:p>
            <a:pPr marL="609600" indent="-609600" algn="just">
              <a:lnSpc>
                <a:spcPct val="80000"/>
              </a:lnSpc>
              <a:buFontTx/>
              <a:buNone/>
            </a:pPr>
            <a:r>
              <a:rPr lang="es-EC" sz="2100">
                <a:latin typeface="Times New Roman" pitchFamily="18" charset="0"/>
              </a:rPr>
              <a:t>Tipos de Alianza según la tecnología:</a:t>
            </a:r>
          </a:p>
          <a:p>
            <a:pPr marL="609600" indent="-609600" algn="just">
              <a:lnSpc>
                <a:spcPct val="80000"/>
              </a:lnSpc>
              <a:buFontTx/>
              <a:buNone/>
            </a:pPr>
            <a:endParaRPr lang="es-EC" sz="2100">
              <a:latin typeface="Times New Roman" pitchFamily="18" charset="0"/>
            </a:endParaRPr>
          </a:p>
          <a:p>
            <a:pPr marL="609600" indent="-609600" algn="just">
              <a:lnSpc>
                <a:spcPct val="80000"/>
              </a:lnSpc>
            </a:pPr>
            <a:r>
              <a:rPr lang="es-EC" sz="2100" b="1">
                <a:latin typeface="Times New Roman" pitchFamily="18" charset="0"/>
              </a:rPr>
              <a:t>Alianzas Complementarias:</a:t>
            </a:r>
            <a:r>
              <a:rPr lang="es-EC" sz="2100">
                <a:latin typeface="Times New Roman" pitchFamily="18" charset="0"/>
              </a:rPr>
              <a:t> Unen empresas cuyas capacidades y contribuciones son de naturaleza distinta, es decir una de las empresas que han desarrollado un producto por medio de la otra la comercializa.</a:t>
            </a:r>
          </a:p>
          <a:p>
            <a:pPr marL="609600" indent="-609600" algn="just">
              <a:lnSpc>
                <a:spcPct val="80000"/>
              </a:lnSpc>
            </a:pPr>
            <a:endParaRPr lang="es-EC" sz="2100">
              <a:latin typeface="Times New Roman" pitchFamily="18" charset="0"/>
            </a:endParaRPr>
          </a:p>
          <a:p>
            <a:pPr marL="609600" indent="-609600" algn="just">
              <a:lnSpc>
                <a:spcPct val="80000"/>
              </a:lnSpc>
            </a:pPr>
            <a:r>
              <a:rPr lang="en-US" sz="2100" b="1">
                <a:latin typeface="Times New Roman" pitchFamily="18" charset="0"/>
              </a:rPr>
              <a:t>Alianzas de Integración Conjunta:</a:t>
            </a:r>
            <a:r>
              <a:rPr lang="en-US" sz="2100">
                <a:latin typeface="Times New Roman" pitchFamily="18" charset="0"/>
              </a:rPr>
              <a:t>  Unen empresas que se asocian para realizar economías de escalas.</a:t>
            </a:r>
          </a:p>
          <a:p>
            <a:pPr marL="609600" indent="-609600" algn="just">
              <a:lnSpc>
                <a:spcPct val="80000"/>
              </a:lnSpc>
              <a:buFontTx/>
              <a:buNone/>
            </a:pPr>
            <a:endParaRPr lang="en-US" sz="2100" b="1">
              <a:latin typeface="Times New Roman" pitchFamily="18" charset="0"/>
            </a:endParaRPr>
          </a:p>
          <a:p>
            <a:pPr marL="609600" indent="-609600" algn="just">
              <a:lnSpc>
                <a:spcPct val="80000"/>
              </a:lnSpc>
            </a:pPr>
            <a:r>
              <a:rPr lang="en-US" sz="2100" b="1">
                <a:latin typeface="Times New Roman" pitchFamily="18" charset="0"/>
              </a:rPr>
              <a:t>Alianzas de Adición:</a:t>
            </a:r>
            <a:r>
              <a:rPr lang="en-US" sz="2100">
                <a:latin typeface="Times New Roman" pitchFamily="18" charset="0"/>
              </a:rPr>
              <a:t> Asocian empresas que se desarrollan, producen y comercializan un producto en común.</a:t>
            </a:r>
          </a:p>
          <a:p>
            <a:pPr marL="609600" indent="-609600" algn="just">
              <a:lnSpc>
                <a:spcPct val="80000"/>
              </a:lnSpc>
              <a:buFontTx/>
              <a:buNone/>
            </a:pPr>
            <a:endParaRPr lang="en-US" sz="2100" b="1">
              <a:latin typeface="Times New Roman" pitchFamily="18" charset="0"/>
            </a:endParaRPr>
          </a:p>
          <a:p>
            <a:pPr marL="609600" indent="-609600" algn="just">
              <a:lnSpc>
                <a:spcPct val="80000"/>
              </a:lnSpc>
            </a:pPr>
            <a:r>
              <a:rPr lang="en-US" sz="2100" b="1">
                <a:latin typeface="Times New Roman" pitchFamily="18" charset="0"/>
              </a:rPr>
              <a:t>Contratos de Administración:</a:t>
            </a:r>
            <a:r>
              <a:rPr lang="en-US" sz="2100">
                <a:latin typeface="Times New Roman" pitchFamily="18" charset="0"/>
              </a:rPr>
              <a:t> Se produce un contrato de este tipo cuando una empresa extranjera vende sus servicios a una empresa local.</a:t>
            </a:r>
          </a:p>
          <a:p>
            <a:pPr marL="609600" indent="-609600" algn="just">
              <a:lnSpc>
                <a:spcPct val="80000"/>
              </a:lnSpc>
              <a:buFontTx/>
              <a:buNone/>
            </a:pPr>
            <a:endParaRPr lang="en-US" sz="2100">
              <a:latin typeface="Times New Roman" pitchFamily="18" charset="0"/>
            </a:endParaRPr>
          </a:p>
          <a:p>
            <a:pPr marL="609600" indent="-609600" algn="just">
              <a:lnSpc>
                <a:spcPct val="80000"/>
              </a:lnSpc>
            </a:pPr>
            <a:r>
              <a:rPr lang="en-US" sz="2100" b="1">
                <a:latin typeface="Times New Roman" pitchFamily="18" charset="0"/>
              </a:rPr>
              <a:t>Contratos de Manufactura: </a:t>
            </a:r>
            <a:r>
              <a:rPr lang="en-US" sz="2100">
                <a:latin typeface="Times New Roman" pitchFamily="18" charset="0"/>
              </a:rPr>
              <a:t>La empresa Internacional paga a otra para que fabrique sus productos con su marca. </a:t>
            </a:r>
          </a:p>
          <a:p>
            <a:pPr marL="609600" indent="-609600" algn="just">
              <a:lnSpc>
                <a:spcPct val="80000"/>
              </a:lnSpc>
              <a:buFontTx/>
              <a:buNone/>
            </a:pPr>
            <a:endParaRPr lang="es-EC" sz="2100">
              <a:latin typeface="Times New Roman" pitchFamily="18" charset="0"/>
            </a:endParaRPr>
          </a:p>
          <a:p>
            <a:pPr marL="609600" indent="-609600" algn="just">
              <a:lnSpc>
                <a:spcPct val="80000"/>
              </a:lnSpc>
              <a:buFontTx/>
              <a:buNone/>
            </a:pPr>
            <a:endParaRPr lang="es-EC" sz="2100">
              <a:latin typeface="Times New Roman" pitchFamily="18" charset="0"/>
            </a:endParaRPr>
          </a:p>
          <a:p>
            <a:pPr marL="609600" indent="-609600" algn="just">
              <a:lnSpc>
                <a:spcPct val="80000"/>
              </a:lnSpc>
              <a:buFontTx/>
              <a:buNone/>
            </a:pPr>
            <a:endParaRPr lang="es-EC" sz="2100">
              <a:latin typeface="Times New Roman" pitchFamily="18" charset="0"/>
            </a:endParaRPr>
          </a:p>
          <a:p>
            <a:pPr marL="609600" indent="-609600" algn="just">
              <a:lnSpc>
                <a:spcPct val="80000"/>
              </a:lnSpc>
              <a:buFontTx/>
              <a:buNone/>
            </a:pPr>
            <a:endParaRPr lang="es-EC" sz="2100">
              <a:latin typeface="Times New Roman" pitchFamily="18" charset="0"/>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519113" y="-100013"/>
            <a:ext cx="8229600" cy="1143001"/>
          </a:xfrm>
        </p:spPr>
        <p:txBody>
          <a:bodyPr/>
          <a:lstStyle/>
          <a:p>
            <a:r>
              <a:rPr lang="es-EC" sz="3000">
                <a:latin typeface="Times New Roman" pitchFamily="18" charset="0"/>
              </a:rPr>
              <a:t>Estrategias y Plan de Acción</a:t>
            </a:r>
            <a:endParaRPr lang="en-US" sz="3000">
              <a:latin typeface="Times New Roman" pitchFamily="18" charset="0"/>
            </a:endParaRPr>
          </a:p>
        </p:txBody>
      </p:sp>
      <p:sp>
        <p:nvSpPr>
          <p:cNvPr id="97283" name="Rectangle 3"/>
          <p:cNvSpPr>
            <a:spLocks noGrp="1" noChangeArrowheads="1"/>
          </p:cNvSpPr>
          <p:nvPr>
            <p:ph type="body" idx="1"/>
          </p:nvPr>
        </p:nvSpPr>
        <p:spPr>
          <a:xfrm>
            <a:off x="304800" y="990600"/>
            <a:ext cx="8458200" cy="5638800"/>
          </a:xfrm>
        </p:spPr>
        <p:txBody>
          <a:bodyPr/>
          <a:lstStyle/>
          <a:p>
            <a:pPr marL="609600" indent="-609600" algn="just">
              <a:buFontTx/>
              <a:buNone/>
            </a:pPr>
            <a:r>
              <a:rPr lang="en-US" sz="2400">
                <a:latin typeface="Times New Roman" pitchFamily="18" charset="0"/>
              </a:rPr>
              <a:t> </a:t>
            </a:r>
          </a:p>
          <a:p>
            <a:pPr marL="609600" indent="-609600" algn="just">
              <a:buFontTx/>
              <a:buNone/>
            </a:pPr>
            <a:r>
              <a:rPr lang="en-US" sz="2400">
                <a:latin typeface="Times New Roman" pitchFamily="18" charset="0"/>
              </a:rPr>
              <a:t>Se deberán cumplir los siguientes puntos entre las empresas aliadas:</a:t>
            </a:r>
          </a:p>
          <a:p>
            <a:pPr marL="609600" indent="-609600" algn="just"/>
            <a:r>
              <a:rPr lang="en-US" sz="2400">
                <a:latin typeface="Times New Roman" pitchFamily="18" charset="0"/>
              </a:rPr>
              <a:t>Los compromisos, riesgos y responsabilidades son mutuos.</a:t>
            </a:r>
          </a:p>
          <a:p>
            <a:pPr marL="609600" indent="-609600" algn="just"/>
            <a:r>
              <a:rPr lang="en-US" sz="2400">
                <a:latin typeface="Times New Roman" pitchFamily="18" charset="0"/>
              </a:rPr>
              <a:t>Los porcentajes de participacion de las empresas socias.</a:t>
            </a:r>
          </a:p>
          <a:p>
            <a:pPr marL="609600" indent="-609600" algn="just"/>
            <a:r>
              <a:rPr lang="en-US" sz="2400">
                <a:latin typeface="Times New Roman" pitchFamily="18" charset="0"/>
              </a:rPr>
              <a:t>La distribución de utilidades.</a:t>
            </a:r>
          </a:p>
          <a:p>
            <a:pPr marL="609600" indent="-609600" algn="just">
              <a:buFontTx/>
              <a:buNone/>
            </a:pPr>
            <a:endParaRPr lang="en-US" sz="2400">
              <a:latin typeface="Times New Roman" pitchFamily="18" charset="0"/>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s-ES_tradnl" sz="2800">
                <a:latin typeface="Tahoma" pitchFamily="34" charset="0"/>
              </a:rPr>
              <a:t>CRONOLOGIA DE LA EVOLUCION DEL CACAO HASTA EL CHOCOLATE</a:t>
            </a:r>
            <a:endParaRPr lang="es-EC" sz="2800">
              <a:latin typeface="Tahoma" pitchFamily="34" charset="0"/>
            </a:endParaRPr>
          </a:p>
        </p:txBody>
      </p:sp>
      <p:pic>
        <p:nvPicPr>
          <p:cNvPr id="61564" name="Picture 124"/>
          <p:cNvPicPr>
            <a:picLocks noChangeAspect="1" noChangeArrowheads="1"/>
          </p:cNvPicPr>
          <p:nvPr/>
        </p:nvPicPr>
        <p:blipFill>
          <a:blip r:embed="rId2"/>
          <a:srcRect/>
          <a:stretch>
            <a:fillRect/>
          </a:stretch>
        </p:blipFill>
        <p:spPr bwMode="auto">
          <a:xfrm>
            <a:off x="250825" y="1557338"/>
            <a:ext cx="10691813" cy="2592387"/>
          </a:xfrm>
          <a:prstGeom prst="rect">
            <a:avLst/>
          </a:prstGeom>
          <a:noFill/>
          <a:ln w="9525">
            <a:noFill/>
            <a:miter lim="800000"/>
            <a:headEnd/>
            <a:tailEnd/>
          </a:ln>
          <a:effectLst/>
        </p:spPr>
      </p:pic>
      <p:pic>
        <p:nvPicPr>
          <p:cNvPr id="61566" name="Picture 126"/>
          <p:cNvPicPr>
            <a:picLocks noChangeAspect="1" noChangeArrowheads="1"/>
          </p:cNvPicPr>
          <p:nvPr/>
        </p:nvPicPr>
        <p:blipFill>
          <a:blip r:embed="rId3"/>
          <a:srcRect/>
          <a:stretch>
            <a:fillRect/>
          </a:stretch>
        </p:blipFill>
        <p:spPr bwMode="auto">
          <a:xfrm>
            <a:off x="2051050" y="4292600"/>
            <a:ext cx="11190288" cy="25654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611188" y="-100013"/>
            <a:ext cx="8229600" cy="1143001"/>
          </a:xfrm>
        </p:spPr>
        <p:txBody>
          <a:bodyPr/>
          <a:lstStyle/>
          <a:p>
            <a:r>
              <a:rPr lang="es-EC" sz="3000">
                <a:latin typeface="Times New Roman" pitchFamily="18" charset="0"/>
              </a:rPr>
              <a:t>Estrategias y Plan de Acción</a:t>
            </a:r>
            <a:endParaRPr lang="en-US" sz="3000">
              <a:latin typeface="Times New Roman" pitchFamily="18" charset="0"/>
            </a:endParaRPr>
          </a:p>
        </p:txBody>
      </p:sp>
      <p:sp>
        <p:nvSpPr>
          <p:cNvPr id="99331" name="Rectangle 3"/>
          <p:cNvSpPr>
            <a:spLocks noGrp="1" noChangeArrowheads="1"/>
          </p:cNvSpPr>
          <p:nvPr>
            <p:ph type="body" idx="1"/>
          </p:nvPr>
        </p:nvSpPr>
        <p:spPr>
          <a:xfrm>
            <a:off x="457200" y="981075"/>
            <a:ext cx="8229600" cy="5495925"/>
          </a:xfrm>
        </p:spPr>
        <p:txBody>
          <a:bodyPr/>
          <a:lstStyle/>
          <a:p>
            <a:pPr algn="just">
              <a:buFontTx/>
              <a:buNone/>
            </a:pPr>
            <a:endParaRPr lang="es-EC" sz="3000" b="1" u="sng">
              <a:latin typeface="Times New Roman" pitchFamily="18" charset="0"/>
            </a:endParaRPr>
          </a:p>
          <a:p>
            <a:pPr algn="just">
              <a:buFontTx/>
              <a:buNone/>
            </a:pPr>
            <a:r>
              <a:rPr lang="es-EC" sz="2100" b="1" u="sng">
                <a:latin typeface="Times New Roman" pitchFamily="18" charset="0"/>
              </a:rPr>
              <a:t>Plan de acción 3:</a:t>
            </a:r>
            <a:endParaRPr lang="es-EC" sz="2100" b="1">
              <a:latin typeface="Times New Roman" pitchFamily="18" charset="0"/>
            </a:endParaRPr>
          </a:p>
          <a:p>
            <a:pPr algn="just">
              <a:buFontTx/>
              <a:buNone/>
            </a:pPr>
            <a:r>
              <a:rPr lang="es-EC" sz="2100" b="1">
                <a:latin typeface="Times New Roman" pitchFamily="18" charset="0"/>
              </a:rPr>
              <a:t>Implementar un sistema que permita mejorar la productividad.</a:t>
            </a:r>
            <a:r>
              <a:rPr lang="en-US" sz="3000">
                <a:latin typeface="Times New Roman" pitchFamily="18" charset="0"/>
              </a:rPr>
              <a:t> </a:t>
            </a:r>
          </a:p>
          <a:p>
            <a:pPr algn="just">
              <a:buFontTx/>
              <a:buNone/>
            </a:pPr>
            <a:endParaRPr lang="en-US" sz="3000">
              <a:latin typeface="Times New Roman" pitchFamily="18" charset="0"/>
            </a:endParaRPr>
          </a:p>
          <a:p>
            <a:pPr algn="just">
              <a:buFontTx/>
              <a:buNone/>
            </a:pPr>
            <a:r>
              <a:rPr lang="en-US" sz="2100">
                <a:latin typeface="Times New Roman" pitchFamily="18" charset="0"/>
              </a:rPr>
              <a:t>Para optimizar los procesos que utiliza la empresa que no son eficientes o regularizar los procesos por medio de: </a:t>
            </a:r>
          </a:p>
          <a:p>
            <a:pPr algn="just"/>
            <a:r>
              <a:rPr lang="es-ES_tradnl" sz="2100">
                <a:latin typeface="Times New Roman" pitchFamily="18" charset="0"/>
              </a:rPr>
              <a:t>Comunicación clara de las metas de la organización, en función a la misión, visión como charlas motivacionales, impresiones de folletos.</a:t>
            </a:r>
          </a:p>
          <a:p>
            <a:pPr algn="just"/>
            <a:r>
              <a:rPr lang="es-ES_tradnl" sz="2100">
                <a:latin typeface="Times New Roman" pitchFamily="18" charset="0"/>
              </a:rPr>
              <a:t>Presupuesto de inversión estimado: 2385 dólares (charlas, refrigerios, impresiones, folletos, cuadros, material de trabajo, fotocopias). </a:t>
            </a:r>
          </a:p>
          <a:p>
            <a:pPr algn="just">
              <a:buFontTx/>
              <a:buNone/>
            </a:pPr>
            <a:endParaRPr lang="en-US" sz="2100">
              <a:latin typeface="Times New Roman" pitchFamily="18" charset="0"/>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519113" y="-146050"/>
            <a:ext cx="8229600" cy="838200"/>
          </a:xfrm>
        </p:spPr>
        <p:txBody>
          <a:bodyPr/>
          <a:lstStyle/>
          <a:p>
            <a:r>
              <a:rPr lang="es-EC" sz="3000">
                <a:latin typeface="Times New Roman" pitchFamily="18" charset="0"/>
              </a:rPr>
              <a:t>Estrategias y Plan de Acción</a:t>
            </a:r>
            <a:endParaRPr lang="en-US" sz="3000">
              <a:latin typeface="Times New Roman" pitchFamily="18" charset="0"/>
            </a:endParaRPr>
          </a:p>
        </p:txBody>
      </p:sp>
      <p:sp>
        <p:nvSpPr>
          <p:cNvPr id="101379" name="Rectangle 3"/>
          <p:cNvSpPr>
            <a:spLocks noGrp="1" noChangeArrowheads="1"/>
          </p:cNvSpPr>
          <p:nvPr>
            <p:ph type="body" idx="1"/>
          </p:nvPr>
        </p:nvSpPr>
        <p:spPr>
          <a:xfrm>
            <a:off x="228600" y="620713"/>
            <a:ext cx="8839200" cy="5937250"/>
          </a:xfrm>
        </p:spPr>
        <p:txBody>
          <a:bodyPr/>
          <a:lstStyle/>
          <a:p>
            <a:pPr algn="just">
              <a:lnSpc>
                <a:spcPct val="90000"/>
              </a:lnSpc>
              <a:buFontTx/>
              <a:buNone/>
            </a:pPr>
            <a:endParaRPr lang="es-ES_tradnl" sz="2400">
              <a:latin typeface="Times New Roman" pitchFamily="18" charset="0"/>
            </a:endParaRPr>
          </a:p>
          <a:p>
            <a:pPr algn="just">
              <a:lnSpc>
                <a:spcPct val="90000"/>
              </a:lnSpc>
              <a:buFontTx/>
              <a:buNone/>
            </a:pPr>
            <a:r>
              <a:rPr lang="es-ES_tradnl" sz="2400">
                <a:latin typeface="Times New Roman" pitchFamily="18" charset="0"/>
              </a:rPr>
              <a:t>Análisis de componentes de un sistema de control y administración.</a:t>
            </a:r>
          </a:p>
          <a:p>
            <a:pPr algn="just">
              <a:lnSpc>
                <a:spcPct val="90000"/>
              </a:lnSpc>
              <a:buFontTx/>
              <a:buNone/>
            </a:pPr>
            <a:endParaRPr lang="es-ES_tradnl" sz="2400">
              <a:latin typeface="Times New Roman" pitchFamily="18" charset="0"/>
            </a:endParaRPr>
          </a:p>
          <a:p>
            <a:pPr algn="just">
              <a:lnSpc>
                <a:spcPct val="90000"/>
              </a:lnSpc>
            </a:pPr>
            <a:r>
              <a:rPr lang="es-EC" sz="2400" u="sng">
                <a:latin typeface="Times New Roman" pitchFamily="18" charset="0"/>
              </a:rPr>
              <a:t>Administración:</a:t>
            </a:r>
            <a:r>
              <a:rPr lang="es-EC" sz="2400">
                <a:latin typeface="Times New Roman" pitchFamily="18" charset="0"/>
              </a:rPr>
              <a:t> La empresa debe estar a cargo de los principales ejecutivos, como especializar a cada jefe departamental para que se especialice en diversas funciones no solo en la que trabaja</a:t>
            </a:r>
            <a:r>
              <a:rPr lang="en-US" sz="2400">
                <a:latin typeface="Times New Roman" pitchFamily="18" charset="0"/>
              </a:rPr>
              <a:t>.</a:t>
            </a:r>
          </a:p>
          <a:p>
            <a:pPr algn="just">
              <a:lnSpc>
                <a:spcPct val="90000"/>
              </a:lnSpc>
            </a:pPr>
            <a:r>
              <a:rPr lang="es-EC" sz="2400" u="sng">
                <a:latin typeface="Times New Roman" pitchFamily="18" charset="0"/>
              </a:rPr>
              <a:t>Comercial:</a:t>
            </a:r>
            <a:r>
              <a:rPr lang="es-EC" sz="2400">
                <a:latin typeface="Times New Roman" pitchFamily="18" charset="0"/>
              </a:rPr>
              <a:t> </a:t>
            </a:r>
          </a:p>
          <a:p>
            <a:pPr algn="just">
              <a:lnSpc>
                <a:spcPct val="90000"/>
              </a:lnSpc>
              <a:buFont typeface="Wingdings" pitchFamily="2" charset="2"/>
              <a:buAutoNum type="alphaLcParenR"/>
            </a:pPr>
            <a:r>
              <a:rPr lang="es-EC" sz="2400">
                <a:latin typeface="Times New Roman" pitchFamily="18" charset="0"/>
              </a:rPr>
              <a:t>Se podrá expandir la línea de negocios, mediante una agresiva campaña de comercialización.</a:t>
            </a:r>
          </a:p>
          <a:p>
            <a:pPr algn="just">
              <a:lnSpc>
                <a:spcPct val="90000"/>
              </a:lnSpc>
              <a:buFont typeface="Wingdings" pitchFamily="2" charset="2"/>
              <a:buAutoNum type="alphaLcParenR"/>
            </a:pPr>
            <a:r>
              <a:rPr lang="es-EC" sz="2400">
                <a:latin typeface="Times New Roman" pitchFamily="18" charset="0"/>
              </a:rPr>
              <a:t>Se debe de asignar los recursos necesarios en viáticos y movilización para tales labores, ante lo cual se estima un rubro del 0.5% de la ventas, tanto a nivel nacional como internacional. </a:t>
            </a:r>
          </a:p>
          <a:p>
            <a:pPr algn="just">
              <a:lnSpc>
                <a:spcPct val="90000"/>
              </a:lnSpc>
            </a:pPr>
            <a:r>
              <a:rPr lang="en-US" sz="2400" u="sng">
                <a:latin typeface="Times New Roman" pitchFamily="18" charset="0"/>
              </a:rPr>
              <a:t>Finanzas:</a:t>
            </a:r>
          </a:p>
          <a:p>
            <a:pPr algn="just">
              <a:lnSpc>
                <a:spcPct val="90000"/>
              </a:lnSpc>
              <a:buFont typeface="Wingdings" pitchFamily="2" charset="2"/>
              <a:buNone/>
            </a:pPr>
            <a:r>
              <a:rPr lang="es-EC" sz="2400">
                <a:latin typeface="Times New Roman" pitchFamily="18" charset="0"/>
              </a:rPr>
              <a:t>    Se pueda evaluar los diferentes rubros, tanto de manufactura como de mano de obra para cada uno de los productos y asignaciones de gastos, como cuotas de ventas</a:t>
            </a:r>
            <a:r>
              <a:rPr lang="en-US" sz="2400">
                <a:latin typeface="Times New Roman" pitchFamily="18" charset="0"/>
              </a:rPr>
              <a:t>.</a:t>
            </a:r>
          </a:p>
          <a:p>
            <a:pPr algn="just">
              <a:lnSpc>
                <a:spcPct val="90000"/>
              </a:lnSpc>
              <a:buFont typeface="Wingdings" pitchFamily="2" charset="2"/>
              <a:buChar char="n"/>
            </a:pPr>
            <a:endParaRPr lang="es-EC" sz="2400">
              <a:latin typeface="Times New Roman" pitchFamily="18" charset="0"/>
            </a:endParaRPr>
          </a:p>
          <a:p>
            <a:pPr>
              <a:lnSpc>
                <a:spcPct val="90000"/>
              </a:lnSpc>
              <a:buFontTx/>
              <a:buNone/>
            </a:pPr>
            <a:endParaRPr lang="en-US" sz="2400">
              <a:latin typeface="Times New Roman" pitchFamily="18" charset="0"/>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a:xfrm>
            <a:off x="457200" y="0"/>
            <a:ext cx="8229600" cy="636588"/>
          </a:xfrm>
        </p:spPr>
        <p:txBody>
          <a:bodyPr/>
          <a:lstStyle/>
          <a:p>
            <a:r>
              <a:rPr lang="es-EC" sz="3000">
                <a:latin typeface="Times New Roman" pitchFamily="18" charset="0"/>
              </a:rPr>
              <a:t>Estrategias y Plan de Acción</a:t>
            </a:r>
            <a:endParaRPr lang="en-US" sz="3000">
              <a:latin typeface="Times New Roman" pitchFamily="18" charset="0"/>
            </a:endParaRPr>
          </a:p>
        </p:txBody>
      </p:sp>
      <p:sp>
        <p:nvSpPr>
          <p:cNvPr id="103427" name="Rectangle 3"/>
          <p:cNvSpPr>
            <a:spLocks noGrp="1" noChangeArrowheads="1"/>
          </p:cNvSpPr>
          <p:nvPr>
            <p:ph type="body" idx="1"/>
          </p:nvPr>
        </p:nvSpPr>
        <p:spPr>
          <a:xfrm>
            <a:off x="179388" y="685800"/>
            <a:ext cx="8839200" cy="5867400"/>
          </a:xfrm>
        </p:spPr>
        <p:txBody>
          <a:bodyPr/>
          <a:lstStyle/>
          <a:p>
            <a:pPr marL="609600" indent="-609600" algn="just">
              <a:lnSpc>
                <a:spcPct val="90000"/>
              </a:lnSpc>
              <a:buFontTx/>
              <a:buNone/>
            </a:pPr>
            <a:r>
              <a:rPr lang="es-EC" sz="2000" b="1" u="sng">
                <a:latin typeface="Times New Roman" pitchFamily="18" charset="0"/>
              </a:rPr>
              <a:t>Plan de acción 4:</a:t>
            </a:r>
            <a:endParaRPr lang="en-US" sz="2000">
              <a:latin typeface="Times New Roman" pitchFamily="18" charset="0"/>
            </a:endParaRPr>
          </a:p>
          <a:p>
            <a:pPr marL="609600" indent="-609600" algn="just">
              <a:lnSpc>
                <a:spcPct val="90000"/>
              </a:lnSpc>
              <a:buFontTx/>
              <a:buNone/>
            </a:pPr>
            <a:r>
              <a:rPr lang="es-EC" sz="2000" b="1">
                <a:latin typeface="Times New Roman" pitchFamily="18" charset="0"/>
              </a:rPr>
              <a:t>Desarrollar la comercialización a partir de una alianza estratégica, que contemple la expansión e internacionalización de nuestros productos.</a:t>
            </a:r>
          </a:p>
          <a:p>
            <a:pPr marL="609600" indent="-609600" algn="just">
              <a:lnSpc>
                <a:spcPct val="90000"/>
              </a:lnSpc>
              <a:buFontTx/>
              <a:buNone/>
            </a:pPr>
            <a:endParaRPr lang="es-EC" sz="2000" b="1">
              <a:latin typeface="Times New Roman" pitchFamily="18" charset="0"/>
            </a:endParaRPr>
          </a:p>
          <a:p>
            <a:pPr marL="609600" indent="-609600" algn="just">
              <a:lnSpc>
                <a:spcPct val="90000"/>
              </a:lnSpc>
              <a:buFontTx/>
              <a:buNone/>
            </a:pPr>
            <a:r>
              <a:rPr lang="es-EC" sz="2000">
                <a:latin typeface="Times New Roman" pitchFamily="18" charset="0"/>
              </a:rPr>
              <a:t>         Establecer por medio de los canales de distribución, una forma de comunicación, promoción y publicidad de nuestro producto para el cliente, utilizando como medio de transferencia a la empresa aliada de tal forma que este pueda ofrecer información de primera mano sobre el comportamiento del mercado para que Ecuacocoa pueda ofrecer los productos según los requerimientos.  </a:t>
            </a:r>
          </a:p>
          <a:p>
            <a:pPr marL="609600" indent="-609600" algn="just">
              <a:lnSpc>
                <a:spcPct val="90000"/>
              </a:lnSpc>
              <a:buFontTx/>
              <a:buNone/>
            </a:pPr>
            <a:endParaRPr lang="es-EC" sz="2000">
              <a:latin typeface="Times New Roman" pitchFamily="18" charset="0"/>
            </a:endParaRPr>
          </a:p>
          <a:p>
            <a:pPr marL="609600" indent="-609600" algn="just">
              <a:lnSpc>
                <a:spcPct val="90000"/>
              </a:lnSpc>
              <a:buFontTx/>
              <a:buNone/>
            </a:pPr>
            <a:endParaRPr lang="en-US" sz="2000">
              <a:latin typeface="Times New Roman" pitchFamily="18" charset="0"/>
            </a:endParaRPr>
          </a:p>
        </p:txBody>
      </p:sp>
      <p:sp>
        <p:nvSpPr>
          <p:cNvPr id="103428" name="Rectangle 4"/>
          <p:cNvSpPr>
            <a:spLocks noChangeArrowheads="1"/>
          </p:cNvSpPr>
          <p:nvPr/>
        </p:nvSpPr>
        <p:spPr bwMode="auto">
          <a:xfrm>
            <a:off x="457200" y="4572000"/>
            <a:ext cx="1600200" cy="762000"/>
          </a:xfrm>
          <a:prstGeom prst="rect">
            <a:avLst/>
          </a:prstGeom>
          <a:noFill/>
          <a:ln w="9525">
            <a:solidFill>
              <a:schemeClr val="tx1"/>
            </a:solidFill>
            <a:miter lim="800000"/>
            <a:headEnd/>
            <a:tailEnd/>
          </a:ln>
          <a:effectLst/>
        </p:spPr>
        <p:txBody>
          <a:bodyPr wrap="none" anchor="ctr"/>
          <a:lstStyle/>
          <a:p>
            <a:endParaRPr lang="es-ES"/>
          </a:p>
        </p:txBody>
      </p:sp>
      <p:sp>
        <p:nvSpPr>
          <p:cNvPr id="103429" name="Text Box 5"/>
          <p:cNvSpPr txBox="1">
            <a:spLocks noChangeArrowheads="1"/>
          </p:cNvSpPr>
          <p:nvPr/>
        </p:nvSpPr>
        <p:spPr bwMode="auto">
          <a:xfrm>
            <a:off x="533400" y="4724400"/>
            <a:ext cx="1371600" cy="366713"/>
          </a:xfrm>
          <a:prstGeom prst="rect">
            <a:avLst/>
          </a:prstGeom>
          <a:noFill/>
          <a:ln w="9525">
            <a:noFill/>
            <a:miter lim="800000"/>
            <a:headEnd/>
            <a:tailEnd/>
          </a:ln>
          <a:effectLst/>
        </p:spPr>
        <p:txBody>
          <a:bodyPr>
            <a:spAutoFit/>
          </a:bodyPr>
          <a:lstStyle/>
          <a:p>
            <a:pPr>
              <a:spcBef>
                <a:spcPct val="50000"/>
              </a:spcBef>
            </a:pPr>
            <a:r>
              <a:rPr lang="es-EC">
                <a:latin typeface="Times New Roman" pitchFamily="18" charset="0"/>
              </a:rPr>
              <a:t>EMPRESA</a:t>
            </a:r>
            <a:endParaRPr lang="en-US">
              <a:latin typeface="Times New Roman" pitchFamily="18" charset="0"/>
            </a:endParaRPr>
          </a:p>
        </p:txBody>
      </p:sp>
      <p:sp>
        <p:nvSpPr>
          <p:cNvPr id="103430" name="Line 6"/>
          <p:cNvSpPr>
            <a:spLocks noChangeShapeType="1"/>
          </p:cNvSpPr>
          <p:nvPr/>
        </p:nvSpPr>
        <p:spPr bwMode="auto">
          <a:xfrm flipV="1">
            <a:off x="2057400" y="4953000"/>
            <a:ext cx="609600" cy="0"/>
          </a:xfrm>
          <a:prstGeom prst="line">
            <a:avLst/>
          </a:prstGeom>
          <a:noFill/>
          <a:ln w="9525">
            <a:solidFill>
              <a:schemeClr val="tx1"/>
            </a:solidFill>
            <a:round/>
            <a:headEnd/>
            <a:tailEnd type="triangle" w="med" len="med"/>
          </a:ln>
          <a:effectLst/>
        </p:spPr>
        <p:txBody>
          <a:bodyPr/>
          <a:lstStyle/>
          <a:p>
            <a:endParaRPr lang="es-ES"/>
          </a:p>
        </p:txBody>
      </p:sp>
      <p:sp>
        <p:nvSpPr>
          <p:cNvPr id="103431" name="Rectangle 7"/>
          <p:cNvSpPr>
            <a:spLocks noChangeArrowheads="1"/>
          </p:cNvSpPr>
          <p:nvPr/>
        </p:nvSpPr>
        <p:spPr bwMode="auto">
          <a:xfrm>
            <a:off x="2743200" y="4572000"/>
            <a:ext cx="1447800" cy="762000"/>
          </a:xfrm>
          <a:prstGeom prst="rect">
            <a:avLst/>
          </a:prstGeom>
          <a:noFill/>
          <a:ln w="9525">
            <a:solidFill>
              <a:schemeClr val="tx1"/>
            </a:solidFill>
            <a:miter lim="800000"/>
            <a:headEnd/>
            <a:tailEnd/>
          </a:ln>
          <a:effectLst/>
        </p:spPr>
        <p:txBody>
          <a:bodyPr wrap="none" anchor="ctr"/>
          <a:lstStyle/>
          <a:p>
            <a:endParaRPr lang="es-ES"/>
          </a:p>
        </p:txBody>
      </p:sp>
      <p:sp>
        <p:nvSpPr>
          <p:cNvPr id="103432" name="Text Box 8"/>
          <p:cNvSpPr txBox="1">
            <a:spLocks noChangeArrowheads="1"/>
          </p:cNvSpPr>
          <p:nvPr/>
        </p:nvSpPr>
        <p:spPr bwMode="auto">
          <a:xfrm>
            <a:off x="2819400" y="4724400"/>
            <a:ext cx="1295400" cy="366713"/>
          </a:xfrm>
          <a:prstGeom prst="rect">
            <a:avLst/>
          </a:prstGeom>
          <a:noFill/>
          <a:ln w="9525">
            <a:noFill/>
            <a:miter lim="800000"/>
            <a:headEnd/>
            <a:tailEnd/>
          </a:ln>
          <a:effectLst/>
        </p:spPr>
        <p:txBody>
          <a:bodyPr>
            <a:spAutoFit/>
          </a:bodyPr>
          <a:lstStyle/>
          <a:p>
            <a:pPr>
              <a:spcBef>
                <a:spcPct val="50000"/>
              </a:spcBef>
            </a:pPr>
            <a:r>
              <a:rPr lang="es-EC">
                <a:latin typeface="Times New Roman" pitchFamily="18" charset="0"/>
              </a:rPr>
              <a:t>ALIADA</a:t>
            </a:r>
            <a:endParaRPr lang="en-US">
              <a:latin typeface="Times New Roman" pitchFamily="18" charset="0"/>
            </a:endParaRPr>
          </a:p>
        </p:txBody>
      </p:sp>
      <p:sp>
        <p:nvSpPr>
          <p:cNvPr id="103433" name="Line 9"/>
          <p:cNvSpPr>
            <a:spLocks noChangeShapeType="1"/>
          </p:cNvSpPr>
          <p:nvPr/>
        </p:nvSpPr>
        <p:spPr bwMode="auto">
          <a:xfrm>
            <a:off x="4191000" y="4953000"/>
            <a:ext cx="381000" cy="0"/>
          </a:xfrm>
          <a:prstGeom prst="line">
            <a:avLst/>
          </a:prstGeom>
          <a:noFill/>
          <a:ln w="9525">
            <a:solidFill>
              <a:schemeClr val="tx1"/>
            </a:solidFill>
            <a:round/>
            <a:headEnd/>
            <a:tailEnd type="triangle" w="med" len="med"/>
          </a:ln>
          <a:effectLst/>
        </p:spPr>
        <p:txBody>
          <a:bodyPr/>
          <a:lstStyle/>
          <a:p>
            <a:endParaRPr lang="es-ES"/>
          </a:p>
        </p:txBody>
      </p:sp>
      <p:sp>
        <p:nvSpPr>
          <p:cNvPr id="103434" name="Rectangle 10"/>
          <p:cNvSpPr>
            <a:spLocks noChangeArrowheads="1"/>
          </p:cNvSpPr>
          <p:nvPr/>
        </p:nvSpPr>
        <p:spPr bwMode="auto">
          <a:xfrm>
            <a:off x="4648200" y="4572000"/>
            <a:ext cx="1981200" cy="762000"/>
          </a:xfrm>
          <a:prstGeom prst="rect">
            <a:avLst/>
          </a:prstGeom>
          <a:noFill/>
          <a:ln w="9525">
            <a:solidFill>
              <a:schemeClr val="tx1"/>
            </a:solidFill>
            <a:miter lim="800000"/>
            <a:headEnd/>
            <a:tailEnd/>
          </a:ln>
          <a:effectLst/>
        </p:spPr>
        <p:txBody>
          <a:bodyPr wrap="none" anchor="ctr"/>
          <a:lstStyle/>
          <a:p>
            <a:endParaRPr lang="es-ES"/>
          </a:p>
        </p:txBody>
      </p:sp>
      <p:sp>
        <p:nvSpPr>
          <p:cNvPr id="103435" name="Text Box 11"/>
          <p:cNvSpPr txBox="1">
            <a:spLocks noChangeArrowheads="1"/>
          </p:cNvSpPr>
          <p:nvPr/>
        </p:nvSpPr>
        <p:spPr bwMode="auto">
          <a:xfrm>
            <a:off x="5105400" y="4648200"/>
            <a:ext cx="990600" cy="366713"/>
          </a:xfrm>
          <a:prstGeom prst="rect">
            <a:avLst/>
          </a:prstGeom>
          <a:noFill/>
          <a:ln w="9525">
            <a:noFill/>
            <a:miter lim="800000"/>
            <a:headEnd/>
            <a:tailEnd/>
          </a:ln>
          <a:effectLst/>
        </p:spPr>
        <p:txBody>
          <a:bodyPr>
            <a:spAutoFit/>
          </a:bodyPr>
          <a:lstStyle/>
          <a:p>
            <a:pPr>
              <a:spcBef>
                <a:spcPct val="50000"/>
              </a:spcBef>
            </a:pPr>
            <a:endParaRPr lang="en-US">
              <a:latin typeface="Times New Roman" pitchFamily="18" charset="0"/>
            </a:endParaRPr>
          </a:p>
        </p:txBody>
      </p:sp>
      <p:sp>
        <p:nvSpPr>
          <p:cNvPr id="103436" name="Text Box 12"/>
          <p:cNvSpPr txBox="1">
            <a:spLocks noChangeArrowheads="1"/>
          </p:cNvSpPr>
          <p:nvPr/>
        </p:nvSpPr>
        <p:spPr bwMode="auto">
          <a:xfrm>
            <a:off x="4648200" y="4724400"/>
            <a:ext cx="2133600" cy="366713"/>
          </a:xfrm>
          <a:prstGeom prst="rect">
            <a:avLst/>
          </a:prstGeom>
          <a:noFill/>
          <a:ln w="9525">
            <a:noFill/>
            <a:miter lim="800000"/>
            <a:headEnd/>
            <a:tailEnd/>
          </a:ln>
          <a:effectLst/>
        </p:spPr>
        <p:txBody>
          <a:bodyPr>
            <a:spAutoFit/>
          </a:bodyPr>
          <a:lstStyle/>
          <a:p>
            <a:pPr>
              <a:spcBef>
                <a:spcPct val="50000"/>
              </a:spcBef>
            </a:pPr>
            <a:r>
              <a:rPr lang="es-EC">
                <a:latin typeface="Times New Roman" pitchFamily="18" charset="0"/>
              </a:rPr>
              <a:t>INTERMEDIARIO</a:t>
            </a:r>
            <a:endParaRPr lang="en-US">
              <a:latin typeface="Times New Roman" pitchFamily="18" charset="0"/>
            </a:endParaRPr>
          </a:p>
        </p:txBody>
      </p:sp>
      <p:sp>
        <p:nvSpPr>
          <p:cNvPr id="103437" name="Rectangle 13"/>
          <p:cNvSpPr>
            <a:spLocks noChangeArrowheads="1"/>
          </p:cNvSpPr>
          <p:nvPr/>
        </p:nvSpPr>
        <p:spPr bwMode="auto">
          <a:xfrm>
            <a:off x="7086600" y="4572000"/>
            <a:ext cx="1981200" cy="762000"/>
          </a:xfrm>
          <a:prstGeom prst="rect">
            <a:avLst/>
          </a:prstGeom>
          <a:noFill/>
          <a:ln w="9525">
            <a:solidFill>
              <a:schemeClr val="tx1"/>
            </a:solidFill>
            <a:miter lim="800000"/>
            <a:headEnd/>
            <a:tailEnd/>
          </a:ln>
          <a:effectLst/>
        </p:spPr>
        <p:txBody>
          <a:bodyPr wrap="none" anchor="ctr"/>
          <a:lstStyle/>
          <a:p>
            <a:endParaRPr lang="es-ES"/>
          </a:p>
        </p:txBody>
      </p:sp>
      <p:sp>
        <p:nvSpPr>
          <p:cNvPr id="103438" name="Text Box 14"/>
          <p:cNvSpPr txBox="1">
            <a:spLocks noChangeArrowheads="1"/>
          </p:cNvSpPr>
          <p:nvPr/>
        </p:nvSpPr>
        <p:spPr bwMode="auto">
          <a:xfrm>
            <a:off x="7162800" y="4724400"/>
            <a:ext cx="1981200" cy="366713"/>
          </a:xfrm>
          <a:prstGeom prst="rect">
            <a:avLst/>
          </a:prstGeom>
          <a:noFill/>
          <a:ln w="9525">
            <a:noFill/>
            <a:miter lim="800000"/>
            <a:headEnd/>
            <a:tailEnd/>
          </a:ln>
          <a:effectLst/>
        </p:spPr>
        <p:txBody>
          <a:bodyPr>
            <a:spAutoFit/>
          </a:bodyPr>
          <a:lstStyle/>
          <a:p>
            <a:pPr>
              <a:spcBef>
                <a:spcPct val="50000"/>
              </a:spcBef>
            </a:pPr>
            <a:r>
              <a:rPr lang="es-EC">
                <a:latin typeface="Times New Roman" pitchFamily="18" charset="0"/>
              </a:rPr>
              <a:t>COMPRADORES</a:t>
            </a:r>
            <a:endParaRPr lang="en-US">
              <a:latin typeface="Times New Roman" pitchFamily="18" charset="0"/>
            </a:endParaRPr>
          </a:p>
        </p:txBody>
      </p:sp>
      <p:sp>
        <p:nvSpPr>
          <p:cNvPr id="103439" name="Line 15"/>
          <p:cNvSpPr>
            <a:spLocks noChangeShapeType="1"/>
          </p:cNvSpPr>
          <p:nvPr/>
        </p:nvSpPr>
        <p:spPr bwMode="auto">
          <a:xfrm flipV="1">
            <a:off x="6629400" y="4953000"/>
            <a:ext cx="381000" cy="0"/>
          </a:xfrm>
          <a:prstGeom prst="line">
            <a:avLst/>
          </a:prstGeom>
          <a:noFill/>
          <a:ln w="9525">
            <a:solidFill>
              <a:schemeClr val="tx1"/>
            </a:solidFill>
            <a:round/>
            <a:headEnd/>
            <a:tailEnd type="triangle" w="med" len="med"/>
          </a:ln>
          <a:effectLst/>
        </p:spPr>
        <p:txBody>
          <a:bodyPr/>
          <a:lstStyle/>
          <a:p>
            <a:endParaRPr lang="es-ES"/>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590550" y="-171450"/>
            <a:ext cx="8229600" cy="1143000"/>
          </a:xfrm>
        </p:spPr>
        <p:txBody>
          <a:bodyPr/>
          <a:lstStyle/>
          <a:p>
            <a:r>
              <a:rPr lang="es-EC" sz="3000">
                <a:latin typeface="Times New Roman" pitchFamily="18" charset="0"/>
              </a:rPr>
              <a:t>Estrategias y Plan de Acción</a:t>
            </a:r>
            <a:endParaRPr lang="en-US" sz="3000">
              <a:latin typeface="Times New Roman" pitchFamily="18" charset="0"/>
            </a:endParaRPr>
          </a:p>
        </p:txBody>
      </p:sp>
      <p:sp>
        <p:nvSpPr>
          <p:cNvPr id="105475" name="Text Box 3"/>
          <p:cNvSpPr txBox="1">
            <a:spLocks noChangeArrowheads="1"/>
          </p:cNvSpPr>
          <p:nvPr/>
        </p:nvSpPr>
        <p:spPr bwMode="auto">
          <a:xfrm>
            <a:off x="228600" y="3276600"/>
            <a:ext cx="8915400" cy="366713"/>
          </a:xfrm>
          <a:prstGeom prst="rect">
            <a:avLst/>
          </a:prstGeom>
          <a:noFill/>
          <a:ln w="9525">
            <a:noFill/>
            <a:miter lim="800000"/>
            <a:headEnd/>
            <a:tailEnd/>
          </a:ln>
          <a:effectLst/>
        </p:spPr>
        <p:txBody>
          <a:bodyPr>
            <a:spAutoFit/>
          </a:bodyPr>
          <a:lstStyle/>
          <a:p>
            <a:pPr>
              <a:spcBef>
                <a:spcPct val="50000"/>
              </a:spcBef>
            </a:pPr>
            <a:endParaRPr lang="en-US">
              <a:latin typeface="Times New Roman" pitchFamily="18" charset="0"/>
            </a:endParaRPr>
          </a:p>
        </p:txBody>
      </p:sp>
      <p:sp>
        <p:nvSpPr>
          <p:cNvPr id="105476" name="Text Box 4"/>
          <p:cNvSpPr txBox="1">
            <a:spLocks noChangeArrowheads="1"/>
          </p:cNvSpPr>
          <p:nvPr/>
        </p:nvSpPr>
        <p:spPr bwMode="auto">
          <a:xfrm>
            <a:off x="228600" y="1295400"/>
            <a:ext cx="8686800" cy="1766888"/>
          </a:xfrm>
          <a:prstGeom prst="rect">
            <a:avLst/>
          </a:prstGeom>
          <a:noFill/>
          <a:ln w="9525">
            <a:noFill/>
            <a:miter lim="800000"/>
            <a:headEnd/>
            <a:tailEnd/>
          </a:ln>
          <a:effectLst/>
        </p:spPr>
        <p:txBody>
          <a:bodyPr>
            <a:spAutoFit/>
          </a:bodyPr>
          <a:lstStyle/>
          <a:p>
            <a:pPr algn="just">
              <a:spcBef>
                <a:spcPct val="50000"/>
              </a:spcBef>
            </a:pPr>
            <a:r>
              <a:rPr lang="es-EC" sz="2200">
                <a:latin typeface="Times New Roman" pitchFamily="18" charset="0"/>
              </a:rPr>
              <a:t>Se ofrecerá un descuento del 5% sobre los precios de venta a partir de esto el intermediario pueda mantener ciertos niveles de rentabilidad sobre la mercadería, además se le ofrecerá un método de pago preferencial, de hasta 120 días de plazo (50% de contado, 15% a 30 días, 15% a 60 días, 10% a 90 días y 10% a 120 días).</a:t>
            </a:r>
            <a:endParaRPr lang="en-US" sz="2200">
              <a:latin typeface="Times New Roman" pitchFamily="18" charset="0"/>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519113" y="-171450"/>
            <a:ext cx="8229600" cy="1143000"/>
          </a:xfrm>
        </p:spPr>
        <p:txBody>
          <a:bodyPr/>
          <a:lstStyle/>
          <a:p>
            <a:r>
              <a:rPr lang="es-EC" sz="3000">
                <a:latin typeface="Times New Roman" pitchFamily="18" charset="0"/>
              </a:rPr>
              <a:t>Estrategias y Plan de Acción</a:t>
            </a:r>
            <a:endParaRPr lang="en-US" sz="3000">
              <a:latin typeface="Times New Roman" pitchFamily="18" charset="0"/>
            </a:endParaRPr>
          </a:p>
        </p:txBody>
      </p:sp>
      <p:sp>
        <p:nvSpPr>
          <p:cNvPr id="107523" name="Rectangle 3"/>
          <p:cNvSpPr>
            <a:spLocks noGrp="1" noChangeArrowheads="1"/>
          </p:cNvSpPr>
          <p:nvPr>
            <p:ph type="body" idx="1"/>
          </p:nvPr>
        </p:nvSpPr>
        <p:spPr>
          <a:xfrm>
            <a:off x="457200" y="914400"/>
            <a:ext cx="8229600" cy="5467350"/>
          </a:xfrm>
        </p:spPr>
        <p:txBody>
          <a:bodyPr/>
          <a:lstStyle/>
          <a:p>
            <a:pPr algn="just">
              <a:lnSpc>
                <a:spcPct val="80000"/>
              </a:lnSpc>
              <a:buFontTx/>
              <a:buNone/>
            </a:pPr>
            <a:r>
              <a:rPr lang="es-EC" sz="2100" b="1" u="sng">
                <a:latin typeface="Times New Roman" pitchFamily="18" charset="0"/>
              </a:rPr>
              <a:t>Plan de acción 5:</a:t>
            </a:r>
            <a:endParaRPr lang="es-EC" sz="2100" b="1">
              <a:latin typeface="Times New Roman" pitchFamily="18" charset="0"/>
            </a:endParaRPr>
          </a:p>
          <a:p>
            <a:pPr algn="just">
              <a:lnSpc>
                <a:spcPct val="80000"/>
              </a:lnSpc>
            </a:pPr>
            <a:r>
              <a:rPr lang="es-EC" sz="2100" b="1">
                <a:latin typeface="Times New Roman" pitchFamily="18" charset="0"/>
              </a:rPr>
              <a:t>Desarrollar una estrategia de marketing y promoción de nuestra empresa.</a:t>
            </a:r>
          </a:p>
          <a:p>
            <a:pPr algn="just">
              <a:lnSpc>
                <a:spcPct val="80000"/>
              </a:lnSpc>
              <a:buFontTx/>
              <a:buNone/>
            </a:pPr>
            <a:endParaRPr lang="es-EC" sz="2100" b="1">
              <a:latin typeface="Times New Roman" pitchFamily="18" charset="0"/>
            </a:endParaRPr>
          </a:p>
          <a:p>
            <a:pPr algn="just">
              <a:lnSpc>
                <a:spcPct val="80000"/>
              </a:lnSpc>
            </a:pPr>
            <a:r>
              <a:rPr lang="es-EC" sz="2100" b="1">
                <a:latin typeface="Times New Roman" pitchFamily="18" charset="0"/>
              </a:rPr>
              <a:t>Pagina Web</a:t>
            </a:r>
            <a:r>
              <a:rPr lang="en-US" sz="2100" b="1">
                <a:latin typeface="Times New Roman" pitchFamily="18" charset="0"/>
              </a:rPr>
              <a:t> </a:t>
            </a:r>
          </a:p>
          <a:p>
            <a:pPr algn="just">
              <a:lnSpc>
                <a:spcPct val="80000"/>
              </a:lnSpc>
              <a:buFontTx/>
              <a:buNone/>
            </a:pPr>
            <a:endParaRPr lang="en-US" sz="2100" b="1">
              <a:latin typeface="Times New Roman" pitchFamily="18" charset="0"/>
            </a:endParaRPr>
          </a:p>
          <a:p>
            <a:pPr algn="just">
              <a:lnSpc>
                <a:spcPct val="80000"/>
              </a:lnSpc>
            </a:pPr>
            <a:r>
              <a:rPr lang="es-EC" sz="2100">
                <a:latin typeface="Times New Roman" pitchFamily="18" charset="0"/>
              </a:rPr>
              <a:t>El fin principal de la pagina Web es dar información de nuestra empresa y producto, y los principales clientes. Otro punto importante que contendrá la página será que nuestros clientes podrán realizar sus pedidos, para agilitar el proceso de comercialización.</a:t>
            </a:r>
          </a:p>
          <a:p>
            <a:pPr algn="just">
              <a:lnSpc>
                <a:spcPct val="80000"/>
              </a:lnSpc>
            </a:pPr>
            <a:r>
              <a:rPr lang="es-EC" sz="2100">
                <a:latin typeface="Times New Roman" pitchFamily="18" charset="0"/>
              </a:rPr>
              <a:t>Se realizara una adecuación a la pagina Web de tal forma que se ofrezca a los clientes, documentos actualizados, para informar sobre los productos, como información del mercado.</a:t>
            </a:r>
            <a:endParaRPr lang="en-US" sz="2100">
              <a:latin typeface="Times New Roman" pitchFamily="18" charset="0"/>
            </a:endParaRPr>
          </a:p>
          <a:p>
            <a:pPr algn="just">
              <a:lnSpc>
                <a:spcPct val="80000"/>
              </a:lnSpc>
            </a:pPr>
            <a:endParaRPr lang="en-US" sz="2100" b="1">
              <a:latin typeface="Times New Roman" pitchFamily="18" charset="0"/>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590550" y="-171450"/>
            <a:ext cx="8229600" cy="1143000"/>
          </a:xfrm>
        </p:spPr>
        <p:txBody>
          <a:bodyPr/>
          <a:lstStyle/>
          <a:p>
            <a:r>
              <a:rPr lang="es-EC" sz="3000">
                <a:latin typeface="Times New Roman" pitchFamily="18" charset="0"/>
              </a:rPr>
              <a:t>Estrategias y Plan de Acción</a:t>
            </a:r>
            <a:endParaRPr lang="en-US" sz="3000">
              <a:latin typeface="Times New Roman" pitchFamily="18" charset="0"/>
            </a:endParaRPr>
          </a:p>
        </p:txBody>
      </p:sp>
      <p:sp>
        <p:nvSpPr>
          <p:cNvPr id="109571" name="Rectangle 3"/>
          <p:cNvSpPr>
            <a:spLocks noGrp="1" noChangeArrowheads="1"/>
          </p:cNvSpPr>
          <p:nvPr>
            <p:ph type="body" idx="1"/>
          </p:nvPr>
        </p:nvSpPr>
        <p:spPr>
          <a:xfrm>
            <a:off x="457200" y="908050"/>
            <a:ext cx="8147050" cy="5616575"/>
          </a:xfrm>
        </p:spPr>
        <p:txBody>
          <a:bodyPr/>
          <a:lstStyle/>
          <a:p>
            <a:pPr algn="just">
              <a:lnSpc>
                <a:spcPct val="90000"/>
              </a:lnSpc>
            </a:pPr>
            <a:r>
              <a:rPr lang="es-EC" sz="2100">
                <a:latin typeface="Times New Roman" pitchFamily="18" charset="0"/>
              </a:rPr>
              <a:t>La pagina Web se confeccionara para que funcione en dos idiomas (inglés/ español), lo que facilitará  la comunicación con los clientes.</a:t>
            </a:r>
            <a:r>
              <a:rPr lang="en-US" sz="2100">
                <a:latin typeface="Times New Roman" pitchFamily="18" charset="0"/>
              </a:rPr>
              <a:t> </a:t>
            </a:r>
          </a:p>
          <a:p>
            <a:pPr algn="just">
              <a:lnSpc>
                <a:spcPct val="90000"/>
              </a:lnSpc>
              <a:buFontTx/>
              <a:buNone/>
            </a:pPr>
            <a:r>
              <a:rPr lang="es-EC" sz="2100">
                <a:latin typeface="Times New Roman" pitchFamily="18" charset="0"/>
              </a:rPr>
              <a:t>Se detallan los costos en que se incurrirán:</a:t>
            </a:r>
          </a:p>
          <a:p>
            <a:pPr algn="just">
              <a:lnSpc>
                <a:spcPct val="90000"/>
              </a:lnSpc>
              <a:buFontTx/>
              <a:buNone/>
            </a:pPr>
            <a:r>
              <a:rPr lang="es-EC" sz="2100">
                <a:latin typeface="Times New Roman" pitchFamily="18" charset="0"/>
              </a:rPr>
              <a:t>1. Almacenamiento por medio de la página LINUX, con emails ilimitado, y otros programas que se requieran instalar.</a:t>
            </a:r>
          </a:p>
          <a:p>
            <a:pPr algn="just">
              <a:lnSpc>
                <a:spcPct val="90000"/>
              </a:lnSpc>
              <a:buFontTx/>
              <a:buNone/>
            </a:pPr>
            <a:r>
              <a:rPr lang="es-EC" sz="2100">
                <a:latin typeface="Times New Roman" pitchFamily="18" charset="0"/>
              </a:rPr>
              <a:t>2. Diseño de su página web personalizada.</a:t>
            </a:r>
          </a:p>
          <a:p>
            <a:pPr algn="just">
              <a:lnSpc>
                <a:spcPct val="90000"/>
              </a:lnSpc>
              <a:buFontTx/>
              <a:buNone/>
            </a:pPr>
            <a:r>
              <a:rPr lang="es-EC" sz="2100">
                <a:latin typeface="Times New Roman" pitchFamily="18" charset="0"/>
              </a:rPr>
              <a:t>3. Costo de actualización mensual: 65 dólares.</a:t>
            </a:r>
          </a:p>
          <a:p>
            <a:pPr algn="just">
              <a:lnSpc>
                <a:spcPct val="90000"/>
              </a:lnSpc>
              <a:buFontTx/>
              <a:buNone/>
            </a:pPr>
            <a:endParaRPr lang="es-EC" sz="2100">
              <a:latin typeface="Times New Roman" pitchFamily="18" charset="0"/>
            </a:endParaRPr>
          </a:p>
          <a:p>
            <a:pPr algn="just">
              <a:lnSpc>
                <a:spcPct val="90000"/>
              </a:lnSpc>
              <a:buFontTx/>
              <a:buNone/>
            </a:pPr>
            <a:r>
              <a:rPr lang="es-EC" sz="2100">
                <a:latin typeface="Times New Roman" pitchFamily="18" charset="0"/>
              </a:rPr>
              <a:t>Para el siguiente año si no hay cambios adicionales en la página Web tiene un costo de $ 70 y un costo de actualización mensual de 65 dólares.</a:t>
            </a:r>
            <a:endParaRPr lang="en-US" sz="2100">
              <a:latin typeface="Times New Roman" pitchFamily="18" charset="0"/>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590550" y="-242888"/>
            <a:ext cx="8229600" cy="1143001"/>
          </a:xfrm>
        </p:spPr>
        <p:txBody>
          <a:bodyPr/>
          <a:lstStyle/>
          <a:p>
            <a:r>
              <a:rPr lang="es-EC" sz="3000">
                <a:latin typeface="Times New Roman" pitchFamily="18" charset="0"/>
              </a:rPr>
              <a:t>Estrategias y Plan de Acción</a:t>
            </a:r>
            <a:endParaRPr lang="en-US" sz="3000">
              <a:latin typeface="Times New Roman" pitchFamily="18" charset="0"/>
            </a:endParaRPr>
          </a:p>
        </p:txBody>
      </p:sp>
      <p:sp>
        <p:nvSpPr>
          <p:cNvPr id="111619" name="Rectangle 3"/>
          <p:cNvSpPr>
            <a:spLocks noGrp="1" noChangeArrowheads="1"/>
          </p:cNvSpPr>
          <p:nvPr>
            <p:ph type="body" idx="1"/>
          </p:nvPr>
        </p:nvSpPr>
        <p:spPr>
          <a:xfrm>
            <a:off x="277813" y="692150"/>
            <a:ext cx="8686800" cy="6264275"/>
          </a:xfrm>
        </p:spPr>
        <p:txBody>
          <a:bodyPr/>
          <a:lstStyle/>
          <a:p>
            <a:pPr algn="just">
              <a:lnSpc>
                <a:spcPct val="80000"/>
              </a:lnSpc>
              <a:buFontTx/>
              <a:buNone/>
            </a:pPr>
            <a:endParaRPr lang="es-EC" sz="2100">
              <a:latin typeface="Times New Roman" pitchFamily="18" charset="0"/>
            </a:endParaRPr>
          </a:p>
          <a:p>
            <a:pPr algn="just">
              <a:lnSpc>
                <a:spcPct val="80000"/>
              </a:lnSpc>
              <a:buFontTx/>
              <a:buNone/>
            </a:pPr>
            <a:r>
              <a:rPr lang="es-EC" sz="2100" b="1">
                <a:latin typeface="Times New Roman" pitchFamily="18" charset="0"/>
              </a:rPr>
              <a:t>Ferias Internacionales:</a:t>
            </a:r>
            <a:endParaRPr lang="es-ES" sz="2100" b="1">
              <a:latin typeface="Times New Roman" pitchFamily="18" charset="0"/>
            </a:endParaRPr>
          </a:p>
          <a:p>
            <a:pPr algn="just">
              <a:lnSpc>
                <a:spcPct val="80000"/>
              </a:lnSpc>
              <a:buFontTx/>
              <a:buNone/>
            </a:pPr>
            <a:endParaRPr lang="es-EC" sz="2100" b="1">
              <a:latin typeface="Times New Roman" pitchFamily="18" charset="0"/>
            </a:endParaRPr>
          </a:p>
          <a:p>
            <a:pPr algn="just">
              <a:lnSpc>
                <a:spcPct val="80000"/>
              </a:lnSpc>
            </a:pPr>
            <a:r>
              <a:rPr lang="es-EC" sz="2100">
                <a:latin typeface="Times New Roman" pitchFamily="18" charset="0"/>
              </a:rPr>
              <a:t>La participación en Ferias Internacionales es una excelente herramienta de promoción, pues permite un contacto personal y una presentación directa de nuestra empresa, producto e imagen.</a:t>
            </a:r>
          </a:p>
          <a:p>
            <a:pPr algn="just">
              <a:lnSpc>
                <a:spcPct val="80000"/>
              </a:lnSpc>
              <a:buFontTx/>
              <a:buNone/>
            </a:pPr>
            <a:r>
              <a:rPr lang="es-EC" sz="2100">
                <a:latin typeface="Times New Roman" pitchFamily="18" charset="0"/>
              </a:rPr>
              <a:t>Antes de seleccionar una feria hay que analizar lo siguiente:</a:t>
            </a:r>
          </a:p>
          <a:p>
            <a:pPr algn="just">
              <a:lnSpc>
                <a:spcPct val="80000"/>
              </a:lnSpc>
            </a:pPr>
            <a:r>
              <a:rPr lang="es-EC" sz="2100">
                <a:latin typeface="Times New Roman" pitchFamily="18" charset="0"/>
              </a:rPr>
              <a:t>Productos o servicios que se exhiben.</a:t>
            </a:r>
          </a:p>
          <a:p>
            <a:pPr algn="just">
              <a:lnSpc>
                <a:spcPct val="80000"/>
              </a:lnSpc>
            </a:pPr>
            <a:r>
              <a:rPr lang="es-EC" sz="2100">
                <a:latin typeface="Times New Roman" pitchFamily="18" charset="0"/>
              </a:rPr>
              <a:t>Numero de visitantes </a:t>
            </a:r>
          </a:p>
          <a:p>
            <a:pPr algn="just">
              <a:lnSpc>
                <a:spcPct val="80000"/>
              </a:lnSpc>
            </a:pPr>
            <a:r>
              <a:rPr lang="es-EC" sz="2100">
                <a:latin typeface="Times New Roman" pitchFamily="18" charset="0"/>
              </a:rPr>
              <a:t>Expositores locales, e internacionales en ediciones previas.</a:t>
            </a:r>
          </a:p>
          <a:p>
            <a:pPr algn="just">
              <a:lnSpc>
                <a:spcPct val="80000"/>
              </a:lnSpc>
            </a:pPr>
            <a:r>
              <a:rPr lang="es-EC" sz="2100">
                <a:latin typeface="Times New Roman" pitchFamily="18" charset="0"/>
              </a:rPr>
              <a:t>Espacio neto de exposición.</a:t>
            </a:r>
          </a:p>
          <a:p>
            <a:pPr algn="just">
              <a:lnSpc>
                <a:spcPct val="80000"/>
              </a:lnSpc>
            </a:pPr>
            <a:r>
              <a:rPr lang="es-EC" sz="2100">
                <a:latin typeface="Times New Roman" pitchFamily="18" charset="0"/>
              </a:rPr>
              <a:t>Costo de alquiler de espacio.</a:t>
            </a:r>
          </a:p>
          <a:p>
            <a:pPr algn="just">
              <a:lnSpc>
                <a:spcPct val="80000"/>
              </a:lnSpc>
              <a:buFontTx/>
              <a:buNone/>
            </a:pPr>
            <a:endParaRPr lang="es-ES" sz="2100">
              <a:latin typeface="Times New Roman" pitchFamily="18" charset="0"/>
            </a:endParaRPr>
          </a:p>
          <a:p>
            <a:pPr algn="just">
              <a:lnSpc>
                <a:spcPct val="80000"/>
              </a:lnSpc>
              <a:buFontTx/>
              <a:buNone/>
            </a:pPr>
            <a:r>
              <a:rPr lang="es-ES" sz="2100">
                <a:latin typeface="Times New Roman" pitchFamily="18" charset="0"/>
              </a:rPr>
              <a:t>F</a:t>
            </a:r>
            <a:r>
              <a:rPr lang="es-EC" sz="2100">
                <a:latin typeface="Times New Roman" pitchFamily="18" charset="0"/>
              </a:rPr>
              <a:t>eria de ANUGA 2007. </a:t>
            </a:r>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611188" y="-171450"/>
            <a:ext cx="8229600" cy="1143000"/>
          </a:xfrm>
        </p:spPr>
        <p:txBody>
          <a:bodyPr/>
          <a:lstStyle/>
          <a:p>
            <a:r>
              <a:rPr lang="es-EC" sz="3000">
                <a:latin typeface="Times New Roman" pitchFamily="18" charset="0"/>
              </a:rPr>
              <a:t>Estrategias y Plan de Acción</a:t>
            </a:r>
            <a:endParaRPr lang="en-US" sz="3000">
              <a:latin typeface="Times New Roman" pitchFamily="18" charset="0"/>
            </a:endParaRPr>
          </a:p>
        </p:txBody>
      </p:sp>
      <p:graphicFrame>
        <p:nvGraphicFramePr>
          <p:cNvPr id="113667" name="Group 3"/>
          <p:cNvGraphicFramePr>
            <a:graphicFrameLocks noGrp="1"/>
          </p:cNvGraphicFramePr>
          <p:nvPr>
            <p:ph idx="1"/>
          </p:nvPr>
        </p:nvGraphicFramePr>
        <p:xfrm>
          <a:off x="2114550" y="981075"/>
          <a:ext cx="5410200" cy="5575300"/>
        </p:xfrm>
        <a:graphic>
          <a:graphicData uri="http://schemas.openxmlformats.org/drawingml/2006/table">
            <a:tbl>
              <a:tblPr/>
              <a:tblGrid>
                <a:gridCol w="3178175"/>
                <a:gridCol w="2232025"/>
              </a:tblGrid>
              <a:tr h="228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1" i="0" u="none" strike="noStrike" cap="none" normalizeH="0" baseline="0" smtClean="0">
                          <a:ln>
                            <a:noFill/>
                          </a:ln>
                          <a:solidFill>
                            <a:schemeClr val="tx1"/>
                          </a:solidFill>
                          <a:effectLst/>
                          <a:latin typeface="Times New Roman" pitchFamily="18" charset="0"/>
                        </a:rPr>
                        <a:t>COSTOS BASICOS</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1" i="0" u="none" strike="noStrike" cap="none" normalizeH="0" baseline="0" smtClean="0">
                          <a:ln>
                            <a:noFill/>
                          </a:ln>
                          <a:solidFill>
                            <a:schemeClr val="tx1"/>
                          </a:solidFill>
                          <a:effectLst/>
                          <a:latin typeface="Times New Roman" pitchFamily="18" charset="0"/>
                        </a:rPr>
                        <a:t>USD $</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0" i="0" u="none" strike="noStrike" cap="none" normalizeH="0" baseline="0" smtClean="0">
                          <a:ln>
                            <a:noFill/>
                          </a:ln>
                          <a:solidFill>
                            <a:schemeClr val="tx1"/>
                          </a:solidFill>
                          <a:effectLst/>
                          <a:latin typeface="Times New Roman" pitchFamily="18" charset="0"/>
                        </a:rPr>
                        <a:t>Alquiler superficie</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0" i="0" u="none" strike="noStrike" cap="none" normalizeH="0" baseline="0" smtClean="0">
                          <a:ln>
                            <a:noFill/>
                          </a:ln>
                          <a:solidFill>
                            <a:schemeClr val="tx1"/>
                          </a:solidFill>
                          <a:effectLst/>
                          <a:latin typeface="Times New Roman" pitchFamily="18" charset="0"/>
                        </a:rPr>
                        <a:t>4000</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84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1" i="0" u="none" strike="noStrike" cap="none" normalizeH="0" baseline="0" smtClean="0">
                          <a:ln>
                            <a:noFill/>
                          </a:ln>
                          <a:solidFill>
                            <a:schemeClr val="tx1"/>
                          </a:solidFill>
                          <a:effectLst/>
                          <a:latin typeface="Times New Roman" pitchFamily="18" charset="0"/>
                        </a:rPr>
                        <a:t>Material promocional</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0" i="0" u="none" strike="noStrike" cap="none" normalizeH="0" baseline="0" smtClean="0">
                          <a:ln>
                            <a:noFill/>
                          </a:ln>
                          <a:solidFill>
                            <a:schemeClr val="tx1"/>
                          </a:solidFill>
                          <a:effectLst/>
                          <a:latin typeface="Times New Roman" pitchFamily="18" charset="0"/>
                        </a:rPr>
                        <a:t>  370,00</a:t>
                      </a:r>
                      <a:endParaRPr kumimoji="0" lang="en-US" sz="21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05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1" i="0" u="none" strike="noStrike" cap="none" normalizeH="0" baseline="0" smtClean="0">
                          <a:ln>
                            <a:noFill/>
                          </a:ln>
                          <a:solidFill>
                            <a:schemeClr val="tx1"/>
                          </a:solidFill>
                          <a:effectLst/>
                          <a:latin typeface="Times New Roman" pitchFamily="18" charset="0"/>
                        </a:rPr>
                        <a:t>SUBTOTAL</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0" i="0" u="none" strike="noStrike" cap="none" normalizeH="0" baseline="0" smtClean="0">
                          <a:ln>
                            <a:noFill/>
                          </a:ln>
                          <a:solidFill>
                            <a:schemeClr val="tx1"/>
                          </a:solidFill>
                          <a:effectLst/>
                          <a:latin typeface="Times New Roman" pitchFamily="18" charset="0"/>
                        </a:rPr>
                        <a:t>4370,00</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1" i="0" u="none" strike="noStrike" cap="none" normalizeH="0" baseline="0" smtClean="0">
                          <a:ln>
                            <a:noFill/>
                          </a:ln>
                          <a:solidFill>
                            <a:schemeClr val="tx1"/>
                          </a:solidFill>
                          <a:effectLst/>
                          <a:latin typeface="Times New Roman" pitchFamily="18" charset="0"/>
                        </a:rPr>
                        <a:t>Personal de asistencia</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1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0" i="0" u="none" strike="noStrike" cap="none" normalizeH="0" baseline="0" smtClean="0">
                          <a:ln>
                            <a:noFill/>
                          </a:ln>
                          <a:solidFill>
                            <a:schemeClr val="tx1"/>
                          </a:solidFill>
                          <a:effectLst/>
                          <a:latin typeface="Times New Roman" pitchFamily="18" charset="0"/>
                        </a:rPr>
                        <a:t>Boletos aéreos (2 funcionarios)</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0" i="0" u="none" strike="noStrike" cap="none" normalizeH="0" baseline="0" smtClean="0">
                          <a:ln>
                            <a:noFill/>
                          </a:ln>
                          <a:solidFill>
                            <a:schemeClr val="tx1"/>
                          </a:solidFill>
                          <a:effectLst/>
                          <a:latin typeface="Times New Roman" pitchFamily="18" charset="0"/>
                        </a:rPr>
                        <a:t> 3200</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0" i="0" u="none" strike="noStrike" cap="none" normalizeH="0" baseline="0" smtClean="0">
                          <a:ln>
                            <a:noFill/>
                          </a:ln>
                          <a:solidFill>
                            <a:schemeClr val="tx1"/>
                          </a:solidFill>
                          <a:effectLst/>
                          <a:latin typeface="Times New Roman" pitchFamily="18" charset="0"/>
                        </a:rPr>
                        <a:t>Hospedaje (2 personas x 6 días)</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0" i="0" u="none" strike="noStrike" cap="none" normalizeH="0" baseline="0" smtClean="0">
                          <a:ln>
                            <a:noFill/>
                          </a:ln>
                          <a:solidFill>
                            <a:schemeClr val="tx1"/>
                          </a:solidFill>
                          <a:effectLst/>
                          <a:latin typeface="Times New Roman" pitchFamily="18" charset="0"/>
                        </a:rPr>
                        <a:t> 1500</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0" i="0" u="none" strike="noStrike" cap="none" normalizeH="0" baseline="0" smtClean="0">
                          <a:ln>
                            <a:noFill/>
                          </a:ln>
                          <a:solidFill>
                            <a:schemeClr val="tx1"/>
                          </a:solidFill>
                          <a:effectLst/>
                          <a:latin typeface="Times New Roman" pitchFamily="18" charset="0"/>
                        </a:rPr>
                        <a:t>Viaticos y movilización</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0" i="0" u="none" strike="noStrike" cap="none" normalizeH="0" baseline="0" smtClean="0">
                          <a:ln>
                            <a:noFill/>
                          </a:ln>
                          <a:solidFill>
                            <a:schemeClr val="tx1"/>
                          </a:solidFill>
                          <a:effectLst/>
                          <a:latin typeface="Times New Roman" pitchFamily="18" charset="0"/>
                        </a:rPr>
                        <a:t> 1000</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78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1" i="0" u="none" strike="noStrike" cap="none" normalizeH="0" baseline="0" smtClean="0">
                          <a:ln>
                            <a:noFill/>
                          </a:ln>
                          <a:solidFill>
                            <a:schemeClr val="tx1"/>
                          </a:solidFill>
                          <a:effectLst/>
                          <a:latin typeface="Times New Roman" pitchFamily="18" charset="0"/>
                        </a:rPr>
                        <a:t>SUBTOTAL</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1" i="0" u="none" strike="noStrike" cap="none" normalizeH="0" baseline="0" smtClean="0">
                          <a:ln>
                            <a:noFill/>
                          </a:ln>
                          <a:solidFill>
                            <a:schemeClr val="tx1"/>
                          </a:solidFill>
                          <a:effectLst/>
                          <a:latin typeface="Times New Roman" pitchFamily="18" charset="0"/>
                        </a:rPr>
                        <a:t>$5700</a:t>
                      </a:r>
                      <a:endParaRPr kumimoji="0" lang="en-US" sz="2100" b="1"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1" i="0" u="none" strike="noStrike" cap="none" normalizeH="0" baseline="0" smtClean="0">
                          <a:ln>
                            <a:noFill/>
                          </a:ln>
                          <a:solidFill>
                            <a:schemeClr val="tx1"/>
                          </a:solidFill>
                          <a:effectLst/>
                          <a:latin typeface="Times New Roman" pitchFamily="18" charset="0"/>
                        </a:rPr>
                        <a:t>TOTAL</a:t>
                      </a:r>
                      <a:endParaRPr kumimoji="0" lang="en-US" sz="2100" b="1"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1" i="0" u="none" strike="noStrike" cap="none" normalizeH="0" baseline="0" smtClean="0">
                          <a:ln>
                            <a:noFill/>
                          </a:ln>
                          <a:solidFill>
                            <a:schemeClr val="tx1"/>
                          </a:solidFill>
                          <a:effectLst/>
                          <a:latin typeface="Times New Roman" pitchFamily="18" charset="0"/>
                        </a:rPr>
                        <a:t>$ 10070</a:t>
                      </a:r>
                      <a:r>
                        <a:rPr kumimoji="0" lang="es-EC" sz="2100" b="0" i="0" u="none" strike="noStrike" cap="none" normalizeH="0" baseline="0" smtClean="0">
                          <a:ln>
                            <a:noFill/>
                          </a:ln>
                          <a:solidFill>
                            <a:schemeClr val="tx1"/>
                          </a:solidFill>
                          <a:effectLst/>
                          <a:latin typeface="Times New Roman" pitchFamily="18" charset="0"/>
                        </a:rPr>
                        <a:t> </a:t>
                      </a:r>
                      <a:endParaRPr kumimoji="0" lang="en-US" sz="21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11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0" i="0" u="none" strike="noStrike" cap="none" normalizeH="0" baseline="0" smtClean="0">
                          <a:ln>
                            <a:noFill/>
                          </a:ln>
                          <a:solidFill>
                            <a:schemeClr val="tx1"/>
                          </a:solidFill>
                          <a:effectLst/>
                          <a:latin typeface="Times New Roman" pitchFamily="18" charset="0"/>
                        </a:rPr>
                        <a:t>5 % Imprevistos</a:t>
                      </a:r>
                      <a:endParaRPr kumimoji="0" lang="en-US" sz="21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0" i="0" u="none" strike="noStrike" cap="none" normalizeH="0" baseline="0" smtClean="0">
                          <a:ln>
                            <a:noFill/>
                          </a:ln>
                          <a:solidFill>
                            <a:schemeClr val="tx1"/>
                          </a:solidFill>
                          <a:effectLst/>
                          <a:latin typeface="Times New Roman" pitchFamily="18" charset="0"/>
                        </a:rPr>
                        <a:t>$ 503.5</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1" i="0" u="none" strike="noStrike" cap="none" normalizeH="0" baseline="0" smtClean="0">
                          <a:ln>
                            <a:noFill/>
                          </a:ln>
                          <a:solidFill>
                            <a:schemeClr val="tx1"/>
                          </a:solidFill>
                          <a:effectLst/>
                          <a:latin typeface="Times New Roman" pitchFamily="18" charset="0"/>
                        </a:rPr>
                        <a:t>TOTAL DE INVERSION</a:t>
                      </a:r>
                      <a:r>
                        <a:rPr kumimoji="0" lang="en-US" sz="21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s-EC" sz="2100" b="1" i="0" u="none" strike="noStrike" cap="none" normalizeH="0" baseline="0" smtClean="0">
                          <a:ln>
                            <a:noFill/>
                          </a:ln>
                          <a:solidFill>
                            <a:schemeClr val="tx1"/>
                          </a:solidFill>
                          <a:effectLst/>
                          <a:latin typeface="Times New Roman" pitchFamily="18" charset="0"/>
                        </a:rPr>
                        <a:t>$ 10573.5</a:t>
                      </a:r>
                      <a:r>
                        <a:rPr kumimoji="0" lang="es-EC" sz="2100" b="0" i="0" u="none" strike="noStrike" cap="none" normalizeH="0" baseline="0" smtClean="0">
                          <a:ln>
                            <a:noFill/>
                          </a:ln>
                          <a:solidFill>
                            <a:schemeClr val="tx1"/>
                          </a:solidFill>
                          <a:effectLst/>
                          <a:latin typeface="Times New Roman" pitchFamily="18" charset="0"/>
                        </a:rPr>
                        <a:t> </a:t>
                      </a:r>
                      <a:endParaRPr kumimoji="0" lang="en-US" sz="21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idx="4294967295"/>
          </p:nvPr>
        </p:nvSpPr>
        <p:spPr>
          <a:xfrm>
            <a:off x="519113" y="-171450"/>
            <a:ext cx="8229600" cy="1143000"/>
          </a:xfrm>
        </p:spPr>
        <p:txBody>
          <a:bodyPr/>
          <a:lstStyle/>
          <a:p>
            <a:r>
              <a:rPr lang="es-EC" sz="3000">
                <a:latin typeface="Times New Roman" pitchFamily="18" charset="0"/>
              </a:rPr>
              <a:t>Estrategias y Plan de Acción</a:t>
            </a:r>
            <a:endParaRPr lang="en-US" sz="3000">
              <a:latin typeface="Times New Roman" pitchFamily="18" charset="0"/>
            </a:endParaRPr>
          </a:p>
        </p:txBody>
      </p:sp>
      <p:sp>
        <p:nvSpPr>
          <p:cNvPr id="115715" name="Rectangle 3"/>
          <p:cNvSpPr>
            <a:spLocks noGrp="1" noChangeArrowheads="1"/>
          </p:cNvSpPr>
          <p:nvPr>
            <p:ph type="body" idx="4294967295"/>
          </p:nvPr>
        </p:nvSpPr>
        <p:spPr>
          <a:xfrm>
            <a:off x="107950" y="836613"/>
            <a:ext cx="8229600" cy="762000"/>
          </a:xfrm>
        </p:spPr>
        <p:txBody>
          <a:bodyPr/>
          <a:lstStyle/>
          <a:p>
            <a:pPr>
              <a:buFontTx/>
              <a:buNone/>
            </a:pPr>
            <a:r>
              <a:rPr lang="es-EC" sz="2000">
                <a:latin typeface="Times New Roman" pitchFamily="18" charset="0"/>
              </a:rPr>
              <a:t>Dado esto, el presupuesto global de publicidad y promociones que se tendrá para el primer año será:</a:t>
            </a:r>
            <a:endParaRPr lang="en-US" sz="2000">
              <a:latin typeface="Times New Roman" pitchFamily="18" charset="0"/>
            </a:endParaRPr>
          </a:p>
        </p:txBody>
      </p:sp>
      <p:graphicFrame>
        <p:nvGraphicFramePr>
          <p:cNvPr id="115716" name="Group 4"/>
          <p:cNvGraphicFramePr>
            <a:graphicFrameLocks noGrp="1"/>
          </p:cNvGraphicFramePr>
          <p:nvPr>
            <p:ph/>
          </p:nvPr>
        </p:nvGraphicFramePr>
        <p:xfrm>
          <a:off x="34925" y="1773238"/>
          <a:ext cx="9144000" cy="4941887"/>
        </p:xfrm>
        <a:graphic>
          <a:graphicData uri="http://schemas.openxmlformats.org/drawingml/2006/table">
            <a:tbl>
              <a:tblPr/>
              <a:tblGrid>
                <a:gridCol w="3600450"/>
                <a:gridCol w="1752600"/>
                <a:gridCol w="414338"/>
                <a:gridCol w="1490662"/>
                <a:gridCol w="414338"/>
                <a:gridCol w="1471612"/>
              </a:tblGrid>
              <a:tr h="261938">
                <a:tc gridSpan="6">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chemeClr val="tx1"/>
                          </a:solidFill>
                          <a:effectLst/>
                          <a:latin typeface="Times New Roman" pitchFamily="18" charset="0"/>
                          <a:cs typeface="Times New Roman" pitchFamily="18" charset="0"/>
                        </a:rPr>
                        <a:t>PRESUPUESTO TOTAL DE PUBLICIDAD</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6111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chemeClr val="tx1"/>
                          </a:solidFill>
                          <a:effectLst/>
                          <a:latin typeface="Times New Roman" pitchFamily="18" charset="0"/>
                          <a:cs typeface="Times New Roman" pitchFamily="18" charset="0"/>
                        </a:rPr>
                        <a:t>RUBRO</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chemeClr val="tx1"/>
                          </a:solidFill>
                          <a:effectLst/>
                          <a:latin typeface="Times New Roman" pitchFamily="18" charset="0"/>
                          <a:cs typeface="Times New Roman" pitchFamily="18" charset="0"/>
                        </a:rPr>
                        <a:t> COSTO UNITARIO </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chemeClr val="tx1"/>
                          </a:solidFill>
                          <a:effectLst/>
                          <a:latin typeface="Times New Roman" pitchFamily="18" charset="0"/>
                          <a:cs typeface="Times New Roman" pitchFamily="18" charset="0"/>
                        </a:rPr>
                        <a:t>UNIDADES</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chemeClr val="tx1"/>
                          </a:solidFill>
                          <a:effectLst/>
                          <a:latin typeface="Times New Roman" pitchFamily="18" charset="0"/>
                          <a:cs typeface="Times New Roman" pitchFamily="18" charset="0"/>
                        </a:rPr>
                        <a:t> TOTAL </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6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FERIAS</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10573.5 </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10573.5 </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WEB</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350</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350,00</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1938">
                <a:tc gridSpan="6">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chemeClr val="tx1"/>
                          </a:solidFill>
                          <a:effectLst/>
                          <a:latin typeface="Times New Roman" pitchFamily="18" charset="0"/>
                          <a:cs typeface="Times New Roman" pitchFamily="18" charset="0"/>
                        </a:rPr>
                        <a:t>MATERIALES PUBLICITARIOS</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36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Tarjetas de presentación</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0,04</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5000</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200 </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Trípticos</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0,38</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380.00</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Papelería membretada</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0,025</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50000</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1250 </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Carpetas</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0.2</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1000</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200.00</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r>
              <a:tr h="2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Plumas</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0,15</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1500</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225.00</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r>
              <a:tr h="4365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Total MATERIAL PUB.</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0" i="0" u="none" strike="noStrike" cap="none" normalizeH="0" baseline="0" smtClean="0">
                          <a:ln>
                            <a:noFill/>
                          </a:ln>
                          <a:solidFill>
                            <a:schemeClr val="tx1"/>
                          </a:solidFill>
                          <a:effectLst/>
                          <a:latin typeface="Times New Roman" pitchFamily="18" charset="0"/>
                          <a:cs typeface="Times New Roman" pitchFamily="18" charset="0"/>
                        </a:rPr>
                        <a:t>2255</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r>
              <a:tr h="436563">
                <a:tc gridSpan="5">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chemeClr val="tx1"/>
                          </a:solidFill>
                          <a:effectLst/>
                          <a:latin typeface="Times New Roman" pitchFamily="18" charset="0"/>
                          <a:cs typeface="Times New Roman" pitchFamily="18" charset="0"/>
                        </a:rPr>
                        <a:t>TOTAL GENERAL</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800" b="1" i="0" u="none" strike="noStrike" cap="none" normalizeH="0" baseline="0" smtClean="0">
                          <a:ln>
                            <a:noFill/>
                          </a:ln>
                          <a:solidFill>
                            <a:schemeClr val="tx1"/>
                          </a:solidFill>
                          <a:effectLst/>
                          <a:latin typeface="Times New Roman" pitchFamily="18" charset="0"/>
                          <a:cs typeface="Times New Roman" pitchFamily="18" charset="0"/>
                        </a:rPr>
                        <a:t>13178.5</a:t>
                      </a:r>
                      <a:endParaRPr kumimoji="0" lang="es-EC" sz="18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a:xfrm>
            <a:off x="323850" y="-171450"/>
            <a:ext cx="8229600" cy="1143000"/>
          </a:xfrm>
        </p:spPr>
        <p:txBody>
          <a:bodyPr/>
          <a:lstStyle/>
          <a:p>
            <a:r>
              <a:rPr lang="es-EC" sz="3000">
                <a:latin typeface="Times New Roman" pitchFamily="18" charset="0"/>
              </a:rPr>
              <a:t>Estrategias y Plan de Acción</a:t>
            </a:r>
            <a:endParaRPr lang="en-US" sz="3000">
              <a:latin typeface="Times New Roman" pitchFamily="18" charset="0"/>
            </a:endParaRPr>
          </a:p>
        </p:txBody>
      </p:sp>
      <p:sp>
        <p:nvSpPr>
          <p:cNvPr id="117763" name="Rectangle 3"/>
          <p:cNvSpPr>
            <a:spLocks noGrp="1" noChangeArrowheads="1"/>
          </p:cNvSpPr>
          <p:nvPr>
            <p:ph type="body" sz="half" idx="1"/>
          </p:nvPr>
        </p:nvSpPr>
        <p:spPr>
          <a:xfrm>
            <a:off x="250825" y="1125538"/>
            <a:ext cx="8664575" cy="1465262"/>
          </a:xfrm>
        </p:spPr>
        <p:txBody>
          <a:bodyPr/>
          <a:lstStyle/>
          <a:p>
            <a:pPr>
              <a:buFontTx/>
              <a:buNone/>
            </a:pPr>
            <a:r>
              <a:rPr lang="es-EC" sz="2000" b="1" u="sng">
                <a:latin typeface="Times New Roman" pitchFamily="18" charset="0"/>
              </a:rPr>
              <a:t>Plan de acción 6:</a:t>
            </a:r>
            <a:endParaRPr lang="es-EC" sz="2000" b="1">
              <a:latin typeface="Times New Roman" pitchFamily="18" charset="0"/>
            </a:endParaRPr>
          </a:p>
          <a:p>
            <a:r>
              <a:rPr lang="es-EC" sz="2000" b="1">
                <a:latin typeface="Times New Roman" pitchFamily="18" charset="0"/>
              </a:rPr>
              <a:t>Realizar las adquisiciones de maquinarias y equipos necesarios para poder adaptar la producción a la demanda y a los requerimientos del mercado</a:t>
            </a:r>
            <a:r>
              <a:rPr lang="en-US" sz="2000">
                <a:latin typeface="Times New Roman" pitchFamily="18" charset="0"/>
              </a:rPr>
              <a:t>.</a:t>
            </a:r>
          </a:p>
          <a:p>
            <a:pPr>
              <a:buFontTx/>
              <a:buNone/>
            </a:pPr>
            <a:endParaRPr lang="en-US" sz="2000">
              <a:latin typeface="Times New Roman" pitchFamily="18" charset="0"/>
            </a:endParaRPr>
          </a:p>
          <a:p>
            <a:pPr>
              <a:buFontTx/>
              <a:buNone/>
            </a:pPr>
            <a:endParaRPr lang="en-US" sz="1800"/>
          </a:p>
          <a:p>
            <a:pPr>
              <a:buFontTx/>
              <a:buNone/>
            </a:pPr>
            <a:endParaRPr lang="en-US" sz="1800"/>
          </a:p>
          <a:p>
            <a:pPr>
              <a:buFontTx/>
              <a:buNone/>
            </a:pPr>
            <a:endParaRPr lang="en-US" sz="1800"/>
          </a:p>
          <a:p>
            <a:pPr>
              <a:buFontTx/>
              <a:buNone/>
            </a:pPr>
            <a:endParaRPr lang="en-US" sz="1800"/>
          </a:p>
          <a:p>
            <a:pPr>
              <a:buFontTx/>
              <a:buNone/>
            </a:pPr>
            <a:endParaRPr lang="en-US" sz="1800"/>
          </a:p>
          <a:p>
            <a:pPr>
              <a:buFontTx/>
              <a:buNone/>
            </a:pPr>
            <a:endParaRPr lang="en-US" sz="1800"/>
          </a:p>
          <a:p>
            <a:pPr>
              <a:buFontTx/>
              <a:buNone/>
            </a:pPr>
            <a:endParaRPr lang="en-US" sz="1800"/>
          </a:p>
          <a:p>
            <a:pPr>
              <a:buFontTx/>
              <a:buNone/>
            </a:pPr>
            <a:endParaRPr lang="en-US" sz="1800"/>
          </a:p>
          <a:p>
            <a:pPr>
              <a:buFontTx/>
              <a:buNone/>
            </a:pPr>
            <a:endParaRPr lang="en-US" sz="1800"/>
          </a:p>
          <a:p>
            <a:pPr>
              <a:buFontTx/>
              <a:buNone/>
            </a:pPr>
            <a:endParaRPr lang="en-US" sz="1800"/>
          </a:p>
        </p:txBody>
      </p:sp>
      <p:pic>
        <p:nvPicPr>
          <p:cNvPr id="117764" name="Picture 4"/>
          <p:cNvPicPr>
            <a:picLocks noChangeAspect="1" noChangeArrowheads="1"/>
          </p:cNvPicPr>
          <p:nvPr/>
        </p:nvPicPr>
        <p:blipFill>
          <a:blip r:embed="rId3" cstate="print"/>
          <a:srcRect/>
          <a:stretch>
            <a:fillRect/>
          </a:stretch>
        </p:blipFill>
        <p:spPr bwMode="auto">
          <a:xfrm>
            <a:off x="228600" y="2895600"/>
            <a:ext cx="1905000" cy="1428750"/>
          </a:xfrm>
          <a:prstGeom prst="rect">
            <a:avLst/>
          </a:prstGeom>
          <a:noFill/>
          <a:ln w="9525">
            <a:noFill/>
            <a:miter lim="800000"/>
            <a:headEnd/>
            <a:tailEnd/>
          </a:ln>
        </p:spPr>
      </p:pic>
      <p:pic>
        <p:nvPicPr>
          <p:cNvPr id="117765" name="Picture 5"/>
          <p:cNvPicPr>
            <a:picLocks noChangeAspect="1" noChangeArrowheads="1"/>
          </p:cNvPicPr>
          <p:nvPr/>
        </p:nvPicPr>
        <p:blipFill>
          <a:blip r:embed="rId4" cstate="print"/>
          <a:srcRect/>
          <a:stretch>
            <a:fillRect/>
          </a:stretch>
        </p:blipFill>
        <p:spPr bwMode="auto">
          <a:xfrm>
            <a:off x="2438400" y="2895600"/>
            <a:ext cx="1524000" cy="1427163"/>
          </a:xfrm>
          <a:prstGeom prst="rect">
            <a:avLst/>
          </a:prstGeom>
          <a:noFill/>
          <a:ln w="9525">
            <a:noFill/>
            <a:miter lim="800000"/>
            <a:headEnd/>
            <a:tailEnd/>
          </a:ln>
        </p:spPr>
      </p:pic>
      <p:pic>
        <p:nvPicPr>
          <p:cNvPr id="117766" name="Picture 6"/>
          <p:cNvPicPr>
            <a:picLocks noChangeAspect="1" noChangeArrowheads="1"/>
          </p:cNvPicPr>
          <p:nvPr/>
        </p:nvPicPr>
        <p:blipFill>
          <a:blip r:embed="rId5"/>
          <a:srcRect/>
          <a:stretch>
            <a:fillRect/>
          </a:stretch>
        </p:blipFill>
        <p:spPr bwMode="auto">
          <a:xfrm>
            <a:off x="4343400" y="2895600"/>
            <a:ext cx="1524000" cy="1447800"/>
          </a:xfrm>
          <a:prstGeom prst="rect">
            <a:avLst/>
          </a:prstGeom>
          <a:noFill/>
          <a:ln w="9525">
            <a:noFill/>
            <a:miter lim="800000"/>
            <a:headEnd/>
            <a:tailEnd/>
          </a:ln>
        </p:spPr>
      </p:pic>
      <p:pic>
        <p:nvPicPr>
          <p:cNvPr id="117767" name="Picture 7"/>
          <p:cNvPicPr>
            <a:picLocks noChangeAspect="1" noChangeArrowheads="1"/>
          </p:cNvPicPr>
          <p:nvPr/>
        </p:nvPicPr>
        <p:blipFill>
          <a:blip r:embed="rId6" cstate="print"/>
          <a:srcRect/>
          <a:stretch>
            <a:fillRect/>
          </a:stretch>
        </p:blipFill>
        <p:spPr bwMode="auto">
          <a:xfrm>
            <a:off x="6248400" y="2895600"/>
            <a:ext cx="1371600" cy="1447800"/>
          </a:xfrm>
          <a:prstGeom prst="rect">
            <a:avLst/>
          </a:prstGeom>
          <a:noFill/>
          <a:ln w="9525">
            <a:noFill/>
            <a:miter lim="800000"/>
            <a:headEnd/>
            <a:tailEnd/>
          </a:ln>
        </p:spPr>
      </p:pic>
      <p:pic>
        <p:nvPicPr>
          <p:cNvPr id="117768" name="Picture 8"/>
          <p:cNvPicPr>
            <a:picLocks noChangeAspect="1" noChangeArrowheads="1"/>
          </p:cNvPicPr>
          <p:nvPr/>
        </p:nvPicPr>
        <p:blipFill>
          <a:blip r:embed="rId7"/>
          <a:srcRect/>
          <a:stretch>
            <a:fillRect/>
          </a:stretch>
        </p:blipFill>
        <p:spPr bwMode="auto">
          <a:xfrm>
            <a:off x="228600" y="4572000"/>
            <a:ext cx="1905000" cy="1676400"/>
          </a:xfrm>
          <a:prstGeom prst="rect">
            <a:avLst/>
          </a:prstGeom>
          <a:noFill/>
          <a:ln w="9525">
            <a:noFill/>
            <a:miter lim="800000"/>
            <a:headEnd/>
            <a:tailEnd/>
          </a:ln>
        </p:spPr>
      </p:pic>
      <p:pic>
        <p:nvPicPr>
          <p:cNvPr id="117769" name="Picture 9"/>
          <p:cNvPicPr>
            <a:picLocks noChangeAspect="1" noChangeArrowheads="1"/>
          </p:cNvPicPr>
          <p:nvPr/>
        </p:nvPicPr>
        <p:blipFill>
          <a:blip r:embed="rId8"/>
          <a:srcRect/>
          <a:stretch>
            <a:fillRect/>
          </a:stretch>
        </p:blipFill>
        <p:spPr bwMode="auto">
          <a:xfrm>
            <a:off x="2438400" y="4572000"/>
            <a:ext cx="1524000" cy="1638300"/>
          </a:xfrm>
          <a:prstGeom prst="rect">
            <a:avLst/>
          </a:prstGeom>
          <a:noFill/>
          <a:ln w="9525">
            <a:noFill/>
            <a:miter lim="800000"/>
            <a:headEnd/>
            <a:tailEnd/>
          </a:ln>
        </p:spPr>
      </p:pic>
      <p:pic>
        <p:nvPicPr>
          <p:cNvPr id="117770" name="Picture 10"/>
          <p:cNvPicPr>
            <a:picLocks noChangeAspect="1" noChangeArrowheads="1"/>
          </p:cNvPicPr>
          <p:nvPr/>
        </p:nvPicPr>
        <p:blipFill>
          <a:blip r:embed="rId9"/>
          <a:srcRect/>
          <a:stretch>
            <a:fillRect/>
          </a:stretch>
        </p:blipFill>
        <p:spPr bwMode="auto">
          <a:xfrm>
            <a:off x="4343400" y="4572000"/>
            <a:ext cx="1600200" cy="1676400"/>
          </a:xfrm>
          <a:prstGeom prst="rect">
            <a:avLst/>
          </a:prstGeom>
          <a:noFill/>
          <a:ln w="9525">
            <a:noFill/>
            <a:miter lim="800000"/>
            <a:headEnd/>
            <a:tailEnd/>
          </a:ln>
        </p:spPr>
      </p:pic>
      <p:pic>
        <p:nvPicPr>
          <p:cNvPr id="117771" name="Picture 11"/>
          <p:cNvPicPr>
            <a:picLocks noChangeAspect="1" noChangeArrowheads="1"/>
          </p:cNvPicPr>
          <p:nvPr/>
        </p:nvPicPr>
        <p:blipFill>
          <a:blip r:embed="rId10"/>
          <a:srcRect/>
          <a:stretch>
            <a:fillRect/>
          </a:stretch>
        </p:blipFill>
        <p:spPr bwMode="auto">
          <a:xfrm>
            <a:off x="6324600" y="4648200"/>
            <a:ext cx="1381125" cy="1676400"/>
          </a:xfrm>
          <a:prstGeom prst="rect">
            <a:avLst/>
          </a:prstGeom>
          <a:noFill/>
          <a:ln w="9525">
            <a:noFill/>
            <a:miter lim="800000"/>
            <a:headEnd/>
            <a:tailEnd/>
          </a:ln>
        </p:spPr>
      </p:pic>
      <p:pic>
        <p:nvPicPr>
          <p:cNvPr id="117772" name="Picture 12"/>
          <p:cNvPicPr>
            <a:picLocks noChangeAspect="1" noChangeArrowheads="1"/>
          </p:cNvPicPr>
          <p:nvPr/>
        </p:nvPicPr>
        <p:blipFill>
          <a:blip r:embed="rId11"/>
          <a:srcRect/>
          <a:stretch>
            <a:fillRect/>
          </a:stretch>
        </p:blipFill>
        <p:spPr bwMode="auto">
          <a:xfrm>
            <a:off x="7858125" y="2895600"/>
            <a:ext cx="1057275" cy="14478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395288" y="0"/>
            <a:ext cx="8229600" cy="1143000"/>
          </a:xfrm>
        </p:spPr>
        <p:txBody>
          <a:bodyPr/>
          <a:lstStyle/>
          <a:p>
            <a:r>
              <a:rPr lang="es-ES_tradnl" sz="2800">
                <a:latin typeface="Tahoma" pitchFamily="34" charset="0"/>
              </a:rPr>
              <a:t>EVOLUCION DEL CACAO EN EL ECUADOR</a:t>
            </a:r>
            <a:endParaRPr lang="es-EC" sz="2800">
              <a:latin typeface="Tahoma" pitchFamily="34" charset="0"/>
            </a:endParaRPr>
          </a:p>
        </p:txBody>
      </p:sp>
      <p:pic>
        <p:nvPicPr>
          <p:cNvPr id="65540" name="Picture 4" descr="EET-544 mazorcas"/>
          <p:cNvPicPr>
            <a:picLocks noChangeAspect="1" noChangeArrowheads="1"/>
          </p:cNvPicPr>
          <p:nvPr/>
        </p:nvPicPr>
        <p:blipFill>
          <a:blip r:embed="rId4" cstate="print"/>
          <a:srcRect/>
          <a:stretch>
            <a:fillRect/>
          </a:stretch>
        </p:blipFill>
        <p:spPr bwMode="auto">
          <a:xfrm>
            <a:off x="2987675" y="2420938"/>
            <a:ext cx="3059113" cy="2287587"/>
          </a:xfrm>
          <a:prstGeom prst="rect">
            <a:avLst/>
          </a:prstGeom>
          <a:noFill/>
        </p:spPr>
      </p:pic>
      <p:pic>
        <p:nvPicPr>
          <p:cNvPr id="65541" name="Picture 5" descr="Arbol cargadito1"/>
          <p:cNvPicPr>
            <a:picLocks noChangeAspect="1" noChangeArrowheads="1"/>
          </p:cNvPicPr>
          <p:nvPr/>
        </p:nvPicPr>
        <p:blipFill>
          <a:blip r:embed="rId5" cstate="print"/>
          <a:srcRect/>
          <a:stretch>
            <a:fillRect/>
          </a:stretch>
        </p:blipFill>
        <p:spPr bwMode="auto">
          <a:xfrm>
            <a:off x="6011863" y="836613"/>
            <a:ext cx="2735262" cy="2052637"/>
          </a:xfrm>
          <a:prstGeom prst="rect">
            <a:avLst/>
          </a:prstGeom>
          <a:noFill/>
        </p:spPr>
      </p:pic>
      <p:pic>
        <p:nvPicPr>
          <p:cNvPr id="65542" name="Picture 6" descr="Mazorcas partidas"/>
          <p:cNvPicPr>
            <a:picLocks noChangeAspect="1" noChangeArrowheads="1"/>
          </p:cNvPicPr>
          <p:nvPr/>
        </p:nvPicPr>
        <p:blipFill>
          <a:blip r:embed="rId6"/>
          <a:srcRect/>
          <a:stretch>
            <a:fillRect/>
          </a:stretch>
        </p:blipFill>
        <p:spPr bwMode="auto">
          <a:xfrm>
            <a:off x="468313" y="4454525"/>
            <a:ext cx="2735262" cy="2052638"/>
          </a:xfrm>
          <a:prstGeom prst="rect">
            <a:avLst/>
          </a:prstGeom>
          <a:noFill/>
        </p:spPr>
      </p:pic>
      <p:pic>
        <p:nvPicPr>
          <p:cNvPr id="65543" name="Picture 7" descr="Partida de mazorcas"/>
          <p:cNvPicPr>
            <a:picLocks noChangeAspect="1" noChangeArrowheads="1"/>
          </p:cNvPicPr>
          <p:nvPr/>
        </p:nvPicPr>
        <p:blipFill>
          <a:blip r:embed="rId7" cstate="print"/>
          <a:srcRect/>
          <a:stretch>
            <a:fillRect/>
          </a:stretch>
        </p:blipFill>
        <p:spPr bwMode="auto">
          <a:xfrm>
            <a:off x="323850" y="908050"/>
            <a:ext cx="2663825" cy="2003425"/>
          </a:xfrm>
          <a:prstGeom prst="rect">
            <a:avLst/>
          </a:prstGeom>
          <a:noFill/>
        </p:spPr>
      </p:pic>
      <p:pic>
        <p:nvPicPr>
          <p:cNvPr id="65544" name="Picture 8" descr="Rumo de mazorcas"/>
          <p:cNvPicPr>
            <a:picLocks noChangeAspect="1" noChangeArrowheads="1"/>
          </p:cNvPicPr>
          <p:nvPr/>
        </p:nvPicPr>
        <p:blipFill>
          <a:blip r:embed="rId8"/>
          <a:srcRect/>
          <a:stretch>
            <a:fillRect/>
          </a:stretch>
        </p:blipFill>
        <p:spPr bwMode="auto">
          <a:xfrm>
            <a:off x="5795963" y="4257675"/>
            <a:ext cx="3024187" cy="2268538"/>
          </a:xfrm>
          <a:prstGeom prst="rect">
            <a:avLst/>
          </a:prstGeom>
          <a:noFill/>
        </p:spPr>
      </p:pic>
      <p:sp>
        <p:nvSpPr>
          <p:cNvPr id="65547" name="Text Box 11"/>
          <p:cNvSpPr txBox="1">
            <a:spLocks noChangeArrowheads="1"/>
          </p:cNvSpPr>
          <p:nvPr/>
        </p:nvSpPr>
        <p:spPr bwMode="auto">
          <a:xfrm>
            <a:off x="323850" y="3357563"/>
            <a:ext cx="2447925" cy="915987"/>
          </a:xfrm>
          <a:prstGeom prst="rect">
            <a:avLst/>
          </a:prstGeom>
          <a:noFill/>
          <a:ln w="9525" algn="ctr">
            <a:noFill/>
            <a:miter lim="800000"/>
            <a:headEnd/>
            <a:tailEnd/>
          </a:ln>
          <a:effectLst/>
        </p:spPr>
        <p:txBody>
          <a:bodyPr>
            <a:spAutoFit/>
          </a:bodyPr>
          <a:lstStyle/>
          <a:p>
            <a:pPr>
              <a:spcBef>
                <a:spcPct val="50000"/>
              </a:spcBef>
            </a:pPr>
            <a:r>
              <a:rPr lang="es-ES_tradnl" b="1">
                <a:effectLst>
                  <a:outerShdw blurRad="38100" dist="38100" dir="2700000" algn="tl">
                    <a:srgbClr val="FFFFFF"/>
                  </a:outerShdw>
                </a:effectLst>
                <a:latin typeface="Tahoma" pitchFamily="34" charset="0"/>
              </a:rPr>
              <a:t>1600:</a:t>
            </a:r>
            <a:r>
              <a:rPr lang="es-ES_tradnl">
                <a:latin typeface="Tahoma" pitchFamily="34" charset="0"/>
              </a:rPr>
              <a:t> Plantaciones de cacao a orillas de Río Guayas.</a:t>
            </a:r>
            <a:endParaRPr lang="es-EC">
              <a:latin typeface="Tahoma" pitchFamily="34" charset="0"/>
            </a:endParaRPr>
          </a:p>
        </p:txBody>
      </p:sp>
      <p:sp>
        <p:nvSpPr>
          <p:cNvPr id="65548" name="Text Box 12"/>
          <p:cNvSpPr txBox="1">
            <a:spLocks noChangeArrowheads="1"/>
          </p:cNvSpPr>
          <p:nvPr/>
        </p:nvSpPr>
        <p:spPr bwMode="auto">
          <a:xfrm>
            <a:off x="3132138" y="1125538"/>
            <a:ext cx="2447925" cy="915987"/>
          </a:xfrm>
          <a:prstGeom prst="rect">
            <a:avLst/>
          </a:prstGeom>
          <a:noFill/>
          <a:ln w="9525" algn="ctr">
            <a:noFill/>
            <a:miter lim="800000"/>
            <a:headEnd/>
            <a:tailEnd/>
          </a:ln>
          <a:effectLst/>
        </p:spPr>
        <p:txBody>
          <a:bodyPr>
            <a:spAutoFit/>
          </a:bodyPr>
          <a:lstStyle/>
          <a:p>
            <a:pPr algn="ctr">
              <a:spcBef>
                <a:spcPct val="50000"/>
              </a:spcBef>
            </a:pPr>
            <a:r>
              <a:rPr lang="es-ES_tradnl">
                <a:latin typeface="Tahoma" pitchFamily="34" charset="0"/>
              </a:rPr>
              <a:t>Adquisición de grandes haciendas cacaoteras</a:t>
            </a:r>
            <a:endParaRPr lang="es-EC">
              <a:latin typeface="Tahoma" pitchFamily="34" charset="0"/>
            </a:endParaRPr>
          </a:p>
        </p:txBody>
      </p:sp>
      <p:sp>
        <p:nvSpPr>
          <p:cNvPr id="65549" name="Text Box 13"/>
          <p:cNvSpPr txBox="1">
            <a:spLocks noChangeArrowheads="1"/>
          </p:cNvSpPr>
          <p:nvPr/>
        </p:nvSpPr>
        <p:spPr bwMode="auto">
          <a:xfrm>
            <a:off x="6300788" y="3068638"/>
            <a:ext cx="2447925" cy="641350"/>
          </a:xfrm>
          <a:prstGeom prst="rect">
            <a:avLst/>
          </a:prstGeom>
          <a:noFill/>
          <a:ln w="9525" algn="ctr">
            <a:noFill/>
            <a:miter lim="800000"/>
            <a:headEnd/>
            <a:tailEnd/>
          </a:ln>
          <a:effectLst/>
        </p:spPr>
        <p:txBody>
          <a:bodyPr>
            <a:spAutoFit/>
          </a:bodyPr>
          <a:lstStyle/>
          <a:p>
            <a:pPr algn="ctr">
              <a:spcBef>
                <a:spcPct val="50000"/>
              </a:spcBef>
            </a:pPr>
            <a:r>
              <a:rPr lang="es-ES_tradnl">
                <a:latin typeface="Tahoma" pitchFamily="34" charset="0"/>
              </a:rPr>
              <a:t>Crisis de Escoba de Bruja y la Monilla</a:t>
            </a:r>
            <a:endParaRPr lang="es-EC">
              <a:latin typeface="Tahoma" pitchFamily="34" charset="0"/>
            </a:endParaRPr>
          </a:p>
        </p:txBody>
      </p:sp>
      <p:sp>
        <p:nvSpPr>
          <p:cNvPr id="65550" name="Text Box 14"/>
          <p:cNvSpPr txBox="1">
            <a:spLocks noChangeArrowheads="1"/>
          </p:cNvSpPr>
          <p:nvPr/>
        </p:nvSpPr>
        <p:spPr bwMode="auto">
          <a:xfrm>
            <a:off x="3348038" y="5300663"/>
            <a:ext cx="2447925" cy="641350"/>
          </a:xfrm>
          <a:prstGeom prst="rect">
            <a:avLst/>
          </a:prstGeom>
          <a:noFill/>
          <a:ln w="9525" algn="ctr">
            <a:noFill/>
            <a:miter lim="800000"/>
            <a:headEnd/>
            <a:tailEnd/>
          </a:ln>
          <a:effectLst/>
        </p:spPr>
        <p:txBody>
          <a:bodyPr>
            <a:spAutoFit/>
          </a:bodyPr>
          <a:lstStyle/>
          <a:p>
            <a:pPr algn="ctr">
              <a:spcBef>
                <a:spcPct val="50000"/>
              </a:spcBef>
            </a:pPr>
            <a:r>
              <a:rPr lang="es-ES_tradnl">
                <a:latin typeface="Tahoma" pitchFamily="34" charset="0"/>
              </a:rPr>
              <a:t>Abandono y ventas de haciendas</a:t>
            </a:r>
            <a:endParaRPr lang="es-EC">
              <a:latin typeface="Tahoma"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54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0" nodeType="clickEffect">
                                  <p:stCondLst>
                                    <p:cond delay="0"/>
                                  </p:stCondLst>
                                  <p:childTnLst>
                                    <p:set>
                                      <p:cBhvr>
                                        <p:cTn id="10" dur="1" fill="hold">
                                          <p:stCondLst>
                                            <p:cond delay="0"/>
                                          </p:stCondLst>
                                        </p:cTn>
                                        <p:tgtEl>
                                          <p:spTgt spid="65547"/>
                                        </p:tgtEl>
                                        <p:attrNameLst>
                                          <p:attrName>style.visibility</p:attrName>
                                        </p:attrNameLst>
                                      </p:cBhvr>
                                      <p:to>
                                        <p:strVal val="visible"/>
                                      </p:to>
                                    </p:set>
                                    <p:animEffect transition="in" filter="box(in)">
                                      <p:cBhvr>
                                        <p:cTn id="11" dur="500"/>
                                        <p:tgtEl>
                                          <p:spTgt spid="65547"/>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6554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65548"/>
                                        </p:tgtEl>
                                        <p:attrNameLst>
                                          <p:attrName>style.visibility</p:attrName>
                                        </p:attrNameLst>
                                      </p:cBhvr>
                                      <p:to>
                                        <p:strVal val="visible"/>
                                      </p:to>
                                    </p:set>
                                    <p:animEffect transition="in" filter="checkerboard(across)">
                                      <p:cBhvr>
                                        <p:cTn id="20" dur="500"/>
                                        <p:tgtEl>
                                          <p:spTgt spid="65548"/>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554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554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65549"/>
                                        </p:tgtEl>
                                        <p:attrNameLst>
                                          <p:attrName>style.visibility</p:attrName>
                                        </p:attrNameLst>
                                      </p:cBhvr>
                                      <p:to>
                                        <p:strVal val="visible"/>
                                      </p:to>
                                    </p:set>
                                    <p:animEffect transition="in" filter="blinds(horizontal)">
                                      <p:cBhvr>
                                        <p:cTn id="33" dur="500"/>
                                        <p:tgtEl>
                                          <p:spTgt spid="65549"/>
                                        </p:tgtEl>
                                      </p:cBhvr>
                                    </p:animEffec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65544"/>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8" presetClass="entr" presetSubtype="16" fill="hold" grpId="0" nodeType="clickEffect">
                                  <p:stCondLst>
                                    <p:cond delay="0"/>
                                  </p:stCondLst>
                                  <p:childTnLst>
                                    <p:set>
                                      <p:cBhvr>
                                        <p:cTn id="41" dur="1" fill="hold">
                                          <p:stCondLst>
                                            <p:cond delay="0"/>
                                          </p:stCondLst>
                                        </p:cTn>
                                        <p:tgtEl>
                                          <p:spTgt spid="65550"/>
                                        </p:tgtEl>
                                        <p:attrNameLst>
                                          <p:attrName>style.visibility</p:attrName>
                                        </p:attrNameLst>
                                      </p:cBhvr>
                                      <p:to>
                                        <p:strVal val="visible"/>
                                      </p:to>
                                    </p:set>
                                    <p:animEffect transition="in" filter="diamond(in)">
                                      <p:cBhvr>
                                        <p:cTn id="42" dur="2000"/>
                                        <p:tgtEl>
                                          <p:spTgt spid="655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7" grpId="0"/>
      <p:bldP spid="65548" grpId="0"/>
      <p:bldP spid="65549" grpId="0"/>
      <p:bldP spid="6555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519113" y="-90488"/>
            <a:ext cx="8229600" cy="1143001"/>
          </a:xfrm>
        </p:spPr>
        <p:txBody>
          <a:bodyPr/>
          <a:lstStyle/>
          <a:p>
            <a:r>
              <a:rPr lang="es-EC" sz="3000">
                <a:latin typeface="Times New Roman" pitchFamily="18" charset="0"/>
              </a:rPr>
              <a:t>Estrategias y Plan de Acción</a:t>
            </a:r>
            <a:endParaRPr lang="en-US" sz="3000">
              <a:latin typeface="Times New Roman" pitchFamily="18" charset="0"/>
            </a:endParaRPr>
          </a:p>
        </p:txBody>
      </p:sp>
      <p:sp>
        <p:nvSpPr>
          <p:cNvPr id="121859" name="Rectangle 3"/>
          <p:cNvSpPr>
            <a:spLocks noGrp="1" noChangeArrowheads="1"/>
          </p:cNvSpPr>
          <p:nvPr>
            <p:ph type="body" idx="1"/>
          </p:nvPr>
        </p:nvSpPr>
        <p:spPr>
          <a:xfrm>
            <a:off x="323850" y="981075"/>
            <a:ext cx="8280400" cy="5327650"/>
          </a:xfrm>
        </p:spPr>
        <p:txBody>
          <a:bodyPr/>
          <a:lstStyle/>
          <a:p>
            <a:pPr algn="just">
              <a:lnSpc>
                <a:spcPct val="90000"/>
              </a:lnSpc>
              <a:buFontTx/>
              <a:buNone/>
            </a:pPr>
            <a:r>
              <a:rPr lang="es-EC" sz="2100" b="1" u="sng">
                <a:latin typeface="Times New Roman" pitchFamily="18" charset="0"/>
              </a:rPr>
              <a:t>Plan de acción 7:</a:t>
            </a:r>
            <a:endParaRPr lang="es-EC" sz="2100" b="1">
              <a:latin typeface="Times New Roman" pitchFamily="18" charset="0"/>
            </a:endParaRPr>
          </a:p>
          <a:p>
            <a:pPr algn="just">
              <a:lnSpc>
                <a:spcPct val="90000"/>
              </a:lnSpc>
              <a:buFontTx/>
              <a:buNone/>
            </a:pPr>
            <a:r>
              <a:rPr lang="es-EC" sz="2100" b="1">
                <a:latin typeface="Times New Roman" pitchFamily="18" charset="0"/>
              </a:rPr>
              <a:t>Obtener una línea de crédito que permita financiar a las diversas operaciones de la empresa.</a:t>
            </a:r>
          </a:p>
          <a:p>
            <a:pPr algn="just">
              <a:lnSpc>
                <a:spcPct val="90000"/>
              </a:lnSpc>
              <a:buFontTx/>
              <a:buNone/>
            </a:pPr>
            <a:r>
              <a:rPr lang="es-EC" sz="2100">
                <a:latin typeface="Times New Roman" pitchFamily="18" charset="0"/>
              </a:rPr>
              <a:t>De obtenerse la línea de crédito, es necesario recurrir al siguiente procedimiento en el Banco Bolivariano, el cual es el banco donde la empresa es cliente:</a:t>
            </a:r>
          </a:p>
          <a:p>
            <a:pPr algn="just">
              <a:lnSpc>
                <a:spcPct val="90000"/>
              </a:lnSpc>
            </a:pPr>
            <a:r>
              <a:rPr lang="es-EC" sz="2100">
                <a:latin typeface="Times New Roman" pitchFamily="18" charset="0"/>
              </a:rPr>
              <a:t>Solicitud de crédito.</a:t>
            </a:r>
          </a:p>
          <a:p>
            <a:pPr algn="just">
              <a:lnSpc>
                <a:spcPct val="90000"/>
              </a:lnSpc>
            </a:pPr>
            <a:r>
              <a:rPr lang="es-EC" sz="2100">
                <a:latin typeface="Times New Roman" pitchFamily="18" charset="0"/>
              </a:rPr>
              <a:t>Informe Básico del cliente (1 año).</a:t>
            </a:r>
          </a:p>
          <a:p>
            <a:pPr algn="just">
              <a:lnSpc>
                <a:spcPct val="90000"/>
              </a:lnSpc>
            </a:pPr>
            <a:r>
              <a:rPr lang="es-EC" sz="2100">
                <a:latin typeface="Times New Roman" pitchFamily="18" charset="0"/>
              </a:rPr>
              <a:t>Solicitud de garante, principal accionista de la empresa.</a:t>
            </a:r>
          </a:p>
          <a:p>
            <a:pPr algn="just">
              <a:lnSpc>
                <a:spcPct val="90000"/>
              </a:lnSpc>
            </a:pPr>
            <a:r>
              <a:rPr lang="es-EC" sz="2100">
                <a:latin typeface="Times New Roman" pitchFamily="18" charset="0"/>
              </a:rPr>
              <a:t>Referencias Comerciales y Bancarias (6 meses).</a:t>
            </a:r>
          </a:p>
          <a:p>
            <a:pPr>
              <a:lnSpc>
                <a:spcPct val="90000"/>
              </a:lnSpc>
            </a:pPr>
            <a:r>
              <a:rPr lang="es-EC" sz="2100">
                <a:latin typeface="Times New Roman" pitchFamily="18" charset="0"/>
              </a:rPr>
              <a:t>Préstamo bancario: 493,600 dólares con un interés del 14% anual incluye los costos y comisiones, el cual será financiado a 5 años por la entidad financiera. </a:t>
            </a:r>
          </a:p>
          <a:p>
            <a:pPr algn="just">
              <a:lnSpc>
                <a:spcPct val="90000"/>
              </a:lnSpc>
              <a:buFontTx/>
              <a:buNone/>
            </a:pPr>
            <a:endParaRPr lang="es-EC" sz="2100">
              <a:latin typeface="Times New Roman" pitchFamily="18" charset="0"/>
            </a:endParaRPr>
          </a:p>
          <a:p>
            <a:pPr algn="just">
              <a:lnSpc>
                <a:spcPct val="90000"/>
              </a:lnSpc>
            </a:pPr>
            <a:endParaRPr lang="en-US" sz="2100">
              <a:latin typeface="Times New Roman" pitchFamily="18" charset="0"/>
            </a:endParaRPr>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title"/>
          </p:nvPr>
        </p:nvSpPr>
        <p:spPr>
          <a:xfrm>
            <a:off x="1473200" y="-26988"/>
            <a:ext cx="5762625" cy="725488"/>
          </a:xfrm>
        </p:spPr>
        <p:txBody>
          <a:bodyPr/>
          <a:lstStyle/>
          <a:p>
            <a:r>
              <a:rPr lang="es-EC" sz="3000">
                <a:latin typeface="Times New Roman" pitchFamily="18" charset="0"/>
              </a:rPr>
              <a:t>Inversiones</a:t>
            </a:r>
          </a:p>
        </p:txBody>
      </p:sp>
      <p:graphicFrame>
        <p:nvGraphicFramePr>
          <p:cNvPr id="123907" name="Group 3"/>
          <p:cNvGraphicFramePr>
            <a:graphicFrameLocks noGrp="1"/>
          </p:cNvGraphicFramePr>
          <p:nvPr>
            <p:ph idx="1"/>
          </p:nvPr>
        </p:nvGraphicFramePr>
        <p:xfrm>
          <a:off x="539750" y="620713"/>
          <a:ext cx="8064500" cy="6083300"/>
        </p:xfrm>
        <a:graphic>
          <a:graphicData uri="http://schemas.openxmlformats.org/drawingml/2006/table">
            <a:tbl>
              <a:tblPr/>
              <a:tblGrid>
                <a:gridCol w="6116638"/>
                <a:gridCol w="1947862"/>
              </a:tblGrid>
              <a:tr h="271463">
                <a:tc gridSpan="2">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INVERSIONES</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r>
              <a:tr h="1809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RUBRO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MONTO</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MAQUINARIA, MUEBLES, ENSERES, EQUIPO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MUEBLES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$ 175,00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MAQUINARIAS</a:t>
                      </a:r>
                      <a:endParaRPr kumimoji="0" lang="es-EC" sz="13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es-EC"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Línea completa para hacer barras de Kinder Bueno.</a:t>
                      </a:r>
                      <a:endParaRPr kumimoji="0" lang="es-EC" sz="13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$ 150.000,00</a:t>
                      </a:r>
                      <a:endParaRPr kumimoji="0" lang="es-EC"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Línea completa para hacer tipo Ferrero Rocher.</a:t>
                      </a:r>
                      <a:endParaRPr kumimoji="0" lang="es-EC" sz="13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$ 234.000,00</a:t>
                      </a:r>
                      <a:endParaRPr kumimoji="0" lang="es-EC"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2 Depósitos de chocolate AR5000 Lloveras.</a:t>
                      </a:r>
                      <a:endParaRPr kumimoji="0" lang="es-EC" sz="13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$ 23.400,00</a:t>
                      </a:r>
                      <a:endParaRPr kumimoji="0" lang="es-EC"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Línea de moldeo Aasted con 3 depositadoras pata tabletas rellenas.</a:t>
                      </a:r>
                      <a:endParaRPr kumimoji="0" lang="es-EC" sz="1300" b="0" i="0" u="none" strike="noStrike" cap="none" normalizeH="0" baseline="0" smtClean="0">
                        <a:ln>
                          <a:noFill/>
                        </a:ln>
                        <a:solidFill>
                          <a:schemeClr val="tx1"/>
                        </a:solidFill>
                        <a:effectLst/>
                        <a:latin typeface="Times New Roman" pitchFamily="18"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$ 195.000,00</a:t>
                      </a:r>
                      <a:endParaRPr kumimoji="0" lang="es-EC"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2 Dosificadoras cacao en polvo Roure.</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$ 7.800,00</a:t>
                      </a:r>
                      <a:endParaRPr kumimoji="0" lang="es-EC"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Conchas chocolate Thouet de 3 toneladas.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$ 26.000,00</a:t>
                      </a:r>
                      <a:endParaRPr kumimoji="0" lang="es-EC"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3 Conchas de chocolate Frisse 3000.</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$ 156.000,00</a:t>
                      </a:r>
                      <a:endParaRPr kumimoji="0" lang="es-EC"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Envolvedora de bombones de un fleco Nuova Fimma.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$ 78.000,00</a:t>
                      </a:r>
                      <a:endParaRPr kumimoji="0" lang="es-EC"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Flow pack Pac Tec 1200 piezas minuto FPC1.</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$ 117.000,00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TOTAL MAQUINARIA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cs typeface="Times New Roman" pitchFamily="18" charset="0"/>
                        </a:rPr>
                        <a:t>$ 987.200,00</a:t>
                      </a:r>
                      <a:endParaRPr kumimoji="0" lang="es-EC" sz="13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GASTOS AMORTIZABLES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NEGOCIACIONES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$ 45.000,00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CAPACITACIONES, MATERIALES E IMAGEN CORPORATIVA</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$ 2.385,00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TOTAL GASTOS AMORTIZABLES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$ 47.385,00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14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TOTAL DE INVERSIONES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$ 1.034.760,00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3974" name="Rectangle 70"/>
          <p:cNvSpPr>
            <a:spLocks noChangeArrowheads="1"/>
          </p:cNvSpPr>
          <p:nvPr/>
        </p:nvSpPr>
        <p:spPr bwMode="auto">
          <a:xfrm>
            <a:off x="0" y="2760663"/>
            <a:ext cx="9144000" cy="0"/>
          </a:xfrm>
          <a:prstGeom prst="rect">
            <a:avLst/>
          </a:prstGeom>
          <a:noFill/>
          <a:ln w="9525">
            <a:noFill/>
            <a:miter lim="800000"/>
            <a:headEnd/>
            <a:tailEnd/>
          </a:ln>
          <a:effectLst/>
        </p:spPr>
        <p:txBody>
          <a:bodyPr wrap="none" anchor="ctr">
            <a:spAutoFit/>
          </a:bodyPr>
          <a:lstStyle/>
          <a:p>
            <a:endParaRPr lang="en-US"/>
          </a:p>
        </p:txBody>
      </p:sp>
      <p:sp>
        <p:nvSpPr>
          <p:cNvPr id="123975" name="Rectangle 71"/>
          <p:cNvSpPr>
            <a:spLocks noChangeArrowheads="1"/>
          </p:cNvSpPr>
          <p:nvPr/>
        </p:nvSpPr>
        <p:spPr bwMode="auto">
          <a:xfrm>
            <a:off x="0" y="4097338"/>
            <a:ext cx="9144000" cy="0"/>
          </a:xfrm>
          <a:prstGeom prst="rect">
            <a:avLst/>
          </a:prstGeom>
          <a:noFill/>
          <a:ln w="9525">
            <a:noFill/>
            <a:miter lim="800000"/>
            <a:headEnd/>
            <a:tailEnd/>
          </a:ln>
          <a:effectLst/>
        </p:spPr>
        <p:txBody>
          <a:bodyPr wrap="none" anchor="ctr">
            <a:spAutoFit/>
          </a:bodyPr>
          <a:lstStyle/>
          <a:p>
            <a:endParaRPr lang="en-US"/>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body" sz="half" idx="1"/>
          </p:nvPr>
        </p:nvSpPr>
        <p:spPr>
          <a:xfrm>
            <a:off x="250825" y="288925"/>
            <a:ext cx="8785225" cy="6669088"/>
          </a:xfrm>
        </p:spPr>
        <p:txBody>
          <a:bodyPr/>
          <a:lstStyle/>
          <a:p>
            <a:pPr>
              <a:buFontTx/>
              <a:buNone/>
            </a:pPr>
            <a:endParaRPr lang="es-EC" sz="2000">
              <a:latin typeface="Times New Roman" pitchFamily="18" charset="0"/>
            </a:endParaRPr>
          </a:p>
          <a:p>
            <a:r>
              <a:rPr lang="es-EC" sz="2000">
                <a:latin typeface="Times New Roman" pitchFamily="18" charset="0"/>
              </a:rPr>
              <a:t>Considerando lo anterior, estas inversiones se financiaran por medio de 2 fuentes, las cuales son las siguientes:</a:t>
            </a:r>
          </a:p>
          <a:p>
            <a:pPr>
              <a:buFontTx/>
              <a:buNone/>
            </a:pPr>
            <a:endParaRPr lang="es-EC" sz="2000">
              <a:latin typeface="Times New Roman" pitchFamily="18" charset="0"/>
            </a:endParaRPr>
          </a:p>
          <a:p>
            <a:pPr>
              <a:buFontTx/>
              <a:buNone/>
            </a:pPr>
            <a:endParaRPr lang="es-EC" sz="2000">
              <a:latin typeface="Times New Roman" pitchFamily="18" charset="0"/>
            </a:endParaRPr>
          </a:p>
        </p:txBody>
      </p:sp>
      <p:graphicFrame>
        <p:nvGraphicFramePr>
          <p:cNvPr id="125955" name="Group 3"/>
          <p:cNvGraphicFramePr>
            <a:graphicFrameLocks noGrp="1"/>
          </p:cNvGraphicFramePr>
          <p:nvPr>
            <p:ph sz="half" idx="2"/>
          </p:nvPr>
        </p:nvGraphicFramePr>
        <p:xfrm>
          <a:off x="468313" y="2116138"/>
          <a:ext cx="8424862" cy="2105025"/>
        </p:xfrm>
        <a:graphic>
          <a:graphicData uri="http://schemas.openxmlformats.org/drawingml/2006/table">
            <a:tbl>
              <a:tblPr/>
              <a:tblGrid>
                <a:gridCol w="4092575"/>
                <a:gridCol w="2246312"/>
                <a:gridCol w="2085975"/>
              </a:tblGrid>
              <a:tr h="6159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FINANCIAMIENTO DE LAS INVERSIONES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MONTO</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5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CAPITAL PROPIO</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52%</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$ 541.160,00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64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PASIVOS</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48%</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chemeClr val="tx1"/>
                          </a:solidFill>
                          <a:effectLst/>
                          <a:latin typeface="Times New Roman" pitchFamily="18" charset="0"/>
                          <a:cs typeface="Times New Roman" pitchFamily="18" charset="0"/>
                        </a:rPr>
                        <a:t>$ 493.600,00</a:t>
                      </a:r>
                      <a:endParaRPr kumimoji="0" lang="es-EC" sz="1600" b="0" i="0" u="none" strike="noStrike" cap="none" normalizeH="0" baseline="0" smtClean="0">
                        <a:ln>
                          <a:noFill/>
                        </a:ln>
                        <a:solidFill>
                          <a:schemeClr val="tx1"/>
                        </a:solidFill>
                        <a:effectLst/>
                        <a:latin typeface="Times New Roman" pitchFamily="18" charset="0"/>
                      </a:endParaRP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70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TOTAL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6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$ 1.034.760,00</a:t>
                      </a:r>
                    </a:p>
                  </a:txBody>
                  <a:tcPr anchor="b"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body" sz="half" idx="1"/>
          </p:nvPr>
        </p:nvSpPr>
        <p:spPr>
          <a:xfrm>
            <a:off x="468313" y="333375"/>
            <a:ext cx="8351837" cy="792163"/>
          </a:xfrm>
        </p:spPr>
        <p:txBody>
          <a:bodyPr/>
          <a:lstStyle/>
          <a:p>
            <a:r>
              <a:rPr lang="es-EC" sz="3000">
                <a:latin typeface="Times New Roman" pitchFamily="18" charset="0"/>
              </a:rPr>
              <a:t>Proyecciones</a:t>
            </a:r>
          </a:p>
        </p:txBody>
      </p:sp>
      <p:graphicFrame>
        <p:nvGraphicFramePr>
          <p:cNvPr id="128003" name="Group 3"/>
          <p:cNvGraphicFramePr>
            <a:graphicFrameLocks noGrp="1"/>
          </p:cNvGraphicFramePr>
          <p:nvPr>
            <p:ph sz="half" idx="2"/>
          </p:nvPr>
        </p:nvGraphicFramePr>
        <p:xfrm>
          <a:off x="68263" y="1966913"/>
          <a:ext cx="9040812" cy="2325687"/>
        </p:xfrm>
        <a:graphic>
          <a:graphicData uri="http://schemas.openxmlformats.org/drawingml/2006/table">
            <a:tbl>
              <a:tblPr/>
              <a:tblGrid>
                <a:gridCol w="2570162"/>
                <a:gridCol w="1149350"/>
                <a:gridCol w="1330325"/>
                <a:gridCol w="1330325"/>
                <a:gridCol w="1330325"/>
                <a:gridCol w="1330325"/>
              </a:tblGrid>
              <a:tr h="5762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9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VENTAS</a:t>
                      </a:r>
                      <a:endPar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9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2007</a:t>
                      </a:r>
                      <a:endPar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9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2008</a:t>
                      </a:r>
                      <a:endPar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9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2009</a:t>
                      </a:r>
                      <a:endPar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9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2010</a:t>
                      </a:r>
                      <a:endPar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9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2011</a:t>
                      </a:r>
                      <a:endPar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921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9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EXPORTACIONES (BASE)</a:t>
                      </a:r>
                      <a:endPar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8,480,101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8,352,151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8,224,201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8,096,251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7,968,300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90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9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EXPORTACIONES (CON PROYECTO)</a:t>
                      </a:r>
                      <a:endPar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10242802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10754942.1</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11292689.2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11857323.6</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9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12450189.8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971550" y="0"/>
            <a:ext cx="7561263" cy="836613"/>
          </a:xfrm>
        </p:spPr>
        <p:txBody>
          <a:bodyPr/>
          <a:lstStyle/>
          <a:p>
            <a:r>
              <a:rPr lang="es-EC" sz="3000">
                <a:latin typeface="Times New Roman" pitchFamily="18" charset="0"/>
              </a:rPr>
              <a:t>CALCULO DEL RIESGO DEL PROYECTO </a:t>
            </a:r>
          </a:p>
        </p:txBody>
      </p:sp>
      <p:sp>
        <p:nvSpPr>
          <p:cNvPr id="132099" name="Rectangle 3"/>
          <p:cNvSpPr>
            <a:spLocks noChangeArrowheads="1"/>
          </p:cNvSpPr>
          <p:nvPr/>
        </p:nvSpPr>
        <p:spPr bwMode="auto">
          <a:xfrm>
            <a:off x="971550" y="1125538"/>
            <a:ext cx="4968875" cy="350837"/>
          </a:xfrm>
          <a:prstGeom prst="rect">
            <a:avLst/>
          </a:prstGeom>
          <a:noFill/>
          <a:ln w="9525">
            <a:noFill/>
            <a:miter lim="800000"/>
            <a:headEnd/>
            <a:tailEnd/>
          </a:ln>
          <a:effectLst/>
        </p:spPr>
        <p:txBody>
          <a:bodyPr anchor="ctr">
            <a:spAutoFit/>
          </a:bodyPr>
          <a:lstStyle/>
          <a:p>
            <a:r>
              <a:rPr lang="en-US" sz="1700">
                <a:latin typeface="Times New Roman" pitchFamily="18" charset="0"/>
              </a:rPr>
              <a:t>Ri = RF + B (RM – Rf) + RP</a:t>
            </a:r>
            <a:r>
              <a:rPr lang="es-EC" sz="1700">
                <a:latin typeface="Times New Roman" pitchFamily="18" charset="0"/>
              </a:rPr>
              <a:t> </a:t>
            </a:r>
          </a:p>
        </p:txBody>
      </p:sp>
      <p:sp>
        <p:nvSpPr>
          <p:cNvPr id="132100" name="Rectangle 4"/>
          <p:cNvSpPr>
            <a:spLocks noChangeArrowheads="1"/>
          </p:cNvSpPr>
          <p:nvPr/>
        </p:nvSpPr>
        <p:spPr bwMode="auto">
          <a:xfrm>
            <a:off x="539750" y="1700213"/>
            <a:ext cx="8135938" cy="3714750"/>
          </a:xfrm>
          <a:prstGeom prst="rect">
            <a:avLst/>
          </a:prstGeom>
          <a:noFill/>
          <a:ln w="9525">
            <a:noFill/>
            <a:miter lim="800000"/>
            <a:headEnd/>
            <a:tailEnd/>
          </a:ln>
          <a:effectLst/>
        </p:spPr>
        <p:txBody>
          <a:bodyPr anchor="ctr">
            <a:spAutoFit/>
          </a:bodyPr>
          <a:lstStyle/>
          <a:p>
            <a:pPr indent="449263" algn="just"/>
            <a:r>
              <a:rPr lang="es-EC" sz="1700">
                <a:latin typeface="Times New Roman" pitchFamily="18" charset="0"/>
              </a:rPr>
              <a:t>RF: es la tasa de más mínimo riesgo.</a:t>
            </a:r>
          </a:p>
          <a:p>
            <a:pPr indent="449263" algn="just"/>
            <a:r>
              <a:rPr lang="es-EC" sz="1700">
                <a:latin typeface="Times New Roman" pitchFamily="18" charset="0"/>
              </a:rPr>
              <a:t>Rm: es el riesgo de mercado.</a:t>
            </a:r>
          </a:p>
          <a:p>
            <a:pPr indent="449263" algn="just"/>
            <a:r>
              <a:rPr lang="es-EC" sz="1700">
                <a:latin typeface="Times New Roman" pitchFamily="18" charset="0"/>
              </a:rPr>
              <a:t>B: es el parámetro de elasticidad del sector con respecto a variaciones de mercado.</a:t>
            </a:r>
          </a:p>
          <a:p>
            <a:pPr indent="449263" algn="just"/>
            <a:r>
              <a:rPr lang="es-EC" sz="1700">
                <a:latin typeface="Times New Roman" pitchFamily="18" charset="0"/>
              </a:rPr>
              <a:t>RP: riesgo país.</a:t>
            </a:r>
          </a:p>
          <a:p>
            <a:pPr indent="449263" algn="just"/>
            <a:endParaRPr lang="es-EC" sz="1700">
              <a:latin typeface="Times New Roman" pitchFamily="18" charset="0"/>
            </a:endParaRPr>
          </a:p>
          <a:p>
            <a:pPr indent="449263" algn="just"/>
            <a:r>
              <a:rPr lang="es-EC" sz="1700">
                <a:latin typeface="Times New Roman" pitchFamily="18" charset="0"/>
              </a:rPr>
              <a:t>Riesgo país: el riesgo país al cierre es de 790 puntos (7.90% al 8 de febrero del 2007) BCE.</a:t>
            </a:r>
          </a:p>
          <a:p>
            <a:pPr indent="449263" algn="just"/>
            <a:r>
              <a:rPr lang="es-EC" sz="1700">
                <a:latin typeface="Times New Roman" pitchFamily="18" charset="0"/>
              </a:rPr>
              <a:t>RM: rendimiento promedio de acciones el cual es de 12.2%</a:t>
            </a:r>
          </a:p>
          <a:p>
            <a:pPr indent="449263" algn="just"/>
            <a:r>
              <a:rPr lang="es-EC" sz="1700">
                <a:latin typeface="Times New Roman" pitchFamily="18" charset="0"/>
              </a:rPr>
              <a:t>RF: la tasa de los bonos del tesoro de los Estados Unidos, la cual es 4.52%</a:t>
            </a:r>
          </a:p>
          <a:p>
            <a:pPr indent="449263" algn="just"/>
            <a:r>
              <a:rPr lang="es-EC" sz="1700">
                <a:latin typeface="Times New Roman" pitchFamily="18" charset="0"/>
              </a:rPr>
              <a:t>Rf: La tasa promedio de libre de riesgo durante el mismo periodo de calculo de la RM, la cual es de 3.8%.</a:t>
            </a:r>
          </a:p>
          <a:p>
            <a:pPr indent="449263" algn="just"/>
            <a:r>
              <a:rPr lang="es-EC" sz="1700">
                <a:latin typeface="Times New Roman" pitchFamily="18" charset="0"/>
              </a:rPr>
              <a:t>Ke = 4.52% + 0.95*(12.2% – 3.8%) + 7.9 = 20.4%</a:t>
            </a:r>
          </a:p>
          <a:p>
            <a:pPr indent="449263" algn="just"/>
            <a:r>
              <a:rPr lang="es-EC" sz="1700">
                <a:latin typeface="Times New Roman" pitchFamily="18" charset="0"/>
              </a:rPr>
              <a:t>CPPC = DEUDA1/ACT*I + PATRIMONIO/ACT*KE (1-T)</a:t>
            </a:r>
          </a:p>
          <a:p>
            <a:pPr indent="449263" algn="just"/>
            <a:r>
              <a:rPr lang="es-EC" sz="1700">
                <a:latin typeface="Times New Roman" pitchFamily="18" charset="0"/>
              </a:rPr>
              <a:t>T = 25%</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body" sz="half" idx="1"/>
          </p:nvPr>
        </p:nvSpPr>
        <p:spPr>
          <a:xfrm>
            <a:off x="422275" y="215900"/>
            <a:ext cx="8686800" cy="981075"/>
          </a:xfrm>
        </p:spPr>
        <p:txBody>
          <a:bodyPr/>
          <a:lstStyle/>
          <a:p>
            <a:r>
              <a:rPr lang="es-EC" sz="1500">
                <a:latin typeface="Times New Roman" pitchFamily="18" charset="0"/>
              </a:rPr>
              <a:t>COSTO PROMEDIO PONDERADO = 48%*14% + 52%*20.4%*(1-25%)</a:t>
            </a:r>
          </a:p>
          <a:p>
            <a:r>
              <a:rPr lang="es-EC" sz="1500">
                <a:latin typeface="Times New Roman" pitchFamily="18" charset="0"/>
              </a:rPr>
              <a:t>TMAR = COSTO PROMEDIO PONDERADO = 14.68%</a:t>
            </a:r>
          </a:p>
          <a:p>
            <a:r>
              <a:rPr lang="es-EC" sz="1500">
                <a:latin typeface="Times New Roman" pitchFamily="18" charset="0"/>
              </a:rPr>
              <a:t>TMAR = CPPC = 14.682%</a:t>
            </a:r>
          </a:p>
          <a:p>
            <a:endParaRPr lang="es-EC" sz="1500">
              <a:latin typeface="Times New Roman" pitchFamily="18" charset="0"/>
            </a:endParaRPr>
          </a:p>
          <a:p>
            <a:pPr>
              <a:buFontTx/>
              <a:buNone/>
            </a:pPr>
            <a:endParaRPr lang="es-EC" sz="1500">
              <a:latin typeface="Times New Roman" pitchFamily="18" charset="0"/>
            </a:endParaRPr>
          </a:p>
        </p:txBody>
      </p:sp>
      <p:graphicFrame>
        <p:nvGraphicFramePr>
          <p:cNvPr id="134147" name="Group 3"/>
          <p:cNvGraphicFramePr>
            <a:graphicFrameLocks noGrp="1"/>
          </p:cNvGraphicFramePr>
          <p:nvPr>
            <p:ph sz="half" idx="2"/>
          </p:nvPr>
        </p:nvGraphicFramePr>
        <p:xfrm>
          <a:off x="214313" y="1196975"/>
          <a:ext cx="8750300" cy="5281613"/>
        </p:xfrm>
        <a:graphic>
          <a:graphicData uri="http://schemas.openxmlformats.org/drawingml/2006/table">
            <a:tbl>
              <a:tblPr/>
              <a:tblGrid>
                <a:gridCol w="3265487"/>
                <a:gridCol w="550863"/>
                <a:gridCol w="1065212"/>
                <a:gridCol w="1150938"/>
                <a:gridCol w="1008062"/>
                <a:gridCol w="844550"/>
                <a:gridCol w="865188"/>
              </a:tblGrid>
              <a:tr h="409575">
                <a:tc gridSpan="7">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FLUJO DE CAJA INCREMENTAL</a:t>
                      </a:r>
                    </a:p>
                  </a:txBody>
                  <a:tcPr anchor="ctr" horzOverflow="overflow">
                    <a:lnL cap="flat">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40798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CUENTA</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2006</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2,007</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2,008</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2,009</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2,010</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2,011</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13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I.   INGRESOS</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1,762,701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2,402,791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3,068,488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3,761,073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4,481,889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3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1. INGRESOS OPERACIONALES</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1,762,701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2,402,791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3,068,488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3,761,073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4,481,889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75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VENTAS NETAS GRAVADAS CON IVA</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64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VENTAS NETAS GRAVADAS CON TARIFA CERO</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16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EXPORTACIONES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1,762,701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2,402,791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3,068,488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3,761,073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4,481,889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90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2. INGRESOS NO OPERACIONALES</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DIVIDENDOS PERCIBIDOS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OTROS INGRESOS EXENTOS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RENDIMIENTOS FINANCIEROS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11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OTRAS RENTAS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6194" name="Group 2"/>
          <p:cNvGraphicFramePr>
            <a:graphicFrameLocks noGrp="1"/>
          </p:cNvGraphicFramePr>
          <p:nvPr>
            <p:ph/>
          </p:nvPr>
        </p:nvGraphicFramePr>
        <p:xfrm>
          <a:off x="142875" y="471488"/>
          <a:ext cx="9001125" cy="5981700"/>
        </p:xfrm>
        <a:graphic>
          <a:graphicData uri="http://schemas.openxmlformats.org/drawingml/2006/table">
            <a:tbl>
              <a:tblPr/>
              <a:tblGrid>
                <a:gridCol w="4051300"/>
                <a:gridCol w="433388"/>
                <a:gridCol w="1012825"/>
                <a:gridCol w="938212"/>
                <a:gridCol w="868363"/>
                <a:gridCol w="849312"/>
                <a:gridCol w="847725"/>
              </a:tblGrid>
              <a:tr h="3302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II. COSTOS Y GASTOS</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1,673,034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1,908,625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2,107,911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2,267,798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2,384,934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1. COSTO DE VENTAS</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1,126,676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1,450,478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1,742,672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2,000,731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2,221,936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572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INVENTARIO DE BIENES NO PRODUCIDOS POR LA COMPAÑÍA</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212,150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287,401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364,728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444,217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525,953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588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INVENTARIO DE MATERIA PRIMA PRODUCIDA POR LA COMPAÑÍA</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571,331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701,987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797,754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856,039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874,054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572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INVENTARIO DE PRODUCTOS EN PROCESO PRODUCIDOS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2,007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2,883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3,872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4,980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6,215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13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INVENTARIO DE PRODUCTOS TERMINADOS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24,135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30,809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36,659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41,621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45,625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MANO DE OBRA DIRECTA</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132,820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202,640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286,529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385,429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500,347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02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MANO DE OBRA INDIRECTA</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46,469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62,855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79,643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96,846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114,480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OTROS COSTOS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137,765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161,903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173,486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171,600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155,263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02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2. GTOS. ADMINISTRAC. VENTAS Y FINAN.</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546,358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458,147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365,239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267,067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162,998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02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GASTOS DE ADMINISTRACION Y VENTAS</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481,840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404,576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324,250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240,539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153,091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SUELDOS, SALARIOS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02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BENEFICIOS SOCIALES E INDEMNIZACIONES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17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HONORARIOS A PERSONAS NATURALES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572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HONORARIOS A EXTRANJ. SERVICIOS OCASIONAL.</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8242" name="Group 2"/>
          <p:cNvGraphicFramePr>
            <a:graphicFrameLocks noGrp="1"/>
          </p:cNvGraphicFramePr>
          <p:nvPr>
            <p:ph/>
          </p:nvPr>
        </p:nvGraphicFramePr>
        <p:xfrm>
          <a:off x="179388" y="261938"/>
          <a:ext cx="8785225" cy="6046787"/>
        </p:xfrm>
        <a:graphic>
          <a:graphicData uri="http://schemas.openxmlformats.org/drawingml/2006/table">
            <a:tbl>
              <a:tblPr/>
              <a:tblGrid>
                <a:gridCol w="4492625"/>
                <a:gridCol w="268287"/>
                <a:gridCol w="947738"/>
                <a:gridCol w="771525"/>
                <a:gridCol w="792162"/>
                <a:gridCol w="720725"/>
                <a:gridCol w="792163"/>
              </a:tblGrid>
              <a:tr h="1508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ARRENDAMIENTO MERCANTIL</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52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ARRENDAMIENTO DE INMUEBLES PROPIEDAD DE PERSONAS NATURALES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09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ARRENDAMIENTO DE INMUEBLES PROPIEDAD DE SOCIEDADES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79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COMISIONES EN VENTAS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64,796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75,190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79,139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76,177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65,801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238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PROMOCION Y PUBLICIDAD</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123,859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114,144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106,054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99,671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95,081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556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COMBUSTIBLES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1,916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-816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-3,520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-6,195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-8,839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08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SEGUROS Y REASEGUROS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794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SUMINISTROS Y MATERIALES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2,197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7,256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12,348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17,472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22,632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636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GASTOS DE GESTION</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3,988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-813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-5,557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-10,239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-14,858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GASTOS DE VIAJE</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14,777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11,770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8,978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6,411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4,081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985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AGUA, ENERGIA, LUZ Y TELECOMUNICACIONES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10,553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1,878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-6,644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-15,004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-23,196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NOTARIOS Y REGISTRADORES DE LA  PROPIEDAD O MERCANTILES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DEPRECIACION DE ACTIVOS FIJOS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123,418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123,418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123,418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123,418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123,418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0290" name="Group 2"/>
          <p:cNvGraphicFramePr>
            <a:graphicFrameLocks noGrp="1"/>
          </p:cNvGraphicFramePr>
          <p:nvPr>
            <p:ph/>
          </p:nvPr>
        </p:nvGraphicFramePr>
        <p:xfrm>
          <a:off x="395288" y="115888"/>
          <a:ext cx="8507412" cy="6643687"/>
        </p:xfrm>
        <a:graphic>
          <a:graphicData uri="http://schemas.openxmlformats.org/drawingml/2006/table">
            <a:tbl>
              <a:tblPr/>
              <a:tblGrid>
                <a:gridCol w="3178175"/>
                <a:gridCol w="422275"/>
                <a:gridCol w="1090612"/>
                <a:gridCol w="1079500"/>
                <a:gridCol w="865188"/>
                <a:gridCol w="792162"/>
                <a:gridCol w="1079500"/>
              </a:tblGrid>
              <a:tr h="40957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CUENTAS INCOBRABLES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2,605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1,023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-532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-2,061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-3,561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731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BAJA DE INVENTARIOS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4,588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-2,577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-9,696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-16,767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-23,790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GASTO PROVISIONES DEDUCIBLES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20,359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-46,417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-112,989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-179,352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-245,497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IMPUESTOS, CONTRIBUCIONES Y OTROS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5,301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5,644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6,039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6,489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6,995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AMORTIZACION (INVERSIONES E INTANGIBLES)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9,477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9,477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9,477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9,477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9,477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OTROS GASTOS ADMINISTRACION  Y VENTAS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94,006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105,399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117,735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131,042</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145,348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GASTOS FINANCIEROS</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64,518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53,571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40,989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26,528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9,907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INTERESES Y COMISIONES: LOCALES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64,518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53,571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40,989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26,528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9,907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03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INTERESES Y COMISIONES: AL EXTERIOR</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3. GASTOS NO OPERACIONALES VARIOS</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UTILIDAD (PERDIDA) DEL EJERCICIO</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89,667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494,166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960,578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1,493,275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2,096,955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15% PARTICIPACION TRABAJADORES</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13,450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74,125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144,087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223,991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314,543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61925">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IMPUESTO A LA RENTA</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22,417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123,541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240,144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373,319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524,239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531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UTILIDAD NETA</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53,800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296,500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576,347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895,965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1,258,173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2338" name="Group 2"/>
          <p:cNvGraphicFramePr>
            <a:graphicFrameLocks noGrp="1"/>
          </p:cNvGraphicFramePr>
          <p:nvPr>
            <p:ph sz="half" idx="1"/>
          </p:nvPr>
        </p:nvGraphicFramePr>
        <p:xfrm>
          <a:off x="323850" y="188913"/>
          <a:ext cx="8569325" cy="4392612"/>
        </p:xfrm>
        <a:graphic>
          <a:graphicData uri="http://schemas.openxmlformats.org/drawingml/2006/table">
            <a:tbl>
              <a:tblPr/>
              <a:tblGrid>
                <a:gridCol w="2579688"/>
                <a:gridCol w="1060450"/>
                <a:gridCol w="985837"/>
                <a:gridCol w="979488"/>
                <a:gridCol w="985837"/>
                <a:gridCol w="981075"/>
                <a:gridCol w="996950"/>
              </a:tblGrid>
              <a:tr h="2984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AJUSTES DE CAJA</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610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DEPRECIACION</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123,418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123,418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123,418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123,418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123,418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068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AMORTIZACION</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9,477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9,477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9,477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9,477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9,477</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03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PAGOS A LA DEUDA</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-73,304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-84,251</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-96,834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-111,295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-127,916</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19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COBROS DE DEUDA</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30,819</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20,198</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8,930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-3,015</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-15,673</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19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TOTAL DE AJUSTES</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90409.32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68840.64</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44991.05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18584.08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-10694.80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84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19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INVERSIONES</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-1,034,760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03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PASIVOS</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493,600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19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VALOR DE DESECHO</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0</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5,866,074</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00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0363">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FLUJO DE CAJA</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-541160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144209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365340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621338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914549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7113552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142450" name="Group 114"/>
          <p:cNvGraphicFramePr>
            <a:graphicFrameLocks noGrp="1"/>
          </p:cNvGraphicFramePr>
          <p:nvPr>
            <p:ph sz="half" idx="2"/>
          </p:nvPr>
        </p:nvGraphicFramePr>
        <p:xfrm>
          <a:off x="323850" y="4581525"/>
          <a:ext cx="7561263" cy="1193800"/>
        </p:xfrm>
        <a:graphic>
          <a:graphicData uri="http://schemas.openxmlformats.org/drawingml/2006/table">
            <a:tbl>
              <a:tblPr/>
              <a:tblGrid>
                <a:gridCol w="2592388"/>
                <a:gridCol w="4968875"/>
              </a:tblGrid>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TIR</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98%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62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TMAR</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14.68%</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VAN</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4389421</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7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300" b="1"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ANALISIS</a:t>
                      </a:r>
                      <a:endPar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s-EC" sz="13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                                                                             SE ACEPTA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533400" y="0"/>
            <a:ext cx="8229600" cy="1143000"/>
          </a:xfrm>
        </p:spPr>
        <p:txBody>
          <a:bodyPr/>
          <a:lstStyle/>
          <a:p>
            <a:r>
              <a:rPr lang="es-MX" sz="2600" b="1">
                <a:latin typeface="Tahoma" pitchFamily="34" charset="0"/>
                <a:cs typeface="Times New Roman" pitchFamily="18" charset="0"/>
              </a:rPr>
              <a:t>Principales zonas productoras de</a:t>
            </a:r>
            <a:r>
              <a:rPr lang="es-MX" sz="3800" b="1">
                <a:latin typeface="Tahoma" pitchFamily="34" charset="0"/>
                <a:cs typeface="Times New Roman" pitchFamily="18" charset="0"/>
              </a:rPr>
              <a:t> </a:t>
            </a:r>
            <a:br>
              <a:rPr lang="es-MX" sz="3800" b="1">
                <a:latin typeface="Tahoma" pitchFamily="34" charset="0"/>
                <a:cs typeface="Times New Roman" pitchFamily="18" charset="0"/>
              </a:rPr>
            </a:br>
            <a:r>
              <a:rPr lang="es-MX" sz="2600" b="1">
                <a:latin typeface="Tahoma" pitchFamily="34" charset="0"/>
                <a:cs typeface="Times New Roman" pitchFamily="18" charset="0"/>
              </a:rPr>
              <a:t>cacao fino y de aroma del Ecuador</a:t>
            </a:r>
            <a:endParaRPr lang="es-EC" sz="2600" b="1">
              <a:latin typeface="Tahoma" pitchFamily="34" charset="0"/>
              <a:cs typeface="Times New Roman" pitchFamily="18" charset="0"/>
            </a:endParaRPr>
          </a:p>
        </p:txBody>
      </p:sp>
      <p:graphicFrame>
        <p:nvGraphicFramePr>
          <p:cNvPr id="34819" name="Object 3"/>
          <p:cNvGraphicFramePr>
            <a:graphicFrameLocks noChangeAspect="1"/>
          </p:cNvGraphicFramePr>
          <p:nvPr/>
        </p:nvGraphicFramePr>
        <p:xfrm>
          <a:off x="1295400" y="1295400"/>
          <a:ext cx="6781800" cy="5562600"/>
        </p:xfrm>
        <a:graphic>
          <a:graphicData uri="http://schemas.openxmlformats.org/presentationml/2006/ole">
            <p:oleObj spid="_x0000_s34819" name="Imagen de mapa de bits" r:id="rId4" imgW="5249008" imgH="5334745" progId="Paint.Picture">
              <p:embed/>
            </p:oleObj>
          </a:graphicData>
        </a:graphic>
      </p:graphicFrame>
      <p:sp>
        <p:nvSpPr>
          <p:cNvPr id="34820" name="AutoShape 4"/>
          <p:cNvSpPr>
            <a:spLocks/>
          </p:cNvSpPr>
          <p:nvPr/>
        </p:nvSpPr>
        <p:spPr bwMode="auto">
          <a:xfrm>
            <a:off x="6248400" y="3276600"/>
            <a:ext cx="1185863" cy="454025"/>
          </a:xfrm>
          <a:prstGeom prst="callout2">
            <a:avLst>
              <a:gd name="adj1" fmla="val 25176"/>
              <a:gd name="adj2" fmla="val -6426"/>
              <a:gd name="adj3" fmla="val 25176"/>
              <a:gd name="adj4" fmla="val -21954"/>
              <a:gd name="adj5" fmla="val 232167"/>
              <a:gd name="adj6" fmla="val -38019"/>
            </a:avLst>
          </a:prstGeom>
          <a:solidFill>
            <a:schemeClr val="accent1"/>
          </a:solidFill>
          <a:ln w="9525">
            <a:solidFill>
              <a:schemeClr val="tx1"/>
            </a:solidFill>
            <a:miter lim="800000"/>
            <a:headEnd/>
            <a:tailEnd/>
          </a:ln>
          <a:effectLst/>
        </p:spPr>
        <p:txBody>
          <a:bodyPr/>
          <a:lstStyle/>
          <a:p>
            <a:pPr algn="ctr"/>
            <a:r>
              <a:rPr lang="es-EC" b="1"/>
              <a:t>Milagro</a:t>
            </a:r>
          </a:p>
        </p:txBody>
      </p:sp>
      <p:sp>
        <p:nvSpPr>
          <p:cNvPr id="34822" name="AutoShape 6"/>
          <p:cNvSpPr>
            <a:spLocks/>
          </p:cNvSpPr>
          <p:nvPr/>
        </p:nvSpPr>
        <p:spPr bwMode="auto">
          <a:xfrm>
            <a:off x="6858000" y="4419600"/>
            <a:ext cx="1192213" cy="639763"/>
          </a:xfrm>
          <a:prstGeom prst="borderCallout1">
            <a:avLst>
              <a:gd name="adj1" fmla="val -11912"/>
              <a:gd name="adj2" fmla="val 90412"/>
              <a:gd name="adj3" fmla="val -11912"/>
              <a:gd name="adj4" fmla="val -60319"/>
            </a:avLst>
          </a:prstGeom>
          <a:solidFill>
            <a:schemeClr val="accent1"/>
          </a:solidFill>
          <a:ln w="9525" algn="ctr">
            <a:solidFill>
              <a:schemeClr val="tx1"/>
            </a:solidFill>
            <a:miter lim="800000"/>
            <a:headEnd/>
            <a:tailEnd/>
          </a:ln>
          <a:effectLst/>
        </p:spPr>
        <p:txBody>
          <a:bodyPr/>
          <a:lstStyle/>
          <a:p>
            <a:pPr algn="ctr"/>
            <a:r>
              <a:rPr lang="es-EC" b="1"/>
              <a:t>Lorenzo</a:t>
            </a:r>
          </a:p>
          <a:p>
            <a:pPr algn="ctr"/>
            <a:r>
              <a:rPr lang="es-EC" b="1"/>
              <a:t>Garaicoa</a:t>
            </a:r>
          </a:p>
        </p:txBody>
      </p:sp>
      <p:sp>
        <p:nvSpPr>
          <p:cNvPr id="34824" name="AutoShape 8"/>
          <p:cNvSpPr>
            <a:spLocks/>
          </p:cNvSpPr>
          <p:nvPr/>
        </p:nvSpPr>
        <p:spPr bwMode="auto">
          <a:xfrm>
            <a:off x="6321425" y="5273675"/>
            <a:ext cx="1222375" cy="441325"/>
          </a:xfrm>
          <a:prstGeom prst="borderCallout1">
            <a:avLst>
              <a:gd name="adj1" fmla="val 74102"/>
              <a:gd name="adj2" fmla="val -6231"/>
              <a:gd name="adj3" fmla="val -162949"/>
              <a:gd name="adj4" fmla="val -6231"/>
            </a:avLst>
          </a:prstGeom>
          <a:solidFill>
            <a:schemeClr val="accent1"/>
          </a:solidFill>
          <a:ln w="9525" algn="ctr">
            <a:solidFill>
              <a:schemeClr val="tx1"/>
            </a:solidFill>
            <a:miter lim="800000"/>
            <a:headEnd/>
            <a:tailEnd/>
          </a:ln>
          <a:effectLst/>
        </p:spPr>
        <p:txBody>
          <a:bodyPr/>
          <a:lstStyle/>
          <a:p>
            <a:pPr algn="ctr"/>
            <a:r>
              <a:rPr lang="es-EC" b="1"/>
              <a:t>Naranjito</a:t>
            </a:r>
          </a:p>
        </p:txBody>
      </p:sp>
      <p:sp>
        <p:nvSpPr>
          <p:cNvPr id="34825" name="AutoShape 9"/>
          <p:cNvSpPr>
            <a:spLocks/>
          </p:cNvSpPr>
          <p:nvPr/>
        </p:nvSpPr>
        <p:spPr bwMode="auto">
          <a:xfrm>
            <a:off x="4038600" y="5303838"/>
            <a:ext cx="1127125" cy="334962"/>
          </a:xfrm>
          <a:prstGeom prst="callout1">
            <a:avLst>
              <a:gd name="adj1" fmla="val -22750"/>
              <a:gd name="adj2" fmla="val 10139"/>
              <a:gd name="adj3" fmla="val -22750"/>
              <a:gd name="adj4" fmla="val 114648"/>
            </a:avLst>
          </a:prstGeom>
          <a:solidFill>
            <a:schemeClr val="accent1"/>
          </a:solidFill>
          <a:ln w="9525">
            <a:solidFill>
              <a:schemeClr val="tx1"/>
            </a:solidFill>
            <a:miter lim="800000"/>
            <a:headEnd/>
            <a:tailEnd/>
          </a:ln>
          <a:effectLst/>
        </p:spPr>
        <p:txBody>
          <a:bodyPr/>
          <a:lstStyle/>
          <a:p>
            <a:pPr algn="ctr"/>
            <a:r>
              <a:rPr lang="es-EC" b="1"/>
              <a:t>Naranjal</a:t>
            </a:r>
          </a:p>
        </p:txBody>
      </p:sp>
      <p:sp>
        <p:nvSpPr>
          <p:cNvPr id="34826" name="AutoShape 10"/>
          <p:cNvSpPr>
            <a:spLocks/>
          </p:cNvSpPr>
          <p:nvPr/>
        </p:nvSpPr>
        <p:spPr bwMode="auto">
          <a:xfrm>
            <a:off x="6062663" y="6172200"/>
            <a:ext cx="871537" cy="304800"/>
          </a:xfrm>
          <a:prstGeom prst="borderCallout1">
            <a:avLst>
              <a:gd name="adj1" fmla="val 37500"/>
              <a:gd name="adj2" fmla="val -8745"/>
              <a:gd name="adj3" fmla="val 75000"/>
              <a:gd name="adj4" fmla="val -95810"/>
            </a:avLst>
          </a:prstGeom>
          <a:solidFill>
            <a:schemeClr val="accent1"/>
          </a:solidFill>
          <a:ln w="9525" algn="ctr">
            <a:solidFill>
              <a:schemeClr val="tx1"/>
            </a:solidFill>
            <a:miter lim="800000"/>
            <a:headEnd/>
            <a:tailEnd/>
          </a:ln>
          <a:effectLst/>
        </p:spPr>
        <p:txBody>
          <a:bodyPr/>
          <a:lstStyle/>
          <a:p>
            <a:pPr algn="ctr"/>
            <a:r>
              <a:rPr lang="es-EC" b="1"/>
              <a:t>Balao</a:t>
            </a:r>
          </a:p>
        </p:txBody>
      </p:sp>
      <p:sp>
        <p:nvSpPr>
          <p:cNvPr id="34827" name="AutoShape 11"/>
          <p:cNvSpPr>
            <a:spLocks/>
          </p:cNvSpPr>
          <p:nvPr/>
        </p:nvSpPr>
        <p:spPr bwMode="auto">
          <a:xfrm>
            <a:off x="6459538" y="1990725"/>
            <a:ext cx="1236662" cy="609600"/>
          </a:xfrm>
          <a:prstGeom prst="callout2">
            <a:avLst>
              <a:gd name="adj1" fmla="val 18750"/>
              <a:gd name="adj2" fmla="val -6162"/>
              <a:gd name="adj3" fmla="val 18750"/>
              <a:gd name="adj4" fmla="val -32222"/>
              <a:gd name="adj5" fmla="val -60417"/>
              <a:gd name="adj6" fmla="val -59181"/>
            </a:avLst>
          </a:prstGeom>
          <a:solidFill>
            <a:schemeClr val="accent1"/>
          </a:solidFill>
          <a:ln w="9525">
            <a:solidFill>
              <a:schemeClr val="tx1"/>
            </a:solidFill>
            <a:miter lim="800000"/>
            <a:headEnd/>
            <a:tailEnd/>
          </a:ln>
          <a:effectLst/>
        </p:spPr>
        <p:txBody>
          <a:bodyPr/>
          <a:lstStyle/>
          <a:p>
            <a:pPr algn="ctr"/>
            <a:r>
              <a:rPr lang="es-EC" b="1"/>
              <a:t>El</a:t>
            </a:r>
          </a:p>
          <a:p>
            <a:pPr algn="ctr"/>
            <a:r>
              <a:rPr lang="es-EC" b="1"/>
              <a:t>Empalme</a:t>
            </a:r>
          </a:p>
        </p:txBody>
      </p:sp>
      <p:sp>
        <p:nvSpPr>
          <p:cNvPr id="34828" name="AutoShape 12"/>
          <p:cNvSpPr>
            <a:spLocks/>
          </p:cNvSpPr>
          <p:nvPr/>
        </p:nvSpPr>
        <p:spPr bwMode="auto">
          <a:xfrm>
            <a:off x="3886200" y="4562475"/>
            <a:ext cx="1219200" cy="314325"/>
          </a:xfrm>
          <a:prstGeom prst="borderCallout1">
            <a:avLst>
              <a:gd name="adj1" fmla="val -24241"/>
              <a:gd name="adj2" fmla="val 9375"/>
              <a:gd name="adj3" fmla="val -24241"/>
              <a:gd name="adj4" fmla="val 108593"/>
            </a:avLst>
          </a:prstGeom>
          <a:solidFill>
            <a:schemeClr val="accent1"/>
          </a:solidFill>
          <a:ln w="9525">
            <a:solidFill>
              <a:schemeClr val="tx1"/>
            </a:solidFill>
            <a:miter lim="800000"/>
            <a:headEnd/>
            <a:tailEnd/>
          </a:ln>
          <a:effectLst/>
        </p:spPr>
        <p:txBody>
          <a:bodyPr/>
          <a:lstStyle/>
          <a:p>
            <a:pPr algn="ctr"/>
            <a:r>
              <a:rPr lang="es-EC" b="1"/>
              <a:t>Yaguachi</a:t>
            </a:r>
          </a:p>
        </p:txBody>
      </p:sp>
      <p:sp>
        <p:nvSpPr>
          <p:cNvPr id="34829" name="AutoShape 13"/>
          <p:cNvSpPr>
            <a:spLocks/>
          </p:cNvSpPr>
          <p:nvPr/>
        </p:nvSpPr>
        <p:spPr bwMode="auto">
          <a:xfrm>
            <a:off x="3779838" y="3886200"/>
            <a:ext cx="1249362" cy="533400"/>
          </a:xfrm>
          <a:prstGeom prst="borderCallout2">
            <a:avLst>
              <a:gd name="adj1" fmla="val 21431"/>
              <a:gd name="adj2" fmla="val 106097"/>
              <a:gd name="adj3" fmla="val 21431"/>
              <a:gd name="adj4" fmla="val 131130"/>
              <a:gd name="adj5" fmla="val 144644"/>
              <a:gd name="adj6" fmla="val 163153"/>
            </a:avLst>
          </a:prstGeom>
          <a:solidFill>
            <a:schemeClr val="accent1"/>
          </a:solidFill>
          <a:ln w="9525" algn="ctr">
            <a:solidFill>
              <a:schemeClr val="tx1"/>
            </a:solidFill>
            <a:miter lim="800000"/>
            <a:headEnd/>
            <a:tailEnd/>
          </a:ln>
          <a:effectLst/>
        </p:spPr>
        <p:txBody>
          <a:bodyPr/>
          <a:lstStyle/>
          <a:p>
            <a:pPr algn="ctr"/>
            <a:r>
              <a:rPr lang="es-EC" sz="1600" b="1"/>
              <a:t>Roberto</a:t>
            </a:r>
          </a:p>
          <a:p>
            <a:pPr algn="ctr"/>
            <a:r>
              <a:rPr lang="es-EC" sz="1600" b="1"/>
              <a:t>Astudillo</a:t>
            </a:r>
          </a:p>
        </p:txBody>
      </p:sp>
      <p:sp>
        <p:nvSpPr>
          <p:cNvPr id="34830" name="AutoShape 14"/>
          <p:cNvSpPr>
            <a:spLocks/>
          </p:cNvSpPr>
          <p:nvPr/>
        </p:nvSpPr>
        <p:spPr bwMode="auto">
          <a:xfrm>
            <a:off x="3886200" y="3175000"/>
            <a:ext cx="993775" cy="482600"/>
          </a:xfrm>
          <a:prstGeom prst="accentCallout2">
            <a:avLst>
              <a:gd name="adj1" fmla="val 23685"/>
              <a:gd name="adj2" fmla="val 107667"/>
              <a:gd name="adj3" fmla="val 23685"/>
              <a:gd name="adj4" fmla="val 160065"/>
              <a:gd name="adj5" fmla="val 271051"/>
              <a:gd name="adj6" fmla="val 214375"/>
            </a:avLst>
          </a:prstGeom>
          <a:solidFill>
            <a:schemeClr val="accent1"/>
          </a:solidFill>
          <a:ln w="9525">
            <a:solidFill>
              <a:schemeClr val="tx1"/>
            </a:solidFill>
            <a:miter lim="800000"/>
            <a:headEnd/>
            <a:tailEnd/>
          </a:ln>
          <a:effectLst/>
        </p:spPr>
        <p:txBody>
          <a:bodyPr/>
          <a:lstStyle/>
          <a:p>
            <a:pPr algn="ctr"/>
            <a:r>
              <a:rPr lang="es-EC" sz="1500" b="1"/>
              <a:t>Mariscal</a:t>
            </a:r>
          </a:p>
          <a:p>
            <a:pPr algn="ctr"/>
            <a:r>
              <a:rPr lang="es-EC" sz="1500" b="1"/>
              <a:t>Sucre</a:t>
            </a: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4819"/>
                                        </p:tgtEl>
                                        <p:attrNameLst>
                                          <p:attrName>style.visibility</p:attrName>
                                        </p:attrNameLst>
                                      </p:cBhvr>
                                      <p:to>
                                        <p:strVal val="visible"/>
                                      </p:to>
                                    </p:set>
                                    <p:animEffect transition="in" filter="box(in)">
                                      <p:cBhvr>
                                        <p:cTn id="7" dur="500"/>
                                        <p:tgtEl>
                                          <p:spTgt spid="34819"/>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4827"/>
                                        </p:tgtEl>
                                        <p:attrNameLst>
                                          <p:attrName>style.visibility</p:attrName>
                                        </p:attrNameLst>
                                      </p:cBhvr>
                                      <p:to>
                                        <p:strVal val="visible"/>
                                      </p:to>
                                    </p:set>
                                    <p:animEffect transition="in" filter="box(in)">
                                      <p:cBhvr>
                                        <p:cTn id="12" dur="500"/>
                                        <p:tgtEl>
                                          <p:spTgt spid="34827"/>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4820"/>
                                        </p:tgtEl>
                                        <p:attrNameLst>
                                          <p:attrName>style.visibility</p:attrName>
                                        </p:attrNameLst>
                                      </p:cBhvr>
                                      <p:to>
                                        <p:strVal val="visible"/>
                                      </p:to>
                                    </p:set>
                                    <p:animEffect transition="in" filter="box(in)">
                                      <p:cBhvr>
                                        <p:cTn id="17" dur="500"/>
                                        <p:tgtEl>
                                          <p:spTgt spid="34820"/>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34822"/>
                                        </p:tgtEl>
                                        <p:attrNameLst>
                                          <p:attrName>style.visibility</p:attrName>
                                        </p:attrNameLst>
                                      </p:cBhvr>
                                      <p:to>
                                        <p:strVal val="visible"/>
                                      </p:to>
                                    </p:set>
                                    <p:animEffect transition="in" filter="box(in)">
                                      <p:cBhvr>
                                        <p:cTn id="22" dur="500"/>
                                        <p:tgtEl>
                                          <p:spTgt spid="34822"/>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4824"/>
                                        </p:tgtEl>
                                        <p:attrNameLst>
                                          <p:attrName>style.visibility</p:attrName>
                                        </p:attrNameLst>
                                      </p:cBhvr>
                                      <p:to>
                                        <p:strVal val="visible"/>
                                      </p:to>
                                    </p:set>
                                    <p:animEffect transition="in" filter="box(in)">
                                      <p:cBhvr>
                                        <p:cTn id="27" dur="500"/>
                                        <p:tgtEl>
                                          <p:spTgt spid="34824"/>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34825"/>
                                        </p:tgtEl>
                                        <p:attrNameLst>
                                          <p:attrName>style.visibility</p:attrName>
                                        </p:attrNameLst>
                                      </p:cBhvr>
                                      <p:to>
                                        <p:strVal val="visible"/>
                                      </p:to>
                                    </p:set>
                                    <p:animEffect transition="in" filter="box(in)">
                                      <p:cBhvr>
                                        <p:cTn id="32" dur="500"/>
                                        <p:tgtEl>
                                          <p:spTgt spid="34825"/>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34828"/>
                                        </p:tgtEl>
                                        <p:attrNameLst>
                                          <p:attrName>style.visibility</p:attrName>
                                        </p:attrNameLst>
                                      </p:cBhvr>
                                      <p:to>
                                        <p:strVal val="visible"/>
                                      </p:to>
                                    </p:set>
                                    <p:animEffect transition="in" filter="box(in)">
                                      <p:cBhvr>
                                        <p:cTn id="37" dur="500"/>
                                        <p:tgtEl>
                                          <p:spTgt spid="34828"/>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34829"/>
                                        </p:tgtEl>
                                        <p:attrNameLst>
                                          <p:attrName>style.visibility</p:attrName>
                                        </p:attrNameLst>
                                      </p:cBhvr>
                                      <p:to>
                                        <p:strVal val="visible"/>
                                      </p:to>
                                    </p:set>
                                    <p:animEffect transition="in" filter="box(in)">
                                      <p:cBhvr>
                                        <p:cTn id="42" dur="500"/>
                                        <p:tgtEl>
                                          <p:spTgt spid="34829"/>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4830"/>
                                        </p:tgtEl>
                                        <p:attrNameLst>
                                          <p:attrName>style.visibility</p:attrName>
                                        </p:attrNameLst>
                                      </p:cBhvr>
                                      <p:to>
                                        <p:strVal val="visible"/>
                                      </p:to>
                                    </p:set>
                                    <p:animEffect transition="in" filter="box(in)">
                                      <p:cBhvr>
                                        <p:cTn id="47" dur="500"/>
                                        <p:tgtEl>
                                          <p:spTgt spid="34830"/>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34826"/>
                                        </p:tgtEl>
                                        <p:attrNameLst>
                                          <p:attrName>style.visibility</p:attrName>
                                        </p:attrNameLst>
                                      </p:cBhvr>
                                      <p:to>
                                        <p:strVal val="visible"/>
                                      </p:to>
                                    </p:set>
                                    <p:animEffect transition="in" filter="box(in)">
                                      <p:cBhvr>
                                        <p:cTn id="52" dur="500"/>
                                        <p:tgtEl>
                                          <p:spTgt spid="348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0" grpId="0" animBg="1"/>
      <p:bldP spid="34822" grpId="0" animBg="1"/>
      <p:bldP spid="34824" grpId="0" animBg="1"/>
      <p:bldP spid="34825" grpId="0" animBg="1"/>
      <p:bldP spid="34826" grpId="0" animBg="1"/>
      <p:bldP spid="34827" grpId="0" animBg="1"/>
      <p:bldP spid="34828" grpId="0" animBg="1"/>
      <p:bldP spid="34829" grpId="0" animBg="1"/>
      <p:bldP spid="34830"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590550" y="-26988"/>
            <a:ext cx="8229600" cy="1143001"/>
          </a:xfrm>
        </p:spPr>
        <p:txBody>
          <a:bodyPr/>
          <a:lstStyle/>
          <a:p>
            <a:pPr marL="838200" indent="-838200"/>
            <a:r>
              <a:rPr lang="es-EC" sz="3000">
                <a:latin typeface="Times New Roman" pitchFamily="18" charset="0"/>
              </a:rPr>
              <a:t>ANÁLISIS DE SENSIBILIDAD</a:t>
            </a:r>
          </a:p>
        </p:txBody>
      </p:sp>
      <p:sp>
        <p:nvSpPr>
          <p:cNvPr id="146435" name="Line 3"/>
          <p:cNvSpPr>
            <a:spLocks noChangeShapeType="1"/>
          </p:cNvSpPr>
          <p:nvPr/>
        </p:nvSpPr>
        <p:spPr bwMode="auto">
          <a:xfrm>
            <a:off x="6254750" y="2133600"/>
            <a:ext cx="0" cy="0"/>
          </a:xfrm>
          <a:prstGeom prst="line">
            <a:avLst/>
          </a:prstGeom>
          <a:noFill/>
          <a:ln w="12700" cap="rnd">
            <a:solidFill>
              <a:srgbClr val="000000"/>
            </a:solidFill>
            <a:round/>
            <a:headEnd/>
            <a:tailEnd/>
          </a:ln>
          <a:effectLst/>
        </p:spPr>
        <p:txBody>
          <a:bodyPr/>
          <a:lstStyle/>
          <a:p>
            <a:endParaRPr lang="es-ES"/>
          </a:p>
        </p:txBody>
      </p:sp>
      <p:sp>
        <p:nvSpPr>
          <p:cNvPr id="146436" name="Line 4"/>
          <p:cNvSpPr>
            <a:spLocks noChangeShapeType="1"/>
          </p:cNvSpPr>
          <p:nvPr/>
        </p:nvSpPr>
        <p:spPr bwMode="auto">
          <a:xfrm>
            <a:off x="6254750" y="2781300"/>
            <a:ext cx="0" cy="0"/>
          </a:xfrm>
          <a:prstGeom prst="line">
            <a:avLst/>
          </a:prstGeom>
          <a:noFill/>
          <a:ln w="12700" cap="rnd">
            <a:solidFill>
              <a:srgbClr val="000000"/>
            </a:solidFill>
            <a:round/>
            <a:headEnd/>
            <a:tailEnd/>
          </a:ln>
          <a:effectLst/>
        </p:spPr>
        <p:txBody>
          <a:bodyPr/>
          <a:lstStyle/>
          <a:p>
            <a:endParaRPr lang="es-ES"/>
          </a:p>
        </p:txBody>
      </p:sp>
      <p:graphicFrame>
        <p:nvGraphicFramePr>
          <p:cNvPr id="146437" name="Group 5"/>
          <p:cNvGraphicFramePr>
            <a:graphicFrameLocks noGrp="1"/>
          </p:cNvGraphicFramePr>
          <p:nvPr/>
        </p:nvGraphicFramePr>
        <p:xfrm>
          <a:off x="839788" y="836613"/>
          <a:ext cx="7908925" cy="5472112"/>
        </p:xfrm>
        <a:graphic>
          <a:graphicData uri="http://schemas.openxmlformats.org/drawingml/2006/table">
            <a:tbl>
              <a:tblPr/>
              <a:tblGrid>
                <a:gridCol w="4156075"/>
                <a:gridCol w="1376362"/>
                <a:gridCol w="200025"/>
                <a:gridCol w="765175"/>
                <a:gridCol w="1411288"/>
              </a:tblGrid>
              <a:tr h="593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ESCENARIO</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VARIACION %</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TIR</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ANALISIS</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63">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VARIACION POSITIVA DE LAS VENTAS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134.00%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SE ACEPTA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925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177.00%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SE ACEPTA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63">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15%</a:t>
                      </a: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225.00%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SE ACEPTA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9250">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VARIACION NEGATIVA DE LAS VENTAS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63.00%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SE ACEPTA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63">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35.00%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SE ACEPTA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9250">
                <a:tc v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15%</a:t>
                      </a: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13.00%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SE RECHAZA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63">
                <a:tc vMerge="1">
                  <a:txBody>
                    <a:bodyPr/>
                    <a:lstStyle/>
                    <a:p>
                      <a:endParaRPr lang="es-ES"/>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PUEDE BAJAR HASTA EL 14.60%</a:t>
                      </a: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349250">
                <a:tc row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AUMENTO DEL COSTO DE VENTAS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59%</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SE ACEPTA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63">
                <a:tc vMerge="1">
                  <a:txBody>
                    <a:bodyPr/>
                    <a:lstStyle/>
                    <a:p>
                      <a:endParaRPr lang="es-E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30%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SE ACEPTA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9250">
                <a:tc vMerge="1">
                  <a:txBody>
                    <a:bodyPr/>
                    <a:lstStyle/>
                    <a:p>
                      <a:endParaRPr lang="es-E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15%</a:t>
                      </a: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SE RECHAZA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63">
                <a:tc vMerge="1">
                  <a:txBody>
                    <a:bodyPr/>
                    <a:lstStyle/>
                    <a:p>
                      <a:endParaRPr lang="es-ES"/>
                    </a:p>
                  </a:txBody>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PUEDE AUMENTAR HASTA EL 13.815%</a:t>
                      </a: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hMerge="1">
                  <a:txBody>
                    <a:bodyPr/>
                    <a:lstStyle/>
                    <a:p>
                      <a:endParaRPr lang="es-ES"/>
                    </a:p>
                  </a:txBody>
                  <a:tcPr/>
                </a:tc>
                <a:tc hMerge="1">
                  <a:txBody>
                    <a:bodyPr/>
                    <a:lstStyle/>
                    <a:p>
                      <a:endParaRPr lang="es-ES"/>
                    </a:p>
                  </a:txBody>
                  <a:tcPr/>
                </a:tc>
              </a:tr>
              <a:tr h="349250">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DISMINUCION DEL COSTO DE VENTAS</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5%</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140%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SE ACEPTA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663">
                <a:tc vMerge="1">
                  <a:txBody>
                    <a:bodyPr/>
                    <a:lstStyle/>
                    <a:p>
                      <a:endParaRPr lang="es-E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10%</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192%</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SE ACEPTA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9250">
                <a:tc vMerge="1">
                  <a:txBody>
                    <a:bodyPr/>
                    <a:lstStyle/>
                    <a:p>
                      <a:endParaRPr lang="es-E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15%</a:t>
                      </a:r>
                    </a:p>
                  </a:txBody>
                  <a:tcPr anchor="b" horzOverflow="overflow">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s-E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251%</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C" sz="1400" b="0" i="0" u="none" strike="noStrike" cap="none" normalizeH="0" baseline="0" smtClean="0">
                          <a:ln>
                            <a:noFill/>
                          </a:ln>
                          <a:solidFill>
                            <a:schemeClr val="tx1"/>
                          </a:solidFill>
                          <a:effectLst/>
                          <a:latin typeface="Times New Roman" pitchFamily="18" charset="0"/>
                          <a:ea typeface="Times New Roman" pitchFamily="18" charset="0"/>
                          <a:cs typeface="Times New Roman" pitchFamily="18" charset="0"/>
                        </a:rPr>
                        <a:t>SE ACEPTA</a:t>
                      </a: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04800" y="0"/>
            <a:ext cx="8839200" cy="944563"/>
          </a:xfrm>
        </p:spPr>
        <p:txBody>
          <a:bodyPr/>
          <a:lstStyle/>
          <a:p>
            <a:r>
              <a:rPr lang="es-MX" sz="2200" b="1">
                <a:latin typeface="Tahoma" pitchFamily="34" charset="0"/>
                <a:cs typeface="Times New Roman" pitchFamily="18" charset="0"/>
              </a:rPr>
              <a:t>Principales zonas productoras de</a:t>
            </a:r>
            <a:r>
              <a:rPr lang="es-MX" sz="3400" b="1">
                <a:latin typeface="Tahoma" pitchFamily="34" charset="0"/>
                <a:cs typeface="Times New Roman" pitchFamily="18" charset="0"/>
              </a:rPr>
              <a:t> </a:t>
            </a:r>
            <a:br>
              <a:rPr lang="es-MX" sz="3400" b="1">
                <a:latin typeface="Tahoma" pitchFamily="34" charset="0"/>
                <a:cs typeface="Times New Roman" pitchFamily="18" charset="0"/>
              </a:rPr>
            </a:br>
            <a:r>
              <a:rPr lang="es-MX" sz="2200" b="1">
                <a:latin typeface="Tahoma" pitchFamily="34" charset="0"/>
                <a:cs typeface="Times New Roman" pitchFamily="18" charset="0"/>
              </a:rPr>
              <a:t>cacao fino y de aroma del Ecuador</a:t>
            </a:r>
            <a:r>
              <a:rPr lang="es-MX">
                <a:latin typeface="Tahoma" pitchFamily="34" charset="0"/>
                <a:cs typeface="Times New Roman" pitchFamily="18" charset="0"/>
              </a:rPr>
              <a:t> </a:t>
            </a:r>
            <a:endParaRPr lang="es-EC">
              <a:latin typeface="Tahoma" pitchFamily="34" charset="0"/>
              <a:cs typeface="Times New Roman" pitchFamily="18" charset="0"/>
            </a:endParaRPr>
          </a:p>
        </p:txBody>
      </p:sp>
      <p:sp>
        <p:nvSpPr>
          <p:cNvPr id="33796" name="Rectangle 4"/>
          <p:cNvSpPr>
            <a:spLocks noChangeArrowheads="1"/>
          </p:cNvSpPr>
          <p:nvPr/>
        </p:nvSpPr>
        <p:spPr bwMode="auto">
          <a:xfrm>
            <a:off x="2590800" y="1143000"/>
            <a:ext cx="9144000" cy="0"/>
          </a:xfrm>
          <a:prstGeom prst="rect">
            <a:avLst/>
          </a:prstGeom>
          <a:noFill/>
          <a:ln w="9525">
            <a:noFill/>
            <a:miter lim="800000"/>
            <a:headEnd/>
            <a:tailEnd/>
          </a:ln>
          <a:effectLst/>
        </p:spPr>
        <p:txBody>
          <a:bodyPr>
            <a:spAutoFit/>
          </a:bodyPr>
          <a:lstStyle/>
          <a:p>
            <a:endParaRPr lang="es-ES"/>
          </a:p>
        </p:txBody>
      </p:sp>
      <p:pic>
        <p:nvPicPr>
          <p:cNvPr id="33795" name="Picture 3" descr="http://www.sica.gov.ec/cadenas/cacao/images/ecuador_cacao.gif"/>
          <p:cNvPicPr>
            <a:picLocks noChangeAspect="1" noChangeArrowheads="1"/>
          </p:cNvPicPr>
          <p:nvPr/>
        </p:nvPicPr>
        <p:blipFill>
          <a:blip r:embed="rId3" r:link="rId4"/>
          <a:srcRect/>
          <a:stretch>
            <a:fillRect/>
          </a:stretch>
        </p:blipFill>
        <p:spPr bwMode="auto">
          <a:xfrm>
            <a:off x="533400" y="1203325"/>
            <a:ext cx="8077200" cy="5654675"/>
          </a:xfrm>
          <a:prstGeom prst="rect">
            <a:avLst/>
          </a:prstGeom>
          <a:noFill/>
        </p:spPr>
      </p:pic>
      <p:sp>
        <p:nvSpPr>
          <p:cNvPr id="33797" name="AutoShape 5"/>
          <p:cNvSpPr>
            <a:spLocks noChangeArrowheads="1"/>
          </p:cNvSpPr>
          <p:nvPr/>
        </p:nvSpPr>
        <p:spPr bwMode="auto">
          <a:xfrm>
            <a:off x="1371600" y="2590800"/>
            <a:ext cx="990600" cy="1066800"/>
          </a:xfrm>
          <a:prstGeom prst="downArrowCallout">
            <a:avLst>
              <a:gd name="adj1" fmla="val 25000"/>
              <a:gd name="adj2" fmla="val 25000"/>
              <a:gd name="adj3" fmla="val 17949"/>
              <a:gd name="adj4" fmla="val 66667"/>
            </a:avLst>
          </a:prstGeom>
          <a:solidFill>
            <a:schemeClr val="accent1"/>
          </a:solidFill>
          <a:ln w="9525">
            <a:solidFill>
              <a:schemeClr val="tx1"/>
            </a:solidFill>
            <a:miter lim="800000"/>
            <a:headEnd/>
            <a:tailEnd/>
          </a:ln>
          <a:effectLst/>
        </p:spPr>
        <p:txBody>
          <a:bodyPr wrap="none" anchor="ctr"/>
          <a:lstStyle/>
          <a:p>
            <a:pPr algn="ctr"/>
            <a:r>
              <a:rPr lang="es-MX" sz="1600" b="1">
                <a:cs typeface="Times New Roman" pitchFamily="18" charset="0"/>
              </a:rPr>
              <a:t>Chone </a:t>
            </a:r>
          </a:p>
          <a:p>
            <a:pPr algn="ctr"/>
            <a:r>
              <a:rPr lang="es-MX" sz="1600" b="1">
                <a:cs typeface="Times New Roman" pitchFamily="18" charset="0"/>
              </a:rPr>
              <a:t> Calceta</a:t>
            </a:r>
            <a:r>
              <a:rPr lang="es-EC"/>
              <a:t> </a:t>
            </a:r>
          </a:p>
        </p:txBody>
      </p:sp>
      <p:sp>
        <p:nvSpPr>
          <p:cNvPr id="33798" name="AutoShape 6"/>
          <p:cNvSpPr>
            <a:spLocks noChangeArrowheads="1"/>
          </p:cNvSpPr>
          <p:nvPr/>
        </p:nvSpPr>
        <p:spPr bwMode="auto">
          <a:xfrm>
            <a:off x="1905000" y="4191000"/>
            <a:ext cx="1219200" cy="1219200"/>
          </a:xfrm>
          <a:prstGeom prst="downArrowCallout">
            <a:avLst>
              <a:gd name="adj1" fmla="val 25000"/>
              <a:gd name="adj2" fmla="val 25000"/>
              <a:gd name="adj3" fmla="val 16667"/>
              <a:gd name="adj4" fmla="val 66667"/>
            </a:avLst>
          </a:prstGeom>
          <a:solidFill>
            <a:schemeClr val="accent1"/>
          </a:solidFill>
          <a:ln w="9525">
            <a:solidFill>
              <a:schemeClr val="tx1"/>
            </a:solidFill>
            <a:miter lim="800000"/>
            <a:headEnd/>
            <a:tailEnd/>
          </a:ln>
          <a:effectLst/>
        </p:spPr>
        <p:txBody>
          <a:bodyPr wrap="none" anchor="ctr"/>
          <a:lstStyle/>
          <a:p>
            <a:pPr algn="ctr"/>
            <a:r>
              <a:rPr lang="es-MX" sz="1600" b="1">
                <a:cs typeface="Times New Roman" pitchFamily="18" charset="0"/>
              </a:rPr>
              <a:t>Pasaje </a:t>
            </a:r>
          </a:p>
          <a:p>
            <a:pPr algn="ctr"/>
            <a:r>
              <a:rPr lang="es-MX" sz="1600" b="1">
                <a:cs typeface="Times New Roman" pitchFamily="18" charset="0"/>
              </a:rPr>
              <a:t>Santa Rosa</a:t>
            </a:r>
            <a:r>
              <a:rPr lang="es-EC" b="1">
                <a:cs typeface="Times New Roman" pitchFamily="18" charset="0"/>
              </a:rPr>
              <a:t> </a:t>
            </a:r>
          </a:p>
        </p:txBody>
      </p:sp>
      <p:sp>
        <p:nvSpPr>
          <p:cNvPr id="33799" name="AutoShape 7"/>
          <p:cNvSpPr>
            <a:spLocks noChangeArrowheads="1"/>
          </p:cNvSpPr>
          <p:nvPr/>
        </p:nvSpPr>
        <p:spPr bwMode="auto">
          <a:xfrm>
            <a:off x="2895600" y="3505200"/>
            <a:ext cx="1143000" cy="914400"/>
          </a:xfrm>
          <a:prstGeom prst="downArrowCallout">
            <a:avLst>
              <a:gd name="adj1" fmla="val 31250"/>
              <a:gd name="adj2" fmla="val 31250"/>
              <a:gd name="adj3" fmla="val 16667"/>
              <a:gd name="adj4" fmla="val 66667"/>
            </a:avLst>
          </a:prstGeom>
          <a:solidFill>
            <a:schemeClr val="accent1"/>
          </a:solidFill>
          <a:ln w="9525">
            <a:solidFill>
              <a:schemeClr val="tx1"/>
            </a:solidFill>
            <a:miter lim="800000"/>
            <a:headEnd/>
            <a:tailEnd/>
          </a:ln>
          <a:effectLst/>
        </p:spPr>
        <p:txBody>
          <a:bodyPr wrap="none" anchor="ctr"/>
          <a:lstStyle/>
          <a:p>
            <a:pPr algn="ctr"/>
            <a:r>
              <a:rPr lang="es-MX" sz="1600" b="1">
                <a:cs typeface="Times New Roman" pitchFamily="18" charset="0"/>
              </a:rPr>
              <a:t>Echeandía</a:t>
            </a:r>
            <a:r>
              <a:rPr lang="es-EC" b="1">
                <a:cs typeface="Times New Roman" pitchFamily="18" charset="0"/>
              </a:rPr>
              <a:t> </a:t>
            </a:r>
          </a:p>
        </p:txBody>
      </p:sp>
      <p:sp>
        <p:nvSpPr>
          <p:cNvPr id="33800" name="AutoShape 8"/>
          <p:cNvSpPr>
            <a:spLocks noChangeArrowheads="1"/>
          </p:cNvSpPr>
          <p:nvPr/>
        </p:nvSpPr>
        <p:spPr bwMode="auto">
          <a:xfrm>
            <a:off x="2438400" y="2209800"/>
            <a:ext cx="1143000" cy="1752600"/>
          </a:xfrm>
          <a:prstGeom prst="downArrowCallout">
            <a:avLst>
              <a:gd name="adj1" fmla="val 25000"/>
              <a:gd name="adj2" fmla="val 25000"/>
              <a:gd name="adj3" fmla="val 25556"/>
              <a:gd name="adj4" fmla="val 66667"/>
            </a:avLst>
          </a:prstGeom>
          <a:solidFill>
            <a:schemeClr val="accent1"/>
          </a:solidFill>
          <a:ln w="9525">
            <a:solidFill>
              <a:schemeClr val="tx1"/>
            </a:solidFill>
            <a:miter lim="800000"/>
            <a:headEnd/>
            <a:tailEnd/>
          </a:ln>
          <a:effectLst/>
        </p:spPr>
        <p:txBody>
          <a:bodyPr wrap="none" anchor="ctr"/>
          <a:lstStyle/>
          <a:p>
            <a:pPr algn="ctr"/>
            <a:endParaRPr lang="es-MX" sz="1300" b="1">
              <a:cs typeface="Times New Roman" pitchFamily="18" charset="0"/>
            </a:endParaRPr>
          </a:p>
          <a:p>
            <a:pPr algn="ctr"/>
            <a:r>
              <a:rPr lang="es-MX" sz="1300" b="1">
                <a:cs typeface="Times New Roman" pitchFamily="18" charset="0"/>
              </a:rPr>
              <a:t>Vinces</a:t>
            </a:r>
          </a:p>
          <a:p>
            <a:pPr algn="ctr"/>
            <a:r>
              <a:rPr lang="es-MX" sz="1300" b="1">
                <a:cs typeface="Times New Roman" pitchFamily="18" charset="0"/>
              </a:rPr>
              <a:t> San Juan</a:t>
            </a:r>
          </a:p>
          <a:p>
            <a:pPr algn="ctr"/>
            <a:r>
              <a:rPr lang="es-MX" sz="1300" b="1">
                <a:cs typeface="Times New Roman" pitchFamily="18" charset="0"/>
              </a:rPr>
              <a:t>Puebloviejo</a:t>
            </a:r>
            <a:r>
              <a:rPr lang="es-EC" sz="1300" b="1">
                <a:cs typeface="Times New Roman" pitchFamily="18" charset="0"/>
              </a:rPr>
              <a:t> </a:t>
            </a:r>
          </a:p>
          <a:p>
            <a:pPr algn="ctr"/>
            <a:r>
              <a:rPr lang="es-MX" sz="1300" b="1">
                <a:cs typeface="Times New Roman" pitchFamily="18" charset="0"/>
              </a:rPr>
              <a:t>Ventanas</a:t>
            </a:r>
            <a:r>
              <a:rPr lang="es-EC" sz="1300" b="1">
                <a:cs typeface="Times New Roman" pitchFamily="18" charset="0"/>
              </a:rPr>
              <a:t> </a:t>
            </a:r>
          </a:p>
          <a:p>
            <a:pPr algn="ctr"/>
            <a:r>
              <a:rPr lang="es-MX" sz="1300" b="1">
                <a:cs typeface="Times New Roman" pitchFamily="18" charset="0"/>
              </a:rPr>
              <a:t>Mocache</a:t>
            </a:r>
            <a:r>
              <a:rPr lang="es-EC" sz="1300" b="1">
                <a:cs typeface="Times New Roman" pitchFamily="18" charset="0"/>
              </a:rPr>
              <a:t> </a:t>
            </a:r>
          </a:p>
          <a:p>
            <a:pPr algn="ctr"/>
            <a:r>
              <a:rPr lang="es-MX" sz="1300" b="1">
                <a:cs typeface="Times New Roman" pitchFamily="18" charset="0"/>
              </a:rPr>
              <a:t>Quevedo</a:t>
            </a:r>
            <a:r>
              <a:rPr lang="es-EC" sz="1400" b="1">
                <a:cs typeface="Times New Roman" pitchFamily="18" charset="0"/>
              </a:rPr>
              <a:t> </a:t>
            </a:r>
          </a:p>
          <a:p>
            <a:pPr algn="ctr"/>
            <a:r>
              <a:rPr lang="es-MX" b="1">
                <a:cs typeface="Times New Roman" pitchFamily="18" charset="0"/>
              </a:rPr>
              <a:t> </a:t>
            </a:r>
            <a:endParaRPr lang="es-EC" b="1">
              <a:cs typeface="Times New Roman" pitchFamily="18" charset="0"/>
            </a:endParaRPr>
          </a:p>
        </p:txBody>
      </p:sp>
      <p:sp>
        <p:nvSpPr>
          <p:cNvPr id="50180" name="Text Box 1028"/>
          <p:cNvSpPr txBox="1">
            <a:spLocks noChangeArrowheads="1"/>
          </p:cNvSpPr>
          <p:nvPr/>
        </p:nvSpPr>
        <p:spPr bwMode="auto">
          <a:xfrm>
            <a:off x="1258888" y="3500438"/>
            <a:ext cx="1223962" cy="588962"/>
          </a:xfrm>
          <a:prstGeom prst="rect">
            <a:avLst/>
          </a:prstGeom>
          <a:noFill/>
          <a:ln w="9525" algn="ctr">
            <a:noFill/>
            <a:miter lim="800000"/>
            <a:headEnd/>
            <a:tailEnd/>
          </a:ln>
          <a:effectLst/>
        </p:spPr>
        <p:txBody>
          <a:bodyPr>
            <a:spAutoFit/>
          </a:bodyPr>
          <a:lstStyle/>
          <a:p>
            <a:pPr algn="ctr">
              <a:spcBef>
                <a:spcPct val="50000"/>
              </a:spcBef>
            </a:pPr>
            <a:r>
              <a:rPr lang="es-ES_tradnl" sz="1300" b="1"/>
              <a:t>MANABI </a:t>
            </a:r>
          </a:p>
          <a:p>
            <a:pPr algn="ctr">
              <a:spcBef>
                <a:spcPct val="50000"/>
              </a:spcBef>
            </a:pPr>
            <a:r>
              <a:rPr lang="es-ES_tradnl" sz="1300" b="1"/>
              <a:t>14%</a:t>
            </a:r>
            <a:endParaRPr lang="es-EC" sz="1300" b="1"/>
          </a:p>
        </p:txBody>
      </p:sp>
      <p:sp>
        <p:nvSpPr>
          <p:cNvPr id="50181" name="Text Box 1029"/>
          <p:cNvSpPr txBox="1">
            <a:spLocks noChangeArrowheads="1"/>
          </p:cNvSpPr>
          <p:nvPr/>
        </p:nvSpPr>
        <p:spPr bwMode="auto">
          <a:xfrm>
            <a:off x="1908175" y="5229225"/>
            <a:ext cx="1223963" cy="588963"/>
          </a:xfrm>
          <a:prstGeom prst="rect">
            <a:avLst/>
          </a:prstGeom>
          <a:noFill/>
          <a:ln w="9525" algn="ctr">
            <a:noFill/>
            <a:miter lim="800000"/>
            <a:headEnd/>
            <a:tailEnd/>
          </a:ln>
          <a:effectLst/>
        </p:spPr>
        <p:txBody>
          <a:bodyPr>
            <a:spAutoFit/>
          </a:bodyPr>
          <a:lstStyle/>
          <a:p>
            <a:pPr algn="ctr">
              <a:spcBef>
                <a:spcPct val="50000"/>
              </a:spcBef>
            </a:pPr>
            <a:r>
              <a:rPr lang="es-ES_tradnl" sz="1300" b="1"/>
              <a:t>EL ORO</a:t>
            </a:r>
          </a:p>
          <a:p>
            <a:pPr algn="ctr">
              <a:spcBef>
                <a:spcPct val="50000"/>
              </a:spcBef>
            </a:pPr>
            <a:r>
              <a:rPr lang="es-ES_tradnl" sz="1300" b="1"/>
              <a:t>5%</a:t>
            </a:r>
            <a:endParaRPr lang="es-EC" sz="1300" b="1"/>
          </a:p>
        </p:txBody>
      </p:sp>
      <p:sp>
        <p:nvSpPr>
          <p:cNvPr id="50182" name="Text Box 1030"/>
          <p:cNvSpPr txBox="1">
            <a:spLocks noChangeArrowheads="1"/>
          </p:cNvSpPr>
          <p:nvPr/>
        </p:nvSpPr>
        <p:spPr bwMode="auto">
          <a:xfrm>
            <a:off x="3276600" y="4221163"/>
            <a:ext cx="1223963" cy="787400"/>
          </a:xfrm>
          <a:prstGeom prst="rect">
            <a:avLst/>
          </a:prstGeom>
          <a:noFill/>
          <a:ln w="9525" algn="ctr">
            <a:noFill/>
            <a:miter lim="800000"/>
            <a:headEnd/>
            <a:tailEnd/>
          </a:ln>
          <a:effectLst/>
        </p:spPr>
        <p:txBody>
          <a:bodyPr>
            <a:spAutoFit/>
          </a:bodyPr>
          <a:lstStyle/>
          <a:p>
            <a:pPr algn="ctr">
              <a:spcBef>
                <a:spcPct val="50000"/>
              </a:spcBef>
            </a:pPr>
            <a:r>
              <a:rPr lang="es-ES_tradnl" sz="1300" b="1"/>
              <a:t>BOLIVAR Y COTOPAXI</a:t>
            </a:r>
          </a:p>
          <a:p>
            <a:pPr algn="ctr">
              <a:spcBef>
                <a:spcPct val="50000"/>
              </a:spcBef>
            </a:pPr>
            <a:r>
              <a:rPr lang="es-ES_tradnl" sz="1300" b="1"/>
              <a:t>3%</a:t>
            </a:r>
            <a:endParaRPr lang="es-EC" sz="1300" b="1"/>
          </a:p>
        </p:txBody>
      </p:sp>
      <p:sp>
        <p:nvSpPr>
          <p:cNvPr id="50183" name="Text Box 1031"/>
          <p:cNvSpPr txBox="1">
            <a:spLocks noChangeArrowheads="1"/>
          </p:cNvSpPr>
          <p:nvPr/>
        </p:nvSpPr>
        <p:spPr bwMode="auto">
          <a:xfrm>
            <a:off x="2051050" y="3429000"/>
            <a:ext cx="1223963" cy="488950"/>
          </a:xfrm>
          <a:prstGeom prst="rect">
            <a:avLst/>
          </a:prstGeom>
          <a:noFill/>
          <a:ln w="9525" algn="ctr">
            <a:noFill/>
            <a:miter lim="800000"/>
            <a:headEnd/>
            <a:tailEnd/>
          </a:ln>
          <a:effectLst/>
        </p:spPr>
        <p:txBody>
          <a:bodyPr>
            <a:spAutoFit/>
          </a:bodyPr>
          <a:lstStyle/>
          <a:p>
            <a:pPr algn="ctr"/>
            <a:r>
              <a:rPr lang="es-ES_tradnl" sz="1300" b="1"/>
              <a:t>LOS RIOS </a:t>
            </a:r>
          </a:p>
          <a:p>
            <a:pPr algn="ctr"/>
            <a:r>
              <a:rPr lang="es-ES_tradnl" sz="1300" b="1"/>
              <a:t>35%</a:t>
            </a:r>
            <a:endParaRPr lang="es-EC" sz="1300" b="1"/>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3795"/>
                                        </p:tgtEl>
                                        <p:attrNameLst>
                                          <p:attrName>style.visibility</p:attrName>
                                        </p:attrNameLst>
                                      </p:cBhvr>
                                      <p:to>
                                        <p:strVal val="visible"/>
                                      </p:to>
                                    </p:set>
                                    <p:animEffect transition="in" filter="box(in)">
                                      <p:cBhvr>
                                        <p:cTn id="7" dur="500"/>
                                        <p:tgtEl>
                                          <p:spTgt spid="3379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0180"/>
                                        </p:tgtEl>
                                        <p:attrNameLst>
                                          <p:attrName>style.visibility</p:attrName>
                                        </p:attrNameLst>
                                      </p:cBhvr>
                                      <p:to>
                                        <p:strVal val="visible"/>
                                      </p:to>
                                    </p:set>
                                    <p:animEffect transition="in" filter="checkerboard(across)">
                                      <p:cBhvr>
                                        <p:cTn id="12" dur="500"/>
                                        <p:tgtEl>
                                          <p:spTgt spid="50180"/>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33797"/>
                                        </p:tgtEl>
                                        <p:attrNameLst>
                                          <p:attrName>style.visibility</p:attrName>
                                        </p:attrNameLst>
                                      </p:cBhvr>
                                      <p:to>
                                        <p:strVal val="visible"/>
                                      </p:to>
                                    </p:set>
                                    <p:animEffect transition="in" filter="box(in)">
                                      <p:cBhvr>
                                        <p:cTn id="17" dur="500"/>
                                        <p:tgtEl>
                                          <p:spTgt spid="33797"/>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50181"/>
                                        </p:tgtEl>
                                        <p:attrNameLst>
                                          <p:attrName>style.visibility</p:attrName>
                                        </p:attrNameLst>
                                      </p:cBhvr>
                                      <p:to>
                                        <p:strVal val="visible"/>
                                      </p:to>
                                    </p:set>
                                    <p:animEffect transition="in" filter="checkerboard(across)">
                                      <p:cBhvr>
                                        <p:cTn id="22" dur="500"/>
                                        <p:tgtEl>
                                          <p:spTgt spid="50181"/>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3798"/>
                                        </p:tgtEl>
                                        <p:attrNameLst>
                                          <p:attrName>style.visibility</p:attrName>
                                        </p:attrNameLst>
                                      </p:cBhvr>
                                      <p:to>
                                        <p:strVal val="visible"/>
                                      </p:to>
                                    </p:set>
                                    <p:animEffect transition="in" filter="box(in)">
                                      <p:cBhvr>
                                        <p:cTn id="27" dur="500"/>
                                        <p:tgtEl>
                                          <p:spTgt spid="33798"/>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1" nodeType="clickEffect">
                                  <p:stCondLst>
                                    <p:cond delay="0"/>
                                  </p:stCondLst>
                                  <p:childTnLst>
                                    <p:set>
                                      <p:cBhvr>
                                        <p:cTn id="31" dur="1" fill="hold">
                                          <p:stCondLst>
                                            <p:cond delay="0"/>
                                          </p:stCondLst>
                                        </p:cTn>
                                        <p:tgtEl>
                                          <p:spTgt spid="50182"/>
                                        </p:tgtEl>
                                        <p:attrNameLst>
                                          <p:attrName>style.visibility</p:attrName>
                                        </p:attrNameLst>
                                      </p:cBhvr>
                                      <p:to>
                                        <p:strVal val="visible"/>
                                      </p:to>
                                    </p:set>
                                    <p:anim calcmode="lin" valueType="num">
                                      <p:cBhvr additive="base">
                                        <p:cTn id="32" dur="500" fill="hold"/>
                                        <p:tgtEl>
                                          <p:spTgt spid="50182"/>
                                        </p:tgtEl>
                                        <p:attrNameLst>
                                          <p:attrName>ppt_x</p:attrName>
                                        </p:attrNameLst>
                                      </p:cBhvr>
                                      <p:tavLst>
                                        <p:tav tm="0">
                                          <p:val>
                                            <p:strVal val="#ppt_x"/>
                                          </p:val>
                                        </p:tav>
                                        <p:tav tm="100000">
                                          <p:val>
                                            <p:strVal val="#ppt_x"/>
                                          </p:val>
                                        </p:tav>
                                      </p:tavLst>
                                    </p:anim>
                                    <p:anim calcmode="lin" valueType="num">
                                      <p:cBhvr additive="base">
                                        <p:cTn id="33" dur="500" fill="hold"/>
                                        <p:tgtEl>
                                          <p:spTgt spid="50182"/>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 presetClass="entr" presetSubtype="16" fill="hold" grpId="0" nodeType="clickEffect">
                                  <p:stCondLst>
                                    <p:cond delay="0"/>
                                  </p:stCondLst>
                                  <p:childTnLst>
                                    <p:set>
                                      <p:cBhvr>
                                        <p:cTn id="37" dur="1" fill="hold">
                                          <p:stCondLst>
                                            <p:cond delay="0"/>
                                          </p:stCondLst>
                                        </p:cTn>
                                        <p:tgtEl>
                                          <p:spTgt spid="33799"/>
                                        </p:tgtEl>
                                        <p:attrNameLst>
                                          <p:attrName>style.visibility</p:attrName>
                                        </p:attrNameLst>
                                      </p:cBhvr>
                                      <p:to>
                                        <p:strVal val="visible"/>
                                      </p:to>
                                    </p:set>
                                    <p:animEffect transition="in" filter="box(in)">
                                      <p:cBhvr>
                                        <p:cTn id="38" dur="500"/>
                                        <p:tgtEl>
                                          <p:spTgt spid="33799"/>
                                        </p:tgtEl>
                                      </p:cBhvr>
                                    </p:animEffect>
                                  </p:childTnLst>
                                </p:cTn>
                              </p:par>
                            </p:childTnLst>
                          </p:cTn>
                        </p:par>
                      </p:childTnLst>
                    </p:cTn>
                  </p:par>
                  <p:par>
                    <p:cTn id="39" fill="hold">
                      <p:stCondLst>
                        <p:cond delay="indefinite"/>
                      </p:stCondLst>
                      <p:childTnLst>
                        <p:par>
                          <p:cTn id="40" fill="hold">
                            <p:stCondLst>
                              <p:cond delay="0"/>
                            </p:stCondLst>
                            <p:childTnLst>
                              <p:par>
                                <p:cTn id="41" presetID="3" presetClass="entr" presetSubtype="10" fill="hold" grpId="0" nodeType="clickEffect">
                                  <p:stCondLst>
                                    <p:cond delay="0"/>
                                  </p:stCondLst>
                                  <p:childTnLst>
                                    <p:set>
                                      <p:cBhvr>
                                        <p:cTn id="42" dur="1" fill="hold">
                                          <p:stCondLst>
                                            <p:cond delay="0"/>
                                          </p:stCondLst>
                                        </p:cTn>
                                        <p:tgtEl>
                                          <p:spTgt spid="50183"/>
                                        </p:tgtEl>
                                        <p:attrNameLst>
                                          <p:attrName>style.visibility</p:attrName>
                                        </p:attrNameLst>
                                      </p:cBhvr>
                                      <p:to>
                                        <p:strVal val="visible"/>
                                      </p:to>
                                    </p:set>
                                    <p:animEffect transition="in" filter="blinds(horizontal)">
                                      <p:cBhvr>
                                        <p:cTn id="43" dur="500"/>
                                        <p:tgtEl>
                                          <p:spTgt spid="50183"/>
                                        </p:tgtEl>
                                      </p:cBhvr>
                                    </p:animEffect>
                                  </p:childTnLst>
                                </p:cTn>
                              </p:par>
                            </p:childTnLst>
                          </p:cTn>
                        </p:par>
                      </p:childTnLst>
                    </p:cTn>
                  </p:par>
                  <p:par>
                    <p:cTn id="44" fill="hold">
                      <p:stCondLst>
                        <p:cond delay="indefinite"/>
                      </p:stCondLst>
                      <p:childTnLst>
                        <p:par>
                          <p:cTn id="45" fill="hold">
                            <p:stCondLst>
                              <p:cond delay="0"/>
                            </p:stCondLst>
                            <p:childTnLst>
                              <p:par>
                                <p:cTn id="46" presetID="4" presetClass="entr" presetSubtype="16" fill="hold" grpId="0" nodeType="clickEffect">
                                  <p:stCondLst>
                                    <p:cond delay="0"/>
                                  </p:stCondLst>
                                  <p:childTnLst>
                                    <p:set>
                                      <p:cBhvr>
                                        <p:cTn id="47" dur="1" fill="hold">
                                          <p:stCondLst>
                                            <p:cond delay="0"/>
                                          </p:stCondLst>
                                        </p:cTn>
                                        <p:tgtEl>
                                          <p:spTgt spid="33800"/>
                                        </p:tgtEl>
                                        <p:attrNameLst>
                                          <p:attrName>style.visibility</p:attrName>
                                        </p:attrNameLst>
                                      </p:cBhvr>
                                      <p:to>
                                        <p:strVal val="visible"/>
                                      </p:to>
                                    </p:set>
                                    <p:animEffect transition="in" filter="box(in)">
                                      <p:cBhvr>
                                        <p:cTn id="48" dur="500"/>
                                        <p:tgtEl>
                                          <p:spTgt spid="338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7" grpId="0" animBg="1"/>
      <p:bldP spid="33798" grpId="0" animBg="1"/>
      <p:bldP spid="33799" grpId="0" animBg="1"/>
      <p:bldP spid="33800" grpId="0" animBg="1"/>
      <p:bldP spid="50180" grpId="0"/>
      <p:bldP spid="50181" grpId="0"/>
      <p:bldP spid="50182" grpId="1"/>
      <p:bldP spid="5018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s-EC" sz="2200" b="1">
                <a:latin typeface="Tahoma" pitchFamily="34" charset="0"/>
                <a:cs typeface="Times New Roman" pitchFamily="18" charset="0"/>
              </a:rPr>
              <a:t>CLASIFICACIÓN COMERCIAL DEL CACAO</a:t>
            </a:r>
            <a:r>
              <a:rPr lang="es-EC">
                <a:latin typeface="Tahoma" pitchFamily="34" charset="0"/>
              </a:rPr>
              <a:t> </a:t>
            </a:r>
          </a:p>
        </p:txBody>
      </p:sp>
      <p:sp>
        <p:nvSpPr>
          <p:cNvPr id="37891" name="Rectangle 3"/>
          <p:cNvSpPr>
            <a:spLocks noGrp="1" noChangeArrowheads="1"/>
          </p:cNvSpPr>
          <p:nvPr>
            <p:ph type="body" idx="1"/>
          </p:nvPr>
        </p:nvSpPr>
        <p:spPr/>
        <p:txBody>
          <a:bodyPr/>
          <a:lstStyle/>
          <a:p>
            <a:pPr>
              <a:lnSpc>
                <a:spcPct val="90000"/>
              </a:lnSpc>
              <a:buFontTx/>
              <a:buNone/>
            </a:pPr>
            <a:r>
              <a:rPr lang="es-EC" sz="2000" b="1" u="sng">
                <a:latin typeface="Tahoma" pitchFamily="34" charset="0"/>
                <a:cs typeface="Times New Roman" pitchFamily="18" charset="0"/>
              </a:rPr>
              <a:t>CACAO ORDINARIO</a:t>
            </a:r>
          </a:p>
          <a:p>
            <a:pPr>
              <a:lnSpc>
                <a:spcPct val="90000"/>
              </a:lnSpc>
            </a:pPr>
            <a:endParaRPr lang="es-EC" sz="1600">
              <a:latin typeface="Tahoma" pitchFamily="34" charset="0"/>
              <a:cs typeface="Times New Roman" pitchFamily="18" charset="0"/>
            </a:endParaRPr>
          </a:p>
          <a:p>
            <a:pPr>
              <a:lnSpc>
                <a:spcPct val="90000"/>
              </a:lnSpc>
            </a:pPr>
            <a:r>
              <a:rPr lang="es-EC" sz="1800">
                <a:latin typeface="Tahoma" pitchFamily="34" charset="0"/>
                <a:cs typeface="Times New Roman" pitchFamily="18" charset="0"/>
              </a:rPr>
              <a:t>Son granos producidos por los cacaos tipo “Forastero”</a:t>
            </a:r>
            <a:r>
              <a:rPr lang="es-EC" sz="1800">
                <a:latin typeface="Tahoma" pitchFamily="34" charset="0"/>
              </a:rPr>
              <a:t> </a:t>
            </a:r>
          </a:p>
          <a:p>
            <a:pPr>
              <a:lnSpc>
                <a:spcPct val="90000"/>
              </a:lnSpc>
              <a:buFontTx/>
              <a:buNone/>
            </a:pPr>
            <a:endParaRPr lang="es-EC" sz="1800">
              <a:latin typeface="Tahoma" pitchFamily="34" charset="0"/>
            </a:endParaRPr>
          </a:p>
          <a:p>
            <a:pPr>
              <a:lnSpc>
                <a:spcPct val="90000"/>
              </a:lnSpc>
            </a:pPr>
            <a:r>
              <a:rPr lang="es-MX" sz="1800">
                <a:latin typeface="Tahoma" pitchFamily="34" charset="0"/>
                <a:cs typeface="Times New Roman" pitchFamily="18" charset="0"/>
              </a:rPr>
              <a:t>Este cacao se utiliza para la fabricación de manteca de cacao y de productos que tengan una elevada proporción de chocolate.</a:t>
            </a:r>
            <a:r>
              <a:rPr lang="es-EC" sz="1600">
                <a:latin typeface="Tahoma" pitchFamily="34" charset="0"/>
              </a:rPr>
              <a:t>  </a:t>
            </a:r>
          </a:p>
          <a:p>
            <a:pPr>
              <a:lnSpc>
                <a:spcPct val="90000"/>
              </a:lnSpc>
              <a:buFontTx/>
              <a:buNone/>
            </a:pPr>
            <a:endParaRPr lang="es-EC" sz="1600">
              <a:latin typeface="Tahoma" pitchFamily="34" charset="0"/>
            </a:endParaRPr>
          </a:p>
          <a:p>
            <a:pPr>
              <a:lnSpc>
                <a:spcPct val="90000"/>
              </a:lnSpc>
              <a:buFontTx/>
              <a:buNone/>
            </a:pPr>
            <a:r>
              <a:rPr lang="es-EC" sz="2000" b="1" u="sng">
                <a:latin typeface="Tahoma" pitchFamily="34" charset="0"/>
                <a:cs typeface="Times New Roman" pitchFamily="18" charset="0"/>
              </a:rPr>
              <a:t>CACAO FINO O DE AROMA </a:t>
            </a:r>
          </a:p>
          <a:p>
            <a:pPr>
              <a:lnSpc>
                <a:spcPct val="90000"/>
              </a:lnSpc>
              <a:buFontTx/>
              <a:buNone/>
            </a:pPr>
            <a:endParaRPr lang="es-EC" sz="2000" b="1" u="sng">
              <a:latin typeface="Tahoma" pitchFamily="34" charset="0"/>
              <a:cs typeface="Times New Roman" pitchFamily="18" charset="0"/>
            </a:endParaRPr>
          </a:p>
          <a:p>
            <a:pPr>
              <a:lnSpc>
                <a:spcPct val="90000"/>
              </a:lnSpc>
            </a:pPr>
            <a:r>
              <a:rPr lang="es-EC" sz="1800">
                <a:latin typeface="Tahoma" pitchFamily="34" charset="0"/>
                <a:cs typeface="Times New Roman" pitchFamily="18" charset="0"/>
              </a:rPr>
              <a:t>Los granos de cacaos “Criollos” y “Trinitarios” corresponden a lo que en el mercado mundial se conoce como cacao fino o de aroma</a:t>
            </a:r>
            <a:r>
              <a:rPr lang="es-EC" sz="1800">
                <a:latin typeface="Tahoma" pitchFamily="34" charset="0"/>
              </a:rPr>
              <a:t> </a:t>
            </a:r>
          </a:p>
          <a:p>
            <a:pPr>
              <a:lnSpc>
                <a:spcPct val="90000"/>
              </a:lnSpc>
              <a:buFontTx/>
              <a:buNone/>
            </a:pPr>
            <a:endParaRPr lang="es-EC" sz="1800">
              <a:latin typeface="Tahoma" pitchFamily="34" charset="0"/>
            </a:endParaRPr>
          </a:p>
          <a:p>
            <a:pPr>
              <a:lnSpc>
                <a:spcPct val="90000"/>
              </a:lnSpc>
            </a:pPr>
            <a:r>
              <a:rPr lang="es-EC" sz="1800">
                <a:latin typeface="Tahoma" pitchFamily="34" charset="0"/>
                <a:cs typeface="Times New Roman" pitchFamily="18" charset="0"/>
              </a:rPr>
              <a:t>Los granos correspondientes a esta categoría dan características específicas de aroma o color en chocolates finos de revestimientos o capas de cobertura</a:t>
            </a:r>
            <a:r>
              <a:rPr lang="es-EC" sz="1600">
                <a:latin typeface="Tahoma" pitchFamily="34" charset="0"/>
              </a:rPr>
              <a:t> </a:t>
            </a:r>
          </a:p>
          <a:p>
            <a:pPr>
              <a:lnSpc>
                <a:spcPct val="90000"/>
              </a:lnSpc>
            </a:pPr>
            <a:endParaRPr lang="es-EC" sz="1600">
              <a:latin typeface="Tahoma"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26"/>
          <p:cNvSpPr>
            <a:spLocks noGrp="1" noChangeArrowheads="1"/>
          </p:cNvSpPr>
          <p:nvPr>
            <p:ph type="title"/>
          </p:nvPr>
        </p:nvSpPr>
        <p:spPr>
          <a:xfrm>
            <a:off x="457200" y="0"/>
            <a:ext cx="8229600" cy="685800"/>
          </a:xfrm>
        </p:spPr>
        <p:txBody>
          <a:bodyPr/>
          <a:lstStyle/>
          <a:p>
            <a:r>
              <a:rPr lang="es-EC" sz="2200" b="1" u="sng">
                <a:latin typeface="Tahoma" pitchFamily="34" charset="0"/>
              </a:rPr>
              <a:t>Proceso de transformación del cacao hasta el chocolate</a:t>
            </a:r>
          </a:p>
        </p:txBody>
      </p:sp>
      <p:sp>
        <p:nvSpPr>
          <p:cNvPr id="38917" name="Rectangle 1029"/>
          <p:cNvSpPr>
            <a:spLocks noChangeArrowheads="1"/>
          </p:cNvSpPr>
          <p:nvPr/>
        </p:nvSpPr>
        <p:spPr bwMode="auto">
          <a:xfrm>
            <a:off x="1924050" y="800100"/>
            <a:ext cx="9144000" cy="0"/>
          </a:xfrm>
          <a:prstGeom prst="rect">
            <a:avLst/>
          </a:prstGeom>
          <a:noFill/>
          <a:ln w="9525">
            <a:noFill/>
            <a:miter lim="800000"/>
            <a:headEnd/>
            <a:tailEnd/>
          </a:ln>
          <a:effectLst/>
        </p:spPr>
        <p:txBody>
          <a:bodyPr>
            <a:spAutoFit/>
          </a:bodyPr>
          <a:lstStyle/>
          <a:p>
            <a:endParaRPr lang="es-ES"/>
          </a:p>
        </p:txBody>
      </p:sp>
      <p:pic>
        <p:nvPicPr>
          <p:cNvPr id="38916" name="Picture 1028" descr="http://www.sagpya.mecon.gov.ar/0-3/azucar/choco/diag.gif"/>
          <p:cNvPicPr>
            <a:picLocks noChangeAspect="1" noChangeArrowheads="1"/>
          </p:cNvPicPr>
          <p:nvPr/>
        </p:nvPicPr>
        <p:blipFill>
          <a:blip r:embed="rId3" r:link="rId4"/>
          <a:srcRect/>
          <a:stretch>
            <a:fillRect/>
          </a:stretch>
        </p:blipFill>
        <p:spPr bwMode="auto">
          <a:xfrm>
            <a:off x="914400" y="688975"/>
            <a:ext cx="7239000" cy="6118225"/>
          </a:xfrm>
          <a:prstGeom prst="rect">
            <a:avLst/>
          </a:prstGeom>
          <a:noFill/>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539750" y="260350"/>
            <a:ext cx="8229600" cy="685800"/>
          </a:xfrm>
        </p:spPr>
        <p:txBody>
          <a:bodyPr/>
          <a:lstStyle/>
          <a:p>
            <a:r>
              <a:rPr lang="es-MX" sz="3000" b="1">
                <a:latin typeface="Tahoma" pitchFamily="34" charset="0"/>
                <a:cs typeface="Times New Roman" pitchFamily="18" charset="0"/>
              </a:rPr>
              <a:t>Beneficios del Chocolate</a:t>
            </a:r>
            <a:r>
              <a:rPr lang="es-EC" sz="2200">
                <a:latin typeface="Tahoma" pitchFamily="34" charset="0"/>
              </a:rPr>
              <a:t> </a:t>
            </a:r>
          </a:p>
        </p:txBody>
      </p:sp>
      <p:sp>
        <p:nvSpPr>
          <p:cNvPr id="64514" name="WordArt 2"/>
          <p:cNvSpPr>
            <a:spLocks noChangeArrowheads="1" noChangeShapeType="1" noTextEdit="1"/>
          </p:cNvSpPr>
          <p:nvPr/>
        </p:nvSpPr>
        <p:spPr bwMode="auto">
          <a:xfrm>
            <a:off x="468313" y="3141663"/>
            <a:ext cx="2376487" cy="523875"/>
          </a:xfrm>
          <a:prstGeom prst="rect">
            <a:avLst/>
          </a:prstGeom>
        </p:spPr>
        <p:txBody>
          <a:bodyPr wrap="none" fromWordArt="1">
            <a:prstTxWarp prst="textPlain">
              <a:avLst>
                <a:gd name="adj" fmla="val 50000"/>
              </a:avLst>
            </a:prstTxWarp>
          </a:bodyPr>
          <a:lstStyle/>
          <a:p>
            <a:pPr algn="ctr"/>
            <a:r>
              <a:rPr lang="es-ES" sz="3600" b="1"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rPr>
              <a:t>NEUROLOGICO</a:t>
            </a:r>
          </a:p>
        </p:txBody>
      </p:sp>
      <p:sp>
        <p:nvSpPr>
          <p:cNvPr id="64516" name="WordArt 4"/>
          <p:cNvSpPr>
            <a:spLocks noChangeArrowheads="1" noChangeShapeType="1" noTextEdit="1"/>
          </p:cNvSpPr>
          <p:nvPr/>
        </p:nvSpPr>
        <p:spPr bwMode="auto">
          <a:xfrm>
            <a:off x="3492500" y="1557338"/>
            <a:ext cx="2597150" cy="360362"/>
          </a:xfrm>
          <a:prstGeom prst="rect">
            <a:avLst/>
          </a:prstGeom>
        </p:spPr>
        <p:txBody>
          <a:bodyPr wrap="none" fromWordArt="1">
            <a:prstTxWarp prst="textPlain">
              <a:avLst>
                <a:gd name="adj" fmla="val 50000"/>
              </a:avLst>
            </a:prstTxWarp>
          </a:bodyPr>
          <a:lstStyle/>
          <a:p>
            <a:pPr algn="ctr"/>
            <a:r>
              <a:rPr lang="es-ES" sz="3600" b="1"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rPr>
              <a:t>INTESTINAL</a:t>
            </a:r>
          </a:p>
        </p:txBody>
      </p:sp>
      <p:sp>
        <p:nvSpPr>
          <p:cNvPr id="64517" name="WordArt 5"/>
          <p:cNvSpPr>
            <a:spLocks noChangeArrowheads="1" noChangeShapeType="1" noTextEdit="1"/>
          </p:cNvSpPr>
          <p:nvPr/>
        </p:nvSpPr>
        <p:spPr bwMode="auto">
          <a:xfrm>
            <a:off x="6516688" y="3141663"/>
            <a:ext cx="2449512" cy="523875"/>
          </a:xfrm>
          <a:prstGeom prst="rect">
            <a:avLst/>
          </a:prstGeom>
        </p:spPr>
        <p:txBody>
          <a:bodyPr wrap="none" fromWordArt="1">
            <a:prstTxWarp prst="textPlain">
              <a:avLst>
                <a:gd name="adj" fmla="val 50000"/>
              </a:avLst>
            </a:prstTxWarp>
          </a:bodyPr>
          <a:lstStyle/>
          <a:p>
            <a:pPr algn="ctr"/>
            <a:r>
              <a:rPr lang="es-ES" sz="3600" b="1"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rPr>
              <a:t>CARDIOVASCULAR</a:t>
            </a:r>
          </a:p>
        </p:txBody>
      </p:sp>
      <p:sp>
        <p:nvSpPr>
          <p:cNvPr id="64518" name="WordArt 6"/>
          <p:cNvSpPr>
            <a:spLocks noChangeArrowheads="1" noChangeShapeType="1" noTextEdit="1"/>
          </p:cNvSpPr>
          <p:nvPr/>
        </p:nvSpPr>
        <p:spPr bwMode="auto">
          <a:xfrm>
            <a:off x="3563938" y="5516563"/>
            <a:ext cx="2668587" cy="523875"/>
          </a:xfrm>
          <a:prstGeom prst="rect">
            <a:avLst/>
          </a:prstGeom>
        </p:spPr>
        <p:txBody>
          <a:bodyPr wrap="none" fromWordArt="1">
            <a:prstTxWarp prst="textPlain">
              <a:avLst>
                <a:gd name="adj" fmla="val 50000"/>
              </a:avLst>
            </a:prstTxWarp>
          </a:bodyPr>
          <a:lstStyle/>
          <a:p>
            <a:pPr algn="ctr"/>
            <a:r>
              <a:rPr lang="es-ES" sz="3600" b="1" kern="10">
                <a:ln w="9525">
                  <a:noFill/>
                  <a:round/>
                  <a:headEnd/>
                  <a:tailEnd/>
                </a:ln>
                <a:solidFill>
                  <a:srgbClr val="336699"/>
                </a:solidFill>
                <a:effectLst>
                  <a:outerShdw dist="45791" dir="2021404" algn="ctr" rotWithShape="0">
                    <a:srgbClr val="B2B2B2">
                      <a:alpha val="80000"/>
                    </a:srgbClr>
                  </a:outerShdw>
                </a:effectLst>
                <a:latin typeface="Times New Roman"/>
                <a:cs typeface="Times New Roman"/>
              </a:rPr>
              <a:t>ANTIOXIDANTES</a:t>
            </a:r>
          </a:p>
        </p:txBody>
      </p:sp>
      <p:pic>
        <p:nvPicPr>
          <p:cNvPr id="64519" name="Picture 7" descr="637-chocolate%20choices"/>
          <p:cNvPicPr>
            <a:picLocks noChangeAspect="1" noChangeArrowheads="1"/>
          </p:cNvPicPr>
          <p:nvPr/>
        </p:nvPicPr>
        <p:blipFill>
          <a:blip r:embed="rId3"/>
          <a:srcRect/>
          <a:stretch>
            <a:fillRect/>
          </a:stretch>
        </p:blipFill>
        <p:spPr bwMode="auto">
          <a:xfrm>
            <a:off x="3348038" y="2205038"/>
            <a:ext cx="3024187" cy="3024187"/>
          </a:xfrm>
          <a:prstGeom prst="rect">
            <a:avLst/>
          </a:prstGeom>
          <a:noFill/>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4519"/>
                                        </p:tgtEl>
                                        <p:attrNameLst>
                                          <p:attrName>style.visibility</p:attrName>
                                        </p:attrNameLst>
                                      </p:cBhvr>
                                      <p:to>
                                        <p:strVal val="visible"/>
                                      </p:to>
                                    </p:set>
                                    <p:animEffect transition="in" filter="box(in)">
                                      <p:cBhvr>
                                        <p:cTn id="7" dur="500"/>
                                        <p:tgtEl>
                                          <p:spTgt spid="6451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4514"/>
                                        </p:tgtEl>
                                        <p:attrNameLst>
                                          <p:attrName>style.visibility</p:attrName>
                                        </p:attrNameLst>
                                      </p:cBhvr>
                                      <p:to>
                                        <p:strVal val="visible"/>
                                      </p:to>
                                    </p:set>
                                    <p:animEffect transition="in" filter="blinds(horizontal)">
                                      <p:cBhvr>
                                        <p:cTn id="12" dur="500"/>
                                        <p:tgtEl>
                                          <p:spTgt spid="6451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64517"/>
                                        </p:tgtEl>
                                        <p:attrNameLst>
                                          <p:attrName>style.visibility</p:attrName>
                                        </p:attrNameLst>
                                      </p:cBhvr>
                                      <p:to>
                                        <p:strVal val="visible"/>
                                      </p:to>
                                    </p:set>
                                    <p:animEffect transition="in" filter="diamond(in)">
                                      <p:cBhvr>
                                        <p:cTn id="17" dur="2000"/>
                                        <p:tgtEl>
                                          <p:spTgt spid="64517"/>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64516"/>
                                        </p:tgtEl>
                                        <p:attrNameLst>
                                          <p:attrName>style.visibility</p:attrName>
                                        </p:attrNameLst>
                                      </p:cBhvr>
                                      <p:to>
                                        <p:strVal val="visible"/>
                                      </p:to>
                                    </p:set>
                                    <p:anim calcmode="lin" valueType="num">
                                      <p:cBhvr additive="base">
                                        <p:cTn id="22" dur="500" fill="hold"/>
                                        <p:tgtEl>
                                          <p:spTgt spid="64516"/>
                                        </p:tgtEl>
                                        <p:attrNameLst>
                                          <p:attrName>ppt_x</p:attrName>
                                        </p:attrNameLst>
                                      </p:cBhvr>
                                      <p:tavLst>
                                        <p:tav tm="0">
                                          <p:val>
                                            <p:strVal val="#ppt_x"/>
                                          </p:val>
                                        </p:tav>
                                        <p:tav tm="100000">
                                          <p:val>
                                            <p:strVal val="#ppt_x"/>
                                          </p:val>
                                        </p:tav>
                                      </p:tavLst>
                                    </p:anim>
                                    <p:anim calcmode="lin" valueType="num">
                                      <p:cBhvr additive="base">
                                        <p:cTn id="23" dur="500" fill="hold"/>
                                        <p:tgtEl>
                                          <p:spTgt spid="64516"/>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64518"/>
                                        </p:tgtEl>
                                        <p:attrNameLst>
                                          <p:attrName>style.visibility</p:attrName>
                                        </p:attrNameLst>
                                      </p:cBhvr>
                                      <p:to>
                                        <p:strVal val="visible"/>
                                      </p:to>
                                    </p:set>
                                    <p:anim calcmode="lin" valueType="num">
                                      <p:cBhvr additive="base">
                                        <p:cTn id="28" dur="500" fill="hold"/>
                                        <p:tgtEl>
                                          <p:spTgt spid="64518"/>
                                        </p:tgtEl>
                                        <p:attrNameLst>
                                          <p:attrName>ppt_x</p:attrName>
                                        </p:attrNameLst>
                                      </p:cBhvr>
                                      <p:tavLst>
                                        <p:tav tm="0">
                                          <p:val>
                                            <p:strVal val="#ppt_x"/>
                                          </p:val>
                                        </p:tav>
                                        <p:tav tm="100000">
                                          <p:val>
                                            <p:strVal val="#ppt_x"/>
                                          </p:val>
                                        </p:tav>
                                      </p:tavLst>
                                    </p:anim>
                                    <p:anim calcmode="lin" valueType="num">
                                      <p:cBhvr additive="base">
                                        <p:cTn id="29" dur="500" fill="hold"/>
                                        <p:tgtEl>
                                          <p:spTgt spid="645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animBg="1"/>
      <p:bldP spid="64516" grpId="0" animBg="1"/>
      <p:bldP spid="64517" grpId="0" animBg="1"/>
      <p:bldP spid="64518" grpId="0" animBg="1"/>
    </p:bld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1800" b="0" i="0" u="none" strike="noStrike" cap="none" normalizeH="0" baseline="0" smtClean="0">
            <a:ln>
              <a:noFill/>
            </a:ln>
            <a:solidFill>
              <a:schemeClr val="tx1"/>
            </a:solidFill>
            <a:effectLst/>
            <a:latin typeface="Arial" charset="0"/>
          </a:defRPr>
        </a:defPPr>
      </a:lstStyle>
    </a:ln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0.xml><?xml version="1.0" encoding="utf-8"?>
<a:themeOverride xmlns:a="http://schemas.openxmlformats.org/drawingml/2006/main">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1.xml><?xml version="1.0" encoding="utf-8"?>
<a:themeOverride xmlns:a="http://schemas.openxmlformats.org/drawingml/2006/main">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2.xml><?xml version="1.0" encoding="utf-8"?>
<a:themeOverride xmlns:a="http://schemas.openxmlformats.org/drawingml/2006/main">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3.xml><?xml version="1.0" encoding="utf-8"?>
<a:themeOverride xmlns:a="http://schemas.openxmlformats.org/drawingml/2006/main">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4.xml><?xml version="1.0" encoding="utf-8"?>
<a:themeOverride xmlns:a="http://schemas.openxmlformats.org/drawingml/2006/main">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5.xml><?xml version="1.0" encoding="utf-8"?>
<a:themeOverride xmlns:a="http://schemas.openxmlformats.org/drawingml/2006/main">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16.xml><?xml version="1.0" encoding="utf-8"?>
<a:themeOverride xmlns:a="http://schemas.openxmlformats.org/drawingml/2006/main">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3.xml><?xml version="1.0" encoding="utf-8"?>
<a:themeOverride xmlns:a="http://schemas.openxmlformats.org/drawingml/2006/main">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4.xml><?xml version="1.0" encoding="utf-8"?>
<a:themeOverride xmlns:a="http://schemas.openxmlformats.org/drawingml/2006/main">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5.xml><?xml version="1.0" encoding="utf-8"?>
<a:themeOverride xmlns:a="http://schemas.openxmlformats.org/drawingml/2006/main">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6.xml><?xml version="1.0" encoding="utf-8"?>
<a:themeOverride xmlns:a="http://schemas.openxmlformats.org/drawingml/2006/main">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7.xml><?xml version="1.0" encoding="utf-8"?>
<a:themeOverride xmlns:a="http://schemas.openxmlformats.org/drawingml/2006/main">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8.xml><?xml version="1.0" encoding="utf-8"?>
<a:themeOverride xmlns:a="http://schemas.openxmlformats.org/drawingml/2006/main">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9.xml><?xml version="1.0" encoding="utf-8"?>
<a:themeOverride xmlns:a="http://schemas.openxmlformats.org/drawingml/2006/main">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docProps/app.xml><?xml version="1.0" encoding="utf-8"?>
<Properties xmlns="http://schemas.openxmlformats.org/officeDocument/2006/extended-properties" xmlns:vt="http://schemas.openxmlformats.org/officeDocument/2006/docPropsVTypes">
  <Template/>
  <TotalTime>2264</TotalTime>
  <Words>4309</Words>
  <Application>Microsoft Office PowerPoint</Application>
  <PresentationFormat>Presentación en pantalla (4:3)</PresentationFormat>
  <Paragraphs>1094</Paragraphs>
  <Slides>50</Slides>
  <Notes>34</Notes>
  <HiddenSlides>0</HiddenSlides>
  <MMClips>0</MMClips>
  <ScaleCrop>false</ScaleCrop>
  <HeadingPairs>
    <vt:vector size="8" baseType="variant">
      <vt:variant>
        <vt:lpstr>Fuentes usadas</vt:lpstr>
      </vt:variant>
      <vt:variant>
        <vt:i4>4</vt:i4>
      </vt:variant>
      <vt:variant>
        <vt:lpstr>Tema</vt:lpstr>
      </vt:variant>
      <vt:variant>
        <vt:i4>1</vt:i4>
      </vt:variant>
      <vt:variant>
        <vt:lpstr>Servidores OLE incrustados</vt:lpstr>
      </vt:variant>
      <vt:variant>
        <vt:i4>1</vt:i4>
      </vt:variant>
      <vt:variant>
        <vt:lpstr>Títulos de diapositiva</vt:lpstr>
      </vt:variant>
      <vt:variant>
        <vt:i4>50</vt:i4>
      </vt:variant>
    </vt:vector>
  </HeadingPairs>
  <TitlesOfParts>
    <vt:vector size="56" baseType="lpstr">
      <vt:lpstr>Arial</vt:lpstr>
      <vt:lpstr>Tahoma</vt:lpstr>
      <vt:lpstr>Times New Roman</vt:lpstr>
      <vt:lpstr>Wingdings</vt:lpstr>
      <vt:lpstr>Diseño predeterminado</vt:lpstr>
      <vt:lpstr>Imagen de mapa de bits</vt:lpstr>
      <vt:lpstr>Diapositiva 1</vt:lpstr>
      <vt:lpstr>TEMARIO</vt:lpstr>
      <vt:lpstr>CRONOLOGIA DE LA EVOLUCION DEL CACAO HASTA EL CHOCOLATE</vt:lpstr>
      <vt:lpstr>EVOLUCION DEL CACAO EN EL ECUADOR</vt:lpstr>
      <vt:lpstr>Principales zonas productoras de  cacao fino y de aroma del Ecuador</vt:lpstr>
      <vt:lpstr>Principales zonas productoras de  cacao fino y de aroma del Ecuador </vt:lpstr>
      <vt:lpstr>CLASIFICACIÓN COMERCIAL DEL CACAO </vt:lpstr>
      <vt:lpstr>Proceso de transformación del cacao hasta el chocolate</vt:lpstr>
      <vt:lpstr>Beneficios del Chocolate </vt:lpstr>
      <vt:lpstr>LA INDUSTRIA DE CHOCOLATE A NIVEL MUNDIAL </vt:lpstr>
      <vt:lpstr>PRINCIPALES FIRMAS DE LA INDUSTRIA DE CHOCOLATE ECUATORIANO </vt:lpstr>
      <vt:lpstr>MODELO DE LAS 5 FUERZAS DE PORTER A NIVEL MUNDIAL </vt:lpstr>
      <vt:lpstr>FUERZAS COMPETITIVAS DE PORTER DE LA INDUSTRIA ECUATORIANA </vt:lpstr>
      <vt:lpstr>Estrategia Competitivas de la Industria del Chocolate </vt:lpstr>
      <vt:lpstr>FODA</vt:lpstr>
      <vt:lpstr>MATRIZ BCG ADAPTADA</vt:lpstr>
      <vt:lpstr>Matriz de Inversiones</vt:lpstr>
      <vt:lpstr>Matriz de Estrategias y marketing</vt:lpstr>
      <vt:lpstr>Estructura de Gobierno en Procesos de Internacionalización y estrategias de Ecuacocoa </vt:lpstr>
      <vt:lpstr>Atributos</vt:lpstr>
      <vt:lpstr>A NIVEL DE COMPETENCIA</vt:lpstr>
      <vt:lpstr>Matriz de Costos de Transaccion</vt:lpstr>
      <vt:lpstr>Definición de la estrategia de internacionalización y expansión </vt:lpstr>
      <vt:lpstr>Estrategias y Plan de Acción</vt:lpstr>
      <vt:lpstr>Estrategias y Plan de Acción</vt:lpstr>
      <vt:lpstr>Estrategias y Plan de Acción</vt:lpstr>
      <vt:lpstr>Estrategias y Plan de Acción</vt:lpstr>
      <vt:lpstr>Estrategias y Plan de Acción</vt:lpstr>
      <vt:lpstr>Estrategias y Plan de Acción</vt:lpstr>
      <vt:lpstr>Estrategias y Plan de Acción</vt:lpstr>
      <vt:lpstr>Estrategias y Plan de Acción</vt:lpstr>
      <vt:lpstr>Estrategias y Plan de Acción</vt:lpstr>
      <vt:lpstr>Estrategias y Plan de Acción</vt:lpstr>
      <vt:lpstr>Estrategias y Plan de Acción</vt:lpstr>
      <vt:lpstr>Estrategias y Plan de Acción</vt:lpstr>
      <vt:lpstr>Estrategias y Plan de Acción</vt:lpstr>
      <vt:lpstr>Estrategias y Plan de Acción</vt:lpstr>
      <vt:lpstr>Estrategias y Plan de Acción</vt:lpstr>
      <vt:lpstr>Estrategias y Plan de Acción</vt:lpstr>
      <vt:lpstr>Estrategias y Plan de Acción</vt:lpstr>
      <vt:lpstr>Inversiones</vt:lpstr>
      <vt:lpstr>Diapositiva 42</vt:lpstr>
      <vt:lpstr>Diapositiva 43</vt:lpstr>
      <vt:lpstr>CALCULO DEL RIESGO DEL PROYECTO </vt:lpstr>
      <vt:lpstr>Diapositiva 45</vt:lpstr>
      <vt:lpstr>Diapositiva 46</vt:lpstr>
      <vt:lpstr>Diapositiva 47</vt:lpstr>
      <vt:lpstr>Diapositiva 48</vt:lpstr>
      <vt:lpstr>Diapositiva 49</vt:lpstr>
      <vt:lpstr>ANÁLISIS DE SENSIBILIDAD</vt:lpstr>
    </vt:vector>
  </TitlesOfParts>
  <Company>Anecacao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PROCESAMIENTO DE SUBPRODUCTOS DE CACAO </dc:title>
  <dc:creator>David Pastorelly Ruiz</dc:creator>
  <cp:lastModifiedBy>Administrador</cp:lastModifiedBy>
  <cp:revision>100</cp:revision>
  <dcterms:created xsi:type="dcterms:W3CDTF">2006-03-29T15:43:12Z</dcterms:created>
  <dcterms:modified xsi:type="dcterms:W3CDTF">2009-12-14T19:01:46Z</dcterms:modified>
</cp:coreProperties>
</file>