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xls" ContentType="application/vnd.ms-exce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7" r:id="rId1"/>
  </p:sldMasterIdLst>
  <p:sldIdLst>
    <p:sldId id="256" r:id="rId2"/>
    <p:sldId id="271" r:id="rId3"/>
    <p:sldId id="282" r:id="rId4"/>
    <p:sldId id="257" r:id="rId5"/>
    <p:sldId id="258" r:id="rId6"/>
    <p:sldId id="283" r:id="rId7"/>
    <p:sldId id="260" r:id="rId8"/>
    <p:sldId id="269" r:id="rId9"/>
    <p:sldId id="280" r:id="rId10"/>
    <p:sldId id="278" r:id="rId11"/>
    <p:sldId id="284" r:id="rId12"/>
    <p:sldId id="274" r:id="rId13"/>
    <p:sldId id="275" r:id="rId14"/>
    <p:sldId id="276" r:id="rId15"/>
    <p:sldId id="277" r:id="rId16"/>
    <p:sldId id="285" r:id="rId17"/>
    <p:sldId id="262" r:id="rId18"/>
    <p:sldId id="270" r:id="rId19"/>
    <p:sldId id="272" r:id="rId20"/>
    <p:sldId id="286" r:id="rId21"/>
    <p:sldId id="273" r:id="rId22"/>
    <p:sldId id="287" r:id="rId23"/>
    <p:sldId id="279" r:id="rId24"/>
    <p:sldId id="281" r:id="rId25"/>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Tahoma" pitchFamily="34" charset="0"/>
        <a:ea typeface="+mn-ea"/>
        <a:cs typeface="+mn-cs"/>
      </a:defRPr>
    </a:lvl1pPr>
    <a:lvl2pPr marL="457200" algn="l" rtl="0" fontAlgn="base">
      <a:spcBef>
        <a:spcPct val="0"/>
      </a:spcBef>
      <a:spcAft>
        <a:spcPct val="0"/>
      </a:spcAft>
      <a:defRPr sz="2400" kern="1200">
        <a:solidFill>
          <a:schemeClr val="tx1"/>
        </a:solidFill>
        <a:latin typeface="Tahoma" pitchFamily="34" charset="0"/>
        <a:ea typeface="+mn-ea"/>
        <a:cs typeface="+mn-cs"/>
      </a:defRPr>
    </a:lvl2pPr>
    <a:lvl3pPr marL="914400" algn="l" rtl="0" fontAlgn="base">
      <a:spcBef>
        <a:spcPct val="0"/>
      </a:spcBef>
      <a:spcAft>
        <a:spcPct val="0"/>
      </a:spcAft>
      <a:defRPr sz="2400" kern="1200">
        <a:solidFill>
          <a:schemeClr val="tx1"/>
        </a:solidFill>
        <a:latin typeface="Tahoma" pitchFamily="34" charset="0"/>
        <a:ea typeface="+mn-ea"/>
        <a:cs typeface="+mn-cs"/>
      </a:defRPr>
    </a:lvl3pPr>
    <a:lvl4pPr marL="1371600" algn="l" rtl="0" fontAlgn="base">
      <a:spcBef>
        <a:spcPct val="0"/>
      </a:spcBef>
      <a:spcAft>
        <a:spcPct val="0"/>
      </a:spcAft>
      <a:defRPr sz="2400" kern="1200">
        <a:solidFill>
          <a:schemeClr val="tx1"/>
        </a:solidFill>
        <a:latin typeface="Tahoma" pitchFamily="34" charset="0"/>
        <a:ea typeface="+mn-ea"/>
        <a:cs typeface="+mn-cs"/>
      </a:defRPr>
    </a:lvl4pPr>
    <a:lvl5pPr marL="1828800" algn="l" rtl="0" fontAlgn="base">
      <a:spcBef>
        <a:spcPct val="0"/>
      </a:spcBef>
      <a:spcAft>
        <a:spcPct val="0"/>
      </a:spcAft>
      <a:defRPr sz="2400" kern="1200">
        <a:solidFill>
          <a:schemeClr val="tx1"/>
        </a:solidFill>
        <a:latin typeface="Tahoma" pitchFamily="34" charset="0"/>
        <a:ea typeface="+mn-ea"/>
        <a:cs typeface="+mn-cs"/>
      </a:defRPr>
    </a:lvl5pPr>
    <a:lvl6pPr marL="2286000" algn="l" defTabSz="914400" rtl="0" eaLnBrk="1" latinLnBrk="0" hangingPunct="1">
      <a:defRPr sz="2400" kern="1200">
        <a:solidFill>
          <a:schemeClr val="tx1"/>
        </a:solidFill>
        <a:latin typeface="Tahoma" pitchFamily="34" charset="0"/>
        <a:ea typeface="+mn-ea"/>
        <a:cs typeface="+mn-cs"/>
      </a:defRPr>
    </a:lvl6pPr>
    <a:lvl7pPr marL="2743200" algn="l" defTabSz="914400" rtl="0" eaLnBrk="1" latinLnBrk="0" hangingPunct="1">
      <a:defRPr sz="2400" kern="1200">
        <a:solidFill>
          <a:schemeClr val="tx1"/>
        </a:solidFill>
        <a:latin typeface="Tahoma" pitchFamily="34" charset="0"/>
        <a:ea typeface="+mn-ea"/>
        <a:cs typeface="+mn-cs"/>
      </a:defRPr>
    </a:lvl7pPr>
    <a:lvl8pPr marL="3200400" algn="l" defTabSz="914400" rtl="0" eaLnBrk="1" latinLnBrk="0" hangingPunct="1">
      <a:defRPr sz="2400" kern="1200">
        <a:solidFill>
          <a:schemeClr val="tx1"/>
        </a:solidFill>
        <a:latin typeface="Tahoma" pitchFamily="34" charset="0"/>
        <a:ea typeface="+mn-ea"/>
        <a:cs typeface="+mn-cs"/>
      </a:defRPr>
    </a:lvl8pPr>
    <a:lvl9pPr marL="3657600" algn="l" defTabSz="914400" rtl="0" eaLnBrk="1" latinLnBrk="0" hangingPunct="1">
      <a:defRPr sz="2400" kern="1200">
        <a:solidFill>
          <a:schemeClr val="tx1"/>
        </a:solidFill>
        <a:latin typeface="Tahom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5620"/>
    <p:restoredTop sz="94660"/>
  </p:normalViewPr>
  <p:slideViewPr>
    <p:cSldViewPr>
      <p:cViewPr varScale="1">
        <p:scale>
          <a:sx n="52" d="100"/>
          <a:sy n="52" d="100"/>
        </p:scale>
        <p:origin x="-90" y="-372"/>
      </p:cViewPr>
      <p:guideLst>
        <p:guide orient="horz" pos="2160"/>
        <p:guide pos="2880"/>
      </p:guideLst>
    </p:cSldViewPr>
  </p:slideViewPr>
  <p:outlineViewPr>
    <p:cViewPr>
      <p:scale>
        <a:sx n="33" d="100"/>
        <a:sy n="33" d="100"/>
      </p:scale>
      <p:origin x="0" y="0"/>
    </p:cViewPr>
    <p:sldLst>
      <p:sld r:id="rId1" collapse="1"/>
      <p:sld r:id="rId2" collapse="1"/>
      <p:sld r:id="rId3" collapse="1"/>
      <p:sld r:id="rId4" collapse="1"/>
      <p:sld r:id="rId5" collapse="1"/>
    </p:sldLst>
  </p:outlineViewPr>
  <p:notesTextViewPr>
    <p:cViewPr>
      <p:scale>
        <a:sx n="100" d="100"/>
        <a:sy n="100" d="100"/>
      </p:scale>
      <p:origin x="0" y="0"/>
    </p:cViewPr>
  </p:notesTextViewPr>
  <p:sorterViewPr>
    <p:cViewPr>
      <p:scale>
        <a:sx n="100" d="100"/>
        <a:sy n="100" d="100"/>
      </p:scale>
      <p:origin x="0" y="3438"/>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_rels/viewProps.xml.rels><?xml version="1.0" encoding="UTF-8" standalone="yes"?>
<Relationships xmlns="http://schemas.openxmlformats.org/package/2006/relationships"><Relationship Id="rId3" Type="http://schemas.openxmlformats.org/officeDocument/2006/relationships/slide" Target="slides/slide14.xml"/><Relationship Id="rId2" Type="http://schemas.openxmlformats.org/officeDocument/2006/relationships/slide" Target="slides/slide13.xml"/><Relationship Id="rId1" Type="http://schemas.openxmlformats.org/officeDocument/2006/relationships/slide" Target="slides/slide1.xml"/><Relationship Id="rId5" Type="http://schemas.openxmlformats.org/officeDocument/2006/relationships/slide" Target="slides/slide18.xml"/><Relationship Id="rId4" Type="http://schemas.openxmlformats.org/officeDocument/2006/relationships/slide" Target="slides/slide15.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8.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65538" name="Group 2"/>
          <p:cNvGrpSpPr>
            <a:grpSpLocks/>
          </p:cNvGrpSpPr>
          <p:nvPr/>
        </p:nvGrpSpPr>
        <p:grpSpPr bwMode="auto">
          <a:xfrm>
            <a:off x="0" y="2438400"/>
            <a:ext cx="9009063" cy="1052513"/>
            <a:chOff x="0" y="1536"/>
            <a:chExt cx="5675" cy="663"/>
          </a:xfrm>
        </p:grpSpPr>
        <p:grpSp>
          <p:nvGrpSpPr>
            <p:cNvPr id="65539" name="Group 3"/>
            <p:cNvGrpSpPr>
              <a:grpSpLocks/>
            </p:cNvGrpSpPr>
            <p:nvPr/>
          </p:nvGrpSpPr>
          <p:grpSpPr bwMode="auto">
            <a:xfrm>
              <a:off x="183" y="1604"/>
              <a:ext cx="448" cy="299"/>
              <a:chOff x="720" y="336"/>
              <a:chExt cx="624" cy="432"/>
            </a:xfrm>
          </p:grpSpPr>
          <p:sp>
            <p:nvSpPr>
              <p:cNvPr id="65540" name="Rectangle 4"/>
              <p:cNvSpPr>
                <a:spLocks noChangeArrowheads="1"/>
              </p:cNvSpPr>
              <p:nvPr/>
            </p:nvSpPr>
            <p:spPr bwMode="auto">
              <a:xfrm>
                <a:off x="720" y="336"/>
                <a:ext cx="384" cy="432"/>
              </a:xfrm>
              <a:prstGeom prst="rect">
                <a:avLst/>
              </a:prstGeom>
              <a:solidFill>
                <a:schemeClr val="folHlink"/>
              </a:solidFill>
              <a:ln w="9525">
                <a:noFill/>
                <a:miter lim="800000"/>
                <a:headEnd/>
                <a:tailEnd/>
              </a:ln>
              <a:effectLst/>
            </p:spPr>
            <p:txBody>
              <a:bodyPr wrap="none" anchor="ctr"/>
              <a:lstStyle/>
              <a:p>
                <a:endParaRPr lang="es-ES"/>
              </a:p>
            </p:txBody>
          </p:sp>
          <p:sp>
            <p:nvSpPr>
              <p:cNvPr id="65541" name="Rectangle 5"/>
              <p:cNvSpPr>
                <a:spLocks noChangeArrowheads="1"/>
              </p:cNvSpPr>
              <p:nvPr/>
            </p:nvSpPr>
            <p:spPr bwMode="auto">
              <a:xfrm>
                <a:off x="1056" y="336"/>
                <a:ext cx="288" cy="432"/>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endParaRPr lang="es-ES"/>
              </a:p>
            </p:txBody>
          </p:sp>
        </p:grpSp>
        <p:grpSp>
          <p:nvGrpSpPr>
            <p:cNvPr id="65542" name="Group 6"/>
            <p:cNvGrpSpPr>
              <a:grpSpLocks/>
            </p:cNvGrpSpPr>
            <p:nvPr/>
          </p:nvGrpSpPr>
          <p:grpSpPr bwMode="auto">
            <a:xfrm>
              <a:off x="261" y="1870"/>
              <a:ext cx="465" cy="299"/>
              <a:chOff x="912" y="2640"/>
              <a:chExt cx="672" cy="432"/>
            </a:xfrm>
          </p:grpSpPr>
          <p:sp>
            <p:nvSpPr>
              <p:cNvPr id="65543" name="Rectangle 7"/>
              <p:cNvSpPr>
                <a:spLocks noChangeArrowheads="1"/>
              </p:cNvSpPr>
              <p:nvPr/>
            </p:nvSpPr>
            <p:spPr bwMode="auto">
              <a:xfrm>
                <a:off x="912" y="2640"/>
                <a:ext cx="384" cy="432"/>
              </a:xfrm>
              <a:prstGeom prst="rect">
                <a:avLst/>
              </a:prstGeom>
              <a:solidFill>
                <a:schemeClr val="accent2"/>
              </a:solidFill>
              <a:ln w="9525">
                <a:noFill/>
                <a:miter lim="800000"/>
                <a:headEnd/>
                <a:tailEnd/>
              </a:ln>
              <a:effectLst/>
            </p:spPr>
            <p:txBody>
              <a:bodyPr wrap="none" anchor="ctr"/>
              <a:lstStyle/>
              <a:p>
                <a:endParaRPr lang="es-ES"/>
              </a:p>
            </p:txBody>
          </p:sp>
          <p:sp>
            <p:nvSpPr>
              <p:cNvPr id="65544" name="Rectangle 8"/>
              <p:cNvSpPr>
                <a:spLocks noChangeArrowheads="1"/>
              </p:cNvSpPr>
              <p:nvPr/>
            </p:nvSpPr>
            <p:spPr bwMode="auto">
              <a:xfrm>
                <a:off x="1248" y="2640"/>
                <a:ext cx="336" cy="432"/>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lstStyle/>
              <a:p>
                <a:endParaRPr lang="es-ES"/>
              </a:p>
            </p:txBody>
          </p:sp>
        </p:grpSp>
        <p:sp>
          <p:nvSpPr>
            <p:cNvPr id="65545" name="Rectangle 9"/>
            <p:cNvSpPr>
              <a:spLocks noChangeArrowheads="1"/>
            </p:cNvSpPr>
            <p:nvPr/>
          </p:nvSpPr>
          <p:spPr bwMode="auto">
            <a:xfrm>
              <a:off x="0" y="1824"/>
              <a:ext cx="353" cy="266"/>
            </a:xfrm>
            <a:prstGeom prst="rect">
              <a:avLst/>
            </a:prstGeom>
            <a:gradFill rotWithShape="0">
              <a:gsLst>
                <a:gs pos="0">
                  <a:schemeClr val="bg1"/>
                </a:gs>
                <a:gs pos="100000">
                  <a:schemeClr val="hlink"/>
                </a:gs>
              </a:gsLst>
              <a:lin ang="18900000" scaled="1"/>
            </a:gradFill>
            <a:ln w="9525">
              <a:noFill/>
              <a:miter lim="800000"/>
              <a:headEnd/>
              <a:tailEnd/>
            </a:ln>
            <a:effectLst/>
          </p:spPr>
          <p:txBody>
            <a:bodyPr wrap="none" anchor="ctr"/>
            <a:lstStyle/>
            <a:p>
              <a:endParaRPr lang="es-ES"/>
            </a:p>
          </p:txBody>
        </p:sp>
        <p:sp>
          <p:nvSpPr>
            <p:cNvPr id="65546" name="Rectangle 10"/>
            <p:cNvSpPr>
              <a:spLocks noChangeArrowheads="1"/>
            </p:cNvSpPr>
            <p:nvPr/>
          </p:nvSpPr>
          <p:spPr bwMode="auto">
            <a:xfrm>
              <a:off x="400" y="1536"/>
              <a:ext cx="20" cy="663"/>
            </a:xfrm>
            <a:prstGeom prst="rect">
              <a:avLst/>
            </a:prstGeom>
            <a:solidFill>
              <a:schemeClr val="bg2"/>
            </a:solidFill>
            <a:ln w="9525">
              <a:noFill/>
              <a:miter lim="800000"/>
              <a:headEnd/>
              <a:tailEnd/>
            </a:ln>
            <a:effectLst/>
          </p:spPr>
          <p:txBody>
            <a:bodyPr wrap="none" anchor="ctr"/>
            <a:lstStyle/>
            <a:p>
              <a:endParaRPr lang="es-ES"/>
            </a:p>
          </p:txBody>
        </p:sp>
        <p:sp>
          <p:nvSpPr>
            <p:cNvPr id="65547" name="Rectangle 11"/>
            <p:cNvSpPr>
              <a:spLocks noChangeArrowheads="1"/>
            </p:cNvSpPr>
            <p:nvPr/>
          </p:nvSpPr>
          <p:spPr bwMode="auto">
            <a:xfrm flipV="1">
              <a:off x="199" y="2054"/>
              <a:ext cx="5476" cy="35"/>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endParaRPr lang="es-ES"/>
            </a:p>
          </p:txBody>
        </p:sp>
      </p:grpSp>
      <p:sp>
        <p:nvSpPr>
          <p:cNvPr id="65548" name="Rectangle 12"/>
          <p:cNvSpPr>
            <a:spLocks noGrp="1" noChangeArrowheads="1"/>
          </p:cNvSpPr>
          <p:nvPr>
            <p:ph type="ctrTitle"/>
          </p:nvPr>
        </p:nvSpPr>
        <p:spPr>
          <a:xfrm>
            <a:off x="990600" y="1828800"/>
            <a:ext cx="7772400" cy="1143000"/>
          </a:xfrm>
        </p:spPr>
        <p:txBody>
          <a:bodyPr/>
          <a:lstStyle>
            <a:lvl1pPr>
              <a:defRPr/>
            </a:lvl1pPr>
          </a:lstStyle>
          <a:p>
            <a:r>
              <a:rPr lang="es-ES"/>
              <a:t>Haga clic para modificar el estilo de título del patrón</a:t>
            </a:r>
          </a:p>
        </p:txBody>
      </p:sp>
      <p:sp>
        <p:nvSpPr>
          <p:cNvPr id="65549" name="Rectangle 13"/>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r>
              <a:rPr lang="es-ES"/>
              <a:t>Haga clic para modificar el estilo de subtítulo del patrón</a:t>
            </a:r>
          </a:p>
        </p:txBody>
      </p:sp>
      <p:sp>
        <p:nvSpPr>
          <p:cNvPr id="65550" name="Rectangle 14"/>
          <p:cNvSpPr>
            <a:spLocks noGrp="1" noChangeArrowheads="1"/>
          </p:cNvSpPr>
          <p:nvPr>
            <p:ph type="dt" sz="half" idx="2"/>
          </p:nvPr>
        </p:nvSpPr>
        <p:spPr>
          <a:xfrm>
            <a:off x="990600" y="6248400"/>
            <a:ext cx="1905000" cy="457200"/>
          </a:xfrm>
        </p:spPr>
        <p:txBody>
          <a:bodyPr/>
          <a:lstStyle>
            <a:lvl1pPr>
              <a:defRPr>
                <a:solidFill>
                  <a:schemeClr val="bg2"/>
                </a:solidFill>
              </a:defRPr>
            </a:lvl1pPr>
          </a:lstStyle>
          <a:p>
            <a:endParaRPr lang="es-ES"/>
          </a:p>
        </p:txBody>
      </p:sp>
      <p:sp>
        <p:nvSpPr>
          <p:cNvPr id="65551" name="Rectangle 15"/>
          <p:cNvSpPr>
            <a:spLocks noGrp="1" noChangeArrowheads="1"/>
          </p:cNvSpPr>
          <p:nvPr>
            <p:ph type="ftr" sz="quarter" idx="3"/>
          </p:nvPr>
        </p:nvSpPr>
        <p:spPr>
          <a:xfrm>
            <a:off x="3429000" y="6248400"/>
            <a:ext cx="2895600" cy="457200"/>
          </a:xfrm>
        </p:spPr>
        <p:txBody>
          <a:bodyPr/>
          <a:lstStyle>
            <a:lvl1pPr>
              <a:defRPr>
                <a:solidFill>
                  <a:schemeClr val="bg2"/>
                </a:solidFill>
              </a:defRPr>
            </a:lvl1pPr>
          </a:lstStyle>
          <a:p>
            <a:endParaRPr lang="es-ES"/>
          </a:p>
        </p:txBody>
      </p:sp>
      <p:sp>
        <p:nvSpPr>
          <p:cNvPr id="65552" name="Rectangle 16"/>
          <p:cNvSpPr>
            <a:spLocks noGrp="1" noChangeArrowheads="1"/>
          </p:cNvSpPr>
          <p:nvPr>
            <p:ph type="sldNum" sz="quarter" idx="4"/>
          </p:nvPr>
        </p:nvSpPr>
        <p:spPr>
          <a:xfrm>
            <a:off x="6858000" y="6248400"/>
            <a:ext cx="1905000" cy="457200"/>
          </a:xfrm>
        </p:spPr>
        <p:txBody>
          <a:bodyPr/>
          <a:lstStyle>
            <a:lvl1pPr>
              <a:defRPr>
                <a:solidFill>
                  <a:schemeClr val="bg2"/>
                </a:solidFill>
              </a:defRPr>
            </a:lvl1pPr>
          </a:lstStyle>
          <a:p>
            <a:fld id="{626EDBAD-364C-48B6-8886-B91909DAEC66}" type="slidenum">
              <a:rPr lang="es-ES"/>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7FC110C6-5939-43D4-8DCF-EFAAC2F351CF}" type="slidenum">
              <a:rPr lang="es-ES"/>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7004050" y="617538"/>
            <a:ext cx="1951038" cy="551497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1150938" y="617538"/>
            <a:ext cx="5700712" cy="551497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64E957A3-0BAC-4FB6-BA5F-A9D4F7ACC1E6}" type="slidenum">
              <a:rPr lang="es-ES"/>
              <a:pPr/>
              <a:t>‹Nº›</a:t>
            </a:fld>
            <a:endParaRPr lang="es-E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1150938" y="617538"/>
            <a:ext cx="7793037" cy="1143000"/>
          </a:xfrm>
        </p:spPr>
        <p:txBody>
          <a:bodyPr/>
          <a:lstStyle/>
          <a:p>
            <a:r>
              <a:rPr lang="es-ES" smtClean="0"/>
              <a:t>Haga clic para modificar el estilo de título del patrón</a:t>
            </a:r>
            <a:endParaRPr lang="es-ES"/>
          </a:p>
        </p:txBody>
      </p:sp>
      <p:sp>
        <p:nvSpPr>
          <p:cNvPr id="3" name="2 Marcador de tabla"/>
          <p:cNvSpPr>
            <a:spLocks noGrp="1"/>
          </p:cNvSpPr>
          <p:nvPr>
            <p:ph type="tbl" idx="1"/>
          </p:nvPr>
        </p:nvSpPr>
        <p:spPr>
          <a:xfrm>
            <a:off x="1182688" y="2017713"/>
            <a:ext cx="7772400" cy="4114800"/>
          </a:xfrm>
        </p:spPr>
        <p:txBody>
          <a:bodyPr/>
          <a:lstStyle/>
          <a:p>
            <a:endParaRPr lang="es-ES"/>
          </a:p>
        </p:txBody>
      </p:sp>
      <p:sp>
        <p:nvSpPr>
          <p:cNvPr id="4" name="3 Marcador de fecha"/>
          <p:cNvSpPr>
            <a:spLocks noGrp="1"/>
          </p:cNvSpPr>
          <p:nvPr>
            <p:ph type="dt" sz="half" idx="10"/>
          </p:nvPr>
        </p:nvSpPr>
        <p:spPr>
          <a:xfrm>
            <a:off x="914400" y="6324600"/>
            <a:ext cx="1905000" cy="457200"/>
          </a:xfrm>
        </p:spPr>
        <p:txBody>
          <a:bodyPr/>
          <a:lstStyle>
            <a:lvl1pPr>
              <a:defRPr/>
            </a:lvl1pPr>
          </a:lstStyle>
          <a:p>
            <a:endParaRPr lang="es-ES"/>
          </a:p>
        </p:txBody>
      </p:sp>
      <p:sp>
        <p:nvSpPr>
          <p:cNvPr id="5" name="4 Marcador de pie de página"/>
          <p:cNvSpPr>
            <a:spLocks noGrp="1"/>
          </p:cNvSpPr>
          <p:nvPr>
            <p:ph type="ftr" sz="quarter" idx="11"/>
          </p:nvPr>
        </p:nvSpPr>
        <p:spPr>
          <a:xfrm>
            <a:off x="3352800" y="6324600"/>
            <a:ext cx="2895600" cy="457200"/>
          </a:xfrm>
        </p:spPr>
        <p:txBody>
          <a:bodyPr/>
          <a:lstStyle>
            <a:lvl1pPr>
              <a:defRPr/>
            </a:lvl1pPr>
          </a:lstStyle>
          <a:p>
            <a:endParaRPr lang="es-ES"/>
          </a:p>
        </p:txBody>
      </p:sp>
      <p:sp>
        <p:nvSpPr>
          <p:cNvPr id="6" name="5 Marcador de número de diapositiva"/>
          <p:cNvSpPr>
            <a:spLocks noGrp="1"/>
          </p:cNvSpPr>
          <p:nvPr>
            <p:ph type="sldNum" sz="quarter" idx="12"/>
          </p:nvPr>
        </p:nvSpPr>
        <p:spPr>
          <a:xfrm>
            <a:off x="6781800" y="6324600"/>
            <a:ext cx="1905000" cy="457200"/>
          </a:xfrm>
        </p:spPr>
        <p:txBody>
          <a:bodyPr/>
          <a:lstStyle>
            <a:lvl1pPr>
              <a:defRPr/>
            </a:lvl1pPr>
          </a:lstStyle>
          <a:p>
            <a:fld id="{B9C74FAB-80A8-4ED4-AAF8-1CE10FC06F8C}" type="slidenum">
              <a:rPr lang="es-ES"/>
              <a:pPr/>
              <a:t>‹Nº›</a:t>
            </a:fld>
            <a:endParaRPr lang="es-E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chartAndTx" preserve="1">
  <p:cSld name="Título, gráfico y texto">
    <p:spTree>
      <p:nvGrpSpPr>
        <p:cNvPr id="1" name=""/>
        <p:cNvGrpSpPr/>
        <p:nvPr/>
      </p:nvGrpSpPr>
      <p:grpSpPr>
        <a:xfrm>
          <a:off x="0" y="0"/>
          <a:ext cx="0" cy="0"/>
          <a:chOff x="0" y="0"/>
          <a:chExt cx="0" cy="0"/>
        </a:xfrm>
      </p:grpSpPr>
      <p:sp>
        <p:nvSpPr>
          <p:cNvPr id="2" name="1 Título"/>
          <p:cNvSpPr>
            <a:spLocks noGrp="1"/>
          </p:cNvSpPr>
          <p:nvPr>
            <p:ph type="title"/>
          </p:nvPr>
        </p:nvSpPr>
        <p:spPr>
          <a:xfrm>
            <a:off x="1150938" y="617538"/>
            <a:ext cx="7793037" cy="1143000"/>
          </a:xfrm>
        </p:spPr>
        <p:txBody>
          <a:bodyPr/>
          <a:lstStyle/>
          <a:p>
            <a:r>
              <a:rPr lang="es-ES" smtClean="0"/>
              <a:t>Haga clic para modificar el estilo de título del patrón</a:t>
            </a:r>
            <a:endParaRPr lang="es-ES"/>
          </a:p>
        </p:txBody>
      </p:sp>
      <p:sp>
        <p:nvSpPr>
          <p:cNvPr id="3" name="2 Marcador de gráfico"/>
          <p:cNvSpPr>
            <a:spLocks noGrp="1"/>
          </p:cNvSpPr>
          <p:nvPr>
            <p:ph type="chart" sz="half" idx="1"/>
          </p:nvPr>
        </p:nvSpPr>
        <p:spPr>
          <a:xfrm>
            <a:off x="1182688" y="2017713"/>
            <a:ext cx="3810000" cy="4114800"/>
          </a:xfrm>
        </p:spPr>
        <p:txBody>
          <a:bodyPr/>
          <a:lstStyle/>
          <a:p>
            <a:endParaRPr lang="es-ES"/>
          </a:p>
        </p:txBody>
      </p:sp>
      <p:sp>
        <p:nvSpPr>
          <p:cNvPr id="4" name="3 Marcador de texto"/>
          <p:cNvSpPr>
            <a:spLocks noGrp="1"/>
          </p:cNvSpPr>
          <p:nvPr>
            <p:ph type="body" sz="half" idx="2"/>
          </p:nvPr>
        </p:nvSpPr>
        <p:spPr>
          <a:xfrm>
            <a:off x="5145088" y="2017713"/>
            <a:ext cx="3810000" cy="4114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a:xfrm>
            <a:off x="914400" y="6324600"/>
            <a:ext cx="1905000" cy="457200"/>
          </a:xfrm>
        </p:spPr>
        <p:txBody>
          <a:bodyPr/>
          <a:lstStyle>
            <a:lvl1pPr>
              <a:defRPr/>
            </a:lvl1pPr>
          </a:lstStyle>
          <a:p>
            <a:endParaRPr lang="es-ES"/>
          </a:p>
        </p:txBody>
      </p:sp>
      <p:sp>
        <p:nvSpPr>
          <p:cNvPr id="6" name="5 Marcador de pie de página"/>
          <p:cNvSpPr>
            <a:spLocks noGrp="1"/>
          </p:cNvSpPr>
          <p:nvPr>
            <p:ph type="ftr" sz="quarter" idx="11"/>
          </p:nvPr>
        </p:nvSpPr>
        <p:spPr>
          <a:xfrm>
            <a:off x="3352800" y="6324600"/>
            <a:ext cx="2895600" cy="457200"/>
          </a:xfrm>
        </p:spPr>
        <p:txBody>
          <a:bodyPr/>
          <a:lstStyle>
            <a:lvl1pPr>
              <a:defRPr/>
            </a:lvl1pPr>
          </a:lstStyle>
          <a:p>
            <a:endParaRPr lang="es-ES"/>
          </a:p>
        </p:txBody>
      </p:sp>
      <p:sp>
        <p:nvSpPr>
          <p:cNvPr id="7" name="6 Marcador de número de diapositiva"/>
          <p:cNvSpPr>
            <a:spLocks noGrp="1"/>
          </p:cNvSpPr>
          <p:nvPr>
            <p:ph type="sldNum" sz="quarter" idx="12"/>
          </p:nvPr>
        </p:nvSpPr>
        <p:spPr>
          <a:xfrm>
            <a:off x="6781800" y="6324600"/>
            <a:ext cx="1905000" cy="457200"/>
          </a:xfrm>
        </p:spPr>
        <p:txBody>
          <a:bodyPr/>
          <a:lstStyle>
            <a:lvl1pPr>
              <a:defRPr/>
            </a:lvl1pPr>
          </a:lstStyle>
          <a:p>
            <a:fld id="{CBFBF9C2-B192-41C1-AB5A-504BBBD2E11D}" type="slidenum">
              <a:rPr lang="es-ES"/>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BECBD655-2CDE-4CE0-86B9-9F036382719C}" type="slidenum">
              <a:rPr lang="es-ES"/>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8C5EE597-28D7-4AAD-8B94-DF213FFB7F89}" type="slidenum">
              <a:rPr lang="es-ES"/>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11826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51450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8EEE40B6-060E-4B89-9371-1F4CD3F63674}" type="slidenum">
              <a:rPr lang="es-ES"/>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lvl1pPr>
              <a:defRPr/>
            </a:lvl1pPr>
          </a:lstStyle>
          <a:p>
            <a:endParaRPr lang="es-ES"/>
          </a:p>
        </p:txBody>
      </p:sp>
      <p:sp>
        <p:nvSpPr>
          <p:cNvPr id="8" name="7 Marcador de pie de página"/>
          <p:cNvSpPr>
            <a:spLocks noGrp="1"/>
          </p:cNvSpPr>
          <p:nvPr>
            <p:ph type="ftr" sz="quarter" idx="11"/>
          </p:nvPr>
        </p:nvSpPr>
        <p:spPr/>
        <p:txBody>
          <a:bodyPr/>
          <a:lstStyle>
            <a:lvl1pPr>
              <a:defRPr/>
            </a:lvl1pPr>
          </a:lstStyle>
          <a:p>
            <a:endParaRPr lang="es-ES"/>
          </a:p>
        </p:txBody>
      </p:sp>
      <p:sp>
        <p:nvSpPr>
          <p:cNvPr id="9" name="8 Marcador de número de diapositiva"/>
          <p:cNvSpPr>
            <a:spLocks noGrp="1"/>
          </p:cNvSpPr>
          <p:nvPr>
            <p:ph type="sldNum" sz="quarter" idx="12"/>
          </p:nvPr>
        </p:nvSpPr>
        <p:spPr/>
        <p:txBody>
          <a:bodyPr/>
          <a:lstStyle>
            <a:lvl1pPr>
              <a:defRPr/>
            </a:lvl1pPr>
          </a:lstStyle>
          <a:p>
            <a:fld id="{9C00962D-A540-485D-96C7-A00FB84C2E89}" type="slidenum">
              <a:rPr lang="es-ES"/>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lvl1pPr>
              <a:defRPr/>
            </a:lvl1pPr>
          </a:lstStyle>
          <a:p>
            <a:endParaRPr lang="es-ES"/>
          </a:p>
        </p:txBody>
      </p:sp>
      <p:sp>
        <p:nvSpPr>
          <p:cNvPr id="4" name="3 Marcador de pie de página"/>
          <p:cNvSpPr>
            <a:spLocks noGrp="1"/>
          </p:cNvSpPr>
          <p:nvPr>
            <p:ph type="ftr" sz="quarter" idx="11"/>
          </p:nvPr>
        </p:nvSpPr>
        <p:spPr/>
        <p:txBody>
          <a:bodyPr/>
          <a:lstStyle>
            <a:lvl1pPr>
              <a:defRPr/>
            </a:lvl1pPr>
          </a:lstStyle>
          <a:p>
            <a:endParaRPr lang="es-ES"/>
          </a:p>
        </p:txBody>
      </p:sp>
      <p:sp>
        <p:nvSpPr>
          <p:cNvPr id="5" name="4 Marcador de número de diapositiva"/>
          <p:cNvSpPr>
            <a:spLocks noGrp="1"/>
          </p:cNvSpPr>
          <p:nvPr>
            <p:ph type="sldNum" sz="quarter" idx="12"/>
          </p:nvPr>
        </p:nvSpPr>
        <p:spPr/>
        <p:txBody>
          <a:bodyPr/>
          <a:lstStyle>
            <a:lvl1pPr>
              <a:defRPr/>
            </a:lvl1pPr>
          </a:lstStyle>
          <a:p>
            <a:fld id="{77194165-EF8A-4251-9119-DD8C16F73836}" type="slidenum">
              <a:rPr lang="es-ES"/>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s-ES"/>
          </a:p>
        </p:txBody>
      </p:sp>
      <p:sp>
        <p:nvSpPr>
          <p:cNvPr id="3" name="2 Marcador de pie de página"/>
          <p:cNvSpPr>
            <a:spLocks noGrp="1"/>
          </p:cNvSpPr>
          <p:nvPr>
            <p:ph type="ftr" sz="quarter" idx="11"/>
          </p:nvPr>
        </p:nvSpPr>
        <p:spPr/>
        <p:txBody>
          <a:bodyPr/>
          <a:lstStyle>
            <a:lvl1pPr>
              <a:defRPr/>
            </a:lvl1pPr>
          </a:lstStyle>
          <a:p>
            <a:endParaRPr lang="es-ES"/>
          </a:p>
        </p:txBody>
      </p:sp>
      <p:sp>
        <p:nvSpPr>
          <p:cNvPr id="4" name="3 Marcador de número de diapositiva"/>
          <p:cNvSpPr>
            <a:spLocks noGrp="1"/>
          </p:cNvSpPr>
          <p:nvPr>
            <p:ph type="sldNum" sz="quarter" idx="12"/>
          </p:nvPr>
        </p:nvSpPr>
        <p:spPr/>
        <p:txBody>
          <a:bodyPr/>
          <a:lstStyle>
            <a:lvl1pPr>
              <a:defRPr/>
            </a:lvl1pPr>
          </a:lstStyle>
          <a:p>
            <a:fld id="{3719FFF9-0356-4915-93D3-8DFB9260DB22}" type="slidenum">
              <a:rPr lang="es-ES"/>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B3C1B226-A599-4A51-ADBD-3B6277F54FF6}" type="slidenum">
              <a:rPr lang="es-ES"/>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B54B1E85-0B97-4DB0-B209-A8145749C27B}" type="slidenum">
              <a:rPr lang="es-ES"/>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4514" name="Rectangle 2"/>
          <p:cNvSpPr>
            <a:spLocks noChangeArrowheads="1"/>
          </p:cNvSpPr>
          <p:nvPr/>
        </p:nvSpPr>
        <p:spPr bwMode="ltGray">
          <a:xfrm>
            <a:off x="417513" y="1098550"/>
            <a:ext cx="438150" cy="474663"/>
          </a:xfrm>
          <a:prstGeom prst="rect">
            <a:avLst/>
          </a:prstGeom>
          <a:solidFill>
            <a:schemeClr val="accent2"/>
          </a:solidFill>
          <a:ln w="9525">
            <a:noFill/>
            <a:miter lim="800000"/>
            <a:headEnd/>
            <a:tailEnd/>
          </a:ln>
          <a:effectLst/>
        </p:spPr>
        <p:txBody>
          <a:bodyPr wrap="none" anchor="ctr"/>
          <a:lstStyle/>
          <a:p>
            <a:pPr algn="ctr"/>
            <a:endParaRPr kumimoji="1" lang="es-ES"/>
          </a:p>
        </p:txBody>
      </p:sp>
      <p:sp>
        <p:nvSpPr>
          <p:cNvPr id="64515" name="Rectangle 3"/>
          <p:cNvSpPr>
            <a:spLocks noChangeArrowheads="1"/>
          </p:cNvSpPr>
          <p:nvPr/>
        </p:nvSpPr>
        <p:spPr bwMode="ltGray">
          <a:xfrm>
            <a:off x="800100" y="1098550"/>
            <a:ext cx="328613" cy="474663"/>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lstStyle/>
          <a:p>
            <a:pPr algn="ctr"/>
            <a:endParaRPr kumimoji="1" lang="es-ES"/>
          </a:p>
        </p:txBody>
      </p:sp>
      <p:sp>
        <p:nvSpPr>
          <p:cNvPr id="64516" name="Rectangle 4"/>
          <p:cNvSpPr>
            <a:spLocks noChangeArrowheads="1"/>
          </p:cNvSpPr>
          <p:nvPr/>
        </p:nvSpPr>
        <p:spPr bwMode="ltGray">
          <a:xfrm>
            <a:off x="541338" y="1520825"/>
            <a:ext cx="422275" cy="474663"/>
          </a:xfrm>
          <a:prstGeom prst="rect">
            <a:avLst/>
          </a:prstGeom>
          <a:solidFill>
            <a:schemeClr val="folHlink"/>
          </a:solidFill>
          <a:ln w="9525">
            <a:noFill/>
            <a:miter lim="800000"/>
            <a:headEnd/>
            <a:tailEnd/>
          </a:ln>
          <a:effectLst/>
        </p:spPr>
        <p:txBody>
          <a:bodyPr wrap="none" anchor="ctr"/>
          <a:lstStyle/>
          <a:p>
            <a:pPr algn="ctr"/>
            <a:endParaRPr kumimoji="1" lang="es-ES"/>
          </a:p>
        </p:txBody>
      </p:sp>
      <p:sp>
        <p:nvSpPr>
          <p:cNvPr id="64517" name="Rectangle 5"/>
          <p:cNvSpPr>
            <a:spLocks noChangeArrowheads="1"/>
          </p:cNvSpPr>
          <p:nvPr/>
        </p:nvSpPr>
        <p:spPr bwMode="ltGray">
          <a:xfrm>
            <a:off x="911225" y="1520825"/>
            <a:ext cx="368300" cy="474663"/>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a:endParaRPr kumimoji="1" lang="es-ES"/>
          </a:p>
        </p:txBody>
      </p:sp>
      <p:sp>
        <p:nvSpPr>
          <p:cNvPr id="64518" name="Rectangle 6"/>
          <p:cNvSpPr>
            <a:spLocks noChangeArrowheads="1"/>
          </p:cNvSpPr>
          <p:nvPr/>
        </p:nvSpPr>
        <p:spPr bwMode="ltGray">
          <a:xfrm>
            <a:off x="127000" y="1447800"/>
            <a:ext cx="560388" cy="422275"/>
          </a:xfrm>
          <a:prstGeom prst="rect">
            <a:avLst/>
          </a:prstGeom>
          <a:gradFill rotWithShape="0">
            <a:gsLst>
              <a:gs pos="0">
                <a:schemeClr val="bg1"/>
              </a:gs>
              <a:gs pos="100000">
                <a:schemeClr val="hlink"/>
              </a:gs>
            </a:gsLst>
            <a:lin ang="18900000" scaled="1"/>
          </a:gradFill>
          <a:ln w="9525">
            <a:noFill/>
            <a:miter lim="800000"/>
            <a:headEnd/>
            <a:tailEnd/>
          </a:ln>
          <a:effectLst/>
        </p:spPr>
        <p:txBody>
          <a:bodyPr wrap="none" anchor="ctr"/>
          <a:lstStyle/>
          <a:p>
            <a:pPr algn="ctr"/>
            <a:endParaRPr kumimoji="1" lang="es-ES"/>
          </a:p>
        </p:txBody>
      </p:sp>
      <p:sp>
        <p:nvSpPr>
          <p:cNvPr id="64519" name="Rectangle 7"/>
          <p:cNvSpPr>
            <a:spLocks noChangeArrowheads="1"/>
          </p:cNvSpPr>
          <p:nvPr/>
        </p:nvSpPr>
        <p:spPr bwMode="gray">
          <a:xfrm>
            <a:off x="762000" y="990600"/>
            <a:ext cx="31750" cy="1052513"/>
          </a:xfrm>
          <a:prstGeom prst="rect">
            <a:avLst/>
          </a:prstGeom>
          <a:solidFill>
            <a:schemeClr val="bg2"/>
          </a:solidFill>
          <a:ln w="9525">
            <a:noFill/>
            <a:miter lim="800000"/>
            <a:headEnd/>
            <a:tailEnd/>
          </a:ln>
          <a:effectLst/>
        </p:spPr>
        <p:txBody>
          <a:bodyPr wrap="none" anchor="ctr"/>
          <a:lstStyle/>
          <a:p>
            <a:pPr algn="ctr"/>
            <a:endParaRPr kumimoji="1" lang="es-ES"/>
          </a:p>
        </p:txBody>
      </p:sp>
      <p:sp>
        <p:nvSpPr>
          <p:cNvPr id="64520" name="Rectangle 8"/>
          <p:cNvSpPr>
            <a:spLocks noChangeArrowheads="1"/>
          </p:cNvSpPr>
          <p:nvPr/>
        </p:nvSpPr>
        <p:spPr bwMode="gray">
          <a:xfrm>
            <a:off x="442913" y="1781175"/>
            <a:ext cx="8226425" cy="3175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lgn="ctr"/>
            <a:endParaRPr kumimoji="1" lang="es-ES"/>
          </a:p>
        </p:txBody>
      </p:sp>
      <p:sp>
        <p:nvSpPr>
          <p:cNvPr id="64521" name="Rectangle 9"/>
          <p:cNvSpPr>
            <a:spLocks noGrp="1" noChangeArrowheads="1"/>
          </p:cNvSpPr>
          <p:nvPr>
            <p:ph type="title"/>
          </p:nvPr>
        </p:nvSpPr>
        <p:spPr bwMode="auto">
          <a:xfrm>
            <a:off x="1150938" y="617538"/>
            <a:ext cx="7793037" cy="11430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es-ES" smtClean="0"/>
              <a:t>Haga clic para modificar el estilo de título del patrón</a:t>
            </a:r>
          </a:p>
        </p:txBody>
      </p:sp>
      <p:sp>
        <p:nvSpPr>
          <p:cNvPr id="64522" name="Rectangle 10"/>
          <p:cNvSpPr>
            <a:spLocks noGrp="1" noChangeArrowheads="1"/>
          </p:cNvSpPr>
          <p:nvPr>
            <p:ph type="body" idx="1"/>
          </p:nvPr>
        </p:nvSpPr>
        <p:spPr bwMode="auto">
          <a:xfrm>
            <a:off x="1182688" y="2017713"/>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64523" name="Rectangle 11"/>
          <p:cNvSpPr>
            <a:spLocks noGrp="1" noChangeArrowheads="1"/>
          </p:cNvSpPr>
          <p:nvPr>
            <p:ph type="dt" sz="half" idx="2"/>
          </p:nvPr>
        </p:nvSpPr>
        <p:spPr bwMode="auto">
          <a:xfrm>
            <a:off x="914400" y="63246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400"/>
            </a:lvl1pPr>
          </a:lstStyle>
          <a:p>
            <a:endParaRPr lang="es-ES"/>
          </a:p>
        </p:txBody>
      </p:sp>
      <p:sp>
        <p:nvSpPr>
          <p:cNvPr id="64524" name="Rectangle 12"/>
          <p:cNvSpPr>
            <a:spLocks noGrp="1" noChangeArrowheads="1"/>
          </p:cNvSpPr>
          <p:nvPr>
            <p:ph type="ftr" sz="quarter" idx="3"/>
          </p:nvPr>
        </p:nvSpPr>
        <p:spPr bwMode="auto">
          <a:xfrm>
            <a:off x="3352800" y="63246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a:lvl1pPr>
          </a:lstStyle>
          <a:p>
            <a:endParaRPr lang="es-ES"/>
          </a:p>
        </p:txBody>
      </p:sp>
      <p:sp>
        <p:nvSpPr>
          <p:cNvPr id="64525" name="Rectangle 13"/>
          <p:cNvSpPr>
            <a:spLocks noGrp="1" noChangeArrowheads="1"/>
          </p:cNvSpPr>
          <p:nvPr>
            <p:ph type="sldNum" sz="quarter" idx="4"/>
          </p:nvPr>
        </p:nvSpPr>
        <p:spPr bwMode="auto">
          <a:xfrm>
            <a:off x="6781800" y="63246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a:lvl1pPr>
          </a:lstStyle>
          <a:p>
            <a:fld id="{C52920FE-A8F1-43C2-ABDF-AB62A6513DC0}" type="slidenum">
              <a:rPr lang="es-ES"/>
              <a:pPr/>
              <a:t>‹Nº›</a:t>
            </a:fld>
            <a:endParaRPr lang="es-ES"/>
          </a:p>
        </p:txBody>
      </p:sp>
    </p:spTree>
  </p:cSld>
  <p:clrMap bg1="lt1" tx1="dk1" bg2="lt2" tx2="dk2" accent1="accent1" accent2="accent2" accent3="accent3" accent4="accent4" accent5="accent5" accent6="accent6" hlink="hlink" folHlink="folHlink"/>
  <p:sldLayoutIdLst>
    <p:sldLayoutId id="2147483658" r:id="rId1"/>
    <p:sldLayoutId id="2147483659" r:id="rId2"/>
    <p:sldLayoutId id="2147483660" r:id="rId3"/>
    <p:sldLayoutId id="2147483661" r:id="rId4"/>
    <p:sldLayoutId id="2147483662" r:id="rId5"/>
    <p:sldLayoutId id="2147483663" r:id="rId6"/>
    <p:sldLayoutId id="2147483664" r:id="rId7"/>
    <p:sldLayoutId id="2147483665" r:id="rId8"/>
    <p:sldLayoutId id="2147483666" r:id="rId9"/>
    <p:sldLayoutId id="2147483667" r:id="rId10"/>
    <p:sldLayoutId id="2147483668" r:id="rId11"/>
    <p:sldLayoutId id="2147483669" r:id="rId12"/>
    <p:sldLayoutId id="2147483670" r:id="rId13"/>
  </p:sldLayoutIdLst>
  <p:txStyles>
    <p:titleStyle>
      <a:lvl1pPr algn="l" rtl="0" fontAlgn="base">
        <a:spcBef>
          <a:spcPct val="0"/>
        </a:spcBef>
        <a:spcAft>
          <a:spcPct val="0"/>
        </a:spcAft>
        <a:defRPr sz="4400">
          <a:solidFill>
            <a:schemeClr val="tx2"/>
          </a:solidFill>
          <a:latin typeface="+mj-lt"/>
          <a:ea typeface="+mj-ea"/>
          <a:cs typeface="+mj-cs"/>
        </a:defRPr>
      </a:lvl1pPr>
      <a:lvl2pPr algn="l" rtl="0" fontAlgn="base">
        <a:spcBef>
          <a:spcPct val="0"/>
        </a:spcBef>
        <a:spcAft>
          <a:spcPct val="0"/>
        </a:spcAft>
        <a:defRPr sz="4400">
          <a:solidFill>
            <a:schemeClr val="tx2"/>
          </a:solidFill>
          <a:latin typeface="Tahoma" pitchFamily="34" charset="0"/>
        </a:defRPr>
      </a:lvl2pPr>
      <a:lvl3pPr algn="l" rtl="0" fontAlgn="base">
        <a:spcBef>
          <a:spcPct val="0"/>
        </a:spcBef>
        <a:spcAft>
          <a:spcPct val="0"/>
        </a:spcAft>
        <a:defRPr sz="4400">
          <a:solidFill>
            <a:schemeClr val="tx2"/>
          </a:solidFill>
          <a:latin typeface="Tahoma" pitchFamily="34" charset="0"/>
        </a:defRPr>
      </a:lvl3pPr>
      <a:lvl4pPr algn="l" rtl="0" fontAlgn="base">
        <a:spcBef>
          <a:spcPct val="0"/>
        </a:spcBef>
        <a:spcAft>
          <a:spcPct val="0"/>
        </a:spcAft>
        <a:defRPr sz="4400">
          <a:solidFill>
            <a:schemeClr val="tx2"/>
          </a:solidFill>
          <a:latin typeface="Tahoma" pitchFamily="34" charset="0"/>
        </a:defRPr>
      </a:lvl4pPr>
      <a:lvl5pPr algn="l" rtl="0" fontAlgn="base">
        <a:spcBef>
          <a:spcPct val="0"/>
        </a:spcBef>
        <a:spcAft>
          <a:spcPct val="0"/>
        </a:spcAft>
        <a:defRPr sz="4400">
          <a:solidFill>
            <a:schemeClr val="tx2"/>
          </a:solidFill>
          <a:latin typeface="Tahoma" pitchFamily="34" charset="0"/>
        </a:defRPr>
      </a:lvl5pPr>
      <a:lvl6pPr marL="457200" algn="l" rtl="0" fontAlgn="base">
        <a:spcBef>
          <a:spcPct val="0"/>
        </a:spcBef>
        <a:spcAft>
          <a:spcPct val="0"/>
        </a:spcAft>
        <a:defRPr sz="4400">
          <a:solidFill>
            <a:schemeClr val="tx2"/>
          </a:solidFill>
          <a:latin typeface="Tahoma" pitchFamily="34" charset="0"/>
        </a:defRPr>
      </a:lvl6pPr>
      <a:lvl7pPr marL="914400" algn="l" rtl="0" fontAlgn="base">
        <a:spcBef>
          <a:spcPct val="0"/>
        </a:spcBef>
        <a:spcAft>
          <a:spcPct val="0"/>
        </a:spcAft>
        <a:defRPr sz="4400">
          <a:solidFill>
            <a:schemeClr val="tx2"/>
          </a:solidFill>
          <a:latin typeface="Tahoma" pitchFamily="34" charset="0"/>
        </a:defRPr>
      </a:lvl7pPr>
      <a:lvl8pPr marL="1371600" algn="l" rtl="0" fontAlgn="base">
        <a:spcBef>
          <a:spcPct val="0"/>
        </a:spcBef>
        <a:spcAft>
          <a:spcPct val="0"/>
        </a:spcAft>
        <a:defRPr sz="4400">
          <a:solidFill>
            <a:schemeClr val="tx2"/>
          </a:solidFill>
          <a:latin typeface="Tahoma" pitchFamily="34" charset="0"/>
        </a:defRPr>
      </a:lvl8pPr>
      <a:lvl9pPr marL="1828800" algn="l" rtl="0" fontAlgn="base">
        <a:spcBef>
          <a:spcPct val="0"/>
        </a:spcBef>
        <a:spcAft>
          <a:spcPct val="0"/>
        </a:spcAft>
        <a:defRPr sz="4400">
          <a:solidFill>
            <a:schemeClr val="tx2"/>
          </a:solidFill>
          <a:latin typeface="Tahoma" pitchFamily="34" charset="0"/>
        </a:defRPr>
      </a:lvl9pPr>
    </p:titleStyle>
    <p:bodyStyle>
      <a:lvl1pPr marL="342900" indent="-342900" algn="l" rtl="0" fontAlgn="base">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fontAlgn="base">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fontAlgn="base">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fontAlgn="base">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Gr_fico_de_Microsoft_Office_Excel1.xls"/><Relationship Id="rId2" Type="http://schemas.openxmlformats.org/officeDocument/2006/relationships/slideLayout" Target="../slideLayouts/slideLayout13.xml"/><Relationship Id="rId1" Type="http://schemas.openxmlformats.org/officeDocument/2006/relationships/vmlDrawing" Target="../drawings/vmlDrawing1.vml"/></Relationships>
</file>

<file path=ppt/slides/_rels/slide14.xml.rels><?xml version="1.0" encoding="UTF-8" standalone="yes"?>
<Relationships xmlns="http://schemas.openxmlformats.org/package/2006/relationships"><Relationship Id="rId3" Type="http://schemas.openxmlformats.org/officeDocument/2006/relationships/oleObject" Target="../embeddings/Gr_fico_de_Microsoft_Office_Excel2.xls"/><Relationship Id="rId2" Type="http://schemas.openxmlformats.org/officeDocument/2006/relationships/slideLayout" Target="../slideLayouts/slideLayout13.xml"/><Relationship Id="rId1" Type="http://schemas.openxmlformats.org/officeDocument/2006/relationships/vmlDrawing" Target="../drawings/vmlDrawing2.vml"/></Relationships>
</file>

<file path=ppt/slides/_rels/slide15.xml.rels><?xml version="1.0" encoding="UTF-8" standalone="yes"?>
<Relationships xmlns="http://schemas.openxmlformats.org/package/2006/relationships"><Relationship Id="rId3" Type="http://schemas.openxmlformats.org/officeDocument/2006/relationships/oleObject" Target="../embeddings/Gr_fico_de_Microsoft_Office_Excel3.xls"/><Relationship Id="rId2" Type="http://schemas.openxmlformats.org/officeDocument/2006/relationships/slideLayout" Target="../slideLayouts/slideLayout13.xml"/><Relationship Id="rId1" Type="http://schemas.openxmlformats.org/officeDocument/2006/relationships/vmlDrawing" Target="../drawings/vmlDrawing3.v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4.xml"/><Relationship Id="rId1" Type="http://schemas.openxmlformats.org/officeDocument/2006/relationships/vmlDrawing" Target="../drawings/vmlDrawing4.vml"/></Relationships>
</file>

<file path=ppt/slides/_rels/slide18.xml.rels><?xml version="1.0" encoding="UTF-8" standalone="yes"?>
<Relationships xmlns="http://schemas.openxmlformats.org/package/2006/relationships"><Relationship Id="rId3" Type="http://schemas.openxmlformats.org/officeDocument/2006/relationships/oleObject" Target="../embeddings/Hoja_de_c_lculo_de_Microsoft_Office_Excel_97-20034.xls"/><Relationship Id="rId2" Type="http://schemas.openxmlformats.org/officeDocument/2006/relationships/slideLayout" Target="../slideLayouts/slideLayout2.xml"/><Relationship Id="rId1" Type="http://schemas.openxmlformats.org/officeDocument/2006/relationships/vmlDrawing" Target="../drawings/vmlDrawing5.vml"/></Relationships>
</file>

<file path=ppt/slides/_rels/slide19.xml.rels><?xml version="1.0" encoding="UTF-8" standalone="yes"?>
<Relationships xmlns="http://schemas.openxmlformats.org/package/2006/relationships"><Relationship Id="rId3" Type="http://schemas.openxmlformats.org/officeDocument/2006/relationships/oleObject" Target="../embeddings/Hoja_de_c_lculo_de_Microsoft_Office_Excel_97-20035.xls"/><Relationship Id="rId2" Type="http://schemas.openxmlformats.org/officeDocument/2006/relationships/slideLayout" Target="../slideLayouts/slideLayout4.xml"/><Relationship Id="rId1" Type="http://schemas.openxmlformats.org/officeDocument/2006/relationships/vmlDrawing" Target="../drawings/vmlDrawing6.v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ChangeArrowheads="1"/>
          </p:cNvSpPr>
          <p:nvPr>
            <p:ph type="ctrTitle"/>
          </p:nvPr>
        </p:nvSpPr>
        <p:spPr>
          <a:xfrm>
            <a:off x="971550" y="1484313"/>
            <a:ext cx="7772400" cy="1828800"/>
          </a:xfrm>
        </p:spPr>
        <p:txBody>
          <a:bodyPr/>
          <a:lstStyle/>
          <a:p>
            <a:pPr algn="ctr"/>
            <a:r>
              <a:rPr lang="es-ES" sz="2800" b="1">
                <a:cs typeface="Times New Roman" pitchFamily="18" charset="0"/>
              </a:rPr>
              <a:t>Los Indicadores Laborales </a:t>
            </a:r>
            <a:br>
              <a:rPr lang="es-ES" sz="2800" b="1">
                <a:cs typeface="Times New Roman" pitchFamily="18" charset="0"/>
              </a:rPr>
            </a:br>
            <a:r>
              <a:rPr lang="es-ES" sz="2800" b="1">
                <a:cs typeface="Times New Roman" pitchFamily="18" charset="0"/>
              </a:rPr>
              <a:t>Como Determinantes De La Inversión Extranjera Directa Global Hacia Ecuador</a:t>
            </a:r>
            <a:r>
              <a:rPr lang="en-US" sz="2800" b="1">
                <a:cs typeface="Times New Roman" pitchFamily="18" charset="0"/>
              </a:rPr>
              <a:t>.</a:t>
            </a:r>
            <a:br>
              <a:rPr lang="en-US" sz="2800" b="1">
                <a:cs typeface="Times New Roman" pitchFamily="18" charset="0"/>
              </a:rPr>
            </a:br>
            <a:r>
              <a:rPr lang="es-ES" sz="2800" b="1">
                <a:cs typeface="Times New Roman" pitchFamily="18" charset="0"/>
              </a:rPr>
              <a:t>1990-2004</a:t>
            </a:r>
            <a:r>
              <a:rPr lang="es-ES" sz="2800"/>
              <a:t> </a:t>
            </a:r>
          </a:p>
        </p:txBody>
      </p:sp>
      <p:sp>
        <p:nvSpPr>
          <p:cNvPr id="95235" name="Rectangle 3"/>
          <p:cNvSpPr>
            <a:spLocks noGrp="1" noChangeArrowheads="1"/>
          </p:cNvSpPr>
          <p:nvPr>
            <p:ph type="subTitle" idx="1"/>
          </p:nvPr>
        </p:nvSpPr>
        <p:spPr>
          <a:xfrm>
            <a:off x="1258888" y="4076700"/>
            <a:ext cx="6913562" cy="533400"/>
          </a:xfrm>
        </p:spPr>
        <p:txBody>
          <a:bodyPr/>
          <a:lstStyle/>
          <a:p>
            <a:r>
              <a:rPr lang="en-US"/>
              <a:t>Un Enfoque General de las Inversiones</a:t>
            </a:r>
            <a:endParaRPr lang="es-ES"/>
          </a:p>
        </p:txBody>
      </p:sp>
      <p:sp>
        <p:nvSpPr>
          <p:cNvPr id="95236" name="Rectangle 4"/>
          <p:cNvSpPr>
            <a:spLocks noChangeArrowheads="1"/>
          </p:cNvSpPr>
          <p:nvPr/>
        </p:nvSpPr>
        <p:spPr bwMode="auto">
          <a:xfrm>
            <a:off x="5867400" y="5157788"/>
            <a:ext cx="2565400" cy="373062"/>
          </a:xfrm>
          <a:prstGeom prst="rect">
            <a:avLst/>
          </a:prstGeom>
          <a:noFill/>
          <a:ln w="9525">
            <a:noFill/>
            <a:miter lim="800000"/>
            <a:headEnd/>
            <a:tailEnd/>
          </a:ln>
          <a:effectLst/>
        </p:spPr>
        <p:txBody>
          <a:bodyPr/>
          <a:lstStyle/>
          <a:p>
            <a:pPr algn="r">
              <a:spcBef>
                <a:spcPct val="20000"/>
              </a:spcBef>
              <a:buClr>
                <a:schemeClr val="folHlink"/>
              </a:buClr>
              <a:buSzPct val="60000"/>
              <a:buFont typeface="Wingdings" pitchFamily="2" charset="2"/>
              <a:buNone/>
            </a:pPr>
            <a:r>
              <a:rPr lang="en-US" sz="2000"/>
              <a:t>Ver</a:t>
            </a:r>
            <a:r>
              <a:rPr lang="es-EC" sz="2000">
                <a:cs typeface="Times New Roman" pitchFamily="18" charset="0"/>
              </a:rPr>
              <a:t>ó</a:t>
            </a:r>
            <a:r>
              <a:rPr lang="en-US" sz="2000"/>
              <a:t>nica Moreno S.</a:t>
            </a:r>
            <a:endParaRPr lang="es-ES" sz="2000"/>
          </a:p>
        </p:txBody>
      </p:sp>
      <p:sp>
        <p:nvSpPr>
          <p:cNvPr id="95238" name="Rectangle 6"/>
          <p:cNvSpPr>
            <a:spLocks noChangeArrowheads="1"/>
          </p:cNvSpPr>
          <p:nvPr/>
        </p:nvSpPr>
        <p:spPr bwMode="auto">
          <a:xfrm>
            <a:off x="4140200" y="5661025"/>
            <a:ext cx="887413" cy="319088"/>
          </a:xfrm>
          <a:prstGeom prst="rect">
            <a:avLst/>
          </a:prstGeom>
          <a:noFill/>
          <a:ln w="9525">
            <a:noFill/>
            <a:miter lim="800000"/>
            <a:headEnd/>
            <a:tailEnd/>
          </a:ln>
          <a:effectLst/>
        </p:spPr>
        <p:txBody>
          <a:bodyPr/>
          <a:lstStyle/>
          <a:p>
            <a:pPr algn="ctr">
              <a:spcBef>
                <a:spcPct val="20000"/>
              </a:spcBef>
              <a:buClr>
                <a:schemeClr val="folHlink"/>
              </a:buClr>
              <a:buSzPct val="60000"/>
              <a:buFont typeface="Wingdings" pitchFamily="2" charset="2"/>
              <a:buNone/>
            </a:pPr>
            <a:r>
              <a:rPr lang="en-US" sz="1800" b="1"/>
              <a:t>2006</a:t>
            </a:r>
            <a:endParaRPr lang="es-ES" sz="1800" b="1"/>
          </a:p>
        </p:txBody>
      </p:sp>
      <p:pic>
        <p:nvPicPr>
          <p:cNvPr id="95239" name="Picture 7" descr="logoiche"/>
          <p:cNvPicPr>
            <a:picLocks noChangeAspect="1" noChangeArrowheads="1"/>
          </p:cNvPicPr>
          <p:nvPr/>
        </p:nvPicPr>
        <p:blipFill>
          <a:blip r:embed="rId2"/>
          <a:srcRect/>
          <a:stretch>
            <a:fillRect/>
          </a:stretch>
        </p:blipFill>
        <p:spPr bwMode="auto">
          <a:xfrm>
            <a:off x="7235825" y="692150"/>
            <a:ext cx="1408113" cy="1023938"/>
          </a:xfrm>
          <a:prstGeom prst="rect">
            <a:avLst/>
          </a:prstGeom>
          <a:noFill/>
        </p:spPr>
      </p:pic>
      <p:pic>
        <p:nvPicPr>
          <p:cNvPr id="95240" name="Picture 8"/>
          <p:cNvPicPr>
            <a:picLocks noChangeAspect="1" noChangeArrowheads="1"/>
          </p:cNvPicPr>
          <p:nvPr/>
        </p:nvPicPr>
        <p:blipFill>
          <a:blip r:embed="rId3"/>
          <a:srcRect/>
          <a:stretch>
            <a:fillRect/>
          </a:stretch>
        </p:blipFill>
        <p:spPr bwMode="auto">
          <a:xfrm>
            <a:off x="611188" y="692150"/>
            <a:ext cx="1150937" cy="1119188"/>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8786" name="Rectangle 2"/>
          <p:cNvSpPr>
            <a:spLocks noGrp="1" noChangeArrowheads="1"/>
          </p:cNvSpPr>
          <p:nvPr>
            <p:ph type="title"/>
          </p:nvPr>
        </p:nvSpPr>
        <p:spPr/>
        <p:txBody>
          <a:bodyPr/>
          <a:lstStyle/>
          <a:p>
            <a:r>
              <a:rPr lang="en-US" sz="2400"/>
              <a:t>Indicadores Socio - Laborales</a:t>
            </a:r>
            <a:endParaRPr lang="es-ES" sz="2400"/>
          </a:p>
        </p:txBody>
      </p:sp>
      <p:sp>
        <p:nvSpPr>
          <p:cNvPr id="118787" name="Rectangle 3"/>
          <p:cNvSpPr>
            <a:spLocks noGrp="1" noChangeArrowheads="1"/>
          </p:cNvSpPr>
          <p:nvPr>
            <p:ph type="body" sz="half" idx="1"/>
          </p:nvPr>
        </p:nvSpPr>
        <p:spPr>
          <a:xfrm>
            <a:off x="1066800" y="1981200"/>
            <a:ext cx="7580313" cy="4154488"/>
          </a:xfrm>
        </p:spPr>
        <p:txBody>
          <a:bodyPr/>
          <a:lstStyle/>
          <a:p>
            <a:r>
              <a:rPr lang="en-US" sz="2200"/>
              <a:t>Instrumentos analíticos </a:t>
            </a:r>
            <a:r>
              <a:rPr lang="en-US" sz="2200">
                <a:sym typeface="Symbol" pitchFamily="18" charset="2"/>
              </a:rPr>
              <a:t> Mejorar conocimientos y Cambios que están teniendo lugar.</a:t>
            </a:r>
            <a:endParaRPr lang="en-US" sz="2200"/>
          </a:p>
          <a:p>
            <a:pPr>
              <a:buFont typeface="Wingdings" pitchFamily="2" charset="2"/>
              <a:buNone/>
            </a:pPr>
            <a:endParaRPr lang="es-ES" sz="2600"/>
          </a:p>
        </p:txBody>
      </p:sp>
      <p:sp>
        <p:nvSpPr>
          <p:cNvPr id="118789" name="Text Box 5"/>
          <p:cNvSpPr txBox="1">
            <a:spLocks noChangeArrowheads="1"/>
          </p:cNvSpPr>
          <p:nvPr/>
        </p:nvSpPr>
        <p:spPr bwMode="auto">
          <a:xfrm>
            <a:off x="1143000" y="2971800"/>
            <a:ext cx="7772400" cy="762000"/>
          </a:xfrm>
          <a:prstGeom prst="rect">
            <a:avLst/>
          </a:prstGeom>
          <a:noFill/>
          <a:ln w="9525">
            <a:noFill/>
            <a:miter lim="800000"/>
            <a:headEnd/>
            <a:tailEnd/>
          </a:ln>
          <a:effectLst/>
        </p:spPr>
        <p:txBody>
          <a:bodyPr>
            <a:spAutoFit/>
          </a:bodyPr>
          <a:lstStyle/>
          <a:p>
            <a:pPr>
              <a:lnSpc>
                <a:spcPct val="90000"/>
              </a:lnSpc>
              <a:spcBef>
                <a:spcPct val="20000"/>
              </a:spcBef>
              <a:buClr>
                <a:schemeClr val="folHlink"/>
              </a:buClr>
              <a:buSzPct val="60000"/>
              <a:buFont typeface="Wingdings" pitchFamily="2" charset="2"/>
              <a:buChar char="n"/>
            </a:pPr>
            <a:r>
              <a:rPr lang="en-US" sz="2200">
                <a:sym typeface="Symbol" pitchFamily="18" charset="2"/>
              </a:rPr>
              <a:t>  Altos niveles de pobreza y desigualdad social en América </a:t>
            </a:r>
          </a:p>
          <a:p>
            <a:pPr>
              <a:lnSpc>
                <a:spcPct val="90000"/>
              </a:lnSpc>
              <a:spcBef>
                <a:spcPct val="20000"/>
              </a:spcBef>
              <a:buClr>
                <a:schemeClr val="folHlink"/>
              </a:buClr>
              <a:buSzPct val="60000"/>
              <a:buFont typeface="Wingdings" pitchFamily="2" charset="2"/>
              <a:buNone/>
            </a:pPr>
            <a:r>
              <a:rPr lang="en-US" sz="2200">
                <a:sym typeface="Symbol" pitchFamily="18" charset="2"/>
              </a:rPr>
              <a:t>   Latina y el Caribe.</a:t>
            </a:r>
          </a:p>
        </p:txBody>
      </p:sp>
      <p:sp>
        <p:nvSpPr>
          <p:cNvPr id="118790" name="Text Box 6"/>
          <p:cNvSpPr txBox="1">
            <a:spLocks noChangeArrowheads="1"/>
          </p:cNvSpPr>
          <p:nvPr/>
        </p:nvSpPr>
        <p:spPr bwMode="auto">
          <a:xfrm>
            <a:off x="1143000" y="3962400"/>
            <a:ext cx="7848600" cy="2414588"/>
          </a:xfrm>
          <a:prstGeom prst="rect">
            <a:avLst/>
          </a:prstGeom>
          <a:noFill/>
          <a:ln w="9525">
            <a:noFill/>
            <a:miter lim="800000"/>
            <a:headEnd/>
            <a:tailEnd/>
          </a:ln>
          <a:effectLst/>
        </p:spPr>
        <p:txBody>
          <a:bodyPr>
            <a:spAutoFit/>
          </a:bodyPr>
          <a:lstStyle/>
          <a:p>
            <a:pPr>
              <a:lnSpc>
                <a:spcPct val="90000"/>
              </a:lnSpc>
              <a:spcBef>
                <a:spcPct val="20000"/>
              </a:spcBef>
              <a:buClr>
                <a:schemeClr val="folHlink"/>
              </a:buClr>
              <a:buSzPct val="60000"/>
              <a:buFont typeface="Wingdings" pitchFamily="2" charset="2"/>
              <a:buChar char="n"/>
            </a:pPr>
            <a:r>
              <a:rPr lang="en-US" sz="2200">
                <a:sym typeface="Symbol" pitchFamily="18" charset="2"/>
              </a:rPr>
              <a:t>  Frente Social del Gobierno – Sistema Integrado de   </a:t>
            </a:r>
          </a:p>
          <a:p>
            <a:pPr>
              <a:lnSpc>
                <a:spcPct val="90000"/>
              </a:lnSpc>
              <a:spcBef>
                <a:spcPct val="20000"/>
              </a:spcBef>
              <a:buClr>
                <a:schemeClr val="folHlink"/>
              </a:buClr>
              <a:buSzPct val="60000"/>
              <a:buFont typeface="Wingdings" pitchFamily="2" charset="2"/>
              <a:buNone/>
            </a:pPr>
            <a:r>
              <a:rPr lang="en-US" sz="2200">
                <a:sym typeface="Symbol" pitchFamily="18" charset="2"/>
              </a:rPr>
              <a:t>   Indicadores Sociales (SIISE)</a:t>
            </a:r>
          </a:p>
          <a:p>
            <a:pPr>
              <a:lnSpc>
                <a:spcPct val="90000"/>
              </a:lnSpc>
              <a:spcBef>
                <a:spcPct val="20000"/>
              </a:spcBef>
              <a:buClr>
                <a:schemeClr val="folHlink"/>
              </a:buClr>
              <a:buSzPct val="60000"/>
              <a:buFont typeface="Wingdings" pitchFamily="2" charset="2"/>
              <a:buNone/>
            </a:pPr>
            <a:r>
              <a:rPr lang="en-US" sz="2200"/>
              <a:t>	- Población, Inversión Social, Economía </a:t>
            </a:r>
          </a:p>
          <a:p>
            <a:pPr>
              <a:lnSpc>
                <a:spcPct val="90000"/>
              </a:lnSpc>
              <a:spcBef>
                <a:spcPct val="20000"/>
              </a:spcBef>
              <a:buClr>
                <a:schemeClr val="folHlink"/>
              </a:buClr>
              <a:buSzPct val="60000"/>
              <a:buFont typeface="Wingdings" pitchFamily="2" charset="2"/>
              <a:buNone/>
            </a:pPr>
            <a:r>
              <a:rPr lang="en-US" sz="2200"/>
              <a:t>	  Pobreza, Desigualdad, Empleo, Salud, Nutrición, </a:t>
            </a:r>
          </a:p>
          <a:p>
            <a:pPr>
              <a:lnSpc>
                <a:spcPct val="90000"/>
              </a:lnSpc>
              <a:spcBef>
                <a:spcPct val="20000"/>
              </a:spcBef>
              <a:buClr>
                <a:schemeClr val="folHlink"/>
              </a:buClr>
              <a:buSzPct val="60000"/>
              <a:buFont typeface="Wingdings" pitchFamily="2" charset="2"/>
              <a:buNone/>
            </a:pPr>
            <a:r>
              <a:rPr lang="en-US" sz="2200"/>
              <a:t>	  Educación, Vivienda, Medio Ambiente y Ciudadanía</a:t>
            </a:r>
            <a:endParaRPr lang="es-ES" sz="2200"/>
          </a:p>
          <a:p>
            <a:pPr>
              <a:spcBef>
                <a:spcPct val="50000"/>
              </a:spcBef>
            </a:pPr>
            <a:endParaRPr lang="es-ES"/>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18787"/>
                                        </p:tgtEl>
                                        <p:attrNameLst>
                                          <p:attrName>style.visibility</p:attrName>
                                        </p:attrNameLst>
                                      </p:cBhvr>
                                      <p:to>
                                        <p:strVal val="visible"/>
                                      </p:to>
                                    </p:set>
                                    <p:animEffect transition="in" filter="box(in)">
                                      <p:cBhvr>
                                        <p:cTn id="7" dur="500"/>
                                        <p:tgtEl>
                                          <p:spTgt spid="118787"/>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18789"/>
                                        </p:tgtEl>
                                        <p:attrNameLst>
                                          <p:attrName>style.visibility</p:attrName>
                                        </p:attrNameLst>
                                      </p:cBhvr>
                                      <p:to>
                                        <p:strVal val="visible"/>
                                      </p:to>
                                    </p:set>
                                    <p:animEffect transition="in" filter="box(in)">
                                      <p:cBhvr>
                                        <p:cTn id="12" dur="500"/>
                                        <p:tgtEl>
                                          <p:spTgt spid="118789"/>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118790"/>
                                        </p:tgtEl>
                                        <p:attrNameLst>
                                          <p:attrName>style.visibility</p:attrName>
                                        </p:attrNameLst>
                                      </p:cBhvr>
                                      <p:to>
                                        <p:strVal val="visible"/>
                                      </p:to>
                                    </p:set>
                                    <p:animEffect transition="in" filter="box(in)">
                                      <p:cBhvr>
                                        <p:cTn id="17" dur="500"/>
                                        <p:tgtEl>
                                          <p:spTgt spid="1187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8787" grpId="0" autoUpdateAnimBg="0"/>
      <p:bldP spid="118789" grpId="0" autoUpdateAnimBg="0"/>
      <p:bldP spid="118790"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2"/>
          <p:cNvSpPr>
            <a:spLocks noGrp="1" noChangeArrowheads="1"/>
          </p:cNvSpPr>
          <p:nvPr>
            <p:ph type="ctrTitle"/>
          </p:nvPr>
        </p:nvSpPr>
        <p:spPr>
          <a:xfrm>
            <a:off x="685800" y="2133600"/>
            <a:ext cx="7772400" cy="1143000"/>
          </a:xfrm>
        </p:spPr>
        <p:txBody>
          <a:bodyPr/>
          <a:lstStyle/>
          <a:p>
            <a:pPr algn="ctr"/>
            <a:r>
              <a:rPr lang="en-US"/>
              <a:t>Situación Actual en Ecuador</a:t>
            </a:r>
            <a:endParaRPr lang="es-ES"/>
          </a:p>
        </p:txBody>
      </p:sp>
    </p:spTree>
  </p:cSld>
  <p:clrMapOvr>
    <a:masterClrMapping/>
  </p:clrMapOvr>
  <p:transition>
    <p:random/>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4690" name="Rectangle 2"/>
          <p:cNvSpPr>
            <a:spLocks noGrp="1" noChangeArrowheads="1"/>
          </p:cNvSpPr>
          <p:nvPr>
            <p:ph type="title"/>
          </p:nvPr>
        </p:nvSpPr>
        <p:spPr>
          <a:xfrm>
            <a:off x="1143000" y="617538"/>
            <a:ext cx="7793038" cy="1143000"/>
          </a:xfrm>
        </p:spPr>
        <p:txBody>
          <a:bodyPr/>
          <a:lstStyle/>
          <a:p>
            <a:r>
              <a:rPr lang="en-US" sz="2400"/>
              <a:t>Inversi</a:t>
            </a:r>
            <a:r>
              <a:rPr lang="es-EC" sz="2400">
                <a:cs typeface="Times New Roman" pitchFamily="18" charset="0"/>
              </a:rPr>
              <a:t>ó</a:t>
            </a:r>
            <a:r>
              <a:rPr lang="en-US" sz="2400"/>
              <a:t>n Extranjera en Ecuador y su Mercado Laboral</a:t>
            </a:r>
            <a:endParaRPr lang="es-ES" sz="2400"/>
          </a:p>
        </p:txBody>
      </p:sp>
      <p:sp>
        <p:nvSpPr>
          <p:cNvPr id="114691" name="Rectangle 3"/>
          <p:cNvSpPr>
            <a:spLocks noGrp="1" noChangeArrowheads="1"/>
          </p:cNvSpPr>
          <p:nvPr>
            <p:ph type="body" idx="1"/>
          </p:nvPr>
        </p:nvSpPr>
        <p:spPr>
          <a:xfrm>
            <a:off x="1143000" y="1981200"/>
            <a:ext cx="7772400" cy="4114800"/>
          </a:xfrm>
        </p:spPr>
        <p:txBody>
          <a:bodyPr/>
          <a:lstStyle/>
          <a:p>
            <a:r>
              <a:rPr lang="en-US" sz="2400"/>
              <a:t>Producto Interno Bruto  </a:t>
            </a:r>
            <a:r>
              <a:rPr lang="en-US" sz="2400">
                <a:sym typeface="Symbol" pitchFamily="18" charset="2"/>
              </a:rPr>
              <a:t>  ha mostrado volatilidad con crecimiento débil, lo que limita los posibles efectos positivos del crecimiento.</a:t>
            </a:r>
          </a:p>
        </p:txBody>
      </p:sp>
      <p:sp>
        <p:nvSpPr>
          <p:cNvPr id="114692" name="Text Box 4"/>
          <p:cNvSpPr txBox="1">
            <a:spLocks noChangeArrowheads="1"/>
          </p:cNvSpPr>
          <p:nvPr/>
        </p:nvSpPr>
        <p:spPr bwMode="auto">
          <a:xfrm>
            <a:off x="1143000" y="3505200"/>
            <a:ext cx="7848600" cy="1004888"/>
          </a:xfrm>
          <a:prstGeom prst="rect">
            <a:avLst/>
          </a:prstGeom>
          <a:noFill/>
          <a:ln w="9525">
            <a:noFill/>
            <a:miter lim="800000"/>
            <a:headEnd/>
            <a:tailEnd/>
          </a:ln>
          <a:effectLst/>
        </p:spPr>
        <p:txBody>
          <a:bodyPr>
            <a:spAutoFit/>
          </a:bodyPr>
          <a:lstStyle/>
          <a:p>
            <a:pPr>
              <a:spcBef>
                <a:spcPct val="20000"/>
              </a:spcBef>
              <a:buClr>
                <a:schemeClr val="folHlink"/>
              </a:buClr>
              <a:buSzPct val="60000"/>
              <a:buFont typeface="Wingdings" pitchFamily="2" charset="2"/>
              <a:buChar char="n"/>
            </a:pPr>
            <a:r>
              <a:rPr lang="en-US">
                <a:sym typeface="Symbol" pitchFamily="18" charset="2"/>
              </a:rPr>
              <a:t>  Inflación  Convergencia a una relativa estabilidad.</a:t>
            </a:r>
            <a:endParaRPr lang="es-ES">
              <a:sym typeface="Symbol" pitchFamily="18" charset="2"/>
            </a:endParaRPr>
          </a:p>
          <a:p>
            <a:pPr>
              <a:spcBef>
                <a:spcPct val="50000"/>
              </a:spcBef>
            </a:pPr>
            <a:endParaRPr lang="es-ES"/>
          </a:p>
        </p:txBody>
      </p:sp>
      <p:sp>
        <p:nvSpPr>
          <p:cNvPr id="114693" name="Text Box 5"/>
          <p:cNvSpPr txBox="1">
            <a:spLocks noChangeArrowheads="1"/>
          </p:cNvSpPr>
          <p:nvPr/>
        </p:nvSpPr>
        <p:spPr bwMode="auto">
          <a:xfrm>
            <a:off x="1143000" y="4710113"/>
            <a:ext cx="7848600" cy="1333500"/>
          </a:xfrm>
          <a:prstGeom prst="rect">
            <a:avLst/>
          </a:prstGeom>
          <a:noFill/>
          <a:ln w="9525">
            <a:noFill/>
            <a:miter lim="800000"/>
            <a:headEnd/>
            <a:tailEnd/>
          </a:ln>
          <a:effectLst/>
        </p:spPr>
        <p:txBody>
          <a:bodyPr>
            <a:spAutoFit/>
          </a:bodyPr>
          <a:lstStyle/>
          <a:p>
            <a:pPr>
              <a:spcBef>
                <a:spcPct val="20000"/>
              </a:spcBef>
              <a:buClr>
                <a:schemeClr val="folHlink"/>
              </a:buClr>
              <a:buSzPct val="60000"/>
              <a:buFont typeface="Wingdings" pitchFamily="2" charset="2"/>
              <a:buChar char="n"/>
            </a:pPr>
            <a:r>
              <a:rPr lang="en-US">
                <a:sym typeface="Symbol" pitchFamily="18" charset="2"/>
              </a:rPr>
              <a:t>  El Ambiente Favorable para los Negocios se muestra </a:t>
            </a:r>
          </a:p>
          <a:p>
            <a:pPr>
              <a:spcBef>
                <a:spcPct val="20000"/>
              </a:spcBef>
              <a:buClr>
                <a:schemeClr val="folHlink"/>
              </a:buClr>
              <a:buSzPct val="60000"/>
              <a:buFont typeface="Wingdings" pitchFamily="2" charset="2"/>
              <a:buNone/>
            </a:pPr>
            <a:r>
              <a:rPr lang="en-US">
                <a:sym typeface="Symbol" pitchFamily="18" charset="2"/>
              </a:rPr>
              <a:t>    promediando los 3.5 puntos  esfuerzos del gobierno </a:t>
            </a:r>
          </a:p>
          <a:p>
            <a:pPr>
              <a:spcBef>
                <a:spcPct val="20000"/>
              </a:spcBef>
              <a:buClr>
                <a:schemeClr val="folHlink"/>
              </a:buClr>
              <a:buSzPct val="60000"/>
              <a:buFont typeface="Wingdings" pitchFamily="2" charset="2"/>
              <a:buNone/>
            </a:pPr>
            <a:r>
              <a:rPr lang="en-US">
                <a:sym typeface="Symbol" pitchFamily="18" charset="2"/>
              </a:rPr>
              <a:t>    son regulares.</a:t>
            </a:r>
            <a:endParaRPr lang="es-ES">
              <a:sym typeface="Symbol" pitchFamily="18" charset="2"/>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14691"/>
                                        </p:tgtEl>
                                        <p:attrNameLst>
                                          <p:attrName>style.visibility</p:attrName>
                                        </p:attrNameLst>
                                      </p:cBhvr>
                                      <p:to>
                                        <p:strVal val="visible"/>
                                      </p:to>
                                    </p:set>
                                    <p:animEffect transition="in" filter="wipe(up)">
                                      <p:cBhvr>
                                        <p:cTn id="7" dur="500"/>
                                        <p:tgtEl>
                                          <p:spTgt spid="11469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114692"/>
                                        </p:tgtEl>
                                        <p:attrNameLst>
                                          <p:attrName>style.visibility</p:attrName>
                                        </p:attrNameLst>
                                      </p:cBhvr>
                                      <p:to>
                                        <p:strVal val="visible"/>
                                      </p:to>
                                    </p:set>
                                    <p:animEffect transition="in" filter="wipe(up)">
                                      <p:cBhvr>
                                        <p:cTn id="12" dur="500"/>
                                        <p:tgtEl>
                                          <p:spTgt spid="11469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114693"/>
                                        </p:tgtEl>
                                        <p:attrNameLst>
                                          <p:attrName>style.visibility</p:attrName>
                                        </p:attrNameLst>
                                      </p:cBhvr>
                                      <p:to>
                                        <p:strVal val="visible"/>
                                      </p:to>
                                    </p:set>
                                    <p:animEffect transition="in" filter="wipe(up)">
                                      <p:cBhvr>
                                        <p:cTn id="17" dur="500"/>
                                        <p:tgtEl>
                                          <p:spTgt spid="1146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4691" grpId="0" autoUpdateAnimBg="0"/>
      <p:bldP spid="114692" grpId="0" autoUpdateAnimBg="0"/>
      <p:bldP spid="114693" grpId="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p:txBody>
          <a:bodyPr/>
          <a:lstStyle/>
          <a:p>
            <a:r>
              <a:rPr lang="en-US" sz="2400"/>
              <a:t>Inversi</a:t>
            </a:r>
            <a:r>
              <a:rPr lang="es-EC" sz="2400">
                <a:cs typeface="Times New Roman" pitchFamily="18" charset="0"/>
              </a:rPr>
              <a:t>ó</a:t>
            </a:r>
            <a:r>
              <a:rPr lang="en-US" sz="2400"/>
              <a:t>n Extranjera en Ecuador y su Mercado Laboral</a:t>
            </a:r>
            <a:endParaRPr lang="es-ES" sz="2400"/>
          </a:p>
        </p:txBody>
      </p:sp>
      <p:sp>
        <p:nvSpPr>
          <p:cNvPr id="115715" name="Rectangle 3"/>
          <p:cNvSpPr>
            <a:spLocks noGrp="1" noChangeArrowheads="1"/>
          </p:cNvSpPr>
          <p:nvPr>
            <p:ph type="body" sz="half" idx="2"/>
          </p:nvPr>
        </p:nvSpPr>
        <p:spPr/>
        <p:txBody>
          <a:bodyPr/>
          <a:lstStyle/>
          <a:p>
            <a:pPr>
              <a:buFont typeface="Wingdings" pitchFamily="2" charset="2"/>
              <a:buNone/>
            </a:pPr>
            <a:r>
              <a:rPr lang="en-US" sz="2000"/>
              <a:t>494 millones de dólares a la cuenta de capital.</a:t>
            </a:r>
          </a:p>
          <a:p>
            <a:pPr>
              <a:buFont typeface="Wingdings" pitchFamily="2" charset="2"/>
              <a:buNone/>
            </a:pPr>
            <a:r>
              <a:rPr lang="en-US" sz="2000"/>
              <a:t>	-  Inversiones Petroleras</a:t>
            </a:r>
          </a:p>
          <a:p>
            <a:pPr>
              <a:buFont typeface="Wingdings" pitchFamily="2" charset="2"/>
              <a:buNone/>
            </a:pPr>
            <a:r>
              <a:rPr lang="en-US" sz="2000"/>
              <a:t>	-  Inversiones en Acciones</a:t>
            </a:r>
          </a:p>
          <a:p>
            <a:pPr>
              <a:buFont typeface="Wingdings" pitchFamily="2" charset="2"/>
              <a:buNone/>
            </a:pPr>
            <a:r>
              <a:rPr lang="en-US" sz="2000"/>
              <a:t>	-  Participación de Capital</a:t>
            </a:r>
          </a:p>
          <a:p>
            <a:pPr>
              <a:buFont typeface="Wingdings" pitchFamily="2" charset="2"/>
              <a:buNone/>
            </a:pPr>
            <a:r>
              <a:rPr lang="en-US" sz="2000"/>
              <a:t>	-  Utilidades Reinvertidas</a:t>
            </a:r>
          </a:p>
          <a:p>
            <a:pPr>
              <a:buFont typeface="Wingdings" pitchFamily="2" charset="2"/>
              <a:buNone/>
            </a:pPr>
            <a:endParaRPr lang="en-US" sz="2000"/>
          </a:p>
          <a:p>
            <a:pPr algn="ctr">
              <a:buFont typeface="Wingdings" pitchFamily="2" charset="2"/>
              <a:buNone/>
            </a:pPr>
            <a:r>
              <a:rPr lang="en-US" sz="2000"/>
              <a:t>  </a:t>
            </a:r>
            <a:endParaRPr lang="es-ES" sz="2000"/>
          </a:p>
        </p:txBody>
      </p:sp>
      <p:graphicFrame>
        <p:nvGraphicFramePr>
          <p:cNvPr id="115717" name="Object 5"/>
          <p:cNvGraphicFramePr>
            <a:graphicFrameLocks noChangeAspect="1"/>
          </p:cNvGraphicFramePr>
          <p:nvPr/>
        </p:nvGraphicFramePr>
        <p:xfrm>
          <a:off x="323850" y="2997200"/>
          <a:ext cx="4606925" cy="3054350"/>
        </p:xfrm>
        <a:graphic>
          <a:graphicData uri="http://schemas.openxmlformats.org/presentationml/2006/ole">
            <p:oleObj spid="_x0000_s115717" name="Gráfico" r:id="rId3" imgW="4696206" imgH="3115056" progId="Excel.Chart.8">
              <p:embed/>
            </p:oleObj>
          </a:graphicData>
        </a:graphic>
      </p:graphicFrame>
      <p:sp>
        <p:nvSpPr>
          <p:cNvPr id="115718" name="Rectangle 6"/>
          <p:cNvSpPr>
            <a:spLocks noChangeArrowheads="1"/>
          </p:cNvSpPr>
          <p:nvPr/>
        </p:nvSpPr>
        <p:spPr bwMode="auto">
          <a:xfrm>
            <a:off x="457200" y="2209800"/>
            <a:ext cx="4495800" cy="457200"/>
          </a:xfrm>
          <a:prstGeom prst="rect">
            <a:avLst/>
          </a:prstGeom>
          <a:noFill/>
          <a:ln w="9525">
            <a:noFill/>
            <a:miter lim="800000"/>
            <a:headEnd/>
            <a:tailEnd/>
          </a:ln>
          <a:effectLst/>
        </p:spPr>
        <p:txBody>
          <a:bodyPr anchor="b"/>
          <a:lstStyle/>
          <a:p>
            <a:pPr algn="ctr"/>
            <a:r>
              <a:rPr lang="es-ES" sz="1600">
                <a:solidFill>
                  <a:schemeClr val="tx2"/>
                </a:solidFill>
              </a:rPr>
              <a:t>Inversión Extranjera Directa por Sector de la Industria</a:t>
            </a:r>
            <a:r>
              <a:rPr lang="en-US" sz="1600">
                <a:solidFill>
                  <a:schemeClr val="tx2"/>
                </a:solidFill>
              </a:rPr>
              <a:t> 2004</a:t>
            </a:r>
            <a:endParaRPr lang="es-ES" sz="1600">
              <a:solidFill>
                <a:schemeClr val="tx2"/>
              </a:solidFill>
            </a:endParaRPr>
          </a:p>
        </p:txBody>
      </p:sp>
      <p:sp>
        <p:nvSpPr>
          <p:cNvPr id="115719" name="Text Box 7"/>
          <p:cNvSpPr txBox="1">
            <a:spLocks noChangeArrowheads="1"/>
          </p:cNvSpPr>
          <p:nvPr/>
        </p:nvSpPr>
        <p:spPr bwMode="auto">
          <a:xfrm>
            <a:off x="4800600" y="4724400"/>
            <a:ext cx="4343400" cy="1647825"/>
          </a:xfrm>
          <a:prstGeom prst="rect">
            <a:avLst/>
          </a:prstGeom>
          <a:noFill/>
          <a:ln w="9525">
            <a:noFill/>
            <a:miter lim="800000"/>
            <a:headEnd/>
            <a:tailEnd/>
          </a:ln>
          <a:effectLst/>
        </p:spPr>
        <p:txBody>
          <a:bodyPr>
            <a:spAutoFit/>
          </a:bodyPr>
          <a:lstStyle/>
          <a:p>
            <a:pPr algn="ctr">
              <a:lnSpc>
                <a:spcPct val="90000"/>
              </a:lnSpc>
              <a:spcBef>
                <a:spcPct val="20000"/>
              </a:spcBef>
              <a:buClr>
                <a:schemeClr val="folHlink"/>
              </a:buClr>
              <a:buSzPct val="60000"/>
              <a:buFont typeface="Wingdings" pitchFamily="2" charset="2"/>
              <a:buNone/>
            </a:pPr>
            <a:r>
              <a:rPr lang="en-US" sz="2000"/>
              <a:t>Por sectores de la industria en el 2003 Explotación de Minas y Canteras tuvo una depresión cayendo de 83.32%(2002) a 53.26%</a:t>
            </a:r>
            <a:endParaRPr lang="es-ES" sz="2000"/>
          </a:p>
          <a:p>
            <a:pPr>
              <a:spcBef>
                <a:spcPct val="50000"/>
              </a:spcBef>
            </a:pPr>
            <a:endParaRPr lang="es-ES" sz="200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grpId="0" nodeType="clickEffect">
                                  <p:stCondLst>
                                    <p:cond delay="0"/>
                                  </p:stCondLst>
                                  <p:childTnLst>
                                    <p:set>
                                      <p:cBhvr>
                                        <p:cTn id="6" dur="1" fill="hold">
                                          <p:stCondLst>
                                            <p:cond delay="0"/>
                                          </p:stCondLst>
                                        </p:cTn>
                                        <p:tgtEl>
                                          <p:spTgt spid="115718"/>
                                        </p:tgtEl>
                                        <p:attrNameLst>
                                          <p:attrName>style.visibility</p:attrName>
                                        </p:attrNameLst>
                                      </p:cBhvr>
                                      <p:to>
                                        <p:strVal val="visible"/>
                                      </p:to>
                                    </p:set>
                                    <p:animEffect transition="in" filter="barn(inHorizontal)">
                                      <p:cBhvr>
                                        <p:cTn id="7" dur="500"/>
                                        <p:tgtEl>
                                          <p:spTgt spid="115718"/>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6" fill="hold" grpId="0" nodeType="clickEffect">
                                  <p:stCondLst>
                                    <p:cond delay="0"/>
                                  </p:stCondLst>
                                  <p:childTnLst>
                                    <p:set>
                                      <p:cBhvr>
                                        <p:cTn id="11" dur="1" fill="hold">
                                          <p:stCondLst>
                                            <p:cond delay="0"/>
                                          </p:stCondLst>
                                        </p:cTn>
                                        <p:tgtEl>
                                          <p:spTgt spid="115717"/>
                                        </p:tgtEl>
                                        <p:attrNameLst>
                                          <p:attrName>style.visibility</p:attrName>
                                        </p:attrNameLst>
                                      </p:cBhvr>
                                      <p:to>
                                        <p:strVal val="visible"/>
                                      </p:to>
                                    </p:set>
                                    <p:animEffect transition="in" filter="barn(inHorizontal)">
                                      <p:cBhvr>
                                        <p:cTn id="12" dur="500"/>
                                        <p:tgtEl>
                                          <p:spTgt spid="115717"/>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grpId="0" nodeType="clickEffect">
                                  <p:stCondLst>
                                    <p:cond delay="0"/>
                                  </p:stCondLst>
                                  <p:childTnLst>
                                    <p:set>
                                      <p:cBhvr>
                                        <p:cTn id="16" dur="1" fill="hold">
                                          <p:stCondLst>
                                            <p:cond delay="0"/>
                                          </p:stCondLst>
                                        </p:cTn>
                                        <p:tgtEl>
                                          <p:spTgt spid="115715"/>
                                        </p:tgtEl>
                                        <p:attrNameLst>
                                          <p:attrName>style.visibility</p:attrName>
                                        </p:attrNameLst>
                                      </p:cBhvr>
                                      <p:to>
                                        <p:strVal val="visible"/>
                                      </p:to>
                                    </p:set>
                                    <p:animEffect transition="in" filter="strips(downLeft)">
                                      <p:cBhvr>
                                        <p:cTn id="17" dur="500"/>
                                        <p:tgtEl>
                                          <p:spTgt spid="115715"/>
                                        </p:tgtEl>
                                      </p:cBhvr>
                                    </p:animEffect>
                                  </p:childTnLst>
                                </p:cTn>
                              </p:par>
                            </p:childTnLst>
                          </p:cTn>
                        </p:par>
                      </p:childTnLst>
                    </p:cTn>
                  </p:par>
                  <p:par>
                    <p:cTn id="18" fill="hold">
                      <p:stCondLst>
                        <p:cond delay="indefinite"/>
                      </p:stCondLst>
                      <p:childTnLst>
                        <p:par>
                          <p:cTn id="19" fill="hold">
                            <p:stCondLst>
                              <p:cond delay="0"/>
                            </p:stCondLst>
                            <p:childTnLst>
                              <p:par>
                                <p:cTn id="20" presetID="18" presetClass="entr" presetSubtype="12" fill="hold" grpId="0" nodeType="clickEffect">
                                  <p:stCondLst>
                                    <p:cond delay="0"/>
                                  </p:stCondLst>
                                  <p:childTnLst>
                                    <p:set>
                                      <p:cBhvr>
                                        <p:cTn id="21" dur="1" fill="hold">
                                          <p:stCondLst>
                                            <p:cond delay="0"/>
                                          </p:stCondLst>
                                        </p:cTn>
                                        <p:tgtEl>
                                          <p:spTgt spid="115719"/>
                                        </p:tgtEl>
                                        <p:attrNameLst>
                                          <p:attrName>style.visibility</p:attrName>
                                        </p:attrNameLst>
                                      </p:cBhvr>
                                      <p:to>
                                        <p:strVal val="visible"/>
                                      </p:to>
                                    </p:set>
                                    <p:animEffect transition="in" filter="strips(downLeft)">
                                      <p:cBhvr>
                                        <p:cTn id="22" dur="500"/>
                                        <p:tgtEl>
                                          <p:spTgt spid="1157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5715" grpId="0" autoUpdateAnimBg="0"/>
      <p:bldOleChart spid="115717" grpId="0"/>
      <p:bldP spid="115718" grpId="0" autoUpdateAnimBg="0"/>
      <p:bldP spid="115719" grpId="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6738" name="Rectangle 2"/>
          <p:cNvSpPr>
            <a:spLocks noGrp="1" noChangeArrowheads="1"/>
          </p:cNvSpPr>
          <p:nvPr>
            <p:ph type="title"/>
          </p:nvPr>
        </p:nvSpPr>
        <p:spPr/>
        <p:txBody>
          <a:bodyPr/>
          <a:lstStyle/>
          <a:p>
            <a:r>
              <a:rPr lang="en-US" sz="2400"/>
              <a:t>Inversi</a:t>
            </a:r>
            <a:r>
              <a:rPr lang="es-EC" sz="2400">
                <a:cs typeface="Times New Roman" pitchFamily="18" charset="0"/>
              </a:rPr>
              <a:t>ó</a:t>
            </a:r>
            <a:r>
              <a:rPr lang="en-US" sz="2400"/>
              <a:t>n Extranjera en Ecuador y su Mercado Laboral</a:t>
            </a:r>
            <a:endParaRPr lang="es-ES" sz="2400"/>
          </a:p>
        </p:txBody>
      </p:sp>
      <p:sp>
        <p:nvSpPr>
          <p:cNvPr id="116739" name="Rectangle 3"/>
          <p:cNvSpPr>
            <a:spLocks noGrp="1" noChangeArrowheads="1"/>
          </p:cNvSpPr>
          <p:nvPr>
            <p:ph type="body" sz="half" idx="2"/>
          </p:nvPr>
        </p:nvSpPr>
        <p:spPr>
          <a:xfrm>
            <a:off x="5334000" y="2209800"/>
            <a:ext cx="3621088" cy="4227513"/>
          </a:xfrm>
        </p:spPr>
        <p:txBody>
          <a:bodyPr/>
          <a:lstStyle/>
          <a:p>
            <a:r>
              <a:rPr lang="en-US" sz="2800"/>
              <a:t>Predominio del Subempleo como problema estructural que se presenta cada vez con mayor intensidad.(Sector Informal)</a:t>
            </a:r>
          </a:p>
          <a:p>
            <a:endParaRPr lang="es-ES" sz="2800"/>
          </a:p>
        </p:txBody>
      </p:sp>
      <p:sp>
        <p:nvSpPr>
          <p:cNvPr id="116740" name="Rectangle 4"/>
          <p:cNvSpPr>
            <a:spLocks noChangeArrowheads="1"/>
          </p:cNvSpPr>
          <p:nvPr/>
        </p:nvSpPr>
        <p:spPr bwMode="auto">
          <a:xfrm>
            <a:off x="304800" y="2286000"/>
            <a:ext cx="4800600" cy="457200"/>
          </a:xfrm>
          <a:prstGeom prst="rect">
            <a:avLst/>
          </a:prstGeom>
          <a:noFill/>
          <a:ln w="9525">
            <a:noFill/>
            <a:miter lim="800000"/>
            <a:headEnd/>
            <a:tailEnd/>
          </a:ln>
          <a:effectLst/>
        </p:spPr>
        <p:txBody>
          <a:bodyPr anchor="b"/>
          <a:lstStyle/>
          <a:p>
            <a:pPr algn="ctr"/>
            <a:r>
              <a:rPr lang="en-US" sz="1600">
                <a:solidFill>
                  <a:schemeClr val="tx2"/>
                </a:solidFill>
              </a:rPr>
              <a:t>Indicadores de Empleo en Ecuador 1991 - 2004</a:t>
            </a:r>
            <a:endParaRPr lang="es-ES" sz="1600">
              <a:solidFill>
                <a:schemeClr val="tx2"/>
              </a:solidFill>
            </a:endParaRPr>
          </a:p>
        </p:txBody>
      </p:sp>
      <p:graphicFrame>
        <p:nvGraphicFramePr>
          <p:cNvPr id="116741" name="Object 5"/>
          <p:cNvGraphicFramePr>
            <a:graphicFrameLocks noChangeAspect="1"/>
          </p:cNvGraphicFramePr>
          <p:nvPr/>
        </p:nvGraphicFramePr>
        <p:xfrm>
          <a:off x="228600" y="2819400"/>
          <a:ext cx="4962525" cy="3162300"/>
        </p:xfrm>
        <a:graphic>
          <a:graphicData uri="http://schemas.openxmlformats.org/presentationml/2006/ole">
            <p:oleObj spid="_x0000_s116741" name="Gráfico" r:id="rId3" imgW="4962906" imgH="3162681" progId="Excel.Chart.8">
              <p:embed/>
            </p:oleObj>
          </a:graphicData>
        </a:graphic>
      </p:graphicFrame>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16740"/>
                                        </p:tgtEl>
                                        <p:attrNameLst>
                                          <p:attrName>style.visibility</p:attrName>
                                        </p:attrNameLst>
                                      </p:cBhvr>
                                      <p:to>
                                        <p:strVal val="visible"/>
                                      </p:to>
                                    </p:set>
                                    <p:animEffect transition="in" filter="checkerboard(across)">
                                      <p:cBhvr>
                                        <p:cTn id="7" dur="500"/>
                                        <p:tgtEl>
                                          <p:spTgt spid="116740"/>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116741"/>
                                        </p:tgtEl>
                                        <p:attrNameLst>
                                          <p:attrName>style.visibility</p:attrName>
                                        </p:attrNameLst>
                                      </p:cBhvr>
                                      <p:to>
                                        <p:strVal val="visible"/>
                                      </p:to>
                                    </p:set>
                                    <p:animEffect transition="in" filter="checkerboard(across)">
                                      <p:cBhvr>
                                        <p:cTn id="12" dur="500"/>
                                        <p:tgtEl>
                                          <p:spTgt spid="116741"/>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6" fill="hold" grpId="0" nodeType="clickEffect">
                                  <p:stCondLst>
                                    <p:cond delay="0"/>
                                  </p:stCondLst>
                                  <p:childTnLst>
                                    <p:set>
                                      <p:cBhvr>
                                        <p:cTn id="16" dur="1" fill="hold">
                                          <p:stCondLst>
                                            <p:cond delay="0"/>
                                          </p:stCondLst>
                                        </p:cTn>
                                        <p:tgtEl>
                                          <p:spTgt spid="116739"/>
                                        </p:tgtEl>
                                        <p:attrNameLst>
                                          <p:attrName>style.visibility</p:attrName>
                                        </p:attrNameLst>
                                      </p:cBhvr>
                                      <p:to>
                                        <p:strVal val="visible"/>
                                      </p:to>
                                    </p:set>
                                    <p:anim calcmode="lin" valueType="num">
                                      <p:cBhvr additive="base">
                                        <p:cTn id="17" dur="500" fill="hold"/>
                                        <p:tgtEl>
                                          <p:spTgt spid="116739"/>
                                        </p:tgtEl>
                                        <p:attrNameLst>
                                          <p:attrName>ppt_x</p:attrName>
                                        </p:attrNameLst>
                                      </p:cBhvr>
                                      <p:tavLst>
                                        <p:tav tm="0">
                                          <p:val>
                                            <p:strVal val="1+#ppt_w/2"/>
                                          </p:val>
                                        </p:tav>
                                        <p:tav tm="100000">
                                          <p:val>
                                            <p:strVal val="#ppt_x"/>
                                          </p:val>
                                        </p:tav>
                                      </p:tavLst>
                                    </p:anim>
                                    <p:anim calcmode="lin" valueType="num">
                                      <p:cBhvr additive="base">
                                        <p:cTn id="18" dur="500" fill="hold"/>
                                        <p:tgtEl>
                                          <p:spTgt spid="11673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6739" grpId="0" autoUpdateAnimBg="0"/>
      <p:bldP spid="116740" grpId="0" autoUpdateAnimBg="0"/>
      <p:bldOleChart spid="116741" grpId="0"/>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7762" name="Rectangle 2"/>
          <p:cNvSpPr>
            <a:spLocks noGrp="1" noChangeArrowheads="1"/>
          </p:cNvSpPr>
          <p:nvPr>
            <p:ph type="title"/>
          </p:nvPr>
        </p:nvSpPr>
        <p:spPr/>
        <p:txBody>
          <a:bodyPr/>
          <a:lstStyle/>
          <a:p>
            <a:r>
              <a:rPr lang="en-US" sz="2400"/>
              <a:t>Inversi</a:t>
            </a:r>
            <a:r>
              <a:rPr lang="es-EC" sz="2400">
                <a:cs typeface="Times New Roman" pitchFamily="18" charset="0"/>
              </a:rPr>
              <a:t>ó</a:t>
            </a:r>
            <a:r>
              <a:rPr lang="en-US" sz="2400"/>
              <a:t>n Extranjera en Ecuador y su Mercado Laboral</a:t>
            </a:r>
            <a:endParaRPr lang="es-ES" sz="2400"/>
          </a:p>
        </p:txBody>
      </p:sp>
      <p:sp>
        <p:nvSpPr>
          <p:cNvPr id="117763" name="Rectangle 3"/>
          <p:cNvSpPr>
            <a:spLocks noGrp="1" noChangeArrowheads="1"/>
          </p:cNvSpPr>
          <p:nvPr>
            <p:ph type="body" sz="half" idx="2"/>
          </p:nvPr>
        </p:nvSpPr>
        <p:spPr>
          <a:xfrm>
            <a:off x="6172200" y="1981200"/>
            <a:ext cx="2782888" cy="4151313"/>
          </a:xfrm>
        </p:spPr>
        <p:txBody>
          <a:bodyPr/>
          <a:lstStyle/>
          <a:p>
            <a:r>
              <a:rPr lang="en-US" sz="2400">
                <a:cs typeface="Times New Roman" pitchFamily="18" charset="0"/>
              </a:rPr>
              <a:t>L</a:t>
            </a:r>
            <a:r>
              <a:rPr lang="es-ES" sz="2400">
                <a:cs typeface="Times New Roman" pitchFamily="18" charset="0"/>
              </a:rPr>
              <a:t>as mujeres en América Latina reciben un promedio del 65% del ingreso masculino en las áreas urbanas</a:t>
            </a:r>
            <a:r>
              <a:rPr lang="en-US" sz="2400">
                <a:cs typeface="Times New Roman" pitchFamily="18" charset="0"/>
              </a:rPr>
              <a:t>.</a:t>
            </a:r>
          </a:p>
          <a:p>
            <a:pPr algn="ctr">
              <a:buFont typeface="Wingdings" pitchFamily="2" charset="2"/>
              <a:buNone/>
            </a:pPr>
            <a:r>
              <a:rPr lang="en-US" sz="2400">
                <a:cs typeface="Times New Roman" pitchFamily="18" charset="0"/>
              </a:rPr>
              <a:t>    </a:t>
            </a:r>
          </a:p>
          <a:p>
            <a:pPr algn="ctr">
              <a:buFont typeface="Wingdings" pitchFamily="2" charset="2"/>
              <a:buNone/>
            </a:pPr>
            <a:r>
              <a:rPr lang="en-US" sz="2400">
                <a:cs typeface="Times New Roman" pitchFamily="18" charset="0"/>
              </a:rPr>
              <a:t>    Ecuador </a:t>
            </a:r>
            <a:r>
              <a:rPr lang="en-US" sz="2400">
                <a:cs typeface="Times New Roman" pitchFamily="18" charset="0"/>
                <a:sym typeface="Symbol" pitchFamily="18" charset="2"/>
              </a:rPr>
              <a:t> más altos.</a:t>
            </a:r>
            <a:endParaRPr lang="es-ES" sz="2400"/>
          </a:p>
        </p:txBody>
      </p:sp>
      <p:sp>
        <p:nvSpPr>
          <p:cNvPr id="117764" name="Rectangle 4"/>
          <p:cNvSpPr>
            <a:spLocks noChangeArrowheads="1"/>
          </p:cNvSpPr>
          <p:nvPr/>
        </p:nvSpPr>
        <p:spPr bwMode="auto">
          <a:xfrm>
            <a:off x="381000" y="2438400"/>
            <a:ext cx="5562600" cy="457200"/>
          </a:xfrm>
          <a:prstGeom prst="rect">
            <a:avLst/>
          </a:prstGeom>
          <a:noFill/>
          <a:ln w="9525">
            <a:noFill/>
            <a:miter lim="800000"/>
            <a:headEnd/>
            <a:tailEnd/>
          </a:ln>
          <a:effectLst/>
        </p:spPr>
        <p:txBody>
          <a:bodyPr anchor="b"/>
          <a:lstStyle/>
          <a:p>
            <a:pPr algn="ctr"/>
            <a:r>
              <a:rPr lang="en-US" sz="1600">
                <a:solidFill>
                  <a:schemeClr val="tx2"/>
                </a:solidFill>
              </a:rPr>
              <a:t>Disparidad Salarial por Genero</a:t>
            </a:r>
          </a:p>
          <a:p>
            <a:pPr algn="ctr"/>
            <a:r>
              <a:rPr lang="en-US" sz="1600">
                <a:solidFill>
                  <a:schemeClr val="tx2"/>
                </a:solidFill>
              </a:rPr>
              <a:t>En la Poblaci</a:t>
            </a:r>
            <a:r>
              <a:rPr lang="es-EC" sz="1600">
                <a:solidFill>
                  <a:schemeClr val="tx2"/>
                </a:solidFill>
                <a:cs typeface="Times New Roman" pitchFamily="18" charset="0"/>
              </a:rPr>
              <a:t>ó</a:t>
            </a:r>
            <a:r>
              <a:rPr lang="en-US" sz="1600">
                <a:solidFill>
                  <a:schemeClr val="tx2"/>
                </a:solidFill>
              </a:rPr>
              <a:t>n Econ</a:t>
            </a:r>
            <a:r>
              <a:rPr lang="es-EC" sz="1600">
                <a:solidFill>
                  <a:schemeClr val="tx2"/>
                </a:solidFill>
                <a:cs typeface="Times New Roman" pitchFamily="18" charset="0"/>
              </a:rPr>
              <a:t>ó</a:t>
            </a:r>
            <a:r>
              <a:rPr lang="en-US" sz="1600">
                <a:solidFill>
                  <a:schemeClr val="tx2"/>
                </a:solidFill>
              </a:rPr>
              <a:t>micamente Activa</a:t>
            </a:r>
            <a:endParaRPr lang="es-ES" sz="1600">
              <a:solidFill>
                <a:schemeClr val="tx2"/>
              </a:solidFill>
            </a:endParaRPr>
          </a:p>
        </p:txBody>
      </p:sp>
      <p:graphicFrame>
        <p:nvGraphicFramePr>
          <p:cNvPr id="117765" name="Object 5"/>
          <p:cNvGraphicFramePr>
            <a:graphicFrameLocks noChangeAspect="1"/>
          </p:cNvGraphicFramePr>
          <p:nvPr/>
        </p:nvGraphicFramePr>
        <p:xfrm>
          <a:off x="304800" y="2895600"/>
          <a:ext cx="5686425" cy="3190875"/>
        </p:xfrm>
        <a:graphic>
          <a:graphicData uri="http://schemas.openxmlformats.org/presentationml/2006/ole">
            <p:oleObj spid="_x0000_s117765" name="Gráfico" r:id="rId3" imgW="5686806" imgH="3191256" progId="Excel.Chart.8">
              <p:embed/>
            </p:oleObj>
          </a:graphicData>
        </a:graphic>
      </p:graphicFrame>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17764"/>
                                        </p:tgtEl>
                                        <p:attrNameLst>
                                          <p:attrName>style.visibility</p:attrName>
                                        </p:attrNameLst>
                                      </p:cBhvr>
                                      <p:to>
                                        <p:strVal val="visible"/>
                                      </p:to>
                                    </p:set>
                                    <p:animEffect transition="in" filter="randombar(horizontal)">
                                      <p:cBhvr>
                                        <p:cTn id="7" dur="500"/>
                                        <p:tgtEl>
                                          <p:spTgt spid="117764"/>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117765"/>
                                        </p:tgtEl>
                                        <p:attrNameLst>
                                          <p:attrName>style.visibility</p:attrName>
                                        </p:attrNameLst>
                                      </p:cBhvr>
                                      <p:to>
                                        <p:strVal val="visible"/>
                                      </p:to>
                                    </p:set>
                                    <p:animEffect transition="in" filter="randombar(horizontal)">
                                      <p:cBhvr>
                                        <p:cTn id="12" dur="500"/>
                                        <p:tgtEl>
                                          <p:spTgt spid="117765"/>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5" fill="hold" grpId="0" nodeType="clickEffect">
                                  <p:stCondLst>
                                    <p:cond delay="0"/>
                                  </p:stCondLst>
                                  <p:childTnLst>
                                    <p:set>
                                      <p:cBhvr>
                                        <p:cTn id="16" dur="1" fill="hold">
                                          <p:stCondLst>
                                            <p:cond delay="0"/>
                                          </p:stCondLst>
                                        </p:cTn>
                                        <p:tgtEl>
                                          <p:spTgt spid="117763">
                                            <p:txEl>
                                              <p:pRg st="0" end="0"/>
                                            </p:txEl>
                                          </p:spTgt>
                                        </p:tgtEl>
                                        <p:attrNameLst>
                                          <p:attrName>style.visibility</p:attrName>
                                        </p:attrNameLst>
                                      </p:cBhvr>
                                      <p:to>
                                        <p:strVal val="visible"/>
                                      </p:to>
                                    </p:set>
                                    <p:animEffect transition="in" filter="checkerboard(down)">
                                      <p:cBhvr>
                                        <p:cTn id="17" dur="500"/>
                                        <p:tgtEl>
                                          <p:spTgt spid="117763">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5" fill="hold" grpId="0" nodeType="clickEffect">
                                  <p:stCondLst>
                                    <p:cond delay="0"/>
                                  </p:stCondLst>
                                  <p:childTnLst>
                                    <p:set>
                                      <p:cBhvr>
                                        <p:cTn id="21" dur="1" fill="hold">
                                          <p:stCondLst>
                                            <p:cond delay="0"/>
                                          </p:stCondLst>
                                        </p:cTn>
                                        <p:tgtEl>
                                          <p:spTgt spid="117763">
                                            <p:txEl>
                                              <p:pRg st="1" end="1"/>
                                            </p:txEl>
                                          </p:spTgt>
                                        </p:tgtEl>
                                        <p:attrNameLst>
                                          <p:attrName>style.visibility</p:attrName>
                                        </p:attrNameLst>
                                      </p:cBhvr>
                                      <p:to>
                                        <p:strVal val="visible"/>
                                      </p:to>
                                    </p:set>
                                    <p:animEffect transition="in" filter="checkerboard(down)">
                                      <p:cBhvr>
                                        <p:cTn id="22" dur="500"/>
                                        <p:tgtEl>
                                          <p:spTgt spid="117763">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5" fill="hold" grpId="0" nodeType="clickEffect">
                                  <p:stCondLst>
                                    <p:cond delay="0"/>
                                  </p:stCondLst>
                                  <p:childTnLst>
                                    <p:set>
                                      <p:cBhvr>
                                        <p:cTn id="26" dur="1" fill="hold">
                                          <p:stCondLst>
                                            <p:cond delay="0"/>
                                          </p:stCondLst>
                                        </p:cTn>
                                        <p:tgtEl>
                                          <p:spTgt spid="117763">
                                            <p:txEl>
                                              <p:pRg st="2" end="2"/>
                                            </p:txEl>
                                          </p:spTgt>
                                        </p:tgtEl>
                                        <p:attrNameLst>
                                          <p:attrName>style.visibility</p:attrName>
                                        </p:attrNameLst>
                                      </p:cBhvr>
                                      <p:to>
                                        <p:strVal val="visible"/>
                                      </p:to>
                                    </p:set>
                                    <p:animEffect transition="in" filter="checkerboard(down)">
                                      <p:cBhvr>
                                        <p:cTn id="27" dur="500"/>
                                        <p:tgtEl>
                                          <p:spTgt spid="11776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7763" grpId="0" build="p" autoUpdateAnimBg="0"/>
      <p:bldP spid="117764" grpId="0" autoUpdateAnimBg="0"/>
      <p:bldOleChart spid="11776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2"/>
          <p:cNvSpPr>
            <a:spLocks noGrp="1" noChangeArrowheads="1"/>
          </p:cNvSpPr>
          <p:nvPr>
            <p:ph type="ctrTitle"/>
          </p:nvPr>
        </p:nvSpPr>
        <p:spPr>
          <a:xfrm>
            <a:off x="685800" y="2133600"/>
            <a:ext cx="7772400" cy="1143000"/>
          </a:xfrm>
        </p:spPr>
        <p:txBody>
          <a:bodyPr/>
          <a:lstStyle/>
          <a:p>
            <a:pPr algn="ctr"/>
            <a:r>
              <a:rPr lang="en-US"/>
              <a:t>Modelo Econométrico</a:t>
            </a:r>
            <a:endParaRPr lang="es-ES"/>
          </a:p>
        </p:txBody>
      </p:sp>
    </p:spTree>
  </p:cSld>
  <p:clrMapOvr>
    <a:masterClrMapping/>
  </p:clrMapOvr>
  <p:transition>
    <p:random/>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1378" name="Rectangle 2"/>
          <p:cNvSpPr>
            <a:spLocks noGrp="1" noChangeArrowheads="1"/>
          </p:cNvSpPr>
          <p:nvPr>
            <p:ph type="title"/>
          </p:nvPr>
        </p:nvSpPr>
        <p:spPr/>
        <p:txBody>
          <a:bodyPr/>
          <a:lstStyle/>
          <a:p>
            <a:r>
              <a:rPr lang="en-US" sz="2400"/>
              <a:t>Modelo Econométrico</a:t>
            </a:r>
            <a:endParaRPr lang="es-ES" sz="2400"/>
          </a:p>
        </p:txBody>
      </p:sp>
      <p:sp>
        <p:nvSpPr>
          <p:cNvPr id="101379" name="Rectangle 3"/>
          <p:cNvSpPr>
            <a:spLocks noGrp="1" noChangeArrowheads="1"/>
          </p:cNvSpPr>
          <p:nvPr>
            <p:ph type="body" sz="half" idx="1"/>
          </p:nvPr>
        </p:nvSpPr>
        <p:spPr>
          <a:xfrm>
            <a:off x="1219200" y="2590800"/>
            <a:ext cx="7580313" cy="2097088"/>
          </a:xfrm>
        </p:spPr>
        <p:txBody>
          <a:bodyPr/>
          <a:lstStyle/>
          <a:p>
            <a:pPr>
              <a:buFont typeface="Wingdings" pitchFamily="2" charset="2"/>
              <a:buNone/>
            </a:pPr>
            <a:endParaRPr lang="en-US" sz="2000"/>
          </a:p>
          <a:p>
            <a:pPr>
              <a:buFont typeface="Wingdings" pitchFamily="2" charset="2"/>
              <a:buNone/>
            </a:pPr>
            <a:endParaRPr lang="en-US" sz="2000"/>
          </a:p>
          <a:p>
            <a:pPr>
              <a:buFont typeface="Wingdings" pitchFamily="2" charset="2"/>
              <a:buNone/>
            </a:pPr>
            <a:r>
              <a:rPr lang="en-US" sz="2000" i="1"/>
              <a:t>H</a:t>
            </a:r>
            <a:r>
              <a:rPr lang="en-US" sz="2000" i="1" baseline="-25000"/>
              <a:t>0</a:t>
            </a:r>
            <a:r>
              <a:rPr lang="en-US" sz="2000" i="1"/>
              <a:t> : Estándares Laborales Ecuatorianos influencian en la Inversión Extranjera Directa</a:t>
            </a:r>
            <a:r>
              <a:rPr lang="en-US" sz="2000"/>
              <a:t> </a:t>
            </a:r>
            <a:endParaRPr lang="es-ES" sz="2000"/>
          </a:p>
        </p:txBody>
      </p:sp>
      <p:sp>
        <p:nvSpPr>
          <p:cNvPr id="101380" name="Rectangle 4"/>
          <p:cNvSpPr>
            <a:spLocks noGrp="1" noChangeArrowheads="1"/>
          </p:cNvSpPr>
          <p:nvPr>
            <p:ph type="body" sz="half" idx="2"/>
          </p:nvPr>
        </p:nvSpPr>
        <p:spPr>
          <a:xfrm>
            <a:off x="1143000" y="4383088"/>
            <a:ext cx="7812088" cy="2170112"/>
          </a:xfrm>
        </p:spPr>
        <p:txBody>
          <a:bodyPr/>
          <a:lstStyle/>
          <a:p>
            <a:r>
              <a:rPr lang="en-US"/>
              <a:t>FDI </a:t>
            </a:r>
            <a:r>
              <a:rPr lang="en-US">
                <a:sym typeface="Symbol" pitchFamily="18" charset="2"/>
              </a:rPr>
              <a:t> Inversión de 13 países de mayor relevancia.</a:t>
            </a:r>
          </a:p>
          <a:p>
            <a:r>
              <a:rPr lang="en-US">
                <a:sym typeface="Symbol" pitchFamily="18" charset="2"/>
              </a:rPr>
              <a:t>  Variables Ecuatorianas Laborales, Económicas y Políticas características.</a:t>
            </a:r>
            <a:endParaRPr lang="es-ES">
              <a:sym typeface="Symbol" pitchFamily="18" charset="2"/>
            </a:endParaRPr>
          </a:p>
        </p:txBody>
      </p:sp>
      <p:graphicFrame>
        <p:nvGraphicFramePr>
          <p:cNvPr id="101381" name="Object 5"/>
          <p:cNvGraphicFramePr>
            <a:graphicFrameLocks noChangeAspect="1"/>
          </p:cNvGraphicFramePr>
          <p:nvPr/>
        </p:nvGraphicFramePr>
        <p:xfrm>
          <a:off x="1981200" y="2667000"/>
          <a:ext cx="5610225" cy="534988"/>
        </p:xfrm>
        <a:graphic>
          <a:graphicData uri="http://schemas.openxmlformats.org/presentationml/2006/ole">
            <p:oleObj spid="_x0000_s101381" r:id="rId3" imgW="2679700" imgH="254000" progId="Equation.3">
              <p:embed/>
            </p:oleObj>
          </a:graphicData>
        </a:graphic>
      </p:graphicFrame>
      <p:sp>
        <p:nvSpPr>
          <p:cNvPr id="101383" name="Text Box 7"/>
          <p:cNvSpPr txBox="1">
            <a:spLocks noChangeArrowheads="1"/>
          </p:cNvSpPr>
          <p:nvPr/>
        </p:nvSpPr>
        <p:spPr bwMode="auto">
          <a:xfrm>
            <a:off x="1447800" y="1905000"/>
            <a:ext cx="6934200" cy="1098550"/>
          </a:xfrm>
          <a:prstGeom prst="rect">
            <a:avLst/>
          </a:prstGeom>
          <a:noFill/>
          <a:ln w="9525">
            <a:noFill/>
            <a:miter lim="800000"/>
            <a:headEnd/>
            <a:tailEnd/>
          </a:ln>
          <a:effectLst/>
        </p:spPr>
        <p:txBody>
          <a:bodyPr>
            <a:spAutoFit/>
          </a:bodyPr>
          <a:lstStyle/>
          <a:p>
            <a:pPr algn="ctr">
              <a:lnSpc>
                <a:spcPct val="90000"/>
              </a:lnSpc>
              <a:spcBef>
                <a:spcPct val="20000"/>
              </a:spcBef>
              <a:buClr>
                <a:schemeClr val="folHlink"/>
              </a:buClr>
              <a:buSzPct val="60000"/>
              <a:buFont typeface="Wingdings" pitchFamily="2" charset="2"/>
              <a:buNone/>
            </a:pPr>
            <a:r>
              <a:rPr lang="en-US" sz="2000"/>
              <a:t>Mínimos Cuadrados Generalizados (cross-section data) Efectos Fijos</a:t>
            </a:r>
          </a:p>
          <a:p>
            <a:pPr algn="ctr">
              <a:spcBef>
                <a:spcPct val="50000"/>
              </a:spcBef>
            </a:pPr>
            <a:endParaRPr lang="es-ES" sz="200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101383"/>
                                        </p:tgtEl>
                                        <p:attrNameLst>
                                          <p:attrName>style.visibility</p:attrName>
                                        </p:attrNameLst>
                                      </p:cBhvr>
                                      <p:to>
                                        <p:strVal val="visible"/>
                                      </p:to>
                                    </p:set>
                                    <p:anim calcmode="lin" valueType="num">
                                      <p:cBhvr>
                                        <p:cTn id="7" dur="500" fill="hold"/>
                                        <p:tgtEl>
                                          <p:spTgt spid="101383"/>
                                        </p:tgtEl>
                                        <p:attrNameLst>
                                          <p:attrName>ppt_w</p:attrName>
                                        </p:attrNameLst>
                                      </p:cBhvr>
                                      <p:tavLst>
                                        <p:tav tm="0">
                                          <p:val>
                                            <p:fltVal val="0"/>
                                          </p:val>
                                        </p:tav>
                                        <p:tav tm="100000">
                                          <p:val>
                                            <p:strVal val="#ppt_w"/>
                                          </p:val>
                                        </p:tav>
                                      </p:tavLst>
                                    </p:anim>
                                    <p:anim calcmode="lin" valueType="num">
                                      <p:cBhvr>
                                        <p:cTn id="8" dur="500" fill="hold"/>
                                        <p:tgtEl>
                                          <p:spTgt spid="101383"/>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7" presetClass="entr" presetSubtype="10" fill="hold" nodeType="clickEffect">
                                  <p:stCondLst>
                                    <p:cond delay="0"/>
                                  </p:stCondLst>
                                  <p:childTnLst>
                                    <p:set>
                                      <p:cBhvr>
                                        <p:cTn id="12" dur="1" fill="hold">
                                          <p:stCondLst>
                                            <p:cond delay="0"/>
                                          </p:stCondLst>
                                        </p:cTn>
                                        <p:tgtEl>
                                          <p:spTgt spid="101381"/>
                                        </p:tgtEl>
                                        <p:attrNameLst>
                                          <p:attrName>style.visibility</p:attrName>
                                        </p:attrNameLst>
                                      </p:cBhvr>
                                      <p:to>
                                        <p:strVal val="visible"/>
                                      </p:to>
                                    </p:set>
                                    <p:anim calcmode="lin" valueType="num">
                                      <p:cBhvr>
                                        <p:cTn id="13" dur="500" fill="hold"/>
                                        <p:tgtEl>
                                          <p:spTgt spid="101381"/>
                                        </p:tgtEl>
                                        <p:attrNameLst>
                                          <p:attrName>ppt_w</p:attrName>
                                        </p:attrNameLst>
                                      </p:cBhvr>
                                      <p:tavLst>
                                        <p:tav tm="0">
                                          <p:val>
                                            <p:fltVal val="0"/>
                                          </p:val>
                                        </p:tav>
                                        <p:tav tm="100000">
                                          <p:val>
                                            <p:strVal val="#ppt_w"/>
                                          </p:val>
                                        </p:tav>
                                      </p:tavLst>
                                    </p:anim>
                                    <p:anim calcmode="lin" valueType="num">
                                      <p:cBhvr>
                                        <p:cTn id="14" dur="500" fill="hold"/>
                                        <p:tgtEl>
                                          <p:spTgt spid="101381"/>
                                        </p:tgtEl>
                                        <p:attrNameLst>
                                          <p:attrName>ppt_h</p:attrName>
                                        </p:attrNameLst>
                                      </p:cBhvr>
                                      <p:tavLst>
                                        <p:tav tm="0">
                                          <p:val>
                                            <p:strVal val="#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17" presetClass="entr" presetSubtype="10" fill="hold" grpId="0" nodeType="clickEffect">
                                  <p:stCondLst>
                                    <p:cond delay="0"/>
                                  </p:stCondLst>
                                  <p:childTnLst>
                                    <p:set>
                                      <p:cBhvr>
                                        <p:cTn id="18" dur="1" fill="hold">
                                          <p:stCondLst>
                                            <p:cond delay="0"/>
                                          </p:stCondLst>
                                        </p:cTn>
                                        <p:tgtEl>
                                          <p:spTgt spid="101379">
                                            <p:txEl>
                                              <p:pRg st="2" end="2"/>
                                            </p:txEl>
                                          </p:spTgt>
                                        </p:tgtEl>
                                        <p:attrNameLst>
                                          <p:attrName>style.visibility</p:attrName>
                                        </p:attrNameLst>
                                      </p:cBhvr>
                                      <p:to>
                                        <p:strVal val="visible"/>
                                      </p:to>
                                    </p:set>
                                    <p:anim calcmode="lin" valueType="num">
                                      <p:cBhvr>
                                        <p:cTn id="19" dur="500" fill="hold"/>
                                        <p:tgtEl>
                                          <p:spTgt spid="101379">
                                            <p:txEl>
                                              <p:pRg st="2" end="2"/>
                                            </p:txEl>
                                          </p:spTgt>
                                        </p:tgtEl>
                                        <p:attrNameLst>
                                          <p:attrName>ppt_w</p:attrName>
                                        </p:attrNameLst>
                                      </p:cBhvr>
                                      <p:tavLst>
                                        <p:tav tm="0">
                                          <p:val>
                                            <p:fltVal val="0"/>
                                          </p:val>
                                        </p:tav>
                                        <p:tav tm="100000">
                                          <p:val>
                                            <p:strVal val="#ppt_w"/>
                                          </p:val>
                                        </p:tav>
                                      </p:tavLst>
                                    </p:anim>
                                    <p:anim calcmode="lin" valueType="num">
                                      <p:cBhvr>
                                        <p:cTn id="20" dur="500" fill="hold"/>
                                        <p:tgtEl>
                                          <p:spTgt spid="101379">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17" presetClass="entr" presetSubtype="10" fill="hold" grpId="0" nodeType="clickEffect">
                                  <p:stCondLst>
                                    <p:cond delay="0"/>
                                  </p:stCondLst>
                                  <p:childTnLst>
                                    <p:set>
                                      <p:cBhvr>
                                        <p:cTn id="24" dur="1" fill="hold">
                                          <p:stCondLst>
                                            <p:cond delay="0"/>
                                          </p:stCondLst>
                                        </p:cTn>
                                        <p:tgtEl>
                                          <p:spTgt spid="101380">
                                            <p:txEl>
                                              <p:pRg st="0" end="0"/>
                                            </p:txEl>
                                          </p:spTgt>
                                        </p:tgtEl>
                                        <p:attrNameLst>
                                          <p:attrName>style.visibility</p:attrName>
                                        </p:attrNameLst>
                                      </p:cBhvr>
                                      <p:to>
                                        <p:strVal val="visible"/>
                                      </p:to>
                                    </p:set>
                                    <p:anim calcmode="lin" valueType="num">
                                      <p:cBhvr>
                                        <p:cTn id="25" dur="500" fill="hold"/>
                                        <p:tgtEl>
                                          <p:spTgt spid="101380">
                                            <p:txEl>
                                              <p:pRg st="0" end="0"/>
                                            </p:txEl>
                                          </p:spTgt>
                                        </p:tgtEl>
                                        <p:attrNameLst>
                                          <p:attrName>ppt_w</p:attrName>
                                        </p:attrNameLst>
                                      </p:cBhvr>
                                      <p:tavLst>
                                        <p:tav tm="0">
                                          <p:val>
                                            <p:fltVal val="0"/>
                                          </p:val>
                                        </p:tav>
                                        <p:tav tm="100000">
                                          <p:val>
                                            <p:strVal val="#ppt_w"/>
                                          </p:val>
                                        </p:tav>
                                      </p:tavLst>
                                    </p:anim>
                                    <p:anim calcmode="lin" valueType="num">
                                      <p:cBhvr>
                                        <p:cTn id="26" dur="500" fill="hold"/>
                                        <p:tgtEl>
                                          <p:spTgt spid="101380">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17" presetClass="entr" presetSubtype="10" fill="hold" grpId="0" nodeType="clickEffect">
                                  <p:stCondLst>
                                    <p:cond delay="0"/>
                                  </p:stCondLst>
                                  <p:childTnLst>
                                    <p:set>
                                      <p:cBhvr>
                                        <p:cTn id="30" dur="1" fill="hold">
                                          <p:stCondLst>
                                            <p:cond delay="0"/>
                                          </p:stCondLst>
                                        </p:cTn>
                                        <p:tgtEl>
                                          <p:spTgt spid="101380">
                                            <p:txEl>
                                              <p:pRg st="1" end="1"/>
                                            </p:txEl>
                                          </p:spTgt>
                                        </p:tgtEl>
                                        <p:attrNameLst>
                                          <p:attrName>style.visibility</p:attrName>
                                        </p:attrNameLst>
                                      </p:cBhvr>
                                      <p:to>
                                        <p:strVal val="visible"/>
                                      </p:to>
                                    </p:set>
                                    <p:anim calcmode="lin" valueType="num">
                                      <p:cBhvr>
                                        <p:cTn id="31" dur="500" fill="hold"/>
                                        <p:tgtEl>
                                          <p:spTgt spid="101380">
                                            <p:txEl>
                                              <p:pRg st="1" end="1"/>
                                            </p:txEl>
                                          </p:spTgt>
                                        </p:tgtEl>
                                        <p:attrNameLst>
                                          <p:attrName>ppt_w</p:attrName>
                                        </p:attrNameLst>
                                      </p:cBhvr>
                                      <p:tavLst>
                                        <p:tav tm="0">
                                          <p:val>
                                            <p:fltVal val="0"/>
                                          </p:val>
                                        </p:tav>
                                        <p:tav tm="100000">
                                          <p:val>
                                            <p:strVal val="#ppt_w"/>
                                          </p:val>
                                        </p:tav>
                                      </p:tavLst>
                                    </p:anim>
                                    <p:anim calcmode="lin" valueType="num">
                                      <p:cBhvr>
                                        <p:cTn id="32" dur="500" fill="hold"/>
                                        <p:tgtEl>
                                          <p:spTgt spid="101380">
                                            <p:txEl>
                                              <p:pRg st="1" end="1"/>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379" grpId="0" build="p" autoUpdateAnimBg="0"/>
      <p:bldP spid="101380" grpId="0" build="p" autoUpdateAnimBg="0"/>
      <p:bldP spid="101383" grpId="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0594" name="Rectangle 2"/>
          <p:cNvSpPr>
            <a:spLocks noGrp="1" noChangeArrowheads="1"/>
          </p:cNvSpPr>
          <p:nvPr>
            <p:ph type="title"/>
          </p:nvPr>
        </p:nvSpPr>
        <p:spPr/>
        <p:txBody>
          <a:bodyPr/>
          <a:lstStyle/>
          <a:p>
            <a:r>
              <a:rPr lang="en-US" sz="2400"/>
              <a:t>El Modelo Econom</a:t>
            </a:r>
            <a:r>
              <a:rPr lang="es-EC" sz="2400">
                <a:cs typeface="Times New Roman" pitchFamily="18" charset="0"/>
              </a:rPr>
              <a:t>é</a:t>
            </a:r>
            <a:r>
              <a:rPr lang="en-US" sz="2400"/>
              <a:t>trico de M</a:t>
            </a:r>
            <a:r>
              <a:rPr lang="es-EC" sz="2400">
                <a:cs typeface="Times New Roman" pitchFamily="18" charset="0"/>
              </a:rPr>
              <a:t>í</a:t>
            </a:r>
            <a:r>
              <a:rPr lang="en-US" sz="2400"/>
              <a:t>nimos Cuadrados Generalizados</a:t>
            </a:r>
            <a:endParaRPr lang="es-ES" sz="2400"/>
          </a:p>
        </p:txBody>
      </p:sp>
      <p:sp>
        <p:nvSpPr>
          <p:cNvPr id="110613" name="Text Box 21"/>
          <p:cNvSpPr txBox="1">
            <a:spLocks noChangeArrowheads="1"/>
          </p:cNvSpPr>
          <p:nvPr/>
        </p:nvSpPr>
        <p:spPr bwMode="auto">
          <a:xfrm>
            <a:off x="1219200" y="5334000"/>
            <a:ext cx="1090613" cy="214313"/>
          </a:xfrm>
          <a:prstGeom prst="rect">
            <a:avLst/>
          </a:prstGeom>
          <a:noFill/>
          <a:ln w="9525">
            <a:noFill/>
            <a:miter lim="800000"/>
            <a:headEnd/>
            <a:tailEnd/>
          </a:ln>
          <a:effectLst/>
        </p:spPr>
        <p:txBody>
          <a:bodyPr wrap="none">
            <a:spAutoFit/>
          </a:bodyPr>
          <a:lstStyle/>
          <a:p>
            <a:r>
              <a:rPr lang="es-ES" sz="800">
                <a:cs typeface="Times New Roman" pitchFamily="18" charset="0"/>
              </a:rPr>
              <a:t>* Variables Dummy</a:t>
            </a:r>
            <a:r>
              <a:rPr lang="es-ES" sz="800"/>
              <a:t> </a:t>
            </a:r>
          </a:p>
        </p:txBody>
      </p:sp>
      <p:sp>
        <p:nvSpPr>
          <p:cNvPr id="110615" name="Rectangle 23"/>
          <p:cNvSpPr>
            <a:spLocks noGrp="1" noChangeArrowheads="1"/>
          </p:cNvSpPr>
          <p:nvPr>
            <p:ph type="body" sz="half" idx="1"/>
          </p:nvPr>
        </p:nvSpPr>
        <p:spPr>
          <a:xfrm>
            <a:off x="914400" y="2209800"/>
            <a:ext cx="7580313" cy="420688"/>
          </a:xfrm>
          <a:noFill/>
          <a:ln/>
        </p:spPr>
        <p:txBody>
          <a:bodyPr/>
          <a:lstStyle/>
          <a:p>
            <a:pPr algn="ctr">
              <a:lnSpc>
                <a:spcPct val="90000"/>
              </a:lnSpc>
              <a:buFont typeface="Wingdings" pitchFamily="2" charset="2"/>
              <a:buNone/>
            </a:pPr>
            <a:r>
              <a:rPr lang="en-US" sz="2400"/>
              <a:t>Variables Utilizadas en la Modelación</a:t>
            </a:r>
            <a:endParaRPr lang="es-ES" sz="2400"/>
          </a:p>
        </p:txBody>
      </p:sp>
      <p:graphicFrame>
        <p:nvGraphicFramePr>
          <p:cNvPr id="110616" name="Object 24"/>
          <p:cNvGraphicFramePr>
            <a:graphicFrameLocks noChangeAspect="1"/>
          </p:cNvGraphicFramePr>
          <p:nvPr/>
        </p:nvGraphicFramePr>
        <p:xfrm>
          <a:off x="1295400" y="2819400"/>
          <a:ext cx="6710363" cy="2468563"/>
        </p:xfrm>
        <a:graphic>
          <a:graphicData uri="http://schemas.openxmlformats.org/presentationml/2006/ole">
            <p:oleObj spid="_x0000_s110616" name="Hoja de cálculo" r:id="rId3" imgW="4581906" imgH="1686306" progId="Excel.Sheet.8">
              <p:embed/>
            </p:oleObj>
          </a:graphicData>
        </a:graphic>
      </p:graphicFrame>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9" fill="hold" grpId="0" nodeType="clickEffect">
                                  <p:stCondLst>
                                    <p:cond delay="0"/>
                                  </p:stCondLst>
                                  <p:childTnLst>
                                    <p:set>
                                      <p:cBhvr>
                                        <p:cTn id="6" dur="1" fill="hold">
                                          <p:stCondLst>
                                            <p:cond delay="0"/>
                                          </p:stCondLst>
                                        </p:cTn>
                                        <p:tgtEl>
                                          <p:spTgt spid="110615">
                                            <p:txEl>
                                              <p:pRg st="0" end="0"/>
                                            </p:txEl>
                                          </p:spTgt>
                                        </p:tgtEl>
                                        <p:attrNameLst>
                                          <p:attrName>style.visibility</p:attrName>
                                        </p:attrNameLst>
                                      </p:cBhvr>
                                      <p:to>
                                        <p:strVal val="visible"/>
                                      </p:to>
                                    </p:set>
                                    <p:anim calcmode="lin" valueType="num">
                                      <p:cBhvr additive="base">
                                        <p:cTn id="7" dur="500" fill="hold"/>
                                        <p:tgtEl>
                                          <p:spTgt spid="11061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10615">
                                            <p:txEl>
                                              <p:pRg st="0" end="0"/>
                                            </p:tx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9" fill="hold" nodeType="clickEffect">
                                  <p:stCondLst>
                                    <p:cond delay="0"/>
                                  </p:stCondLst>
                                  <p:childTnLst>
                                    <p:set>
                                      <p:cBhvr>
                                        <p:cTn id="12" dur="1" fill="hold">
                                          <p:stCondLst>
                                            <p:cond delay="0"/>
                                          </p:stCondLst>
                                        </p:cTn>
                                        <p:tgtEl>
                                          <p:spTgt spid="110616"/>
                                        </p:tgtEl>
                                        <p:attrNameLst>
                                          <p:attrName>style.visibility</p:attrName>
                                        </p:attrNameLst>
                                      </p:cBhvr>
                                      <p:to>
                                        <p:strVal val="visible"/>
                                      </p:to>
                                    </p:set>
                                    <p:anim calcmode="lin" valueType="num">
                                      <p:cBhvr additive="base">
                                        <p:cTn id="13" dur="500" fill="hold"/>
                                        <p:tgtEl>
                                          <p:spTgt spid="110616"/>
                                        </p:tgtEl>
                                        <p:attrNameLst>
                                          <p:attrName>ppt_x</p:attrName>
                                        </p:attrNameLst>
                                      </p:cBhvr>
                                      <p:tavLst>
                                        <p:tav tm="0">
                                          <p:val>
                                            <p:strVal val="0-#ppt_w/2"/>
                                          </p:val>
                                        </p:tav>
                                        <p:tav tm="100000">
                                          <p:val>
                                            <p:strVal val="#ppt_x"/>
                                          </p:val>
                                        </p:tav>
                                      </p:tavLst>
                                    </p:anim>
                                    <p:anim calcmode="lin" valueType="num">
                                      <p:cBhvr additive="base">
                                        <p:cTn id="14" dur="500" fill="hold"/>
                                        <p:tgtEl>
                                          <p:spTgt spid="110616"/>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9" fill="hold" grpId="0" nodeType="clickEffect">
                                  <p:stCondLst>
                                    <p:cond delay="0"/>
                                  </p:stCondLst>
                                  <p:childTnLst>
                                    <p:set>
                                      <p:cBhvr>
                                        <p:cTn id="18" dur="1" fill="hold">
                                          <p:stCondLst>
                                            <p:cond delay="0"/>
                                          </p:stCondLst>
                                        </p:cTn>
                                        <p:tgtEl>
                                          <p:spTgt spid="110613"/>
                                        </p:tgtEl>
                                        <p:attrNameLst>
                                          <p:attrName>style.visibility</p:attrName>
                                        </p:attrNameLst>
                                      </p:cBhvr>
                                      <p:to>
                                        <p:strVal val="visible"/>
                                      </p:to>
                                    </p:set>
                                    <p:anim calcmode="lin" valueType="num">
                                      <p:cBhvr additive="base">
                                        <p:cTn id="19" dur="500" fill="hold"/>
                                        <p:tgtEl>
                                          <p:spTgt spid="110613"/>
                                        </p:tgtEl>
                                        <p:attrNameLst>
                                          <p:attrName>ppt_x</p:attrName>
                                        </p:attrNameLst>
                                      </p:cBhvr>
                                      <p:tavLst>
                                        <p:tav tm="0">
                                          <p:val>
                                            <p:strVal val="0-#ppt_w/2"/>
                                          </p:val>
                                        </p:tav>
                                        <p:tav tm="100000">
                                          <p:val>
                                            <p:strVal val="#ppt_x"/>
                                          </p:val>
                                        </p:tav>
                                      </p:tavLst>
                                    </p:anim>
                                    <p:anim calcmode="lin" valueType="num">
                                      <p:cBhvr additive="base">
                                        <p:cTn id="20" dur="500" fill="hold"/>
                                        <p:tgtEl>
                                          <p:spTgt spid="11061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0613" grpId="0" autoUpdateAnimBg="0"/>
      <p:bldP spid="110615" grpId="0" build="p"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42" name="Rectangle 2"/>
          <p:cNvSpPr>
            <a:spLocks noGrp="1" noChangeArrowheads="1"/>
          </p:cNvSpPr>
          <p:nvPr>
            <p:ph type="title"/>
          </p:nvPr>
        </p:nvSpPr>
        <p:spPr/>
        <p:txBody>
          <a:bodyPr/>
          <a:lstStyle/>
          <a:p>
            <a:r>
              <a:rPr lang="en-US" sz="2400"/>
              <a:t>Modelo Econométrico</a:t>
            </a:r>
            <a:endParaRPr lang="es-ES" sz="2400"/>
          </a:p>
        </p:txBody>
      </p:sp>
      <p:sp>
        <p:nvSpPr>
          <p:cNvPr id="112644" name="Rectangle 4"/>
          <p:cNvSpPr>
            <a:spLocks noGrp="1" noChangeArrowheads="1"/>
          </p:cNvSpPr>
          <p:nvPr>
            <p:ph type="body" sz="half" idx="2"/>
          </p:nvPr>
        </p:nvSpPr>
        <p:spPr>
          <a:xfrm>
            <a:off x="6096000" y="1828800"/>
            <a:ext cx="2859088" cy="4303713"/>
          </a:xfrm>
        </p:spPr>
        <p:txBody>
          <a:bodyPr/>
          <a:lstStyle/>
          <a:p>
            <a:pPr algn="ctr">
              <a:buFont typeface="Wingdings" pitchFamily="2" charset="2"/>
              <a:buNone/>
            </a:pPr>
            <a:r>
              <a:rPr lang="en-US" sz="2000"/>
              <a:t>El Impacto Promedio </a:t>
            </a:r>
          </a:p>
          <a:p>
            <a:pPr algn="ctr">
              <a:buFont typeface="Wingdings" pitchFamily="2" charset="2"/>
              <a:buNone/>
            </a:pPr>
            <a:r>
              <a:rPr lang="en-US" sz="2000"/>
              <a:t>de las Variables sobre </a:t>
            </a:r>
          </a:p>
          <a:p>
            <a:pPr algn="ctr">
              <a:buFont typeface="Wingdings" pitchFamily="2" charset="2"/>
              <a:buNone/>
            </a:pPr>
            <a:r>
              <a:rPr lang="en-US" sz="2000"/>
              <a:t>la Inversión Extranjera </a:t>
            </a:r>
          </a:p>
          <a:p>
            <a:pPr algn="ctr">
              <a:buFont typeface="Wingdings" pitchFamily="2" charset="2"/>
              <a:buNone/>
            </a:pPr>
            <a:r>
              <a:rPr lang="en-US" sz="2000"/>
              <a:t>Directa</a:t>
            </a:r>
          </a:p>
          <a:p>
            <a:pPr>
              <a:buFont typeface="Wingdings" pitchFamily="2" charset="2"/>
              <a:buNone/>
            </a:pPr>
            <a:endParaRPr lang="en-US" sz="2000"/>
          </a:p>
          <a:p>
            <a:pPr>
              <a:buFont typeface="Wingdings" pitchFamily="2" charset="2"/>
              <a:buNone/>
            </a:pPr>
            <a:r>
              <a:rPr lang="en-US" sz="2000"/>
              <a:t>V.Económicas </a:t>
            </a:r>
            <a:r>
              <a:rPr lang="en-US" sz="2000">
                <a:sym typeface="Symbol" pitchFamily="18" charset="2"/>
              </a:rPr>
              <a:t> 2.64</a:t>
            </a:r>
          </a:p>
          <a:p>
            <a:pPr>
              <a:buFont typeface="Wingdings" pitchFamily="2" charset="2"/>
              <a:buNone/>
            </a:pPr>
            <a:endParaRPr lang="en-US" sz="2000">
              <a:sym typeface="Symbol" pitchFamily="18" charset="2"/>
            </a:endParaRPr>
          </a:p>
          <a:p>
            <a:pPr>
              <a:buFont typeface="Wingdings" pitchFamily="2" charset="2"/>
              <a:buNone/>
            </a:pPr>
            <a:r>
              <a:rPr lang="en-US" sz="2000">
                <a:sym typeface="Symbol" pitchFamily="18" charset="2"/>
              </a:rPr>
              <a:t>V. Laborales  -0.28</a:t>
            </a:r>
          </a:p>
          <a:p>
            <a:pPr>
              <a:buFont typeface="Wingdings" pitchFamily="2" charset="2"/>
              <a:buNone/>
            </a:pPr>
            <a:endParaRPr lang="en-US" sz="2000">
              <a:sym typeface="Symbol" pitchFamily="18" charset="2"/>
            </a:endParaRPr>
          </a:p>
          <a:p>
            <a:pPr>
              <a:buFont typeface="Wingdings" pitchFamily="2" charset="2"/>
              <a:buNone/>
            </a:pPr>
            <a:r>
              <a:rPr lang="en-US" sz="2000">
                <a:sym typeface="Symbol" pitchFamily="18" charset="2"/>
              </a:rPr>
              <a:t>V. Políticas  -3.08</a:t>
            </a:r>
            <a:endParaRPr lang="es-ES" sz="2000">
              <a:sym typeface="Symbol" pitchFamily="18" charset="2"/>
            </a:endParaRPr>
          </a:p>
        </p:txBody>
      </p:sp>
      <p:graphicFrame>
        <p:nvGraphicFramePr>
          <p:cNvPr id="113007" name="Object 367"/>
          <p:cNvGraphicFramePr>
            <a:graphicFrameLocks noChangeAspect="1"/>
          </p:cNvGraphicFramePr>
          <p:nvPr/>
        </p:nvGraphicFramePr>
        <p:xfrm>
          <a:off x="533400" y="2057400"/>
          <a:ext cx="5410200" cy="4114800"/>
        </p:xfrm>
        <a:graphic>
          <a:graphicData uri="http://schemas.openxmlformats.org/presentationml/2006/ole">
            <p:oleObj spid="_x0000_s113007" name="Hoja de cálculo" r:id="rId3" imgW="4391406" imgH="3267456" progId="Excel.Sheet.8">
              <p:embed/>
            </p:oleObj>
          </a:graphicData>
        </a:graphic>
      </p:graphicFrame>
      <p:sp>
        <p:nvSpPr>
          <p:cNvPr id="113008" name="Text Box 368"/>
          <p:cNvSpPr txBox="1">
            <a:spLocks noChangeArrowheads="1"/>
          </p:cNvSpPr>
          <p:nvPr/>
        </p:nvSpPr>
        <p:spPr bwMode="auto">
          <a:xfrm>
            <a:off x="609600" y="6248400"/>
            <a:ext cx="2133600" cy="396875"/>
          </a:xfrm>
          <a:prstGeom prst="rect">
            <a:avLst/>
          </a:prstGeom>
          <a:noFill/>
          <a:ln w="9525">
            <a:noFill/>
            <a:miter lim="800000"/>
            <a:headEnd/>
            <a:tailEnd/>
          </a:ln>
          <a:effectLst/>
        </p:spPr>
        <p:txBody>
          <a:bodyPr>
            <a:spAutoFit/>
          </a:bodyPr>
          <a:lstStyle/>
          <a:p>
            <a:r>
              <a:rPr lang="en-US" sz="1000" b="1">
                <a:cs typeface="Times New Roman" pitchFamily="18" charset="0"/>
              </a:rPr>
              <a:t>R2= 0.971312</a:t>
            </a:r>
          </a:p>
          <a:p>
            <a:r>
              <a:rPr lang="en-US" sz="1000" b="1">
                <a:cs typeface="Times New Roman" pitchFamily="18" charset="0"/>
              </a:rPr>
              <a:t>* Variables Instrumentadas</a:t>
            </a:r>
            <a:endParaRPr lang="es-ES" sz="1000" b="1"/>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13007"/>
                                        </p:tgtEl>
                                        <p:attrNameLst>
                                          <p:attrName>style.visibility</p:attrName>
                                        </p:attrNameLst>
                                      </p:cBhvr>
                                      <p:to>
                                        <p:strVal val="visible"/>
                                      </p:to>
                                    </p:set>
                                    <p:animEffect transition="in" filter="barn(inVertical)">
                                      <p:cBhvr>
                                        <p:cTn id="7" dur="500"/>
                                        <p:tgtEl>
                                          <p:spTgt spid="113007"/>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499"/>
                                          </p:stCondLst>
                                        </p:cTn>
                                        <p:tgtEl>
                                          <p:spTgt spid="113008"/>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6" presetClass="entr" presetSubtype="21" fill="hold" grpId="0" nodeType="clickEffect">
                                  <p:stCondLst>
                                    <p:cond delay="0"/>
                                  </p:stCondLst>
                                  <p:childTnLst>
                                    <p:set>
                                      <p:cBhvr>
                                        <p:cTn id="15" dur="1" fill="hold">
                                          <p:stCondLst>
                                            <p:cond delay="0"/>
                                          </p:stCondLst>
                                        </p:cTn>
                                        <p:tgtEl>
                                          <p:spTgt spid="112644"/>
                                        </p:tgtEl>
                                        <p:attrNameLst>
                                          <p:attrName>style.visibility</p:attrName>
                                        </p:attrNameLst>
                                      </p:cBhvr>
                                      <p:to>
                                        <p:strVal val="visible"/>
                                      </p:to>
                                    </p:set>
                                    <p:animEffect transition="in" filter="barn(inVertical)">
                                      <p:cBhvr>
                                        <p:cTn id="16" dur="500"/>
                                        <p:tgtEl>
                                          <p:spTgt spid="1126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44" grpId="0" autoUpdateAnimBg="0"/>
      <p:bldP spid="113008" grpId="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9" name="Rectangle 3"/>
          <p:cNvSpPr>
            <a:spLocks noGrp="1" noChangeArrowheads="1"/>
          </p:cNvSpPr>
          <p:nvPr>
            <p:ph type="body" idx="1"/>
          </p:nvPr>
        </p:nvSpPr>
        <p:spPr/>
        <p:txBody>
          <a:bodyPr/>
          <a:lstStyle/>
          <a:p>
            <a:pPr algn="ctr">
              <a:buFont typeface="Wingdings" pitchFamily="2" charset="2"/>
              <a:buNone/>
            </a:pPr>
            <a:r>
              <a:rPr lang="en-US" sz="2400"/>
              <a:t>Tras el aprendizaje que las políticas fallidas propuestas por el Consenso de Washigton dejaron, América Latina se propuso lograr una estabilidad macroeconómica que superara los problemas de esos tiempos.</a:t>
            </a:r>
          </a:p>
          <a:p>
            <a:pPr algn="ctr">
              <a:buFont typeface="Wingdings" pitchFamily="2" charset="2"/>
              <a:buNone/>
            </a:pPr>
            <a:endParaRPr lang="en-US" sz="2400"/>
          </a:p>
          <a:p>
            <a:pPr algn="ctr">
              <a:buFont typeface="Wingdings" pitchFamily="2" charset="2"/>
              <a:buNone/>
            </a:pPr>
            <a:r>
              <a:rPr lang="en-US" sz="2400"/>
              <a:t>Crecimiento Sostenido = Políticas de Crecimento Económico + Políticas de Desarrollo Humano</a:t>
            </a:r>
            <a:endParaRPr lang="es-ES" sz="2400"/>
          </a:p>
        </p:txBody>
      </p:sp>
    </p:spTree>
  </p:cSld>
  <p:clrMapOvr>
    <a:masterClrMapping/>
  </p:clrMapOvr>
  <p:transition>
    <p:random/>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2"/>
          <p:cNvSpPr>
            <a:spLocks noGrp="1" noChangeArrowheads="1"/>
          </p:cNvSpPr>
          <p:nvPr>
            <p:ph type="ctrTitle"/>
          </p:nvPr>
        </p:nvSpPr>
        <p:spPr>
          <a:xfrm>
            <a:off x="685800" y="2133600"/>
            <a:ext cx="7772400" cy="1143000"/>
          </a:xfrm>
        </p:spPr>
        <p:txBody>
          <a:bodyPr/>
          <a:lstStyle/>
          <a:p>
            <a:pPr algn="ctr"/>
            <a:r>
              <a:rPr lang="en-US"/>
              <a:t>Resultados</a:t>
            </a:r>
            <a:endParaRPr lang="es-ES"/>
          </a:p>
        </p:txBody>
      </p:sp>
    </p:spTree>
  </p:cSld>
  <p:clrMapOvr>
    <a:masterClrMapping/>
  </p:clrMapOvr>
  <p:transition>
    <p:random/>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3666" name="Rectangle 2"/>
          <p:cNvSpPr>
            <a:spLocks noGrp="1" noChangeArrowheads="1"/>
          </p:cNvSpPr>
          <p:nvPr>
            <p:ph type="title"/>
          </p:nvPr>
        </p:nvSpPr>
        <p:spPr/>
        <p:txBody>
          <a:bodyPr/>
          <a:lstStyle/>
          <a:p>
            <a:r>
              <a:rPr lang="en-US" sz="2400"/>
              <a:t>Resultados</a:t>
            </a:r>
            <a:endParaRPr lang="es-ES" sz="2400"/>
          </a:p>
        </p:txBody>
      </p:sp>
      <p:sp>
        <p:nvSpPr>
          <p:cNvPr id="113668" name="Rectangle 4"/>
          <p:cNvSpPr>
            <a:spLocks noGrp="1" noChangeArrowheads="1"/>
          </p:cNvSpPr>
          <p:nvPr>
            <p:ph type="body" sz="half" idx="2"/>
          </p:nvPr>
        </p:nvSpPr>
        <p:spPr>
          <a:xfrm>
            <a:off x="4419600" y="2819400"/>
            <a:ext cx="4535488" cy="3313113"/>
          </a:xfrm>
        </p:spPr>
        <p:txBody>
          <a:bodyPr/>
          <a:lstStyle/>
          <a:p>
            <a:r>
              <a:rPr lang="en-US"/>
              <a:t>Desempleo de la Mujer</a:t>
            </a:r>
          </a:p>
          <a:p>
            <a:r>
              <a:rPr lang="en-US"/>
              <a:t>Participación Laboral de Niños</a:t>
            </a:r>
          </a:p>
          <a:p>
            <a:r>
              <a:rPr lang="en-US"/>
              <a:t>Mahuad</a:t>
            </a:r>
          </a:p>
          <a:p>
            <a:r>
              <a:rPr lang="en-US"/>
              <a:t>Huelgas</a:t>
            </a:r>
            <a:endParaRPr lang="es-ES"/>
          </a:p>
        </p:txBody>
      </p:sp>
      <p:sp>
        <p:nvSpPr>
          <p:cNvPr id="113669" name="Rectangle 5"/>
          <p:cNvSpPr>
            <a:spLocks noChangeArrowheads="1"/>
          </p:cNvSpPr>
          <p:nvPr/>
        </p:nvSpPr>
        <p:spPr bwMode="auto">
          <a:xfrm>
            <a:off x="685800" y="2057400"/>
            <a:ext cx="3886200" cy="609600"/>
          </a:xfrm>
          <a:prstGeom prst="rect">
            <a:avLst/>
          </a:prstGeom>
          <a:noFill/>
          <a:ln w="9525">
            <a:noFill/>
            <a:miter lim="800000"/>
            <a:headEnd/>
            <a:tailEnd/>
          </a:ln>
          <a:effectLst/>
        </p:spPr>
        <p:txBody>
          <a:bodyPr anchor="b"/>
          <a:lstStyle/>
          <a:p>
            <a:pPr algn="ctr"/>
            <a:r>
              <a:rPr lang="en-US" sz="1600">
                <a:solidFill>
                  <a:schemeClr val="tx2"/>
                </a:solidFill>
              </a:rPr>
              <a:t>Afecta </a:t>
            </a:r>
            <a:r>
              <a:rPr lang="en-US" sz="1600" b="1">
                <a:solidFill>
                  <a:schemeClr val="tx2"/>
                </a:solidFill>
                <a:effectLst>
                  <a:outerShdw blurRad="38100" dist="38100" dir="2700000" algn="tl">
                    <a:srgbClr val="C0C0C0"/>
                  </a:outerShdw>
                </a:effectLst>
              </a:rPr>
              <a:t>Positivamente</a:t>
            </a:r>
            <a:r>
              <a:rPr lang="en-US" sz="1600">
                <a:solidFill>
                  <a:schemeClr val="tx2"/>
                </a:solidFill>
              </a:rPr>
              <a:t> a la Inversión Extranjera Directa que llega al Ecuador</a:t>
            </a:r>
            <a:endParaRPr lang="es-ES" sz="1600">
              <a:solidFill>
                <a:schemeClr val="tx2"/>
              </a:solidFill>
            </a:endParaRPr>
          </a:p>
        </p:txBody>
      </p:sp>
      <p:sp>
        <p:nvSpPr>
          <p:cNvPr id="113670" name="Rectangle 6"/>
          <p:cNvSpPr>
            <a:spLocks noChangeArrowheads="1"/>
          </p:cNvSpPr>
          <p:nvPr/>
        </p:nvSpPr>
        <p:spPr bwMode="auto">
          <a:xfrm>
            <a:off x="4648200" y="2057400"/>
            <a:ext cx="3886200" cy="609600"/>
          </a:xfrm>
          <a:prstGeom prst="rect">
            <a:avLst/>
          </a:prstGeom>
          <a:noFill/>
          <a:ln w="9525">
            <a:noFill/>
            <a:miter lim="800000"/>
            <a:headEnd/>
            <a:tailEnd/>
          </a:ln>
          <a:effectLst/>
        </p:spPr>
        <p:txBody>
          <a:bodyPr anchor="b"/>
          <a:lstStyle/>
          <a:p>
            <a:pPr algn="ctr"/>
            <a:r>
              <a:rPr lang="en-US" sz="1600">
                <a:solidFill>
                  <a:schemeClr val="tx2"/>
                </a:solidFill>
              </a:rPr>
              <a:t>Afecta </a:t>
            </a:r>
            <a:r>
              <a:rPr lang="en-US" sz="1600" b="1">
                <a:solidFill>
                  <a:schemeClr val="tx2"/>
                </a:solidFill>
                <a:effectLst>
                  <a:outerShdw blurRad="38100" dist="38100" dir="2700000" algn="tl">
                    <a:srgbClr val="C0C0C0"/>
                  </a:outerShdw>
                </a:effectLst>
              </a:rPr>
              <a:t>Negativamente</a:t>
            </a:r>
            <a:r>
              <a:rPr lang="en-US" sz="1600">
                <a:solidFill>
                  <a:schemeClr val="tx2"/>
                </a:solidFill>
              </a:rPr>
              <a:t> a la Inversión Extranjera Directa que llega al Ecuador</a:t>
            </a:r>
            <a:endParaRPr lang="es-ES" sz="1600">
              <a:solidFill>
                <a:schemeClr val="tx2"/>
              </a:solidFill>
            </a:endParaRPr>
          </a:p>
        </p:txBody>
      </p:sp>
      <p:sp>
        <p:nvSpPr>
          <p:cNvPr id="113672" name="Rectangle 8"/>
          <p:cNvSpPr>
            <a:spLocks noChangeArrowheads="1"/>
          </p:cNvSpPr>
          <p:nvPr/>
        </p:nvSpPr>
        <p:spPr bwMode="auto">
          <a:xfrm>
            <a:off x="533400" y="2819400"/>
            <a:ext cx="3733800" cy="3313113"/>
          </a:xfrm>
          <a:prstGeom prst="rect">
            <a:avLst/>
          </a:prstGeom>
          <a:noFill/>
          <a:ln w="9525">
            <a:noFill/>
            <a:miter lim="800000"/>
            <a:headEnd/>
            <a:tailEnd/>
          </a:ln>
          <a:effectLst/>
        </p:spPr>
        <p:txBody>
          <a:bodyPr/>
          <a:lstStyle/>
          <a:p>
            <a:pPr marL="342900" indent="-342900">
              <a:spcBef>
                <a:spcPct val="20000"/>
              </a:spcBef>
              <a:buClr>
                <a:schemeClr val="folHlink"/>
              </a:buClr>
              <a:buSzPct val="60000"/>
              <a:buFont typeface="Wingdings" pitchFamily="2" charset="2"/>
              <a:buChar char="n"/>
            </a:pPr>
            <a:r>
              <a:rPr lang="en-US" sz="2800"/>
              <a:t>Apertura Comercial</a:t>
            </a:r>
          </a:p>
          <a:p>
            <a:pPr marL="342900" indent="-342900">
              <a:spcBef>
                <a:spcPct val="20000"/>
              </a:spcBef>
              <a:buClr>
                <a:schemeClr val="folHlink"/>
              </a:buClr>
              <a:buSzPct val="60000"/>
              <a:buFont typeface="Wingdings" pitchFamily="2" charset="2"/>
              <a:buChar char="n"/>
            </a:pPr>
            <a:r>
              <a:rPr lang="en-US" sz="2800"/>
              <a:t>Producto Interno Bruto Ecuatoriano</a:t>
            </a:r>
          </a:p>
          <a:p>
            <a:pPr marL="342900" indent="-342900">
              <a:spcBef>
                <a:spcPct val="20000"/>
              </a:spcBef>
              <a:buClr>
                <a:schemeClr val="folHlink"/>
              </a:buClr>
              <a:buSzPct val="60000"/>
              <a:buFont typeface="Wingdings" pitchFamily="2" charset="2"/>
              <a:buChar char="n"/>
            </a:pPr>
            <a:r>
              <a:rPr lang="en-US" sz="2800"/>
              <a:t>Tasa de Inflación</a:t>
            </a:r>
          </a:p>
          <a:p>
            <a:pPr marL="342900" indent="-342900">
              <a:spcBef>
                <a:spcPct val="20000"/>
              </a:spcBef>
              <a:buClr>
                <a:schemeClr val="folHlink"/>
              </a:buClr>
              <a:buSzPct val="60000"/>
              <a:buFont typeface="Wingdings" pitchFamily="2" charset="2"/>
              <a:buChar char="n"/>
            </a:pPr>
            <a:r>
              <a:rPr lang="en-US" sz="2800"/>
              <a:t>Desempleo del Hombre</a:t>
            </a:r>
          </a:p>
          <a:p>
            <a:pPr marL="342900" indent="-342900">
              <a:spcBef>
                <a:spcPct val="20000"/>
              </a:spcBef>
              <a:buClr>
                <a:schemeClr val="folHlink"/>
              </a:buClr>
              <a:buSzPct val="60000"/>
              <a:buFont typeface="Wingdings" pitchFamily="2" charset="2"/>
              <a:buChar char="n"/>
            </a:pPr>
            <a:endParaRPr lang="en-US" sz="2800"/>
          </a:p>
          <a:p>
            <a:pPr marL="342900" indent="-342900">
              <a:spcBef>
                <a:spcPct val="20000"/>
              </a:spcBef>
              <a:buClr>
                <a:schemeClr val="folHlink"/>
              </a:buClr>
              <a:buSzPct val="60000"/>
              <a:buFont typeface="Wingdings" pitchFamily="2" charset="2"/>
              <a:buChar char="n"/>
            </a:pPr>
            <a:endParaRPr lang="es-ES" sz="280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5" fill="hold" grpId="0" nodeType="clickEffect">
                                  <p:stCondLst>
                                    <p:cond delay="0"/>
                                  </p:stCondLst>
                                  <p:childTnLst>
                                    <p:set>
                                      <p:cBhvr>
                                        <p:cTn id="6" dur="1" fill="hold">
                                          <p:stCondLst>
                                            <p:cond delay="0"/>
                                          </p:stCondLst>
                                        </p:cTn>
                                        <p:tgtEl>
                                          <p:spTgt spid="113669"/>
                                        </p:tgtEl>
                                        <p:attrNameLst>
                                          <p:attrName>style.visibility</p:attrName>
                                        </p:attrNameLst>
                                      </p:cBhvr>
                                      <p:to>
                                        <p:strVal val="visible"/>
                                      </p:to>
                                    </p:set>
                                    <p:animEffect transition="in" filter="blinds(vertical)">
                                      <p:cBhvr>
                                        <p:cTn id="7" dur="500"/>
                                        <p:tgtEl>
                                          <p:spTgt spid="113669"/>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5" fill="hold" grpId="0" nodeType="clickEffect">
                                  <p:stCondLst>
                                    <p:cond delay="0"/>
                                  </p:stCondLst>
                                  <p:childTnLst>
                                    <p:set>
                                      <p:cBhvr>
                                        <p:cTn id="11" dur="1" fill="hold">
                                          <p:stCondLst>
                                            <p:cond delay="0"/>
                                          </p:stCondLst>
                                        </p:cTn>
                                        <p:tgtEl>
                                          <p:spTgt spid="113672"/>
                                        </p:tgtEl>
                                        <p:attrNameLst>
                                          <p:attrName>style.visibility</p:attrName>
                                        </p:attrNameLst>
                                      </p:cBhvr>
                                      <p:to>
                                        <p:strVal val="visible"/>
                                      </p:to>
                                    </p:set>
                                    <p:animEffect transition="in" filter="blinds(vertical)">
                                      <p:cBhvr>
                                        <p:cTn id="12" dur="500"/>
                                        <p:tgtEl>
                                          <p:spTgt spid="113672"/>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5" fill="hold" grpId="0" nodeType="clickEffect">
                                  <p:stCondLst>
                                    <p:cond delay="0"/>
                                  </p:stCondLst>
                                  <p:childTnLst>
                                    <p:set>
                                      <p:cBhvr>
                                        <p:cTn id="16" dur="1" fill="hold">
                                          <p:stCondLst>
                                            <p:cond delay="0"/>
                                          </p:stCondLst>
                                        </p:cTn>
                                        <p:tgtEl>
                                          <p:spTgt spid="113670"/>
                                        </p:tgtEl>
                                        <p:attrNameLst>
                                          <p:attrName>style.visibility</p:attrName>
                                        </p:attrNameLst>
                                      </p:cBhvr>
                                      <p:to>
                                        <p:strVal val="visible"/>
                                      </p:to>
                                    </p:set>
                                    <p:animEffect transition="in" filter="blinds(vertical)">
                                      <p:cBhvr>
                                        <p:cTn id="17" dur="500"/>
                                        <p:tgtEl>
                                          <p:spTgt spid="113670"/>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5" fill="hold" grpId="0" nodeType="clickEffect">
                                  <p:stCondLst>
                                    <p:cond delay="0"/>
                                  </p:stCondLst>
                                  <p:childTnLst>
                                    <p:set>
                                      <p:cBhvr>
                                        <p:cTn id="21" dur="1" fill="hold">
                                          <p:stCondLst>
                                            <p:cond delay="0"/>
                                          </p:stCondLst>
                                        </p:cTn>
                                        <p:tgtEl>
                                          <p:spTgt spid="113668"/>
                                        </p:tgtEl>
                                        <p:attrNameLst>
                                          <p:attrName>style.visibility</p:attrName>
                                        </p:attrNameLst>
                                      </p:cBhvr>
                                      <p:to>
                                        <p:strVal val="visible"/>
                                      </p:to>
                                    </p:set>
                                    <p:animEffect transition="in" filter="blinds(vertical)">
                                      <p:cBhvr>
                                        <p:cTn id="22" dur="500"/>
                                        <p:tgtEl>
                                          <p:spTgt spid="1136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668" grpId="0" autoUpdateAnimBg="0"/>
      <p:bldP spid="113669" grpId="0" autoUpdateAnimBg="0"/>
      <p:bldP spid="113670" grpId="0" autoUpdateAnimBg="0"/>
      <p:bldP spid="113672" grpId="0"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p:cNvSpPr>
            <a:spLocks noGrp="1" noChangeArrowheads="1"/>
          </p:cNvSpPr>
          <p:nvPr>
            <p:ph type="ctrTitle"/>
          </p:nvPr>
        </p:nvSpPr>
        <p:spPr>
          <a:xfrm>
            <a:off x="685800" y="1905000"/>
            <a:ext cx="7772400" cy="1371600"/>
          </a:xfrm>
        </p:spPr>
        <p:txBody>
          <a:bodyPr/>
          <a:lstStyle/>
          <a:p>
            <a:pPr algn="ctr"/>
            <a:r>
              <a:rPr lang="en-US"/>
              <a:t>Conclusiones </a:t>
            </a:r>
            <a:br>
              <a:rPr lang="en-US"/>
            </a:br>
            <a:r>
              <a:rPr lang="en-US"/>
              <a:t>Y </a:t>
            </a:r>
            <a:br>
              <a:rPr lang="en-US"/>
            </a:br>
            <a:r>
              <a:rPr lang="en-US"/>
              <a:t>Recomendaciones</a:t>
            </a:r>
            <a:endParaRPr lang="es-ES"/>
          </a:p>
        </p:txBody>
      </p:sp>
    </p:spTree>
  </p:cSld>
  <p:clrMapOvr>
    <a:masterClrMapping/>
  </p:clrMapOvr>
  <p:transition>
    <p:random/>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Grp="1" noChangeArrowheads="1"/>
          </p:cNvSpPr>
          <p:nvPr>
            <p:ph type="title"/>
          </p:nvPr>
        </p:nvSpPr>
        <p:spPr/>
        <p:txBody>
          <a:bodyPr/>
          <a:lstStyle/>
          <a:p>
            <a:r>
              <a:rPr lang="en-US" sz="2400"/>
              <a:t>Conclusiones y Recomendaciones</a:t>
            </a:r>
            <a:endParaRPr lang="es-ES" sz="2400"/>
          </a:p>
        </p:txBody>
      </p:sp>
      <p:sp>
        <p:nvSpPr>
          <p:cNvPr id="119811" name="Rectangle 3"/>
          <p:cNvSpPr>
            <a:spLocks noGrp="1" noChangeArrowheads="1"/>
          </p:cNvSpPr>
          <p:nvPr>
            <p:ph type="body" sz="half" idx="1"/>
          </p:nvPr>
        </p:nvSpPr>
        <p:spPr>
          <a:xfrm>
            <a:off x="1182688" y="2017713"/>
            <a:ext cx="7656512" cy="4230687"/>
          </a:xfrm>
        </p:spPr>
        <p:txBody>
          <a:bodyPr/>
          <a:lstStyle/>
          <a:p>
            <a:r>
              <a:rPr lang="en-US"/>
              <a:t>Los Flujos de IED sí son influenciados por los bajos Estándares Laborales existentes en el Ecuador, y un análisis global del problema resulta imprescindible, ya que constatamos que las políticas de desarrollo y de crecimiento tienen que complementarse para estar en la capacidad de considerar la dinámica social y económica integrada en la que actualmente el país se desarrolla.</a:t>
            </a:r>
            <a:endParaRPr lang="es-ES"/>
          </a:p>
        </p:txBody>
      </p:sp>
    </p:spTree>
  </p:cSld>
  <p:clrMapOvr>
    <a:masterClrMapping/>
  </p:clrMapOvr>
  <p:transition>
    <p:random/>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p:cNvSpPr>
            <a:spLocks noGrp="1" noChangeArrowheads="1"/>
          </p:cNvSpPr>
          <p:nvPr>
            <p:ph type="title"/>
          </p:nvPr>
        </p:nvSpPr>
        <p:spPr/>
        <p:txBody>
          <a:bodyPr/>
          <a:lstStyle/>
          <a:p>
            <a:r>
              <a:rPr lang="en-US" sz="2400"/>
              <a:t>Conclusiones y Recomendaciones</a:t>
            </a:r>
            <a:endParaRPr lang="es-ES" sz="2400"/>
          </a:p>
        </p:txBody>
      </p:sp>
      <p:sp>
        <p:nvSpPr>
          <p:cNvPr id="121859" name="Rectangle 3"/>
          <p:cNvSpPr>
            <a:spLocks noGrp="1" noChangeArrowheads="1"/>
          </p:cNvSpPr>
          <p:nvPr>
            <p:ph type="body" sz="half" idx="1"/>
          </p:nvPr>
        </p:nvSpPr>
        <p:spPr>
          <a:xfrm>
            <a:off x="1182688" y="2017713"/>
            <a:ext cx="7656512" cy="4230687"/>
          </a:xfrm>
        </p:spPr>
        <p:txBody>
          <a:bodyPr/>
          <a:lstStyle/>
          <a:p>
            <a:r>
              <a:rPr lang="en-US"/>
              <a:t>Los resultados alcanzados con este trabajo, pueden ser ampliados con la utilización de una modelación más compleja, como el Método Generalizado de Momentos, recomendación que propongo para futuras investigaciones que cuenten con una mejor calidad de datos,talvez con una Base de Datos Sociales y Laborales más completa y que es tan necesaria para nuestro país. </a:t>
            </a:r>
            <a:endParaRPr lang="es-ES"/>
          </a:p>
        </p:txBody>
      </p:sp>
    </p:spTree>
  </p:cSld>
  <p:clrMapOvr>
    <a:masterClrMapping/>
  </p:clrMapOvr>
  <p:transition>
    <p:random/>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2"/>
          <p:cNvSpPr>
            <a:spLocks noGrp="1" noChangeArrowheads="1"/>
          </p:cNvSpPr>
          <p:nvPr>
            <p:ph type="ctrTitle"/>
          </p:nvPr>
        </p:nvSpPr>
        <p:spPr>
          <a:xfrm>
            <a:off x="685800" y="2133600"/>
            <a:ext cx="7772400" cy="1143000"/>
          </a:xfrm>
        </p:spPr>
        <p:txBody>
          <a:bodyPr/>
          <a:lstStyle/>
          <a:p>
            <a:pPr algn="ctr"/>
            <a:r>
              <a:rPr lang="en-US"/>
              <a:t>Antecedentes</a:t>
            </a:r>
            <a:endParaRPr lang="es-ES"/>
          </a:p>
        </p:txBody>
      </p:sp>
    </p:spTree>
  </p:cSld>
  <p:clrMapOvr>
    <a:masterClrMapping/>
  </p:clrMapOvr>
  <p:transition>
    <p:random/>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p:txBody>
          <a:bodyPr/>
          <a:lstStyle/>
          <a:p>
            <a:r>
              <a:rPr lang="en-US" sz="2400"/>
              <a:t>Trabajos Previos</a:t>
            </a:r>
            <a:endParaRPr lang="es-ES" sz="2400"/>
          </a:p>
        </p:txBody>
      </p:sp>
      <p:sp>
        <p:nvSpPr>
          <p:cNvPr id="96259" name="Rectangle 3"/>
          <p:cNvSpPr>
            <a:spLocks noGrp="1" noChangeArrowheads="1"/>
          </p:cNvSpPr>
          <p:nvPr>
            <p:ph type="body" idx="1"/>
          </p:nvPr>
        </p:nvSpPr>
        <p:spPr>
          <a:xfrm>
            <a:off x="1182688" y="1905000"/>
            <a:ext cx="7961312" cy="2097088"/>
          </a:xfrm>
        </p:spPr>
        <p:txBody>
          <a:bodyPr/>
          <a:lstStyle/>
          <a:p>
            <a:pPr>
              <a:lnSpc>
                <a:spcPct val="90000"/>
              </a:lnSpc>
            </a:pPr>
            <a:r>
              <a:rPr lang="en-US" sz="2200"/>
              <a:t>Rodrik, (1996) </a:t>
            </a:r>
            <a:r>
              <a:rPr lang="en-US" sz="2200">
                <a:sym typeface="Symbol" pitchFamily="18" charset="2"/>
              </a:rPr>
              <a:t> Número de Convenciones ILO Ratificadas.</a:t>
            </a:r>
          </a:p>
          <a:p>
            <a:pPr>
              <a:lnSpc>
                <a:spcPct val="90000"/>
              </a:lnSpc>
              <a:buFont typeface="Wingdings" pitchFamily="2" charset="2"/>
              <a:buNone/>
            </a:pPr>
            <a:r>
              <a:rPr lang="en-US" sz="2200">
                <a:sym typeface="Symbol" pitchFamily="18" charset="2"/>
              </a:rPr>
              <a:t>	Otras medidas para el reforzamiento de los Estándares Laborales.</a:t>
            </a:r>
          </a:p>
          <a:p>
            <a:pPr>
              <a:lnSpc>
                <a:spcPct val="90000"/>
              </a:lnSpc>
              <a:buFont typeface="Wingdings" pitchFamily="2" charset="2"/>
              <a:buNone/>
            </a:pPr>
            <a:r>
              <a:rPr lang="en-US" sz="2200">
                <a:sym typeface="Symbol" pitchFamily="18" charset="2"/>
              </a:rPr>
              <a:t>	 IED -  Países con Derechos Laborales Fuertes</a:t>
            </a:r>
          </a:p>
          <a:p>
            <a:pPr>
              <a:lnSpc>
                <a:spcPct val="90000"/>
              </a:lnSpc>
              <a:buFont typeface="Wingdings" pitchFamily="2" charset="2"/>
              <a:buNone/>
            </a:pPr>
            <a:r>
              <a:rPr lang="en-US" sz="2200">
                <a:sym typeface="Symbol" pitchFamily="18" charset="2"/>
              </a:rPr>
              <a:t>	 IED -  Falta de Refuerzo en Prohibiciones de Trabajo Infantil</a:t>
            </a:r>
          </a:p>
          <a:p>
            <a:pPr>
              <a:lnSpc>
                <a:spcPct val="90000"/>
              </a:lnSpc>
              <a:buFont typeface="Wingdings" pitchFamily="2" charset="2"/>
              <a:buNone/>
            </a:pPr>
            <a:endParaRPr lang="en-US" sz="2200">
              <a:sym typeface="Symbol" pitchFamily="18" charset="2"/>
            </a:endParaRPr>
          </a:p>
        </p:txBody>
      </p:sp>
      <p:sp>
        <p:nvSpPr>
          <p:cNvPr id="96261" name="Text Box 5"/>
          <p:cNvSpPr txBox="1">
            <a:spLocks noChangeArrowheads="1"/>
          </p:cNvSpPr>
          <p:nvPr/>
        </p:nvSpPr>
        <p:spPr bwMode="auto">
          <a:xfrm>
            <a:off x="1187450" y="4141788"/>
            <a:ext cx="7696200" cy="2716212"/>
          </a:xfrm>
          <a:prstGeom prst="rect">
            <a:avLst/>
          </a:prstGeom>
          <a:noFill/>
          <a:ln w="9525">
            <a:noFill/>
            <a:miter lim="800000"/>
            <a:headEnd/>
            <a:tailEnd/>
          </a:ln>
          <a:effectLst/>
        </p:spPr>
        <p:txBody>
          <a:bodyPr>
            <a:spAutoFit/>
          </a:bodyPr>
          <a:lstStyle/>
          <a:p>
            <a:pPr>
              <a:lnSpc>
                <a:spcPct val="90000"/>
              </a:lnSpc>
              <a:spcBef>
                <a:spcPct val="20000"/>
              </a:spcBef>
              <a:buClr>
                <a:schemeClr val="folHlink"/>
              </a:buClr>
              <a:buSzPct val="60000"/>
              <a:buFont typeface="Wingdings" pitchFamily="2" charset="2"/>
              <a:buChar char="n"/>
            </a:pPr>
            <a:r>
              <a:rPr lang="en-US" sz="2200">
                <a:sym typeface="Symbol" pitchFamily="18" charset="2"/>
              </a:rPr>
              <a:t>  Cooke y Noble, (1998) IED de USA y su relación con las  </a:t>
            </a:r>
          </a:p>
          <a:p>
            <a:pPr>
              <a:lnSpc>
                <a:spcPct val="90000"/>
              </a:lnSpc>
              <a:spcBef>
                <a:spcPct val="20000"/>
              </a:spcBef>
              <a:buClr>
                <a:schemeClr val="folHlink"/>
              </a:buClr>
              <a:buSzPct val="60000"/>
              <a:buFont typeface="Wingdings" pitchFamily="2" charset="2"/>
              <a:buNone/>
            </a:pPr>
            <a:r>
              <a:rPr lang="en-US" sz="2200">
                <a:sym typeface="Symbol" pitchFamily="18" charset="2"/>
              </a:rPr>
              <a:t>   Ratificaciones ILO (México, Venezuela, Brasil,Colombia y </a:t>
            </a:r>
          </a:p>
          <a:p>
            <a:pPr>
              <a:lnSpc>
                <a:spcPct val="90000"/>
              </a:lnSpc>
              <a:spcBef>
                <a:spcPct val="20000"/>
              </a:spcBef>
              <a:buClr>
                <a:schemeClr val="folHlink"/>
              </a:buClr>
              <a:buSzPct val="60000"/>
              <a:buFont typeface="Wingdings" pitchFamily="2" charset="2"/>
              <a:buNone/>
            </a:pPr>
            <a:r>
              <a:rPr lang="en-US" sz="2200">
                <a:sym typeface="Symbol" pitchFamily="18" charset="2"/>
              </a:rPr>
              <a:t>    Argentina)</a:t>
            </a:r>
          </a:p>
          <a:p>
            <a:pPr>
              <a:lnSpc>
                <a:spcPct val="90000"/>
              </a:lnSpc>
              <a:spcBef>
                <a:spcPct val="20000"/>
              </a:spcBef>
              <a:buClr>
                <a:schemeClr val="folHlink"/>
              </a:buClr>
              <a:buSzPct val="60000"/>
              <a:buFont typeface="Wingdings" pitchFamily="2" charset="2"/>
              <a:buNone/>
            </a:pPr>
            <a:r>
              <a:rPr lang="en-US" sz="2200">
                <a:sym typeface="Symbol" pitchFamily="18" charset="2"/>
              </a:rPr>
              <a:t>	 IED -  Ratificaciones ILO</a:t>
            </a:r>
          </a:p>
          <a:p>
            <a:pPr>
              <a:lnSpc>
                <a:spcPct val="90000"/>
              </a:lnSpc>
              <a:spcBef>
                <a:spcPct val="20000"/>
              </a:spcBef>
              <a:buClr>
                <a:schemeClr val="folHlink"/>
              </a:buClr>
              <a:buSzPct val="60000"/>
              <a:buFont typeface="Wingdings" pitchFamily="2" charset="2"/>
              <a:buNone/>
            </a:pPr>
            <a:r>
              <a:rPr lang="en-US" sz="2200">
                <a:sym typeface="Symbol" pitchFamily="18" charset="2"/>
              </a:rPr>
              <a:t>	 IED - Sindicatos Poderosos, Negociación   	Centralizada y Restricción de Gobiernos en Despidos</a:t>
            </a:r>
          </a:p>
          <a:p>
            <a:pPr>
              <a:spcBef>
                <a:spcPct val="50000"/>
              </a:spcBef>
            </a:pPr>
            <a:endParaRPr lang="es-ES"/>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96259"/>
                                        </p:tgtEl>
                                        <p:attrNameLst>
                                          <p:attrName>style.visibility</p:attrName>
                                        </p:attrNameLst>
                                      </p:cBhvr>
                                      <p:to>
                                        <p:strVal val="visible"/>
                                      </p:to>
                                    </p:set>
                                    <p:anim calcmode="lin" valueType="num">
                                      <p:cBhvr additive="base">
                                        <p:cTn id="7" dur="500" fill="hold"/>
                                        <p:tgtEl>
                                          <p:spTgt spid="96259"/>
                                        </p:tgtEl>
                                        <p:attrNameLst>
                                          <p:attrName>ppt_x</p:attrName>
                                        </p:attrNameLst>
                                      </p:cBhvr>
                                      <p:tavLst>
                                        <p:tav tm="0">
                                          <p:val>
                                            <p:strVal val="0-#ppt_w/2"/>
                                          </p:val>
                                        </p:tav>
                                        <p:tav tm="100000">
                                          <p:val>
                                            <p:strVal val="#ppt_x"/>
                                          </p:val>
                                        </p:tav>
                                      </p:tavLst>
                                    </p:anim>
                                    <p:anim calcmode="lin" valueType="num">
                                      <p:cBhvr additive="base">
                                        <p:cTn id="8" dur="500" fill="hold"/>
                                        <p:tgtEl>
                                          <p:spTgt spid="9625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8" presetClass="entr" presetSubtype="12" fill="hold" grpId="0" nodeType="clickEffect">
                                  <p:stCondLst>
                                    <p:cond delay="0"/>
                                  </p:stCondLst>
                                  <p:childTnLst>
                                    <p:set>
                                      <p:cBhvr>
                                        <p:cTn id="12" dur="1" fill="hold">
                                          <p:stCondLst>
                                            <p:cond delay="0"/>
                                          </p:stCondLst>
                                        </p:cTn>
                                        <p:tgtEl>
                                          <p:spTgt spid="96261"/>
                                        </p:tgtEl>
                                        <p:attrNameLst>
                                          <p:attrName>style.visibility</p:attrName>
                                        </p:attrNameLst>
                                      </p:cBhvr>
                                      <p:to>
                                        <p:strVal val="visible"/>
                                      </p:to>
                                    </p:set>
                                    <p:animEffect transition="in" filter="strips(downLeft)">
                                      <p:cBhvr>
                                        <p:cTn id="13" dur="500"/>
                                        <p:tgtEl>
                                          <p:spTgt spid="962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259" grpId="0" autoUpdateAnimBg="0"/>
      <p:bldP spid="96261" grpId="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p:txBody>
          <a:bodyPr/>
          <a:lstStyle/>
          <a:p>
            <a:r>
              <a:rPr lang="en-US" sz="2400"/>
              <a:t>Trabajos Previos</a:t>
            </a:r>
            <a:endParaRPr lang="es-ES" sz="2400"/>
          </a:p>
        </p:txBody>
      </p:sp>
      <p:sp>
        <p:nvSpPr>
          <p:cNvPr id="97283" name="Rectangle 3"/>
          <p:cNvSpPr>
            <a:spLocks noGrp="1" noChangeArrowheads="1"/>
          </p:cNvSpPr>
          <p:nvPr>
            <p:ph type="body" idx="1"/>
          </p:nvPr>
        </p:nvSpPr>
        <p:spPr/>
        <p:txBody>
          <a:bodyPr/>
          <a:lstStyle/>
          <a:p>
            <a:r>
              <a:rPr lang="en-US" sz="2200"/>
              <a:t>OECD, (1995-1998) </a:t>
            </a:r>
            <a:r>
              <a:rPr lang="en-US" sz="2200">
                <a:sym typeface="Symbol" pitchFamily="18" charset="2"/>
              </a:rPr>
              <a:t> </a:t>
            </a:r>
            <a:r>
              <a:rPr lang="es-ES" sz="2200">
                <a:cs typeface="Times New Roman" pitchFamily="18" charset="0"/>
                <a:sym typeface="Symbol" pitchFamily="18" charset="2"/>
              </a:rPr>
              <a:t>Í</a:t>
            </a:r>
            <a:r>
              <a:rPr lang="en-US" sz="2200">
                <a:sym typeface="Symbol" pitchFamily="18" charset="2"/>
              </a:rPr>
              <a:t>ndice de Violaciones a los FACB</a:t>
            </a:r>
          </a:p>
          <a:p>
            <a:pPr>
              <a:buFont typeface="Wingdings" pitchFamily="2" charset="2"/>
              <a:buNone/>
            </a:pPr>
            <a:r>
              <a:rPr lang="en-US" sz="2200">
                <a:sym typeface="Symbol" pitchFamily="18" charset="2"/>
              </a:rPr>
              <a:t>	“Comercio Exterior, Empleo y Estándares Laborales</a:t>
            </a:r>
          </a:p>
          <a:p>
            <a:pPr algn="ctr">
              <a:buFont typeface="Wingdings" pitchFamily="2" charset="2"/>
              <a:buNone/>
            </a:pPr>
            <a:endParaRPr lang="en-US" sz="2200">
              <a:sym typeface="Symbol" pitchFamily="18" charset="2"/>
            </a:endParaRPr>
          </a:p>
          <a:p>
            <a:pPr algn="ctr">
              <a:buFont typeface="Wingdings" pitchFamily="2" charset="2"/>
              <a:buNone/>
            </a:pPr>
            <a:r>
              <a:rPr lang="en-US" sz="2200">
                <a:sym typeface="Symbol" pitchFamily="18" charset="2"/>
              </a:rPr>
              <a:t>	No existe evidencia de una “race to the bottom”</a:t>
            </a:r>
          </a:p>
        </p:txBody>
      </p:sp>
      <p:sp>
        <p:nvSpPr>
          <p:cNvPr id="97284" name="Text Box 4"/>
          <p:cNvSpPr txBox="1">
            <a:spLocks noChangeArrowheads="1"/>
          </p:cNvSpPr>
          <p:nvPr/>
        </p:nvSpPr>
        <p:spPr bwMode="auto">
          <a:xfrm>
            <a:off x="1136650" y="3789363"/>
            <a:ext cx="7467600" cy="762000"/>
          </a:xfrm>
          <a:prstGeom prst="rect">
            <a:avLst/>
          </a:prstGeom>
          <a:noFill/>
          <a:ln w="9525">
            <a:noFill/>
            <a:miter lim="800000"/>
            <a:headEnd/>
            <a:tailEnd/>
          </a:ln>
          <a:effectLst/>
        </p:spPr>
        <p:txBody>
          <a:bodyPr>
            <a:spAutoFit/>
          </a:bodyPr>
          <a:lstStyle/>
          <a:p>
            <a:pPr>
              <a:spcBef>
                <a:spcPct val="20000"/>
              </a:spcBef>
              <a:buClr>
                <a:schemeClr val="folHlink"/>
              </a:buClr>
              <a:buSzPct val="60000"/>
              <a:buFont typeface="Wingdings" pitchFamily="2" charset="2"/>
              <a:buChar char="n"/>
            </a:pPr>
            <a:r>
              <a:rPr lang="en-US" sz="2200">
                <a:sym typeface="Symbol" pitchFamily="18" charset="2"/>
              </a:rPr>
              <a:t>Conferencia de las Naciones Unidas, (2000) sobre Comercio y Desarrollo “Reporte Mundial de Inversión”</a:t>
            </a:r>
            <a:endParaRPr lang="es-ES"/>
          </a:p>
        </p:txBody>
      </p:sp>
      <p:sp>
        <p:nvSpPr>
          <p:cNvPr id="97285" name="Text Box 5"/>
          <p:cNvSpPr txBox="1">
            <a:spLocks noChangeArrowheads="1"/>
          </p:cNvSpPr>
          <p:nvPr/>
        </p:nvSpPr>
        <p:spPr bwMode="auto">
          <a:xfrm>
            <a:off x="1187450" y="4868863"/>
            <a:ext cx="7467600" cy="2447925"/>
          </a:xfrm>
          <a:prstGeom prst="rect">
            <a:avLst/>
          </a:prstGeom>
          <a:noFill/>
          <a:ln w="9525">
            <a:noFill/>
            <a:miter lim="800000"/>
            <a:headEnd/>
            <a:tailEnd/>
          </a:ln>
          <a:effectLst/>
        </p:spPr>
        <p:txBody>
          <a:bodyPr>
            <a:spAutoFit/>
          </a:bodyPr>
          <a:lstStyle/>
          <a:p>
            <a:pPr algn="ctr">
              <a:spcBef>
                <a:spcPct val="20000"/>
              </a:spcBef>
              <a:buClr>
                <a:schemeClr val="folHlink"/>
              </a:buClr>
              <a:buSzPct val="60000"/>
              <a:buFont typeface="Wingdings" pitchFamily="2" charset="2"/>
              <a:buNone/>
            </a:pPr>
            <a:r>
              <a:rPr lang="en-US" sz="2200">
                <a:sym typeface="Symbol" pitchFamily="18" charset="2"/>
              </a:rPr>
              <a:t>En las últimas décadas la IED se ha expandido establemente, existe una </a:t>
            </a:r>
            <a:r>
              <a:rPr lang="en-US" sz="2200" b="1">
                <a:sym typeface="Symbol" pitchFamily="18" charset="2"/>
              </a:rPr>
              <a:t>tendencia</a:t>
            </a:r>
            <a:r>
              <a:rPr lang="en-US" sz="2200">
                <a:sym typeface="Symbol" pitchFamily="18" charset="2"/>
              </a:rPr>
              <a:t> hacia países menos desarrollados.</a:t>
            </a:r>
            <a:endParaRPr lang="en-US" sz="2200" b="1">
              <a:sym typeface="Symbol" pitchFamily="18" charset="2"/>
            </a:endParaRPr>
          </a:p>
          <a:p>
            <a:pPr algn="ctr">
              <a:spcBef>
                <a:spcPct val="20000"/>
              </a:spcBef>
              <a:buClr>
                <a:schemeClr val="folHlink"/>
              </a:buClr>
              <a:buSzPct val="60000"/>
              <a:buFont typeface="Wingdings" pitchFamily="2" charset="2"/>
              <a:buChar char="n"/>
            </a:pPr>
            <a:endParaRPr lang="en-US" sz="2200">
              <a:sym typeface="Symbol" pitchFamily="18" charset="2"/>
            </a:endParaRPr>
          </a:p>
          <a:p>
            <a:pPr algn="ctr">
              <a:spcBef>
                <a:spcPct val="20000"/>
              </a:spcBef>
              <a:buClr>
                <a:schemeClr val="folHlink"/>
              </a:buClr>
              <a:buSzPct val="60000"/>
              <a:buFont typeface="Wingdings" pitchFamily="2" charset="2"/>
              <a:buNone/>
            </a:pPr>
            <a:endParaRPr lang="en-US" sz="2200">
              <a:sym typeface="Symbol" pitchFamily="18" charset="2"/>
            </a:endParaRPr>
          </a:p>
          <a:p>
            <a:pPr algn="ctr">
              <a:spcBef>
                <a:spcPct val="50000"/>
              </a:spcBef>
            </a:pPr>
            <a:endParaRPr lang="es-ES"/>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97283"/>
                                        </p:tgtEl>
                                        <p:attrNameLst>
                                          <p:attrName>style.visibility</p:attrName>
                                        </p:attrNameLst>
                                      </p:cBhvr>
                                      <p:to>
                                        <p:strVal val="visible"/>
                                      </p:to>
                                    </p:set>
                                    <p:anim calcmode="lin" valueType="num">
                                      <p:cBhvr additive="base">
                                        <p:cTn id="7" dur="500" fill="hold"/>
                                        <p:tgtEl>
                                          <p:spTgt spid="97283"/>
                                        </p:tgtEl>
                                        <p:attrNameLst>
                                          <p:attrName>ppt_x</p:attrName>
                                        </p:attrNameLst>
                                      </p:cBhvr>
                                      <p:tavLst>
                                        <p:tav tm="0">
                                          <p:val>
                                            <p:strVal val="0-#ppt_w/2"/>
                                          </p:val>
                                        </p:tav>
                                        <p:tav tm="100000">
                                          <p:val>
                                            <p:strVal val="#ppt_x"/>
                                          </p:val>
                                        </p:tav>
                                      </p:tavLst>
                                    </p:anim>
                                    <p:anim calcmode="lin" valueType="num">
                                      <p:cBhvr additive="base">
                                        <p:cTn id="8" dur="500" fill="hold"/>
                                        <p:tgtEl>
                                          <p:spTgt spid="9728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97284"/>
                                        </p:tgtEl>
                                        <p:attrNameLst>
                                          <p:attrName>style.visibility</p:attrName>
                                        </p:attrNameLst>
                                      </p:cBhvr>
                                      <p:to>
                                        <p:strVal val="visible"/>
                                      </p:to>
                                    </p:set>
                                    <p:anim calcmode="lin" valueType="num">
                                      <p:cBhvr additive="base">
                                        <p:cTn id="13" dur="500" fill="hold"/>
                                        <p:tgtEl>
                                          <p:spTgt spid="97284"/>
                                        </p:tgtEl>
                                        <p:attrNameLst>
                                          <p:attrName>ppt_x</p:attrName>
                                        </p:attrNameLst>
                                      </p:cBhvr>
                                      <p:tavLst>
                                        <p:tav tm="0">
                                          <p:val>
                                            <p:strVal val="0-#ppt_w/2"/>
                                          </p:val>
                                        </p:tav>
                                        <p:tav tm="100000">
                                          <p:val>
                                            <p:strVal val="#ppt_x"/>
                                          </p:val>
                                        </p:tav>
                                      </p:tavLst>
                                    </p:anim>
                                    <p:anim calcmode="lin" valueType="num">
                                      <p:cBhvr additive="base">
                                        <p:cTn id="14" dur="500" fill="hold"/>
                                        <p:tgtEl>
                                          <p:spTgt spid="97284"/>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97285"/>
                                        </p:tgtEl>
                                        <p:attrNameLst>
                                          <p:attrName>style.visibility</p:attrName>
                                        </p:attrNameLst>
                                      </p:cBhvr>
                                      <p:to>
                                        <p:strVal val="visible"/>
                                      </p:to>
                                    </p:set>
                                    <p:anim calcmode="lin" valueType="num">
                                      <p:cBhvr additive="base">
                                        <p:cTn id="19" dur="500" fill="hold"/>
                                        <p:tgtEl>
                                          <p:spTgt spid="97285"/>
                                        </p:tgtEl>
                                        <p:attrNameLst>
                                          <p:attrName>ppt_x</p:attrName>
                                        </p:attrNameLst>
                                      </p:cBhvr>
                                      <p:tavLst>
                                        <p:tav tm="0">
                                          <p:val>
                                            <p:strVal val="0-#ppt_w/2"/>
                                          </p:val>
                                        </p:tav>
                                        <p:tav tm="100000">
                                          <p:val>
                                            <p:strVal val="#ppt_x"/>
                                          </p:val>
                                        </p:tav>
                                      </p:tavLst>
                                    </p:anim>
                                    <p:anim calcmode="lin" valueType="num">
                                      <p:cBhvr additive="base">
                                        <p:cTn id="20" dur="500" fill="hold"/>
                                        <p:tgtEl>
                                          <p:spTgt spid="9728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283" grpId="0" autoUpdateAnimBg="0"/>
      <p:bldP spid="97284" grpId="0" autoUpdateAnimBg="0"/>
      <p:bldP spid="97285"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ChangeArrowheads="1"/>
          </p:cNvSpPr>
          <p:nvPr>
            <p:ph type="ctrTitle"/>
          </p:nvPr>
        </p:nvSpPr>
        <p:spPr>
          <a:xfrm>
            <a:off x="685800" y="2057400"/>
            <a:ext cx="7772400" cy="1143000"/>
          </a:xfrm>
        </p:spPr>
        <p:txBody>
          <a:bodyPr/>
          <a:lstStyle/>
          <a:p>
            <a:pPr algn="ctr"/>
            <a:r>
              <a:rPr lang="en-US"/>
              <a:t>Marco Teórico</a:t>
            </a:r>
            <a:endParaRPr lang="es-ES"/>
          </a:p>
        </p:txBody>
      </p:sp>
    </p:spTree>
  </p:cSld>
  <p:clrMapOvr>
    <a:masterClrMapping/>
  </p:clrMapOvr>
  <p:transition>
    <p:random/>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9331" name="Rectangle 3"/>
          <p:cNvSpPr>
            <a:spLocks noGrp="1" noChangeArrowheads="1"/>
          </p:cNvSpPr>
          <p:nvPr>
            <p:ph type="body" sz="half" idx="1"/>
          </p:nvPr>
        </p:nvSpPr>
        <p:spPr>
          <a:xfrm>
            <a:off x="1182688" y="2017713"/>
            <a:ext cx="7504112" cy="877887"/>
          </a:xfrm>
        </p:spPr>
        <p:txBody>
          <a:bodyPr/>
          <a:lstStyle/>
          <a:p>
            <a:pPr algn="ctr">
              <a:buFont typeface="Wingdings" pitchFamily="2" charset="2"/>
              <a:buNone/>
            </a:pPr>
            <a:r>
              <a:rPr lang="en-US" sz="2200"/>
              <a:t>“Efectos de los Estándares Laborales sobre Costos Laborales y Flujos de IED”, (2002)</a:t>
            </a:r>
            <a:endParaRPr lang="es-ES" sz="2200"/>
          </a:p>
        </p:txBody>
      </p:sp>
      <p:sp>
        <p:nvSpPr>
          <p:cNvPr id="99332" name="Rectangle 4"/>
          <p:cNvSpPr>
            <a:spLocks noGrp="1" noChangeArrowheads="1"/>
          </p:cNvSpPr>
          <p:nvPr>
            <p:ph type="body" sz="half" idx="2"/>
          </p:nvPr>
        </p:nvSpPr>
        <p:spPr>
          <a:xfrm>
            <a:off x="914400" y="3163888"/>
            <a:ext cx="8040688" cy="2932112"/>
          </a:xfrm>
        </p:spPr>
        <p:txBody>
          <a:bodyPr/>
          <a:lstStyle/>
          <a:p>
            <a:r>
              <a:rPr lang="en-US" sz="2400"/>
              <a:t>127 países  </a:t>
            </a:r>
            <a:r>
              <a:rPr lang="en-US" sz="2400">
                <a:sym typeface="Symbol" pitchFamily="18" charset="2"/>
              </a:rPr>
              <a:t>  La Inversión es atraída hacia ambientes </a:t>
            </a:r>
            <a:r>
              <a:rPr lang="en-US" sz="2400" b="1">
                <a:sym typeface="Symbol" pitchFamily="18" charset="2"/>
              </a:rPr>
              <a:t>más</a:t>
            </a:r>
            <a:r>
              <a:rPr lang="en-US" sz="2400">
                <a:sym typeface="Symbol" pitchFamily="18" charset="2"/>
              </a:rPr>
              <a:t> </a:t>
            </a:r>
            <a:r>
              <a:rPr lang="en-US" sz="2400" b="1">
                <a:sym typeface="Symbol" pitchFamily="18" charset="2"/>
              </a:rPr>
              <a:t>estables</a:t>
            </a:r>
            <a:r>
              <a:rPr lang="en-US" sz="2400">
                <a:sym typeface="Symbol" pitchFamily="18" charset="2"/>
              </a:rPr>
              <a:t> con estándares laborales más </a:t>
            </a:r>
            <a:r>
              <a:rPr lang="en-US" sz="2400" b="1">
                <a:sym typeface="Symbol" pitchFamily="18" charset="2"/>
              </a:rPr>
              <a:t>altos.</a:t>
            </a:r>
            <a:endParaRPr lang="en-US" sz="2400">
              <a:sym typeface="Symbol" pitchFamily="18" charset="2"/>
            </a:endParaRPr>
          </a:p>
          <a:p>
            <a:pPr algn="ctr">
              <a:buFont typeface="Wingdings" pitchFamily="2" charset="2"/>
              <a:buNone/>
            </a:pPr>
            <a:endParaRPr lang="en-US" sz="2400">
              <a:sym typeface="Symbol" pitchFamily="18" charset="2"/>
            </a:endParaRPr>
          </a:p>
          <a:p>
            <a:pPr algn="ctr">
              <a:buFont typeface="Wingdings" pitchFamily="2" charset="2"/>
              <a:buNone/>
            </a:pPr>
            <a:r>
              <a:rPr lang="en-US" sz="2400">
                <a:sym typeface="Symbol" pitchFamily="18" charset="2"/>
              </a:rPr>
              <a:t>Construcción de </a:t>
            </a:r>
            <a:r>
              <a:rPr lang="en-US" sz="2400" b="1">
                <a:sym typeface="Symbol" pitchFamily="18" charset="2"/>
              </a:rPr>
              <a:t>muchas medidas</a:t>
            </a:r>
            <a:r>
              <a:rPr lang="en-US" sz="2400">
                <a:sym typeface="Symbol" pitchFamily="18" charset="2"/>
              </a:rPr>
              <a:t> para cada Derecho Fundamental del Trabajo</a:t>
            </a:r>
            <a:endParaRPr lang="en-US" sz="2400" b="1"/>
          </a:p>
          <a:p>
            <a:pPr>
              <a:buFont typeface="Wingdings" pitchFamily="2" charset="2"/>
              <a:buNone/>
            </a:pPr>
            <a:endParaRPr lang="es-ES" sz="2400"/>
          </a:p>
        </p:txBody>
      </p:sp>
      <p:sp>
        <p:nvSpPr>
          <p:cNvPr id="99333" name="Rectangle 5"/>
          <p:cNvSpPr>
            <a:spLocks noChangeArrowheads="1"/>
          </p:cNvSpPr>
          <p:nvPr/>
        </p:nvSpPr>
        <p:spPr bwMode="auto">
          <a:xfrm>
            <a:off x="1143000" y="609600"/>
            <a:ext cx="7793038" cy="1143000"/>
          </a:xfrm>
          <a:prstGeom prst="rect">
            <a:avLst/>
          </a:prstGeom>
          <a:noFill/>
          <a:ln w="9525">
            <a:noFill/>
            <a:miter lim="800000"/>
            <a:headEnd/>
            <a:tailEnd/>
          </a:ln>
          <a:effectLst/>
        </p:spPr>
        <p:txBody>
          <a:bodyPr anchor="b"/>
          <a:lstStyle/>
          <a:p>
            <a:r>
              <a:rPr lang="en-US">
                <a:solidFill>
                  <a:schemeClr val="tx2"/>
                </a:solidFill>
              </a:rPr>
              <a:t>La Teor</a:t>
            </a:r>
            <a:r>
              <a:rPr lang="es-EC">
                <a:solidFill>
                  <a:schemeClr val="tx2"/>
                </a:solidFill>
                <a:cs typeface="Times New Roman" pitchFamily="18" charset="0"/>
              </a:rPr>
              <a:t>í</a:t>
            </a:r>
            <a:r>
              <a:rPr lang="en-US">
                <a:solidFill>
                  <a:schemeClr val="tx2"/>
                </a:solidFill>
              </a:rPr>
              <a:t>a de Inversi</a:t>
            </a:r>
            <a:r>
              <a:rPr lang="es-EC">
                <a:solidFill>
                  <a:schemeClr val="tx2"/>
                </a:solidFill>
                <a:cs typeface="Times New Roman" pitchFamily="18" charset="0"/>
              </a:rPr>
              <a:t>ó</a:t>
            </a:r>
            <a:r>
              <a:rPr lang="en-US">
                <a:solidFill>
                  <a:schemeClr val="tx2"/>
                </a:solidFill>
              </a:rPr>
              <a:t>n Extranjera de David Kucera</a:t>
            </a:r>
            <a:endParaRPr lang="es-ES">
              <a:solidFill>
                <a:schemeClr val="tx2"/>
              </a:solidFill>
            </a:endParaRP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6" fill="hold" grpId="0" nodeType="clickEffect">
                                  <p:stCondLst>
                                    <p:cond delay="0"/>
                                  </p:stCondLst>
                                  <p:childTnLst>
                                    <p:set>
                                      <p:cBhvr>
                                        <p:cTn id="6" dur="1" fill="hold">
                                          <p:stCondLst>
                                            <p:cond delay="0"/>
                                          </p:stCondLst>
                                        </p:cTn>
                                        <p:tgtEl>
                                          <p:spTgt spid="99331"/>
                                        </p:tgtEl>
                                        <p:attrNameLst>
                                          <p:attrName>style.visibility</p:attrName>
                                        </p:attrNameLst>
                                      </p:cBhvr>
                                      <p:to>
                                        <p:strVal val="visible"/>
                                      </p:to>
                                    </p:set>
                                    <p:anim calcmode="lin" valueType="num">
                                      <p:cBhvr additive="base">
                                        <p:cTn id="7" dur="500" fill="hold"/>
                                        <p:tgtEl>
                                          <p:spTgt spid="99331"/>
                                        </p:tgtEl>
                                        <p:attrNameLst>
                                          <p:attrName>ppt_x</p:attrName>
                                        </p:attrNameLst>
                                      </p:cBhvr>
                                      <p:tavLst>
                                        <p:tav tm="0">
                                          <p:val>
                                            <p:strVal val="1+#ppt_w/2"/>
                                          </p:val>
                                        </p:tav>
                                        <p:tav tm="100000">
                                          <p:val>
                                            <p:strVal val="#ppt_x"/>
                                          </p:val>
                                        </p:tav>
                                      </p:tavLst>
                                    </p:anim>
                                    <p:anim calcmode="lin" valueType="num">
                                      <p:cBhvr additive="base">
                                        <p:cTn id="8" dur="500" fill="hold"/>
                                        <p:tgtEl>
                                          <p:spTgt spid="9933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99332"/>
                                        </p:tgtEl>
                                        <p:attrNameLst>
                                          <p:attrName>style.visibility</p:attrName>
                                        </p:attrNameLst>
                                      </p:cBhvr>
                                      <p:to>
                                        <p:strVal val="visible"/>
                                      </p:to>
                                    </p:set>
                                    <p:anim calcmode="lin" valueType="num">
                                      <p:cBhvr additive="base">
                                        <p:cTn id="13" dur="500" fill="hold"/>
                                        <p:tgtEl>
                                          <p:spTgt spid="99332"/>
                                        </p:tgtEl>
                                        <p:attrNameLst>
                                          <p:attrName>ppt_x</p:attrName>
                                        </p:attrNameLst>
                                      </p:cBhvr>
                                      <p:tavLst>
                                        <p:tav tm="0">
                                          <p:val>
                                            <p:strVal val="0-#ppt_w/2"/>
                                          </p:val>
                                        </p:tav>
                                        <p:tav tm="100000">
                                          <p:val>
                                            <p:strVal val="#ppt_x"/>
                                          </p:val>
                                        </p:tav>
                                      </p:tavLst>
                                    </p:anim>
                                    <p:anim calcmode="lin" valueType="num">
                                      <p:cBhvr additive="base">
                                        <p:cTn id="14" dur="500" fill="hold"/>
                                        <p:tgtEl>
                                          <p:spTgt spid="993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331" grpId="0" autoUpdateAnimBg="0"/>
      <p:bldP spid="99332"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ChangeArrowheads="1"/>
          </p:cNvSpPr>
          <p:nvPr>
            <p:ph type="title"/>
          </p:nvPr>
        </p:nvSpPr>
        <p:spPr/>
        <p:txBody>
          <a:bodyPr/>
          <a:lstStyle/>
          <a:p>
            <a:r>
              <a:rPr lang="en-US" sz="2400"/>
              <a:t>La Teor</a:t>
            </a:r>
            <a:r>
              <a:rPr lang="es-EC" sz="2400">
                <a:cs typeface="Times New Roman" pitchFamily="18" charset="0"/>
              </a:rPr>
              <a:t>í</a:t>
            </a:r>
            <a:r>
              <a:rPr lang="en-US" sz="2400"/>
              <a:t>a de Inversi</a:t>
            </a:r>
            <a:r>
              <a:rPr lang="es-EC" sz="2400">
                <a:cs typeface="Times New Roman" pitchFamily="18" charset="0"/>
              </a:rPr>
              <a:t>ó</a:t>
            </a:r>
            <a:r>
              <a:rPr lang="en-US" sz="2400"/>
              <a:t>n Extranjera de David Kucera</a:t>
            </a:r>
            <a:endParaRPr lang="es-ES" sz="2400"/>
          </a:p>
        </p:txBody>
      </p:sp>
      <p:grpSp>
        <p:nvGrpSpPr>
          <p:cNvPr id="109708" name="Group 140"/>
          <p:cNvGrpSpPr>
            <a:grpSpLocks/>
          </p:cNvGrpSpPr>
          <p:nvPr/>
        </p:nvGrpSpPr>
        <p:grpSpPr bwMode="auto">
          <a:xfrm>
            <a:off x="609600" y="2590800"/>
            <a:ext cx="7924800" cy="3810000"/>
            <a:chOff x="-2" y="-2"/>
            <a:chExt cx="3888" cy="6050"/>
          </a:xfrm>
        </p:grpSpPr>
        <p:grpSp>
          <p:nvGrpSpPr>
            <p:cNvPr id="109706" name="Group 138"/>
            <p:cNvGrpSpPr>
              <a:grpSpLocks/>
            </p:cNvGrpSpPr>
            <p:nvPr/>
          </p:nvGrpSpPr>
          <p:grpSpPr bwMode="auto">
            <a:xfrm>
              <a:off x="0" y="0"/>
              <a:ext cx="3884" cy="6046"/>
              <a:chOff x="0" y="0"/>
              <a:chExt cx="3884" cy="6046"/>
            </a:xfrm>
          </p:grpSpPr>
          <p:grpSp>
            <p:nvGrpSpPr>
              <p:cNvPr id="109665" name="Group 97"/>
              <p:cNvGrpSpPr>
                <a:grpSpLocks/>
              </p:cNvGrpSpPr>
              <p:nvPr/>
            </p:nvGrpSpPr>
            <p:grpSpPr bwMode="auto">
              <a:xfrm>
                <a:off x="0" y="0"/>
                <a:ext cx="576" cy="6046"/>
                <a:chOff x="0" y="0"/>
                <a:chExt cx="576" cy="6046"/>
              </a:xfrm>
            </p:grpSpPr>
            <p:sp>
              <p:nvSpPr>
                <p:cNvPr id="109643" name="Rectangle 75"/>
                <p:cNvSpPr>
                  <a:spLocks noChangeArrowheads="1"/>
                </p:cNvSpPr>
                <p:nvPr/>
              </p:nvSpPr>
              <p:spPr bwMode="auto">
                <a:xfrm>
                  <a:off x="0" y="0"/>
                  <a:ext cx="576" cy="6046"/>
                </a:xfrm>
                <a:prstGeom prst="rect">
                  <a:avLst/>
                </a:prstGeom>
                <a:noFill/>
                <a:ln w="9525">
                  <a:noFill/>
                  <a:miter lim="800000"/>
                  <a:headEnd/>
                  <a:tailEnd/>
                </a:ln>
                <a:effectLst/>
              </p:spPr>
              <p:txBody>
                <a:bodyPr anchor="ctr"/>
                <a:lstStyle/>
                <a:p>
                  <a:pPr algn="ctr"/>
                  <a:r>
                    <a:rPr lang="es-EC" sz="1000" b="1">
                      <a:latin typeface="Arial" charset="0"/>
                      <a:cs typeface="Times New Roman" pitchFamily="18" charset="0"/>
                    </a:rPr>
                    <a:t>Libertad de Asociación y Negociación Colectiva (Freedom of Asociation and Colective Baragin FACB)</a:t>
                  </a:r>
                  <a:endParaRPr lang="en-US" sz="1200" b="1">
                    <a:latin typeface="Arial" charset="0"/>
                    <a:cs typeface="Times New Roman" pitchFamily="18" charset="0"/>
                  </a:endParaRPr>
                </a:p>
                <a:p>
                  <a:pPr algn="ctr" eaLnBrk="0" hangingPunct="0"/>
                  <a:endParaRPr lang="en-US" b="1">
                    <a:latin typeface="Arial" charset="0"/>
                  </a:endParaRPr>
                </a:p>
              </p:txBody>
            </p:sp>
            <p:sp>
              <p:nvSpPr>
                <p:cNvPr id="109664" name="Rectangle 96"/>
                <p:cNvSpPr>
                  <a:spLocks noChangeArrowheads="1"/>
                </p:cNvSpPr>
                <p:nvPr/>
              </p:nvSpPr>
              <p:spPr bwMode="auto">
                <a:xfrm>
                  <a:off x="0" y="0"/>
                  <a:ext cx="576" cy="6046"/>
                </a:xfrm>
                <a:prstGeom prst="rect">
                  <a:avLst/>
                </a:prstGeom>
                <a:noFill/>
                <a:ln w="7">
                  <a:solidFill>
                    <a:srgbClr val="A0A0A0"/>
                  </a:solidFill>
                  <a:miter lim="800000"/>
                  <a:headEnd/>
                  <a:tailEnd/>
                </a:ln>
                <a:effectLst/>
              </p:spPr>
              <p:txBody>
                <a:bodyPr wrap="none"/>
                <a:lstStyle/>
                <a:p>
                  <a:endParaRPr lang="es-ES"/>
                </a:p>
              </p:txBody>
            </p:sp>
          </p:grpSp>
          <p:grpSp>
            <p:nvGrpSpPr>
              <p:cNvPr id="109667" name="Group 99"/>
              <p:cNvGrpSpPr>
                <a:grpSpLocks/>
              </p:cNvGrpSpPr>
              <p:nvPr/>
            </p:nvGrpSpPr>
            <p:grpSpPr bwMode="auto">
              <a:xfrm>
                <a:off x="576" y="0"/>
                <a:ext cx="821" cy="672"/>
                <a:chOff x="576" y="0"/>
                <a:chExt cx="821" cy="672"/>
              </a:xfrm>
            </p:grpSpPr>
            <p:sp>
              <p:nvSpPr>
                <p:cNvPr id="109644" name="Rectangle 76"/>
                <p:cNvSpPr>
                  <a:spLocks noChangeArrowheads="1"/>
                </p:cNvSpPr>
                <p:nvPr/>
              </p:nvSpPr>
              <p:spPr bwMode="auto">
                <a:xfrm>
                  <a:off x="576" y="0"/>
                  <a:ext cx="821" cy="672"/>
                </a:xfrm>
                <a:prstGeom prst="rect">
                  <a:avLst/>
                </a:prstGeom>
                <a:noFill/>
                <a:ln w="9525">
                  <a:noFill/>
                  <a:miter lim="800000"/>
                  <a:headEnd/>
                  <a:tailEnd/>
                </a:ln>
                <a:effectLst/>
              </p:spPr>
              <p:txBody>
                <a:bodyPr anchor="ctr"/>
                <a:lstStyle/>
                <a:p>
                  <a:pPr algn="just"/>
                  <a:r>
                    <a:rPr lang="es-EC" sz="1000">
                      <a:latin typeface="Arial" charset="0"/>
                      <a:cs typeface="Times New Roman" pitchFamily="18" charset="0"/>
                    </a:rPr>
                    <a:t> - Tasa de Sindicalización (Unionization Rate)</a:t>
                  </a:r>
                  <a:endParaRPr lang="en-US">
                    <a:latin typeface="Arial" charset="0"/>
                  </a:endParaRPr>
                </a:p>
              </p:txBody>
            </p:sp>
            <p:sp>
              <p:nvSpPr>
                <p:cNvPr id="109666" name="Rectangle 98"/>
                <p:cNvSpPr>
                  <a:spLocks noChangeArrowheads="1"/>
                </p:cNvSpPr>
                <p:nvPr/>
              </p:nvSpPr>
              <p:spPr bwMode="auto">
                <a:xfrm>
                  <a:off x="576" y="0"/>
                  <a:ext cx="821" cy="672"/>
                </a:xfrm>
                <a:prstGeom prst="rect">
                  <a:avLst/>
                </a:prstGeom>
                <a:noFill/>
                <a:ln w="7">
                  <a:solidFill>
                    <a:srgbClr val="A0A0A0"/>
                  </a:solidFill>
                  <a:miter lim="800000"/>
                  <a:headEnd/>
                  <a:tailEnd/>
                </a:ln>
                <a:effectLst/>
              </p:spPr>
              <p:txBody>
                <a:bodyPr wrap="none"/>
                <a:lstStyle/>
                <a:p>
                  <a:endParaRPr lang="es-ES"/>
                </a:p>
              </p:txBody>
            </p:sp>
          </p:grpSp>
          <p:grpSp>
            <p:nvGrpSpPr>
              <p:cNvPr id="109669" name="Group 101"/>
              <p:cNvGrpSpPr>
                <a:grpSpLocks/>
              </p:cNvGrpSpPr>
              <p:nvPr/>
            </p:nvGrpSpPr>
            <p:grpSpPr bwMode="auto">
              <a:xfrm>
                <a:off x="1397" y="0"/>
                <a:ext cx="407" cy="6046"/>
                <a:chOff x="1397" y="0"/>
                <a:chExt cx="407" cy="6046"/>
              </a:xfrm>
            </p:grpSpPr>
            <p:sp>
              <p:nvSpPr>
                <p:cNvPr id="109645" name="Rectangle 77"/>
                <p:cNvSpPr>
                  <a:spLocks noChangeArrowheads="1"/>
                </p:cNvSpPr>
                <p:nvPr/>
              </p:nvSpPr>
              <p:spPr bwMode="auto">
                <a:xfrm>
                  <a:off x="1397" y="0"/>
                  <a:ext cx="407" cy="6046"/>
                </a:xfrm>
                <a:prstGeom prst="rect">
                  <a:avLst/>
                </a:prstGeom>
                <a:noFill/>
                <a:ln w="9525">
                  <a:noFill/>
                  <a:miter lim="800000"/>
                  <a:headEnd/>
                  <a:tailEnd/>
                </a:ln>
                <a:effectLst/>
              </p:spPr>
              <p:txBody>
                <a:bodyPr anchor="ctr"/>
                <a:lstStyle/>
                <a:p>
                  <a:pPr algn="ctr"/>
                  <a:r>
                    <a:rPr lang="es-EC" sz="1000" b="1">
                      <a:latin typeface="Arial" charset="0"/>
                      <a:cs typeface="Times New Roman" pitchFamily="18" charset="0"/>
                    </a:rPr>
                    <a:t>Trabajo</a:t>
                  </a:r>
                  <a:r>
                    <a:rPr lang="es-EC" sz="1000">
                      <a:latin typeface="Arial" charset="0"/>
                      <a:cs typeface="Times New Roman" pitchFamily="18" charset="0"/>
                    </a:rPr>
                    <a:t> </a:t>
                  </a:r>
                  <a:endParaRPr lang="en-US" sz="1200">
                    <a:latin typeface="Arial" charset="0"/>
                    <a:cs typeface="Times New Roman" pitchFamily="18" charset="0"/>
                  </a:endParaRPr>
                </a:p>
                <a:p>
                  <a:pPr algn="ctr" eaLnBrk="0" hangingPunct="0"/>
                  <a:r>
                    <a:rPr lang="es-EC" sz="1000" b="1">
                      <a:latin typeface="Arial" charset="0"/>
                      <a:cs typeface="Times New Roman" pitchFamily="18" charset="0"/>
                    </a:rPr>
                    <a:t>Infantil</a:t>
                  </a:r>
                  <a:endParaRPr lang="en-US" sz="1200" b="1">
                    <a:latin typeface="Arial" charset="0"/>
                    <a:cs typeface="Times New Roman" pitchFamily="18" charset="0"/>
                  </a:endParaRPr>
                </a:p>
                <a:p>
                  <a:pPr algn="ctr" eaLnBrk="0" hangingPunct="0"/>
                  <a:endParaRPr lang="en-US">
                    <a:latin typeface="Arial" charset="0"/>
                  </a:endParaRPr>
                </a:p>
              </p:txBody>
            </p:sp>
            <p:sp>
              <p:nvSpPr>
                <p:cNvPr id="109668" name="Rectangle 100"/>
                <p:cNvSpPr>
                  <a:spLocks noChangeArrowheads="1"/>
                </p:cNvSpPr>
                <p:nvPr/>
              </p:nvSpPr>
              <p:spPr bwMode="auto">
                <a:xfrm>
                  <a:off x="1397" y="0"/>
                  <a:ext cx="407" cy="6046"/>
                </a:xfrm>
                <a:prstGeom prst="rect">
                  <a:avLst/>
                </a:prstGeom>
                <a:noFill/>
                <a:ln w="7">
                  <a:solidFill>
                    <a:srgbClr val="A0A0A0"/>
                  </a:solidFill>
                  <a:miter lim="800000"/>
                  <a:headEnd/>
                  <a:tailEnd/>
                </a:ln>
                <a:effectLst/>
              </p:spPr>
              <p:txBody>
                <a:bodyPr wrap="none"/>
                <a:lstStyle/>
                <a:p>
                  <a:endParaRPr lang="es-ES"/>
                </a:p>
              </p:txBody>
            </p:sp>
          </p:grpSp>
          <p:grpSp>
            <p:nvGrpSpPr>
              <p:cNvPr id="109671" name="Group 103"/>
              <p:cNvGrpSpPr>
                <a:grpSpLocks/>
              </p:cNvGrpSpPr>
              <p:nvPr/>
            </p:nvGrpSpPr>
            <p:grpSpPr bwMode="auto">
              <a:xfrm>
                <a:off x="1804" y="0"/>
                <a:ext cx="948" cy="672"/>
                <a:chOff x="1804" y="0"/>
                <a:chExt cx="948" cy="672"/>
              </a:xfrm>
            </p:grpSpPr>
            <p:sp>
              <p:nvSpPr>
                <p:cNvPr id="109646" name="Rectangle 78"/>
                <p:cNvSpPr>
                  <a:spLocks noChangeArrowheads="1"/>
                </p:cNvSpPr>
                <p:nvPr/>
              </p:nvSpPr>
              <p:spPr bwMode="auto">
                <a:xfrm>
                  <a:off x="1804" y="0"/>
                  <a:ext cx="948" cy="672"/>
                </a:xfrm>
                <a:prstGeom prst="rect">
                  <a:avLst/>
                </a:prstGeom>
                <a:noFill/>
                <a:ln w="9525">
                  <a:noFill/>
                  <a:miter lim="800000"/>
                  <a:headEnd/>
                  <a:tailEnd/>
                </a:ln>
                <a:effectLst/>
              </p:spPr>
              <p:txBody>
                <a:bodyPr anchor="ctr"/>
                <a:lstStyle/>
                <a:p>
                  <a:pPr algn="just"/>
                  <a:r>
                    <a:rPr lang="es-EC" sz="1000">
                      <a:latin typeface="Arial" charset="0"/>
                      <a:cs typeface="Times New Roman" pitchFamily="18" charset="0"/>
                    </a:rPr>
                    <a:t> - Tasa de Participación en la Fuerza Laboral (10-14  años total y por sexos)</a:t>
                  </a:r>
                  <a:endParaRPr lang="en-US">
                    <a:latin typeface="Arial" charset="0"/>
                  </a:endParaRPr>
                </a:p>
              </p:txBody>
            </p:sp>
            <p:sp>
              <p:nvSpPr>
                <p:cNvPr id="109670" name="Rectangle 102"/>
                <p:cNvSpPr>
                  <a:spLocks noChangeArrowheads="1"/>
                </p:cNvSpPr>
                <p:nvPr/>
              </p:nvSpPr>
              <p:spPr bwMode="auto">
                <a:xfrm>
                  <a:off x="1804" y="0"/>
                  <a:ext cx="948" cy="672"/>
                </a:xfrm>
                <a:prstGeom prst="rect">
                  <a:avLst/>
                </a:prstGeom>
                <a:noFill/>
                <a:ln w="7">
                  <a:solidFill>
                    <a:srgbClr val="A0A0A0"/>
                  </a:solidFill>
                  <a:miter lim="800000"/>
                  <a:headEnd/>
                  <a:tailEnd/>
                </a:ln>
                <a:effectLst/>
              </p:spPr>
              <p:txBody>
                <a:bodyPr wrap="none"/>
                <a:lstStyle/>
                <a:p>
                  <a:endParaRPr lang="es-ES"/>
                </a:p>
              </p:txBody>
            </p:sp>
          </p:grpSp>
          <p:grpSp>
            <p:nvGrpSpPr>
              <p:cNvPr id="109673" name="Group 105"/>
              <p:cNvGrpSpPr>
                <a:grpSpLocks/>
              </p:cNvGrpSpPr>
              <p:nvPr/>
            </p:nvGrpSpPr>
            <p:grpSpPr bwMode="auto">
              <a:xfrm>
                <a:off x="2752" y="0"/>
                <a:ext cx="359" cy="6046"/>
                <a:chOff x="2752" y="0"/>
                <a:chExt cx="359" cy="6046"/>
              </a:xfrm>
            </p:grpSpPr>
            <p:sp>
              <p:nvSpPr>
                <p:cNvPr id="109647" name="Rectangle 79"/>
                <p:cNvSpPr>
                  <a:spLocks noChangeArrowheads="1"/>
                </p:cNvSpPr>
                <p:nvPr/>
              </p:nvSpPr>
              <p:spPr bwMode="auto">
                <a:xfrm>
                  <a:off x="2752" y="0"/>
                  <a:ext cx="359" cy="6046"/>
                </a:xfrm>
                <a:prstGeom prst="rect">
                  <a:avLst/>
                </a:prstGeom>
                <a:noFill/>
                <a:ln w="9525">
                  <a:noFill/>
                  <a:miter lim="800000"/>
                  <a:headEnd/>
                  <a:tailEnd/>
                </a:ln>
                <a:effectLst/>
              </p:spPr>
              <p:txBody>
                <a:bodyPr anchor="ctr"/>
                <a:lstStyle/>
                <a:p>
                  <a:pPr algn="ctr"/>
                  <a:r>
                    <a:rPr lang="es-EC" sz="1000" b="1">
                      <a:latin typeface="Arial" charset="0"/>
                      <a:cs typeface="Times New Roman" pitchFamily="18" charset="0"/>
                    </a:rPr>
                    <a:t>Equidad</a:t>
                  </a:r>
                  <a:endParaRPr lang="en-US" sz="1200" b="1">
                    <a:latin typeface="Arial" charset="0"/>
                    <a:cs typeface="Times New Roman" pitchFamily="18" charset="0"/>
                  </a:endParaRPr>
                </a:p>
                <a:p>
                  <a:pPr algn="ctr" eaLnBrk="0" hangingPunct="0"/>
                  <a:r>
                    <a:rPr lang="es-EC" sz="1000" b="1">
                      <a:latin typeface="Arial" charset="0"/>
                      <a:cs typeface="Times New Roman" pitchFamily="18" charset="0"/>
                    </a:rPr>
                    <a:t>de</a:t>
                  </a:r>
                  <a:endParaRPr lang="en-US" sz="1200" b="1">
                    <a:latin typeface="Arial" charset="0"/>
                    <a:cs typeface="Times New Roman" pitchFamily="18" charset="0"/>
                  </a:endParaRPr>
                </a:p>
                <a:p>
                  <a:pPr algn="ctr" eaLnBrk="0" hangingPunct="0"/>
                  <a:r>
                    <a:rPr lang="es-EC" sz="1000" b="1">
                      <a:latin typeface="Arial" charset="0"/>
                      <a:cs typeface="Times New Roman" pitchFamily="18" charset="0"/>
                    </a:rPr>
                    <a:t>Genero</a:t>
                  </a:r>
                  <a:endParaRPr lang="en-US" sz="1200" b="1">
                    <a:latin typeface="Arial" charset="0"/>
                    <a:cs typeface="Times New Roman" pitchFamily="18" charset="0"/>
                  </a:endParaRPr>
                </a:p>
                <a:p>
                  <a:pPr algn="ctr" eaLnBrk="0" hangingPunct="0"/>
                  <a:endParaRPr lang="en-US">
                    <a:latin typeface="Arial" charset="0"/>
                  </a:endParaRPr>
                </a:p>
              </p:txBody>
            </p:sp>
            <p:sp>
              <p:nvSpPr>
                <p:cNvPr id="109672" name="Rectangle 104"/>
                <p:cNvSpPr>
                  <a:spLocks noChangeArrowheads="1"/>
                </p:cNvSpPr>
                <p:nvPr/>
              </p:nvSpPr>
              <p:spPr bwMode="auto">
                <a:xfrm>
                  <a:off x="2752" y="0"/>
                  <a:ext cx="359" cy="6046"/>
                </a:xfrm>
                <a:prstGeom prst="rect">
                  <a:avLst/>
                </a:prstGeom>
                <a:noFill/>
                <a:ln w="7">
                  <a:solidFill>
                    <a:srgbClr val="A0A0A0"/>
                  </a:solidFill>
                  <a:miter lim="800000"/>
                  <a:headEnd/>
                  <a:tailEnd/>
                </a:ln>
                <a:effectLst/>
              </p:spPr>
              <p:txBody>
                <a:bodyPr wrap="none"/>
                <a:lstStyle/>
                <a:p>
                  <a:endParaRPr lang="es-ES"/>
                </a:p>
              </p:txBody>
            </p:sp>
          </p:grpSp>
          <p:grpSp>
            <p:nvGrpSpPr>
              <p:cNvPr id="109675" name="Group 107"/>
              <p:cNvGrpSpPr>
                <a:grpSpLocks/>
              </p:cNvGrpSpPr>
              <p:nvPr/>
            </p:nvGrpSpPr>
            <p:grpSpPr bwMode="auto">
              <a:xfrm>
                <a:off x="3111" y="0"/>
                <a:ext cx="773" cy="672"/>
                <a:chOff x="3111" y="0"/>
                <a:chExt cx="773" cy="672"/>
              </a:xfrm>
            </p:grpSpPr>
            <p:sp>
              <p:nvSpPr>
                <p:cNvPr id="109648" name="Rectangle 80"/>
                <p:cNvSpPr>
                  <a:spLocks noChangeArrowheads="1"/>
                </p:cNvSpPr>
                <p:nvPr/>
              </p:nvSpPr>
              <p:spPr bwMode="auto">
                <a:xfrm>
                  <a:off x="3111" y="0"/>
                  <a:ext cx="773" cy="672"/>
                </a:xfrm>
                <a:prstGeom prst="rect">
                  <a:avLst/>
                </a:prstGeom>
                <a:noFill/>
                <a:ln w="9525">
                  <a:noFill/>
                  <a:miter lim="800000"/>
                  <a:headEnd/>
                  <a:tailEnd/>
                </a:ln>
                <a:effectLst/>
              </p:spPr>
              <p:txBody>
                <a:bodyPr anchor="ctr"/>
                <a:lstStyle/>
                <a:p>
                  <a:pPr algn="just"/>
                  <a:r>
                    <a:rPr lang="es-EC" sz="1000">
                      <a:latin typeface="Arial" charset="0"/>
                      <a:cs typeface="Times New Roman" pitchFamily="18" charset="0"/>
                    </a:rPr>
                    <a:t> - % de Mujeres en la Industria</a:t>
                  </a:r>
                  <a:endParaRPr lang="en-US">
                    <a:latin typeface="Arial" charset="0"/>
                  </a:endParaRPr>
                </a:p>
              </p:txBody>
            </p:sp>
            <p:sp>
              <p:nvSpPr>
                <p:cNvPr id="109674" name="Rectangle 106"/>
                <p:cNvSpPr>
                  <a:spLocks noChangeArrowheads="1"/>
                </p:cNvSpPr>
                <p:nvPr/>
              </p:nvSpPr>
              <p:spPr bwMode="auto">
                <a:xfrm>
                  <a:off x="3111" y="0"/>
                  <a:ext cx="773" cy="672"/>
                </a:xfrm>
                <a:prstGeom prst="rect">
                  <a:avLst/>
                </a:prstGeom>
                <a:noFill/>
                <a:ln w="7">
                  <a:solidFill>
                    <a:srgbClr val="A0A0A0"/>
                  </a:solidFill>
                  <a:miter lim="800000"/>
                  <a:headEnd/>
                  <a:tailEnd/>
                </a:ln>
                <a:effectLst/>
              </p:spPr>
              <p:txBody>
                <a:bodyPr wrap="none"/>
                <a:lstStyle/>
                <a:p>
                  <a:endParaRPr lang="es-ES"/>
                </a:p>
              </p:txBody>
            </p:sp>
          </p:grpSp>
          <p:grpSp>
            <p:nvGrpSpPr>
              <p:cNvPr id="109677" name="Group 109"/>
              <p:cNvGrpSpPr>
                <a:grpSpLocks/>
              </p:cNvGrpSpPr>
              <p:nvPr/>
            </p:nvGrpSpPr>
            <p:grpSpPr bwMode="auto">
              <a:xfrm>
                <a:off x="576" y="672"/>
                <a:ext cx="821" cy="1536"/>
                <a:chOff x="576" y="672"/>
                <a:chExt cx="821" cy="1536"/>
              </a:xfrm>
            </p:grpSpPr>
            <p:sp>
              <p:nvSpPr>
                <p:cNvPr id="109649" name="Rectangle 81"/>
                <p:cNvSpPr>
                  <a:spLocks noChangeArrowheads="1"/>
                </p:cNvSpPr>
                <p:nvPr/>
              </p:nvSpPr>
              <p:spPr bwMode="auto">
                <a:xfrm>
                  <a:off x="576" y="672"/>
                  <a:ext cx="821" cy="1536"/>
                </a:xfrm>
                <a:prstGeom prst="rect">
                  <a:avLst/>
                </a:prstGeom>
                <a:noFill/>
                <a:ln w="9525">
                  <a:noFill/>
                  <a:miter lim="800000"/>
                  <a:headEnd/>
                  <a:tailEnd/>
                </a:ln>
                <a:effectLst/>
              </p:spPr>
              <p:txBody>
                <a:bodyPr anchor="ctr"/>
                <a:lstStyle/>
                <a:p>
                  <a:pPr algn="just"/>
                  <a:r>
                    <a:rPr lang="es-EC" sz="1000">
                      <a:latin typeface="Arial" charset="0"/>
                      <a:cs typeface="Times New Roman" pitchFamily="18" charset="0"/>
                    </a:rPr>
                    <a:t> - Índice FACB pesado</a:t>
                  </a:r>
                  <a:endParaRPr lang="en-US">
                    <a:latin typeface="Arial" charset="0"/>
                  </a:endParaRPr>
                </a:p>
              </p:txBody>
            </p:sp>
            <p:sp>
              <p:nvSpPr>
                <p:cNvPr id="109676" name="Rectangle 108"/>
                <p:cNvSpPr>
                  <a:spLocks noChangeArrowheads="1"/>
                </p:cNvSpPr>
                <p:nvPr/>
              </p:nvSpPr>
              <p:spPr bwMode="auto">
                <a:xfrm>
                  <a:off x="576" y="672"/>
                  <a:ext cx="821" cy="1536"/>
                </a:xfrm>
                <a:prstGeom prst="rect">
                  <a:avLst/>
                </a:prstGeom>
                <a:noFill/>
                <a:ln w="7">
                  <a:solidFill>
                    <a:srgbClr val="A0A0A0"/>
                  </a:solidFill>
                  <a:miter lim="800000"/>
                  <a:headEnd/>
                  <a:tailEnd/>
                </a:ln>
                <a:effectLst/>
              </p:spPr>
              <p:txBody>
                <a:bodyPr wrap="none"/>
                <a:lstStyle/>
                <a:p>
                  <a:endParaRPr lang="es-ES"/>
                </a:p>
              </p:txBody>
            </p:sp>
          </p:grpSp>
          <p:grpSp>
            <p:nvGrpSpPr>
              <p:cNvPr id="109679" name="Group 111"/>
              <p:cNvGrpSpPr>
                <a:grpSpLocks/>
              </p:cNvGrpSpPr>
              <p:nvPr/>
            </p:nvGrpSpPr>
            <p:grpSpPr bwMode="auto">
              <a:xfrm>
                <a:off x="1804" y="672"/>
                <a:ext cx="948" cy="1536"/>
                <a:chOff x="1804" y="672"/>
                <a:chExt cx="948" cy="1536"/>
              </a:xfrm>
            </p:grpSpPr>
            <p:sp>
              <p:nvSpPr>
                <p:cNvPr id="109650" name="Rectangle 82"/>
                <p:cNvSpPr>
                  <a:spLocks noChangeArrowheads="1"/>
                </p:cNvSpPr>
                <p:nvPr/>
              </p:nvSpPr>
              <p:spPr bwMode="auto">
                <a:xfrm>
                  <a:off x="1804" y="672"/>
                  <a:ext cx="948" cy="1536"/>
                </a:xfrm>
                <a:prstGeom prst="rect">
                  <a:avLst/>
                </a:prstGeom>
                <a:noFill/>
                <a:ln w="9525">
                  <a:noFill/>
                  <a:miter lim="800000"/>
                  <a:headEnd/>
                  <a:tailEnd/>
                </a:ln>
                <a:effectLst/>
              </p:spPr>
              <p:txBody>
                <a:bodyPr anchor="ctr"/>
                <a:lstStyle/>
                <a:p>
                  <a:pPr algn="just"/>
                  <a:r>
                    <a:rPr lang="es-EC" sz="1000">
                      <a:latin typeface="Arial" charset="0"/>
                      <a:cs typeface="Times New Roman" pitchFamily="18" charset="0"/>
                    </a:rPr>
                    <a:t> - Tasa de No Enrolamiento en Segunda Educación</a:t>
                  </a:r>
                  <a:endParaRPr lang="en-US" sz="1200">
                    <a:latin typeface="Arial" charset="0"/>
                    <a:cs typeface="Times New Roman" pitchFamily="18" charset="0"/>
                  </a:endParaRPr>
                </a:p>
              </p:txBody>
            </p:sp>
            <p:sp>
              <p:nvSpPr>
                <p:cNvPr id="109678" name="Rectangle 110"/>
                <p:cNvSpPr>
                  <a:spLocks noChangeArrowheads="1"/>
                </p:cNvSpPr>
                <p:nvPr/>
              </p:nvSpPr>
              <p:spPr bwMode="auto">
                <a:xfrm>
                  <a:off x="1804" y="672"/>
                  <a:ext cx="948" cy="1536"/>
                </a:xfrm>
                <a:prstGeom prst="rect">
                  <a:avLst/>
                </a:prstGeom>
                <a:noFill/>
                <a:ln w="7">
                  <a:solidFill>
                    <a:srgbClr val="A0A0A0"/>
                  </a:solidFill>
                  <a:miter lim="800000"/>
                  <a:headEnd/>
                  <a:tailEnd/>
                </a:ln>
                <a:effectLst/>
              </p:spPr>
              <p:txBody>
                <a:bodyPr wrap="none"/>
                <a:lstStyle/>
                <a:p>
                  <a:endParaRPr lang="es-ES"/>
                </a:p>
              </p:txBody>
            </p:sp>
          </p:grpSp>
          <p:grpSp>
            <p:nvGrpSpPr>
              <p:cNvPr id="109681" name="Group 113"/>
              <p:cNvGrpSpPr>
                <a:grpSpLocks/>
              </p:cNvGrpSpPr>
              <p:nvPr/>
            </p:nvGrpSpPr>
            <p:grpSpPr bwMode="auto">
              <a:xfrm>
                <a:off x="3111" y="672"/>
                <a:ext cx="773" cy="1536"/>
                <a:chOff x="3111" y="672"/>
                <a:chExt cx="773" cy="1536"/>
              </a:xfrm>
            </p:grpSpPr>
            <p:sp>
              <p:nvSpPr>
                <p:cNvPr id="109651" name="Rectangle 83"/>
                <p:cNvSpPr>
                  <a:spLocks noChangeArrowheads="1"/>
                </p:cNvSpPr>
                <p:nvPr/>
              </p:nvSpPr>
              <p:spPr bwMode="auto">
                <a:xfrm>
                  <a:off x="3111" y="672"/>
                  <a:ext cx="773" cy="1536"/>
                </a:xfrm>
                <a:prstGeom prst="rect">
                  <a:avLst/>
                </a:prstGeom>
                <a:noFill/>
                <a:ln w="9525">
                  <a:noFill/>
                  <a:miter lim="800000"/>
                  <a:headEnd/>
                  <a:tailEnd/>
                </a:ln>
                <a:effectLst/>
              </p:spPr>
              <p:txBody>
                <a:bodyPr anchor="ctr"/>
                <a:lstStyle/>
                <a:p>
                  <a:pPr algn="just"/>
                  <a:r>
                    <a:rPr lang="es-EC" sz="1000">
                      <a:latin typeface="Arial" charset="0"/>
                      <a:cs typeface="Times New Roman" pitchFamily="18" charset="0"/>
                    </a:rPr>
                    <a:t> - %  Mujeres en Puestos Administrativos o Directivos /  % Fuerza Laboral Femenina</a:t>
                  </a:r>
                  <a:endParaRPr lang="en-US">
                    <a:latin typeface="Arial" charset="0"/>
                  </a:endParaRPr>
                </a:p>
              </p:txBody>
            </p:sp>
            <p:sp>
              <p:nvSpPr>
                <p:cNvPr id="109680" name="Rectangle 112"/>
                <p:cNvSpPr>
                  <a:spLocks noChangeArrowheads="1"/>
                </p:cNvSpPr>
                <p:nvPr/>
              </p:nvSpPr>
              <p:spPr bwMode="auto">
                <a:xfrm>
                  <a:off x="3111" y="672"/>
                  <a:ext cx="773" cy="1536"/>
                </a:xfrm>
                <a:prstGeom prst="rect">
                  <a:avLst/>
                </a:prstGeom>
                <a:noFill/>
                <a:ln w="7">
                  <a:solidFill>
                    <a:srgbClr val="A0A0A0"/>
                  </a:solidFill>
                  <a:miter lim="800000"/>
                  <a:headEnd/>
                  <a:tailEnd/>
                </a:ln>
                <a:effectLst/>
              </p:spPr>
              <p:txBody>
                <a:bodyPr wrap="none"/>
                <a:lstStyle/>
                <a:p>
                  <a:endParaRPr lang="es-ES"/>
                </a:p>
              </p:txBody>
            </p:sp>
          </p:grpSp>
          <p:grpSp>
            <p:nvGrpSpPr>
              <p:cNvPr id="109683" name="Group 115"/>
              <p:cNvGrpSpPr>
                <a:grpSpLocks/>
              </p:cNvGrpSpPr>
              <p:nvPr/>
            </p:nvGrpSpPr>
            <p:grpSpPr bwMode="auto">
              <a:xfrm>
                <a:off x="576" y="2208"/>
                <a:ext cx="821" cy="862"/>
                <a:chOff x="576" y="2208"/>
                <a:chExt cx="821" cy="862"/>
              </a:xfrm>
            </p:grpSpPr>
            <p:sp>
              <p:nvSpPr>
                <p:cNvPr id="109652" name="Rectangle 84"/>
                <p:cNvSpPr>
                  <a:spLocks noChangeArrowheads="1"/>
                </p:cNvSpPr>
                <p:nvPr/>
              </p:nvSpPr>
              <p:spPr bwMode="auto">
                <a:xfrm>
                  <a:off x="576" y="2208"/>
                  <a:ext cx="821" cy="862"/>
                </a:xfrm>
                <a:prstGeom prst="rect">
                  <a:avLst/>
                </a:prstGeom>
                <a:noFill/>
                <a:ln w="9525">
                  <a:noFill/>
                  <a:miter lim="800000"/>
                  <a:headEnd/>
                  <a:tailEnd/>
                </a:ln>
                <a:effectLst/>
              </p:spPr>
              <p:txBody>
                <a:bodyPr anchor="ctr"/>
                <a:lstStyle/>
                <a:p>
                  <a:pPr algn="just"/>
                  <a:r>
                    <a:rPr lang="es-EC" sz="1000">
                      <a:latin typeface="Arial" charset="0"/>
                      <a:cs typeface="Times New Roman" pitchFamily="18" charset="0"/>
                    </a:rPr>
                    <a:t> - Índice FACB no pesado</a:t>
                  </a:r>
                  <a:endParaRPr lang="en-US">
                    <a:latin typeface="Arial" charset="0"/>
                  </a:endParaRPr>
                </a:p>
              </p:txBody>
            </p:sp>
            <p:sp>
              <p:nvSpPr>
                <p:cNvPr id="109682" name="Rectangle 114"/>
                <p:cNvSpPr>
                  <a:spLocks noChangeArrowheads="1"/>
                </p:cNvSpPr>
                <p:nvPr/>
              </p:nvSpPr>
              <p:spPr bwMode="auto">
                <a:xfrm>
                  <a:off x="576" y="2208"/>
                  <a:ext cx="821" cy="862"/>
                </a:xfrm>
                <a:prstGeom prst="rect">
                  <a:avLst/>
                </a:prstGeom>
                <a:noFill/>
                <a:ln w="7">
                  <a:solidFill>
                    <a:srgbClr val="A0A0A0"/>
                  </a:solidFill>
                  <a:miter lim="800000"/>
                  <a:headEnd/>
                  <a:tailEnd/>
                </a:ln>
                <a:effectLst/>
              </p:spPr>
              <p:txBody>
                <a:bodyPr wrap="none"/>
                <a:lstStyle/>
                <a:p>
                  <a:endParaRPr lang="es-ES"/>
                </a:p>
              </p:txBody>
            </p:sp>
          </p:grpSp>
          <p:grpSp>
            <p:nvGrpSpPr>
              <p:cNvPr id="109685" name="Group 117"/>
              <p:cNvGrpSpPr>
                <a:grpSpLocks/>
              </p:cNvGrpSpPr>
              <p:nvPr/>
            </p:nvGrpSpPr>
            <p:grpSpPr bwMode="auto">
              <a:xfrm>
                <a:off x="1804" y="2208"/>
                <a:ext cx="948" cy="862"/>
                <a:chOff x="1804" y="2208"/>
                <a:chExt cx="948" cy="862"/>
              </a:xfrm>
            </p:grpSpPr>
            <p:sp>
              <p:nvSpPr>
                <p:cNvPr id="109653" name="Rectangle 85"/>
                <p:cNvSpPr>
                  <a:spLocks noChangeArrowheads="1"/>
                </p:cNvSpPr>
                <p:nvPr/>
              </p:nvSpPr>
              <p:spPr bwMode="auto">
                <a:xfrm>
                  <a:off x="1804" y="2208"/>
                  <a:ext cx="948" cy="862"/>
                </a:xfrm>
                <a:prstGeom prst="rect">
                  <a:avLst/>
                </a:prstGeom>
                <a:noFill/>
                <a:ln w="9525">
                  <a:noFill/>
                  <a:miter lim="800000"/>
                  <a:headEnd/>
                  <a:tailEnd/>
                </a:ln>
                <a:effectLst/>
              </p:spPr>
              <p:txBody>
                <a:bodyPr anchor="ctr"/>
                <a:lstStyle/>
                <a:p>
                  <a:pPr algn="just"/>
                  <a:r>
                    <a:rPr lang="es-EC" sz="1000">
                      <a:latin typeface="Arial" charset="0"/>
                      <a:cs typeface="Times New Roman" pitchFamily="18" charset="0"/>
                    </a:rPr>
                    <a:t>- Índice de Trabajo Infantil  Sectores Tranzables</a:t>
                  </a:r>
                  <a:endParaRPr lang="en-US" sz="1000">
                    <a:latin typeface="Arial" charset="0"/>
                    <a:cs typeface="Times New Roman" pitchFamily="18" charset="0"/>
                  </a:endParaRPr>
                </a:p>
              </p:txBody>
            </p:sp>
            <p:sp>
              <p:nvSpPr>
                <p:cNvPr id="109684" name="Rectangle 116"/>
                <p:cNvSpPr>
                  <a:spLocks noChangeArrowheads="1"/>
                </p:cNvSpPr>
                <p:nvPr/>
              </p:nvSpPr>
              <p:spPr bwMode="auto">
                <a:xfrm>
                  <a:off x="1804" y="2208"/>
                  <a:ext cx="948" cy="862"/>
                </a:xfrm>
                <a:prstGeom prst="rect">
                  <a:avLst/>
                </a:prstGeom>
                <a:noFill/>
                <a:ln w="7">
                  <a:solidFill>
                    <a:srgbClr val="A0A0A0"/>
                  </a:solidFill>
                  <a:miter lim="800000"/>
                  <a:headEnd/>
                  <a:tailEnd/>
                </a:ln>
                <a:effectLst/>
              </p:spPr>
              <p:txBody>
                <a:bodyPr wrap="none"/>
                <a:lstStyle/>
                <a:p>
                  <a:endParaRPr lang="es-ES"/>
                </a:p>
              </p:txBody>
            </p:sp>
          </p:grpSp>
          <p:grpSp>
            <p:nvGrpSpPr>
              <p:cNvPr id="109687" name="Group 119"/>
              <p:cNvGrpSpPr>
                <a:grpSpLocks/>
              </p:cNvGrpSpPr>
              <p:nvPr/>
            </p:nvGrpSpPr>
            <p:grpSpPr bwMode="auto">
              <a:xfrm>
                <a:off x="3111" y="2208"/>
                <a:ext cx="773" cy="1534"/>
                <a:chOff x="3111" y="2208"/>
                <a:chExt cx="773" cy="1534"/>
              </a:xfrm>
            </p:grpSpPr>
            <p:sp>
              <p:nvSpPr>
                <p:cNvPr id="109654" name="Rectangle 86"/>
                <p:cNvSpPr>
                  <a:spLocks noChangeArrowheads="1"/>
                </p:cNvSpPr>
                <p:nvPr/>
              </p:nvSpPr>
              <p:spPr bwMode="auto">
                <a:xfrm>
                  <a:off x="3111" y="2208"/>
                  <a:ext cx="773" cy="1534"/>
                </a:xfrm>
                <a:prstGeom prst="rect">
                  <a:avLst/>
                </a:prstGeom>
                <a:noFill/>
                <a:ln w="9525">
                  <a:noFill/>
                  <a:miter lim="800000"/>
                  <a:headEnd/>
                  <a:tailEnd/>
                </a:ln>
                <a:effectLst/>
              </p:spPr>
              <p:txBody>
                <a:bodyPr anchor="ctr"/>
                <a:lstStyle/>
                <a:p>
                  <a:pPr algn="just"/>
                  <a:r>
                    <a:rPr lang="es-EC" sz="1000">
                      <a:latin typeface="Arial" charset="0"/>
                      <a:cs typeface="Times New Roman" pitchFamily="18" charset="0"/>
                    </a:rPr>
                    <a:t> - % Mujeres en Ocupaciones Profesionales y Técnicas / % Fuerza Laboral Femenina</a:t>
                  </a:r>
                  <a:endParaRPr lang="en-US">
                    <a:latin typeface="Arial" charset="0"/>
                  </a:endParaRPr>
                </a:p>
              </p:txBody>
            </p:sp>
            <p:sp>
              <p:nvSpPr>
                <p:cNvPr id="109686" name="Rectangle 118"/>
                <p:cNvSpPr>
                  <a:spLocks noChangeArrowheads="1"/>
                </p:cNvSpPr>
                <p:nvPr/>
              </p:nvSpPr>
              <p:spPr bwMode="auto">
                <a:xfrm>
                  <a:off x="3111" y="2208"/>
                  <a:ext cx="773" cy="1534"/>
                </a:xfrm>
                <a:prstGeom prst="rect">
                  <a:avLst/>
                </a:prstGeom>
                <a:noFill/>
                <a:ln w="7">
                  <a:solidFill>
                    <a:srgbClr val="A0A0A0"/>
                  </a:solidFill>
                  <a:miter lim="800000"/>
                  <a:headEnd/>
                  <a:tailEnd/>
                </a:ln>
                <a:effectLst/>
              </p:spPr>
              <p:txBody>
                <a:bodyPr wrap="none"/>
                <a:lstStyle/>
                <a:p>
                  <a:endParaRPr lang="es-ES"/>
                </a:p>
              </p:txBody>
            </p:sp>
          </p:grpSp>
          <p:grpSp>
            <p:nvGrpSpPr>
              <p:cNvPr id="109689" name="Group 121"/>
              <p:cNvGrpSpPr>
                <a:grpSpLocks/>
              </p:cNvGrpSpPr>
              <p:nvPr/>
            </p:nvGrpSpPr>
            <p:grpSpPr bwMode="auto">
              <a:xfrm>
                <a:off x="576" y="3070"/>
                <a:ext cx="821" cy="672"/>
                <a:chOff x="576" y="3070"/>
                <a:chExt cx="821" cy="672"/>
              </a:xfrm>
            </p:grpSpPr>
            <p:sp>
              <p:nvSpPr>
                <p:cNvPr id="109655" name="Rectangle 87"/>
                <p:cNvSpPr>
                  <a:spLocks noChangeArrowheads="1"/>
                </p:cNvSpPr>
                <p:nvPr/>
              </p:nvSpPr>
              <p:spPr bwMode="auto">
                <a:xfrm>
                  <a:off x="576" y="3070"/>
                  <a:ext cx="821" cy="672"/>
                </a:xfrm>
                <a:prstGeom prst="rect">
                  <a:avLst/>
                </a:prstGeom>
                <a:noFill/>
                <a:ln w="9525">
                  <a:noFill/>
                  <a:miter lim="800000"/>
                  <a:headEnd/>
                  <a:tailEnd/>
                </a:ln>
                <a:effectLst/>
              </p:spPr>
              <p:txBody>
                <a:bodyPr anchor="ctr"/>
                <a:lstStyle/>
                <a:p>
                  <a:pPr algn="just"/>
                  <a:r>
                    <a:rPr lang="es-EC" sz="1000">
                      <a:latin typeface="Arial" charset="0"/>
                      <a:cs typeface="Times New Roman" pitchFamily="18" charset="0"/>
                    </a:rPr>
                    <a:t> - FACB en EPZs (variable dummy)</a:t>
                  </a:r>
                  <a:endParaRPr lang="en-US">
                    <a:latin typeface="Arial" charset="0"/>
                  </a:endParaRPr>
                </a:p>
              </p:txBody>
            </p:sp>
            <p:sp>
              <p:nvSpPr>
                <p:cNvPr id="109688" name="Rectangle 120"/>
                <p:cNvSpPr>
                  <a:spLocks noChangeArrowheads="1"/>
                </p:cNvSpPr>
                <p:nvPr/>
              </p:nvSpPr>
              <p:spPr bwMode="auto">
                <a:xfrm>
                  <a:off x="576" y="3070"/>
                  <a:ext cx="821" cy="672"/>
                </a:xfrm>
                <a:prstGeom prst="rect">
                  <a:avLst/>
                </a:prstGeom>
                <a:noFill/>
                <a:ln w="7">
                  <a:solidFill>
                    <a:srgbClr val="A0A0A0"/>
                  </a:solidFill>
                  <a:miter lim="800000"/>
                  <a:headEnd/>
                  <a:tailEnd/>
                </a:ln>
                <a:effectLst/>
              </p:spPr>
              <p:txBody>
                <a:bodyPr wrap="none"/>
                <a:lstStyle/>
                <a:p>
                  <a:endParaRPr lang="es-ES"/>
                </a:p>
              </p:txBody>
            </p:sp>
          </p:grpSp>
          <p:grpSp>
            <p:nvGrpSpPr>
              <p:cNvPr id="109691" name="Group 123"/>
              <p:cNvGrpSpPr>
                <a:grpSpLocks/>
              </p:cNvGrpSpPr>
              <p:nvPr/>
            </p:nvGrpSpPr>
            <p:grpSpPr bwMode="auto">
              <a:xfrm>
                <a:off x="1804" y="3070"/>
                <a:ext cx="948" cy="672"/>
                <a:chOff x="1804" y="3070"/>
                <a:chExt cx="948" cy="672"/>
              </a:xfrm>
            </p:grpSpPr>
            <p:sp>
              <p:nvSpPr>
                <p:cNvPr id="109656" name="Rectangle 88"/>
                <p:cNvSpPr>
                  <a:spLocks noChangeArrowheads="1"/>
                </p:cNvSpPr>
                <p:nvPr/>
              </p:nvSpPr>
              <p:spPr bwMode="auto">
                <a:xfrm>
                  <a:off x="1804" y="3070"/>
                  <a:ext cx="948" cy="672"/>
                </a:xfrm>
                <a:prstGeom prst="rect">
                  <a:avLst/>
                </a:prstGeom>
                <a:noFill/>
                <a:ln w="9525">
                  <a:noFill/>
                  <a:miter lim="800000"/>
                  <a:headEnd/>
                  <a:tailEnd/>
                </a:ln>
                <a:effectLst/>
              </p:spPr>
              <p:txBody>
                <a:bodyPr anchor="ctr"/>
                <a:lstStyle/>
                <a:p>
                  <a:pPr algn="just"/>
                  <a:r>
                    <a:rPr lang="es-EC" sz="1000">
                      <a:latin typeface="Arial" charset="0"/>
                      <a:cs typeface="Times New Roman" pitchFamily="18" charset="0"/>
                    </a:rPr>
                    <a:t>(Sector Industrial y Agricultura Comercial) </a:t>
                  </a:r>
                  <a:endParaRPr lang="en-US">
                    <a:latin typeface="Arial" charset="0"/>
                  </a:endParaRPr>
                </a:p>
              </p:txBody>
            </p:sp>
            <p:sp>
              <p:nvSpPr>
                <p:cNvPr id="109690" name="Rectangle 122"/>
                <p:cNvSpPr>
                  <a:spLocks noChangeArrowheads="1"/>
                </p:cNvSpPr>
                <p:nvPr/>
              </p:nvSpPr>
              <p:spPr bwMode="auto">
                <a:xfrm>
                  <a:off x="1804" y="3070"/>
                  <a:ext cx="948" cy="672"/>
                </a:xfrm>
                <a:prstGeom prst="rect">
                  <a:avLst/>
                </a:prstGeom>
                <a:noFill/>
                <a:ln w="7">
                  <a:solidFill>
                    <a:srgbClr val="A0A0A0"/>
                  </a:solidFill>
                  <a:miter lim="800000"/>
                  <a:headEnd/>
                  <a:tailEnd/>
                </a:ln>
                <a:effectLst/>
              </p:spPr>
              <p:txBody>
                <a:bodyPr wrap="none"/>
                <a:lstStyle/>
                <a:p>
                  <a:endParaRPr lang="es-ES"/>
                </a:p>
              </p:txBody>
            </p:sp>
          </p:grpSp>
          <p:grpSp>
            <p:nvGrpSpPr>
              <p:cNvPr id="109693" name="Group 125"/>
              <p:cNvGrpSpPr>
                <a:grpSpLocks/>
              </p:cNvGrpSpPr>
              <p:nvPr/>
            </p:nvGrpSpPr>
            <p:grpSpPr bwMode="auto">
              <a:xfrm>
                <a:off x="576" y="3742"/>
                <a:ext cx="821" cy="1248"/>
                <a:chOff x="576" y="3742"/>
                <a:chExt cx="821" cy="1248"/>
              </a:xfrm>
            </p:grpSpPr>
            <p:sp>
              <p:nvSpPr>
                <p:cNvPr id="109657" name="Rectangle 89"/>
                <p:cNvSpPr>
                  <a:spLocks noChangeArrowheads="1"/>
                </p:cNvSpPr>
                <p:nvPr/>
              </p:nvSpPr>
              <p:spPr bwMode="auto">
                <a:xfrm>
                  <a:off x="576" y="3742"/>
                  <a:ext cx="821" cy="1248"/>
                </a:xfrm>
                <a:prstGeom prst="rect">
                  <a:avLst/>
                </a:prstGeom>
                <a:noFill/>
                <a:ln w="9525">
                  <a:noFill/>
                  <a:miter lim="800000"/>
                  <a:headEnd/>
                  <a:tailEnd/>
                </a:ln>
                <a:effectLst/>
              </p:spPr>
              <p:txBody>
                <a:bodyPr anchor="ctr"/>
                <a:lstStyle/>
                <a:p>
                  <a:pPr algn="just"/>
                  <a:r>
                    <a:rPr lang="es-EC" sz="1000">
                      <a:latin typeface="Arial" charset="0"/>
                      <a:cs typeface="Times New Roman" pitchFamily="18" charset="0"/>
                    </a:rPr>
                    <a:t> - Índice de Libertades Civiles</a:t>
                  </a:r>
                  <a:endParaRPr lang="en-US">
                    <a:latin typeface="Arial" charset="0"/>
                  </a:endParaRPr>
                </a:p>
              </p:txBody>
            </p:sp>
            <p:sp>
              <p:nvSpPr>
                <p:cNvPr id="109692" name="Rectangle 124"/>
                <p:cNvSpPr>
                  <a:spLocks noChangeArrowheads="1"/>
                </p:cNvSpPr>
                <p:nvPr/>
              </p:nvSpPr>
              <p:spPr bwMode="auto">
                <a:xfrm>
                  <a:off x="576" y="3742"/>
                  <a:ext cx="821" cy="1248"/>
                </a:xfrm>
                <a:prstGeom prst="rect">
                  <a:avLst/>
                </a:prstGeom>
                <a:noFill/>
                <a:ln w="7">
                  <a:solidFill>
                    <a:srgbClr val="A0A0A0"/>
                  </a:solidFill>
                  <a:miter lim="800000"/>
                  <a:headEnd/>
                  <a:tailEnd/>
                </a:ln>
                <a:effectLst/>
              </p:spPr>
              <p:txBody>
                <a:bodyPr wrap="none"/>
                <a:lstStyle/>
                <a:p>
                  <a:endParaRPr lang="es-ES"/>
                </a:p>
              </p:txBody>
            </p:sp>
          </p:grpSp>
          <p:grpSp>
            <p:nvGrpSpPr>
              <p:cNvPr id="109695" name="Group 127"/>
              <p:cNvGrpSpPr>
                <a:grpSpLocks/>
              </p:cNvGrpSpPr>
              <p:nvPr/>
            </p:nvGrpSpPr>
            <p:grpSpPr bwMode="auto">
              <a:xfrm>
                <a:off x="1804" y="3742"/>
                <a:ext cx="948" cy="1248"/>
                <a:chOff x="1804" y="3742"/>
                <a:chExt cx="948" cy="1248"/>
              </a:xfrm>
            </p:grpSpPr>
            <p:sp>
              <p:nvSpPr>
                <p:cNvPr id="109658" name="Rectangle 90"/>
                <p:cNvSpPr>
                  <a:spLocks noChangeArrowheads="1"/>
                </p:cNvSpPr>
                <p:nvPr/>
              </p:nvSpPr>
              <p:spPr bwMode="auto">
                <a:xfrm>
                  <a:off x="1804" y="3742"/>
                  <a:ext cx="948" cy="1248"/>
                </a:xfrm>
                <a:prstGeom prst="rect">
                  <a:avLst/>
                </a:prstGeom>
                <a:noFill/>
                <a:ln w="9525">
                  <a:noFill/>
                  <a:miter lim="800000"/>
                  <a:headEnd/>
                  <a:tailEnd/>
                </a:ln>
                <a:effectLst/>
              </p:spPr>
              <p:txBody>
                <a:bodyPr anchor="ctr"/>
                <a:lstStyle/>
                <a:p>
                  <a:pPr algn="just"/>
                  <a:r>
                    <a:rPr lang="es-EC" sz="1000">
                      <a:latin typeface="Arial" charset="0"/>
                      <a:cs typeface="Times New Roman" pitchFamily="18" charset="0"/>
                    </a:rPr>
                    <a:t> - Índice de Trabajo Infantil en Sectores Tranzables y  Peores formas de Trabajo Infantil</a:t>
                  </a:r>
                  <a:endParaRPr lang="en-US">
                    <a:latin typeface="Arial" charset="0"/>
                  </a:endParaRPr>
                </a:p>
              </p:txBody>
            </p:sp>
            <p:sp>
              <p:nvSpPr>
                <p:cNvPr id="109694" name="Rectangle 126"/>
                <p:cNvSpPr>
                  <a:spLocks noChangeArrowheads="1"/>
                </p:cNvSpPr>
                <p:nvPr/>
              </p:nvSpPr>
              <p:spPr bwMode="auto">
                <a:xfrm>
                  <a:off x="1804" y="3742"/>
                  <a:ext cx="948" cy="1248"/>
                </a:xfrm>
                <a:prstGeom prst="rect">
                  <a:avLst/>
                </a:prstGeom>
                <a:noFill/>
                <a:ln w="7">
                  <a:solidFill>
                    <a:srgbClr val="A0A0A0"/>
                  </a:solidFill>
                  <a:miter lim="800000"/>
                  <a:headEnd/>
                  <a:tailEnd/>
                </a:ln>
                <a:effectLst/>
              </p:spPr>
              <p:txBody>
                <a:bodyPr wrap="none"/>
                <a:lstStyle/>
                <a:p>
                  <a:endParaRPr lang="es-ES"/>
                </a:p>
              </p:txBody>
            </p:sp>
          </p:grpSp>
          <p:grpSp>
            <p:nvGrpSpPr>
              <p:cNvPr id="109697" name="Group 129"/>
              <p:cNvGrpSpPr>
                <a:grpSpLocks/>
              </p:cNvGrpSpPr>
              <p:nvPr/>
            </p:nvGrpSpPr>
            <p:grpSpPr bwMode="auto">
              <a:xfrm>
                <a:off x="3111" y="3742"/>
                <a:ext cx="773" cy="1248"/>
                <a:chOff x="3111" y="3742"/>
                <a:chExt cx="773" cy="1248"/>
              </a:xfrm>
            </p:grpSpPr>
            <p:sp>
              <p:nvSpPr>
                <p:cNvPr id="109659" name="Rectangle 91"/>
                <p:cNvSpPr>
                  <a:spLocks noChangeArrowheads="1"/>
                </p:cNvSpPr>
                <p:nvPr/>
              </p:nvSpPr>
              <p:spPr bwMode="auto">
                <a:xfrm>
                  <a:off x="3111" y="3742"/>
                  <a:ext cx="773" cy="1248"/>
                </a:xfrm>
                <a:prstGeom prst="rect">
                  <a:avLst/>
                </a:prstGeom>
                <a:noFill/>
                <a:ln w="9525">
                  <a:noFill/>
                  <a:miter lim="800000"/>
                  <a:headEnd/>
                  <a:tailEnd/>
                </a:ln>
                <a:effectLst/>
              </p:spPr>
              <p:txBody>
                <a:bodyPr anchor="ctr"/>
                <a:lstStyle/>
                <a:p>
                  <a:pPr algn="just"/>
                  <a:r>
                    <a:rPr lang="es-EC" sz="1000">
                      <a:latin typeface="Arial" charset="0"/>
                      <a:cs typeface="Times New Roman" pitchFamily="18" charset="0"/>
                    </a:rPr>
                    <a:t> - Ratio Mujer / Hombre  de Promedio de Años de Logros Educativos</a:t>
                  </a:r>
                  <a:endParaRPr lang="en-US">
                    <a:latin typeface="Arial" charset="0"/>
                  </a:endParaRPr>
                </a:p>
              </p:txBody>
            </p:sp>
            <p:sp>
              <p:nvSpPr>
                <p:cNvPr id="109696" name="Rectangle 128"/>
                <p:cNvSpPr>
                  <a:spLocks noChangeArrowheads="1"/>
                </p:cNvSpPr>
                <p:nvPr/>
              </p:nvSpPr>
              <p:spPr bwMode="auto">
                <a:xfrm>
                  <a:off x="3111" y="3742"/>
                  <a:ext cx="773" cy="1248"/>
                </a:xfrm>
                <a:prstGeom prst="rect">
                  <a:avLst/>
                </a:prstGeom>
                <a:noFill/>
                <a:ln w="7">
                  <a:solidFill>
                    <a:srgbClr val="A0A0A0"/>
                  </a:solidFill>
                  <a:miter lim="800000"/>
                  <a:headEnd/>
                  <a:tailEnd/>
                </a:ln>
                <a:effectLst/>
              </p:spPr>
              <p:txBody>
                <a:bodyPr wrap="none"/>
                <a:lstStyle/>
                <a:p>
                  <a:endParaRPr lang="es-ES"/>
                </a:p>
              </p:txBody>
            </p:sp>
          </p:grpSp>
          <p:grpSp>
            <p:nvGrpSpPr>
              <p:cNvPr id="109699" name="Group 131"/>
              <p:cNvGrpSpPr>
                <a:grpSpLocks/>
              </p:cNvGrpSpPr>
              <p:nvPr/>
            </p:nvGrpSpPr>
            <p:grpSpPr bwMode="auto">
              <a:xfrm>
                <a:off x="576" y="4990"/>
                <a:ext cx="821" cy="576"/>
                <a:chOff x="576" y="4990"/>
                <a:chExt cx="821" cy="576"/>
              </a:xfrm>
            </p:grpSpPr>
            <p:sp>
              <p:nvSpPr>
                <p:cNvPr id="109660" name="Rectangle 92"/>
                <p:cNvSpPr>
                  <a:spLocks noChangeArrowheads="1"/>
                </p:cNvSpPr>
                <p:nvPr/>
              </p:nvSpPr>
              <p:spPr bwMode="auto">
                <a:xfrm>
                  <a:off x="576" y="4990"/>
                  <a:ext cx="821" cy="576"/>
                </a:xfrm>
                <a:prstGeom prst="rect">
                  <a:avLst/>
                </a:prstGeom>
                <a:noFill/>
                <a:ln w="9525">
                  <a:noFill/>
                  <a:miter lim="800000"/>
                  <a:headEnd/>
                  <a:tailEnd/>
                </a:ln>
                <a:effectLst/>
              </p:spPr>
              <p:txBody>
                <a:bodyPr anchor="ctr"/>
                <a:lstStyle/>
                <a:p>
                  <a:pPr algn="just"/>
                  <a:r>
                    <a:rPr lang="es-EC" sz="1000">
                      <a:latin typeface="Arial" charset="0"/>
                      <a:cs typeface="Times New Roman" pitchFamily="18" charset="0"/>
                    </a:rPr>
                    <a:t> - Índice de Derechos Políticos</a:t>
                  </a:r>
                  <a:endParaRPr lang="en-US">
                    <a:latin typeface="Arial" charset="0"/>
                  </a:endParaRPr>
                </a:p>
              </p:txBody>
            </p:sp>
            <p:sp>
              <p:nvSpPr>
                <p:cNvPr id="109698" name="Rectangle 130"/>
                <p:cNvSpPr>
                  <a:spLocks noChangeArrowheads="1"/>
                </p:cNvSpPr>
                <p:nvPr/>
              </p:nvSpPr>
              <p:spPr bwMode="auto">
                <a:xfrm>
                  <a:off x="576" y="4990"/>
                  <a:ext cx="821" cy="576"/>
                </a:xfrm>
                <a:prstGeom prst="rect">
                  <a:avLst/>
                </a:prstGeom>
                <a:noFill/>
                <a:ln w="7">
                  <a:solidFill>
                    <a:srgbClr val="A0A0A0"/>
                  </a:solidFill>
                  <a:miter lim="800000"/>
                  <a:headEnd/>
                  <a:tailEnd/>
                </a:ln>
                <a:effectLst/>
              </p:spPr>
              <p:txBody>
                <a:bodyPr wrap="none"/>
                <a:lstStyle/>
                <a:p>
                  <a:endParaRPr lang="es-ES"/>
                </a:p>
              </p:txBody>
            </p:sp>
          </p:grpSp>
          <p:grpSp>
            <p:nvGrpSpPr>
              <p:cNvPr id="109701" name="Group 133"/>
              <p:cNvGrpSpPr>
                <a:grpSpLocks/>
              </p:cNvGrpSpPr>
              <p:nvPr/>
            </p:nvGrpSpPr>
            <p:grpSpPr bwMode="auto">
              <a:xfrm>
                <a:off x="1804" y="4990"/>
                <a:ext cx="948" cy="1056"/>
                <a:chOff x="1804" y="4990"/>
                <a:chExt cx="948" cy="1056"/>
              </a:xfrm>
            </p:grpSpPr>
            <p:sp>
              <p:nvSpPr>
                <p:cNvPr id="109661" name="Rectangle 93"/>
                <p:cNvSpPr>
                  <a:spLocks noChangeArrowheads="1"/>
                </p:cNvSpPr>
                <p:nvPr/>
              </p:nvSpPr>
              <p:spPr bwMode="auto">
                <a:xfrm>
                  <a:off x="1804" y="4990"/>
                  <a:ext cx="948" cy="1056"/>
                </a:xfrm>
                <a:prstGeom prst="rect">
                  <a:avLst/>
                </a:prstGeom>
                <a:noFill/>
                <a:ln w="9525">
                  <a:noFill/>
                  <a:miter lim="800000"/>
                  <a:headEnd/>
                  <a:tailEnd/>
                </a:ln>
                <a:effectLst/>
              </p:spPr>
              <p:txBody>
                <a:bodyPr anchor="ctr"/>
                <a:lstStyle/>
                <a:p>
                  <a:pPr algn="just"/>
                  <a:r>
                    <a:rPr lang="es-EC" sz="1000">
                      <a:latin typeface="Arial" charset="0"/>
                      <a:cs typeface="Times New Roman" pitchFamily="18" charset="0"/>
                    </a:rPr>
                    <a:t> - Índice de Trabajo Infantil en todos los Sectores</a:t>
                  </a:r>
                  <a:endParaRPr lang="en-US">
                    <a:latin typeface="Arial" charset="0"/>
                  </a:endParaRPr>
                </a:p>
              </p:txBody>
            </p:sp>
            <p:sp>
              <p:nvSpPr>
                <p:cNvPr id="109700" name="Rectangle 132"/>
                <p:cNvSpPr>
                  <a:spLocks noChangeArrowheads="1"/>
                </p:cNvSpPr>
                <p:nvPr/>
              </p:nvSpPr>
              <p:spPr bwMode="auto">
                <a:xfrm>
                  <a:off x="1804" y="4990"/>
                  <a:ext cx="948" cy="1056"/>
                </a:xfrm>
                <a:prstGeom prst="rect">
                  <a:avLst/>
                </a:prstGeom>
                <a:noFill/>
                <a:ln w="7">
                  <a:solidFill>
                    <a:srgbClr val="A0A0A0"/>
                  </a:solidFill>
                  <a:miter lim="800000"/>
                  <a:headEnd/>
                  <a:tailEnd/>
                </a:ln>
                <a:effectLst/>
              </p:spPr>
              <p:txBody>
                <a:bodyPr wrap="none"/>
                <a:lstStyle/>
                <a:p>
                  <a:endParaRPr lang="es-ES"/>
                </a:p>
              </p:txBody>
            </p:sp>
          </p:grpSp>
          <p:grpSp>
            <p:nvGrpSpPr>
              <p:cNvPr id="109703" name="Group 135"/>
              <p:cNvGrpSpPr>
                <a:grpSpLocks/>
              </p:cNvGrpSpPr>
              <p:nvPr/>
            </p:nvGrpSpPr>
            <p:grpSpPr bwMode="auto">
              <a:xfrm>
                <a:off x="3111" y="4990"/>
                <a:ext cx="773" cy="1056"/>
                <a:chOff x="3111" y="4990"/>
                <a:chExt cx="773" cy="1056"/>
              </a:xfrm>
            </p:grpSpPr>
            <p:sp>
              <p:nvSpPr>
                <p:cNvPr id="109662" name="Rectangle 94"/>
                <p:cNvSpPr>
                  <a:spLocks noChangeArrowheads="1"/>
                </p:cNvSpPr>
                <p:nvPr/>
              </p:nvSpPr>
              <p:spPr bwMode="auto">
                <a:xfrm>
                  <a:off x="3111" y="4990"/>
                  <a:ext cx="773" cy="1056"/>
                </a:xfrm>
                <a:prstGeom prst="rect">
                  <a:avLst/>
                </a:prstGeom>
                <a:noFill/>
                <a:ln w="9525">
                  <a:noFill/>
                  <a:miter lim="800000"/>
                  <a:headEnd/>
                  <a:tailEnd/>
                </a:ln>
                <a:effectLst/>
              </p:spPr>
              <p:txBody>
                <a:bodyPr anchor="ctr"/>
                <a:lstStyle/>
                <a:p>
                  <a:pPr algn="just"/>
                  <a:r>
                    <a:rPr lang="es-EC" sz="1000">
                      <a:latin typeface="Arial" charset="0"/>
                      <a:cs typeface="Times New Roman" pitchFamily="18" charset="0"/>
                    </a:rPr>
                    <a:t> - Ratio Mujer / Hombre de Alfabetización</a:t>
                  </a:r>
                  <a:endParaRPr lang="en-US">
                    <a:latin typeface="Arial" charset="0"/>
                  </a:endParaRPr>
                </a:p>
              </p:txBody>
            </p:sp>
            <p:sp>
              <p:nvSpPr>
                <p:cNvPr id="109702" name="Rectangle 134"/>
                <p:cNvSpPr>
                  <a:spLocks noChangeArrowheads="1"/>
                </p:cNvSpPr>
                <p:nvPr/>
              </p:nvSpPr>
              <p:spPr bwMode="auto">
                <a:xfrm>
                  <a:off x="3111" y="4990"/>
                  <a:ext cx="773" cy="1056"/>
                </a:xfrm>
                <a:prstGeom prst="rect">
                  <a:avLst/>
                </a:prstGeom>
                <a:noFill/>
                <a:ln w="7">
                  <a:solidFill>
                    <a:srgbClr val="A0A0A0"/>
                  </a:solidFill>
                  <a:miter lim="800000"/>
                  <a:headEnd/>
                  <a:tailEnd/>
                </a:ln>
                <a:effectLst/>
              </p:spPr>
              <p:txBody>
                <a:bodyPr wrap="none"/>
                <a:lstStyle/>
                <a:p>
                  <a:endParaRPr lang="es-ES"/>
                </a:p>
              </p:txBody>
            </p:sp>
          </p:grpSp>
          <p:grpSp>
            <p:nvGrpSpPr>
              <p:cNvPr id="109705" name="Group 137"/>
              <p:cNvGrpSpPr>
                <a:grpSpLocks/>
              </p:cNvGrpSpPr>
              <p:nvPr/>
            </p:nvGrpSpPr>
            <p:grpSpPr bwMode="auto">
              <a:xfrm>
                <a:off x="576" y="5566"/>
                <a:ext cx="821" cy="480"/>
                <a:chOff x="576" y="5566"/>
                <a:chExt cx="821" cy="480"/>
              </a:xfrm>
            </p:grpSpPr>
            <p:sp>
              <p:nvSpPr>
                <p:cNvPr id="109663" name="Rectangle 95"/>
                <p:cNvSpPr>
                  <a:spLocks noChangeArrowheads="1"/>
                </p:cNvSpPr>
                <p:nvPr/>
              </p:nvSpPr>
              <p:spPr bwMode="auto">
                <a:xfrm>
                  <a:off x="576" y="5566"/>
                  <a:ext cx="821" cy="480"/>
                </a:xfrm>
                <a:prstGeom prst="rect">
                  <a:avLst/>
                </a:prstGeom>
                <a:noFill/>
                <a:ln w="9525">
                  <a:noFill/>
                  <a:miter lim="800000"/>
                  <a:headEnd/>
                  <a:tailEnd/>
                </a:ln>
                <a:effectLst/>
              </p:spPr>
              <p:txBody>
                <a:bodyPr anchor="ctr"/>
                <a:lstStyle/>
                <a:p>
                  <a:pPr algn="just"/>
                  <a:r>
                    <a:rPr lang="es-EC" sz="1000">
                      <a:latin typeface="Arial" charset="0"/>
                      <a:cs typeface="Times New Roman" pitchFamily="18" charset="0"/>
                    </a:rPr>
                    <a:t> - Índice de Democracia</a:t>
                  </a:r>
                  <a:endParaRPr lang="en-US">
                    <a:latin typeface="Arial" charset="0"/>
                  </a:endParaRPr>
                </a:p>
              </p:txBody>
            </p:sp>
            <p:sp>
              <p:nvSpPr>
                <p:cNvPr id="109704" name="Rectangle 136"/>
                <p:cNvSpPr>
                  <a:spLocks noChangeArrowheads="1"/>
                </p:cNvSpPr>
                <p:nvPr/>
              </p:nvSpPr>
              <p:spPr bwMode="auto">
                <a:xfrm>
                  <a:off x="576" y="5566"/>
                  <a:ext cx="821" cy="480"/>
                </a:xfrm>
                <a:prstGeom prst="rect">
                  <a:avLst/>
                </a:prstGeom>
                <a:noFill/>
                <a:ln w="7">
                  <a:solidFill>
                    <a:srgbClr val="A0A0A0"/>
                  </a:solidFill>
                  <a:miter lim="800000"/>
                  <a:headEnd/>
                  <a:tailEnd/>
                </a:ln>
                <a:effectLst/>
              </p:spPr>
              <p:txBody>
                <a:bodyPr wrap="none"/>
                <a:lstStyle/>
                <a:p>
                  <a:endParaRPr lang="es-ES"/>
                </a:p>
              </p:txBody>
            </p:sp>
          </p:grpSp>
        </p:grpSp>
        <p:sp>
          <p:nvSpPr>
            <p:cNvPr id="109707" name="Rectangle 139"/>
            <p:cNvSpPr>
              <a:spLocks noChangeArrowheads="1"/>
            </p:cNvSpPr>
            <p:nvPr/>
          </p:nvSpPr>
          <p:spPr bwMode="auto">
            <a:xfrm>
              <a:off x="-2" y="-2"/>
              <a:ext cx="3888" cy="6050"/>
            </a:xfrm>
            <a:prstGeom prst="rect">
              <a:avLst/>
            </a:prstGeom>
            <a:noFill/>
            <a:ln w="7937">
              <a:solidFill>
                <a:srgbClr val="A0A0A0"/>
              </a:solidFill>
              <a:miter lim="800000"/>
              <a:headEnd/>
              <a:tailEnd/>
            </a:ln>
            <a:effectLst/>
          </p:spPr>
          <p:txBody>
            <a:bodyPr wrap="none"/>
            <a:lstStyle/>
            <a:p>
              <a:endParaRPr lang="es-ES"/>
            </a:p>
          </p:txBody>
        </p:sp>
      </p:grpSp>
      <p:sp>
        <p:nvSpPr>
          <p:cNvPr id="109711" name="Rectangle 143"/>
          <p:cNvSpPr>
            <a:spLocks noChangeArrowheads="1"/>
          </p:cNvSpPr>
          <p:nvPr/>
        </p:nvSpPr>
        <p:spPr bwMode="auto">
          <a:xfrm>
            <a:off x="609600" y="2133600"/>
            <a:ext cx="7924800" cy="457200"/>
          </a:xfrm>
          <a:prstGeom prst="rect">
            <a:avLst/>
          </a:prstGeom>
          <a:noFill/>
          <a:ln w="9525">
            <a:noFill/>
            <a:miter lim="800000"/>
            <a:headEnd/>
            <a:tailEnd/>
          </a:ln>
          <a:effectLst/>
        </p:spPr>
        <p:txBody>
          <a:bodyPr anchor="b"/>
          <a:lstStyle/>
          <a:p>
            <a:pPr algn="ctr"/>
            <a:r>
              <a:rPr lang="en-US" sz="1600">
                <a:solidFill>
                  <a:schemeClr val="tx2"/>
                </a:solidFill>
              </a:rPr>
              <a:t>Derechos Fundamentales del Trabajo y Medidas Propuestas por Kucera</a:t>
            </a:r>
            <a:endParaRPr lang="es-ES" sz="1600">
              <a:solidFill>
                <a:schemeClr val="tx2"/>
              </a:solidFill>
            </a:endParaRPr>
          </a:p>
        </p:txBody>
      </p:sp>
    </p:spTree>
  </p:cSld>
  <p:clrMapOvr>
    <a:masterClrMapping/>
  </p:clrMapOvr>
  <p:transition>
    <p:random/>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0835" name="Rectangle 3"/>
          <p:cNvSpPr>
            <a:spLocks noGrp="1" noChangeArrowheads="1"/>
          </p:cNvSpPr>
          <p:nvPr>
            <p:ph type="body" sz="half" idx="2"/>
          </p:nvPr>
        </p:nvSpPr>
        <p:spPr>
          <a:xfrm>
            <a:off x="914400" y="2209800"/>
            <a:ext cx="8040688" cy="2932113"/>
          </a:xfrm>
        </p:spPr>
        <p:txBody>
          <a:bodyPr/>
          <a:lstStyle/>
          <a:p>
            <a:r>
              <a:rPr lang="en-US" sz="2000"/>
              <a:t>Omisión de Mediciones de Trabajo Forzoso </a:t>
            </a:r>
            <a:r>
              <a:rPr lang="en-US" sz="2000">
                <a:sym typeface="Symbol" pitchFamily="18" charset="2"/>
              </a:rPr>
              <a:t> Ratificación de Convenciones ILO sobre el tema, no representa una medida confiable.</a:t>
            </a:r>
          </a:p>
          <a:p>
            <a:pPr>
              <a:buFont typeface="Wingdings" pitchFamily="2" charset="2"/>
              <a:buNone/>
            </a:pPr>
            <a:r>
              <a:rPr lang="en-US" sz="2000"/>
              <a:t>Bolivia no firma  Convención 29</a:t>
            </a:r>
          </a:p>
          <a:p>
            <a:pPr>
              <a:buFont typeface="Wingdings" pitchFamily="2" charset="2"/>
              <a:buNone/>
            </a:pPr>
            <a:r>
              <a:rPr lang="en-US" sz="2000"/>
              <a:t>Belice – Haiti – República Dominicana  </a:t>
            </a:r>
            <a:r>
              <a:rPr lang="en-US" sz="2000">
                <a:sym typeface="Symbol" pitchFamily="18" charset="2"/>
              </a:rPr>
              <a:t> Peores violaciones a los estandáres contra Trabajo Forzoso (DEA) y </a:t>
            </a:r>
            <a:r>
              <a:rPr lang="en-US" sz="2000" b="1">
                <a:sym typeface="Symbol" pitchFamily="18" charset="2"/>
              </a:rPr>
              <a:t>sí</a:t>
            </a:r>
            <a:r>
              <a:rPr lang="en-US" sz="2000">
                <a:sym typeface="Symbol" pitchFamily="18" charset="2"/>
              </a:rPr>
              <a:t> han firmado la Ratificaciòn.</a:t>
            </a:r>
          </a:p>
          <a:p>
            <a:pPr>
              <a:buFont typeface="Wingdings" pitchFamily="2" charset="2"/>
              <a:buNone/>
            </a:pPr>
            <a:endParaRPr lang="en-US" sz="2000">
              <a:sym typeface="Symbol" pitchFamily="18" charset="2"/>
            </a:endParaRPr>
          </a:p>
          <a:p>
            <a:pPr>
              <a:buFont typeface="Wingdings" pitchFamily="2" charset="2"/>
              <a:buNone/>
            </a:pPr>
            <a:endParaRPr lang="en-US" sz="2400"/>
          </a:p>
          <a:p>
            <a:pPr>
              <a:buFont typeface="Wingdings" pitchFamily="2" charset="2"/>
              <a:buNone/>
            </a:pPr>
            <a:endParaRPr lang="es-ES" sz="2400"/>
          </a:p>
        </p:txBody>
      </p:sp>
      <p:sp>
        <p:nvSpPr>
          <p:cNvPr id="120836" name="Rectangle 4"/>
          <p:cNvSpPr>
            <a:spLocks noChangeArrowheads="1"/>
          </p:cNvSpPr>
          <p:nvPr/>
        </p:nvSpPr>
        <p:spPr bwMode="auto">
          <a:xfrm>
            <a:off x="1143000" y="609600"/>
            <a:ext cx="7793038" cy="1143000"/>
          </a:xfrm>
          <a:prstGeom prst="rect">
            <a:avLst/>
          </a:prstGeom>
          <a:noFill/>
          <a:ln w="9525">
            <a:noFill/>
            <a:miter lim="800000"/>
            <a:headEnd/>
            <a:tailEnd/>
          </a:ln>
          <a:effectLst/>
        </p:spPr>
        <p:txBody>
          <a:bodyPr anchor="b"/>
          <a:lstStyle/>
          <a:p>
            <a:r>
              <a:rPr lang="en-US">
                <a:solidFill>
                  <a:schemeClr val="tx2"/>
                </a:solidFill>
              </a:rPr>
              <a:t>La Teor</a:t>
            </a:r>
            <a:r>
              <a:rPr lang="es-EC">
                <a:solidFill>
                  <a:schemeClr val="tx2"/>
                </a:solidFill>
                <a:cs typeface="Times New Roman" pitchFamily="18" charset="0"/>
              </a:rPr>
              <a:t>í</a:t>
            </a:r>
            <a:r>
              <a:rPr lang="en-US">
                <a:solidFill>
                  <a:schemeClr val="tx2"/>
                </a:solidFill>
              </a:rPr>
              <a:t>a de Inversi</a:t>
            </a:r>
            <a:r>
              <a:rPr lang="es-EC">
                <a:solidFill>
                  <a:schemeClr val="tx2"/>
                </a:solidFill>
                <a:cs typeface="Times New Roman" pitchFamily="18" charset="0"/>
              </a:rPr>
              <a:t>ó</a:t>
            </a:r>
            <a:r>
              <a:rPr lang="en-US">
                <a:solidFill>
                  <a:schemeClr val="tx2"/>
                </a:solidFill>
              </a:rPr>
              <a:t>n Extranjera de David Kucera</a:t>
            </a:r>
            <a:endParaRPr lang="es-ES">
              <a:solidFill>
                <a:schemeClr val="tx2"/>
              </a:solidFill>
            </a:endParaRPr>
          </a:p>
        </p:txBody>
      </p:sp>
      <p:sp>
        <p:nvSpPr>
          <p:cNvPr id="120838" name="Text Box 6"/>
          <p:cNvSpPr txBox="1">
            <a:spLocks noChangeArrowheads="1"/>
          </p:cNvSpPr>
          <p:nvPr/>
        </p:nvSpPr>
        <p:spPr bwMode="auto">
          <a:xfrm>
            <a:off x="755650" y="4559300"/>
            <a:ext cx="8229600" cy="2254250"/>
          </a:xfrm>
          <a:prstGeom prst="rect">
            <a:avLst/>
          </a:prstGeom>
          <a:noFill/>
          <a:ln w="9525">
            <a:noFill/>
            <a:miter lim="800000"/>
            <a:headEnd/>
            <a:tailEnd/>
          </a:ln>
          <a:effectLst/>
        </p:spPr>
        <p:txBody>
          <a:bodyPr>
            <a:spAutoFit/>
          </a:bodyPr>
          <a:lstStyle/>
          <a:p>
            <a:pPr>
              <a:lnSpc>
                <a:spcPct val="90000"/>
              </a:lnSpc>
              <a:spcBef>
                <a:spcPct val="20000"/>
              </a:spcBef>
              <a:buClr>
                <a:schemeClr val="folHlink"/>
              </a:buClr>
              <a:buSzPct val="60000"/>
              <a:buFont typeface="Wingdings" pitchFamily="2" charset="2"/>
              <a:buNone/>
            </a:pPr>
            <a:r>
              <a:rPr lang="en-US" sz="2000">
                <a:sym typeface="Symbol" pitchFamily="18" charset="2"/>
              </a:rPr>
              <a:t>Teorías:    Efectos de los Estándares Laborales se transmiten:</a:t>
            </a:r>
          </a:p>
          <a:p>
            <a:pPr>
              <a:lnSpc>
                <a:spcPct val="90000"/>
              </a:lnSpc>
              <a:spcBef>
                <a:spcPct val="20000"/>
              </a:spcBef>
              <a:buClr>
                <a:schemeClr val="folHlink"/>
              </a:buClr>
              <a:buSzPct val="60000"/>
              <a:buFont typeface="Wingdings" pitchFamily="2" charset="2"/>
              <a:buNone/>
            </a:pPr>
            <a:r>
              <a:rPr lang="en-US" sz="2000">
                <a:sym typeface="Symbol" pitchFamily="18" charset="2"/>
              </a:rPr>
              <a:t>		-  Costos Laborales y Producción</a:t>
            </a:r>
          </a:p>
          <a:p>
            <a:pPr>
              <a:lnSpc>
                <a:spcPct val="90000"/>
              </a:lnSpc>
              <a:spcBef>
                <a:spcPct val="20000"/>
              </a:spcBef>
              <a:buClr>
                <a:schemeClr val="folHlink"/>
              </a:buClr>
              <a:buSzPct val="60000"/>
              <a:buFont typeface="Wingdings" pitchFamily="2" charset="2"/>
              <a:buNone/>
            </a:pPr>
            <a:r>
              <a:rPr lang="en-US" sz="2000">
                <a:sym typeface="Symbol" pitchFamily="18" charset="2"/>
              </a:rPr>
              <a:t>		-  Reforzamientos de la Estabilidad Social y Política</a:t>
            </a:r>
          </a:p>
          <a:p>
            <a:pPr>
              <a:lnSpc>
                <a:spcPct val="90000"/>
              </a:lnSpc>
              <a:spcBef>
                <a:spcPct val="20000"/>
              </a:spcBef>
              <a:buClr>
                <a:schemeClr val="folHlink"/>
              </a:buClr>
              <a:buSzPct val="60000"/>
              <a:buFont typeface="Wingdings" pitchFamily="2" charset="2"/>
              <a:buNone/>
            </a:pPr>
            <a:r>
              <a:rPr lang="en-US" sz="2000"/>
              <a:t>		-  Mayores niveles de acumulación de capital humano</a:t>
            </a:r>
          </a:p>
          <a:p>
            <a:pPr>
              <a:lnSpc>
                <a:spcPct val="90000"/>
              </a:lnSpc>
              <a:spcBef>
                <a:spcPct val="20000"/>
              </a:spcBef>
              <a:buClr>
                <a:schemeClr val="folHlink"/>
              </a:buClr>
              <a:buSzPct val="60000"/>
              <a:buFont typeface="Wingdings" pitchFamily="2" charset="2"/>
              <a:buNone/>
            </a:pPr>
            <a:endParaRPr lang="en-US" sz="2000"/>
          </a:p>
          <a:p>
            <a:pPr>
              <a:spcBef>
                <a:spcPct val="50000"/>
              </a:spcBef>
            </a:pPr>
            <a:endParaRPr lang="es-ES"/>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20835"/>
                                        </p:tgtEl>
                                        <p:attrNameLst>
                                          <p:attrName>style.visibility</p:attrName>
                                        </p:attrNameLst>
                                      </p:cBhvr>
                                      <p:to>
                                        <p:strVal val="visible"/>
                                      </p:to>
                                    </p:set>
                                    <p:animEffect transition="in" filter="dissolve">
                                      <p:cBhvr>
                                        <p:cTn id="7" dur="500"/>
                                        <p:tgtEl>
                                          <p:spTgt spid="120835"/>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20838"/>
                                        </p:tgtEl>
                                        <p:attrNameLst>
                                          <p:attrName>style.visibility</p:attrName>
                                        </p:attrNameLst>
                                      </p:cBhvr>
                                      <p:to>
                                        <p:strVal val="visible"/>
                                      </p:to>
                                    </p:set>
                                    <p:animEffect transition="in" filter="dissolve">
                                      <p:cBhvr>
                                        <p:cTn id="12" dur="500"/>
                                        <p:tgtEl>
                                          <p:spTgt spid="1208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0835" grpId="0" autoUpdateAnimBg="0"/>
      <p:bldP spid="120838" grpId="0" autoUpdateAnimBg="0"/>
    </p:bldLst>
  </p:timing>
</p:sld>
</file>

<file path=ppt/theme/theme1.xml><?xml version="1.0" encoding="utf-8"?>
<a:theme xmlns:a="http://schemas.openxmlformats.org/drawingml/2006/main" name="Mezclas">
  <a:themeElements>
    <a:clrScheme name="Mezclas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fontScheme name="Mezclas">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ahoma"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ahoma" pitchFamily="34" charset="0"/>
          </a:defRPr>
        </a:defPPr>
      </a:lstStyle>
    </a:lnDef>
  </a:objectDefaults>
  <a:extraClrSchemeLst>
    <a:extraClrScheme>
      <a:clrScheme name="Mezclas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Mezclas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Mezclas 3">
        <a:dk1>
          <a:srgbClr val="000000"/>
        </a:dk1>
        <a:lt1>
          <a:srgbClr val="FFFFFF"/>
        </a:lt1>
        <a:dk2>
          <a:srgbClr val="000000"/>
        </a:dk2>
        <a:lt2>
          <a:srgbClr val="5F5F5F"/>
        </a:lt2>
        <a:accent1>
          <a:srgbClr val="EAEAEA"/>
        </a:accent1>
        <a:accent2>
          <a:srgbClr val="808080"/>
        </a:accent2>
        <a:accent3>
          <a:srgbClr val="FFFFFF"/>
        </a:accent3>
        <a:accent4>
          <a:srgbClr val="000000"/>
        </a:accent4>
        <a:accent5>
          <a:srgbClr val="F3F3F3"/>
        </a:accent5>
        <a:accent6>
          <a:srgbClr val="737373"/>
        </a:accent6>
        <a:hlink>
          <a:srgbClr val="4D4D4D"/>
        </a:hlink>
        <a:folHlink>
          <a:srgbClr val="C0C0C0"/>
        </a:folHlink>
      </a:clrScheme>
      <a:clrMap bg1="lt1" tx1="dk1" bg2="lt2" tx2="dk2" accent1="accent1" accent2="accent2" accent3="accent3" accent4="accent4" accent5="accent5" accent6="accent6" hlink="hlink" folHlink="folHlink"/>
    </a:extraClrScheme>
    <a:extraClrScheme>
      <a:clrScheme name="Mezclas 4">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Mezclas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Mezclas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
      <a:clrScheme name="Mezclas 7">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C:\Program Files\Microsoft Office\Templates\Diseños de presentaciones\Mezclas.pot</Template>
  <TotalTime>423</TotalTime>
  <Words>1021</Words>
  <Application>Microsoft PowerPoint</Application>
  <PresentationFormat>Presentación en pantalla (4:3)</PresentationFormat>
  <Paragraphs>143</Paragraphs>
  <Slides>24</Slides>
  <Notes>0</Notes>
  <HiddenSlides>0</HiddenSlides>
  <MMClips>0</MMClips>
  <ScaleCrop>false</ScaleCrop>
  <HeadingPairs>
    <vt:vector size="8" baseType="variant">
      <vt:variant>
        <vt:lpstr>Fuentes usadas</vt:lpstr>
      </vt:variant>
      <vt:variant>
        <vt:i4>5</vt:i4>
      </vt:variant>
      <vt:variant>
        <vt:lpstr>Tema</vt:lpstr>
      </vt:variant>
      <vt:variant>
        <vt:i4>1</vt:i4>
      </vt:variant>
      <vt:variant>
        <vt:lpstr>Servidores OLE incrustados</vt:lpstr>
      </vt:variant>
      <vt:variant>
        <vt:i4>3</vt:i4>
      </vt:variant>
      <vt:variant>
        <vt:lpstr>Títulos de diapositiva</vt:lpstr>
      </vt:variant>
      <vt:variant>
        <vt:i4>24</vt:i4>
      </vt:variant>
    </vt:vector>
  </HeadingPairs>
  <TitlesOfParts>
    <vt:vector size="33" baseType="lpstr">
      <vt:lpstr>Arial</vt:lpstr>
      <vt:lpstr>Tahoma</vt:lpstr>
      <vt:lpstr>Wingdings</vt:lpstr>
      <vt:lpstr>Times New Roman</vt:lpstr>
      <vt:lpstr>Symbol</vt:lpstr>
      <vt:lpstr>Mezclas</vt:lpstr>
      <vt:lpstr>Gráfico de Microsoft Excel</vt:lpstr>
      <vt:lpstr>Microsoft Editor de ecuaciones 3.0</vt:lpstr>
      <vt:lpstr>Hoja de cálculo de Microsoft Excel</vt:lpstr>
      <vt:lpstr>Los Indicadores Laborales  Como Determinantes De La Inversión Extranjera Directa Global Hacia Ecuador. 1990-2004 </vt:lpstr>
      <vt:lpstr>Diapositiva 2</vt:lpstr>
      <vt:lpstr>Antecedentes</vt:lpstr>
      <vt:lpstr>Trabajos Previos</vt:lpstr>
      <vt:lpstr>Trabajos Previos</vt:lpstr>
      <vt:lpstr>Marco Teórico</vt:lpstr>
      <vt:lpstr>Diapositiva 7</vt:lpstr>
      <vt:lpstr>La Teoría de Inversión Extranjera de David Kucera</vt:lpstr>
      <vt:lpstr>Diapositiva 9</vt:lpstr>
      <vt:lpstr>Indicadores Socio - Laborales</vt:lpstr>
      <vt:lpstr>Situación Actual en Ecuador</vt:lpstr>
      <vt:lpstr>Inversión Extranjera en Ecuador y su Mercado Laboral</vt:lpstr>
      <vt:lpstr>Inversión Extranjera en Ecuador y su Mercado Laboral</vt:lpstr>
      <vt:lpstr>Inversión Extranjera en Ecuador y su Mercado Laboral</vt:lpstr>
      <vt:lpstr>Inversión Extranjera en Ecuador y su Mercado Laboral</vt:lpstr>
      <vt:lpstr>Modelo Econométrico</vt:lpstr>
      <vt:lpstr>Modelo Econométrico</vt:lpstr>
      <vt:lpstr>El Modelo Econométrico de Mínimos Cuadrados Generalizados</vt:lpstr>
      <vt:lpstr>Modelo Econométrico</vt:lpstr>
      <vt:lpstr>Resultados</vt:lpstr>
      <vt:lpstr>Resultados</vt:lpstr>
      <vt:lpstr>Conclusiones  Y  Recomendaciones</vt:lpstr>
      <vt:lpstr>Conclusiones y Recomendaciones</vt:lpstr>
      <vt:lpstr>Conclusiones y Recomendaciones</vt:lpstr>
    </vt:vector>
  </TitlesOfParts>
  <Company>COMPACIF</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Los Indicadores Laborales Como Determinantes De La Inversión Extranjera Directa Global Hacia Ecuador. 1990-2004 </dc:title>
  <dc:creator>Hitler Parrales</dc:creator>
  <cp:lastModifiedBy>Administrador</cp:lastModifiedBy>
  <cp:revision>26</cp:revision>
  <cp:lastPrinted>1601-01-01T00:00:00Z</cp:lastPrinted>
  <dcterms:created xsi:type="dcterms:W3CDTF">2006-06-28T05:12:18Z</dcterms:created>
  <dcterms:modified xsi:type="dcterms:W3CDTF">2009-12-14T16:10:38Z</dcterms:modified>
</cp:coreProperties>
</file>