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9" r:id="rId1"/>
  </p:sldMasterIdLst>
  <p:handoutMasterIdLst>
    <p:handoutMasterId r:id="rId55"/>
  </p:handoutMasterIdLst>
  <p:sldIdLst>
    <p:sldId id="369" r:id="rId2"/>
    <p:sldId id="257" r:id="rId3"/>
    <p:sldId id="256" r:id="rId4"/>
    <p:sldId id="316" r:id="rId5"/>
    <p:sldId id="322" r:id="rId6"/>
    <p:sldId id="326" r:id="rId7"/>
    <p:sldId id="327" r:id="rId8"/>
    <p:sldId id="368" r:id="rId9"/>
    <p:sldId id="323" r:id="rId10"/>
    <p:sldId id="329" r:id="rId11"/>
    <p:sldId id="330" r:id="rId12"/>
    <p:sldId id="331" r:id="rId13"/>
    <p:sldId id="267" r:id="rId14"/>
    <p:sldId id="268" r:id="rId15"/>
    <p:sldId id="332" r:id="rId16"/>
    <p:sldId id="333" r:id="rId17"/>
    <p:sldId id="334" r:id="rId18"/>
    <p:sldId id="335" r:id="rId19"/>
    <p:sldId id="336" r:id="rId20"/>
    <p:sldId id="337" r:id="rId21"/>
    <p:sldId id="338" r:id="rId22"/>
    <p:sldId id="339" r:id="rId23"/>
    <p:sldId id="340" r:id="rId24"/>
    <p:sldId id="341" r:id="rId25"/>
    <p:sldId id="342" r:id="rId26"/>
    <p:sldId id="343" r:id="rId27"/>
    <p:sldId id="344" r:id="rId28"/>
    <p:sldId id="345" r:id="rId29"/>
    <p:sldId id="346" r:id="rId30"/>
    <p:sldId id="347" r:id="rId31"/>
    <p:sldId id="348" r:id="rId32"/>
    <p:sldId id="349" r:id="rId33"/>
    <p:sldId id="351" r:id="rId34"/>
    <p:sldId id="312" r:id="rId35"/>
    <p:sldId id="350" r:id="rId36"/>
    <p:sldId id="352" r:id="rId37"/>
    <p:sldId id="353" r:id="rId38"/>
    <p:sldId id="354" r:id="rId39"/>
    <p:sldId id="355" r:id="rId40"/>
    <p:sldId id="356" r:id="rId41"/>
    <p:sldId id="357" r:id="rId42"/>
    <p:sldId id="358" r:id="rId43"/>
    <p:sldId id="359" r:id="rId44"/>
    <p:sldId id="360" r:id="rId45"/>
    <p:sldId id="285" r:id="rId46"/>
    <p:sldId id="361" r:id="rId47"/>
    <p:sldId id="362" r:id="rId48"/>
    <p:sldId id="363" r:id="rId49"/>
    <p:sldId id="304" r:id="rId50"/>
    <p:sldId id="364" r:id="rId51"/>
    <p:sldId id="366" r:id="rId52"/>
    <p:sldId id="365" r:id="rId53"/>
    <p:sldId id="367" r:id="rId54"/>
  </p:sldIdLst>
  <p:sldSz cx="9144000" cy="6858000" type="screen4x3"/>
  <p:notesSz cx="6888163" cy="9623425"/>
  <p:defaultTextStyle>
    <a:defPPr>
      <a:defRPr lang="es-ES"/>
    </a:defPPr>
    <a:lvl1pPr algn="ctr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44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vertBarState="minimized" horzBarState="maximized">
    <p:restoredLeft sz="15794" autoAdjust="0"/>
    <p:restoredTop sz="90670" autoAdjust="0"/>
  </p:normalViewPr>
  <p:slideViewPr>
    <p:cSldViewPr>
      <p:cViewPr>
        <p:scale>
          <a:sx n="50" d="100"/>
          <a:sy n="50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53.xml"/><Relationship Id="rId3" Type="http://schemas.openxmlformats.org/officeDocument/2006/relationships/slide" Target="slides/slide24.xml"/><Relationship Id="rId7" Type="http://schemas.openxmlformats.org/officeDocument/2006/relationships/slide" Target="slides/slide49.xml"/><Relationship Id="rId2" Type="http://schemas.openxmlformats.org/officeDocument/2006/relationships/slide" Target="slides/slide13.xml"/><Relationship Id="rId1" Type="http://schemas.openxmlformats.org/officeDocument/2006/relationships/slide" Target="slides/slide12.xml"/><Relationship Id="rId6" Type="http://schemas.openxmlformats.org/officeDocument/2006/relationships/slide" Target="slides/slide45.xml"/><Relationship Id="rId5" Type="http://schemas.openxmlformats.org/officeDocument/2006/relationships/slide" Target="slides/slide35.xml"/><Relationship Id="rId4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45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2075" y="0"/>
            <a:ext cx="29845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s-ES"/>
          </a:p>
        </p:txBody>
      </p:sp>
      <p:sp>
        <p:nvSpPr>
          <p:cNvPr id="304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40825"/>
            <a:ext cx="29845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es-ES"/>
          </a:p>
        </p:txBody>
      </p:sp>
      <p:sp>
        <p:nvSpPr>
          <p:cNvPr id="304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2075" y="9140825"/>
            <a:ext cx="298450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EB99A6C3-85F6-4169-9A2A-CB2A716DB76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 descr="Large confetti"/>
          <p:cNvSpPr>
            <a:spLocks noChangeArrowheads="1"/>
          </p:cNvSpPr>
          <p:nvPr/>
        </p:nvSpPr>
        <p:spPr bwMode="ltGray">
          <a:xfrm>
            <a:off x="484188" y="1549400"/>
            <a:ext cx="8158162" cy="1689100"/>
          </a:xfrm>
          <a:prstGeom prst="rect">
            <a:avLst/>
          </a:prstGeom>
          <a:pattFill prst="lgConfetti">
            <a:fgClr>
              <a:schemeClr val="accent2">
                <a:alpha val="50000"/>
              </a:schemeClr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39" name="AutoShape 3"/>
          <p:cNvSpPr>
            <a:spLocks noChangeArrowheads="1"/>
          </p:cNvSpPr>
          <p:nvPr/>
        </p:nvSpPr>
        <p:spPr bwMode="ltGray">
          <a:xfrm>
            <a:off x="228600" y="3206750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40" name="AutoShape 4"/>
          <p:cNvSpPr>
            <a:spLocks noChangeArrowheads="1"/>
          </p:cNvSpPr>
          <p:nvPr/>
        </p:nvSpPr>
        <p:spPr bwMode="ltGray">
          <a:xfrm>
            <a:off x="228600" y="1482725"/>
            <a:ext cx="8686800" cy="77788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41" name="AutoShape 5"/>
          <p:cNvSpPr>
            <a:spLocks noChangeArrowheads="1"/>
          </p:cNvSpPr>
          <p:nvPr/>
        </p:nvSpPr>
        <p:spPr bwMode="ltGray">
          <a:xfrm>
            <a:off x="8623300" y="124618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42" name="AutoShape 6"/>
          <p:cNvSpPr>
            <a:spLocks noChangeArrowheads="1"/>
          </p:cNvSpPr>
          <p:nvPr/>
        </p:nvSpPr>
        <p:spPr bwMode="ltGray">
          <a:xfrm>
            <a:off x="434975" y="1252538"/>
            <a:ext cx="77788" cy="22352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43" name="AutoShape 7"/>
          <p:cNvSpPr>
            <a:spLocks noChangeArrowheads="1"/>
          </p:cNvSpPr>
          <p:nvPr/>
        </p:nvSpPr>
        <p:spPr bwMode="ltGray">
          <a:xfrm>
            <a:off x="2830513" y="5783263"/>
            <a:ext cx="3481387" cy="77787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44" name="Rectangle 8" descr="Large confetti"/>
          <p:cNvSpPr>
            <a:spLocks noChangeArrowheads="1"/>
          </p:cNvSpPr>
          <p:nvPr/>
        </p:nvSpPr>
        <p:spPr bwMode="ltGray">
          <a:xfrm>
            <a:off x="4095750" y="5734050"/>
            <a:ext cx="949325" cy="176213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7145" name="Rectangle 9" descr="Large confetti"/>
          <p:cNvSpPr>
            <a:spLocks noGrp="1" noChangeArrowheads="1"/>
          </p:cNvSpPr>
          <p:nvPr>
            <p:ph type="ctrTitle"/>
          </p:nvPr>
        </p:nvSpPr>
        <p:spPr>
          <a:xfrm>
            <a:off x="685800" y="1752600"/>
            <a:ext cx="7772400" cy="1143000"/>
          </a:xfrm>
          <a:pattFill prst="lgConfetti">
            <a:fgClr>
              <a:schemeClr val="accent2"/>
            </a:fgClr>
            <a:bgClr>
              <a:schemeClr val="folHlink"/>
            </a:bgClr>
          </a:patt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4714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465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347147" name="Rectangle 11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7148" name="Rectangle 1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47149" name="Rectangle 13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  <a:noFill/>
        </p:spPr>
        <p:txBody>
          <a:bodyPr anchor="b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B86C161-8A92-416F-A61B-11686E077C7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8961B3-FBD4-4523-808B-9AF0D9CC8D1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21488" y="284163"/>
            <a:ext cx="2044700" cy="58118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284163"/>
            <a:ext cx="5983288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2CF40-3034-4185-A807-0486E2084B6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93788" y="284163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6900" y="6248400"/>
            <a:ext cx="533400" cy="609600"/>
          </a:xfrm>
        </p:spPr>
        <p:txBody>
          <a:bodyPr/>
          <a:lstStyle>
            <a:lvl1pPr>
              <a:defRPr/>
            </a:lvl1pPr>
          </a:lstStyle>
          <a:p>
            <a:fld id="{242E2485-E1EE-48DE-8BAF-14C0CDC66B8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BDE7F7-C1DA-47EF-89F3-AA455991D7F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30D09-F68A-4AE2-9F9F-91705174B88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C38C33-6FC8-4693-9C0C-9B37E01FAF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66A7AB-5A18-4E61-BA38-47EEB4256D1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8EE18-7504-407D-BAE8-E6F4C0DD87A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07D89-7832-4570-ACFC-8DFD21AED92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B1D8E-FA84-42A9-AC71-EF26871388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694D89-939F-4EC0-B669-AD18AAB0E99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4" name="Rectangle 2" descr="Large confetti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28416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46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346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346118" name="Rectangle 6"/>
          <p:cNvSpPr>
            <a:spLocks noChangeArrowheads="1"/>
          </p:cNvSpPr>
          <p:nvPr/>
        </p:nvSpPr>
        <p:spPr bwMode="auto">
          <a:xfrm>
            <a:off x="0" y="1512888"/>
            <a:ext cx="8458200" cy="873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6119" name="Rectangle 7" descr="Large confetti"/>
          <p:cNvSpPr>
            <a:spLocks noChangeArrowheads="1"/>
          </p:cNvSpPr>
          <p:nvPr/>
        </p:nvSpPr>
        <p:spPr bwMode="ltGray">
          <a:xfrm>
            <a:off x="247650" y="0"/>
            <a:ext cx="793750" cy="18415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6120" name="Rectangle 8"/>
          <p:cNvSpPr>
            <a:spLocks noChangeArrowheads="1"/>
          </p:cNvSpPr>
          <p:nvPr/>
        </p:nvSpPr>
        <p:spPr bwMode="auto">
          <a:xfrm>
            <a:off x="7067550" y="6553200"/>
            <a:ext cx="2076450" cy="793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kumimoji="1" lang="es-ES" sz="2400" b="0">
              <a:latin typeface="Times New Roman" pitchFamily="18" charset="0"/>
            </a:endParaRPr>
          </a:p>
        </p:txBody>
      </p:sp>
      <p:sp>
        <p:nvSpPr>
          <p:cNvPr id="346121" name="Rectangle 9" descr="Large confetti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6900" y="6248400"/>
            <a:ext cx="533400" cy="609600"/>
          </a:xfrm>
          <a:prstGeom prst="rect">
            <a:avLst/>
          </a:prstGeom>
          <a:pattFill prst="lgConfetti">
            <a:fgClr>
              <a:schemeClr val="accent2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  <a:latin typeface="+mn-lt"/>
              </a:defRPr>
            </a:lvl1pPr>
          </a:lstStyle>
          <a:p>
            <a:fld id="{A31E1454-23FD-480F-ABA3-ACB67632010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5.xml"/><Relationship Id="rId4" Type="http://schemas.openxmlformats.org/officeDocument/2006/relationships/slide" Target="slide3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7314" name="Picture 2" descr="C:\Ricardo\Pictures\Fotos\Ricardo Troya.JPG"/>
          <p:cNvPicPr>
            <a:picLocks noChangeAspect="1" noChangeArrowheads="1"/>
          </p:cNvPicPr>
          <p:nvPr/>
        </p:nvPicPr>
        <p:blipFill>
          <a:blip r:embed="rId2"/>
          <a:srcRect l="4405"/>
          <a:stretch>
            <a:fillRect/>
          </a:stretch>
        </p:blipFill>
        <p:spPr bwMode="auto">
          <a:xfrm>
            <a:off x="6932613" y="3886200"/>
            <a:ext cx="1725612" cy="2362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97315" name="Text Box 3"/>
          <p:cNvSpPr txBox="1">
            <a:spLocks noChangeArrowheads="1"/>
          </p:cNvSpPr>
          <p:nvPr/>
        </p:nvSpPr>
        <p:spPr bwMode="auto">
          <a:xfrm>
            <a:off x="1524000" y="5759450"/>
            <a:ext cx="533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3600"/>
              <a:t>Ricardo Troya Andrade</a:t>
            </a:r>
            <a:endParaRPr lang="es-ES" sz="3600"/>
          </a:p>
        </p:txBody>
      </p:sp>
      <p:sp>
        <p:nvSpPr>
          <p:cNvPr id="397316" name="Text Box 4"/>
          <p:cNvSpPr txBox="1">
            <a:spLocks noChangeArrowheads="1"/>
          </p:cNvSpPr>
          <p:nvPr/>
        </p:nvSpPr>
        <p:spPr bwMode="auto">
          <a:xfrm>
            <a:off x="2438400" y="2025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3600"/>
              <a:t>Fabricio Guerrero Morales</a:t>
            </a:r>
            <a:endParaRPr lang="es-ES" sz="3600"/>
          </a:p>
        </p:txBody>
      </p:sp>
      <p:pic>
        <p:nvPicPr>
          <p:cNvPr id="397317" name="Picture 5" descr="C:\Ricardo\Tesis\Archivos\Mercado\PepinoVARIEDADES_archivos\60pepin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3048000"/>
            <a:ext cx="2438400" cy="2438400"/>
          </a:xfrm>
          <a:prstGeom prst="rect">
            <a:avLst/>
          </a:prstGeom>
          <a:noFill/>
        </p:spPr>
      </p:pic>
      <p:pic>
        <p:nvPicPr>
          <p:cNvPr id="397318" name="Picture 6" descr="C:\Ricardo\Tesis\TESIS Pepino\fabrici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6425" y="2209800"/>
            <a:ext cx="1755775" cy="23526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7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7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97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7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7315" grpId="0" autoUpdateAnimBg="0"/>
      <p:bldP spid="39731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391400" cy="762000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1.2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Mercado Interno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1235" name="Rectangle 3"/>
          <p:cNvSpPr>
            <a:spLocks noChangeArrowheads="1"/>
          </p:cNvSpPr>
          <p:nvPr/>
        </p:nvSpPr>
        <p:spPr bwMode="auto">
          <a:xfrm>
            <a:off x="457200" y="17526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Superficie cosechada de pepino en Ecuador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 (</a:t>
            </a:r>
            <a:r>
              <a:rPr lang="es-ES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7</a:t>
            </a:r>
            <a:r>
              <a:rPr lang="es-ES_tradnl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8</a:t>
            </a:r>
            <a:r>
              <a:rPr lang="es-ES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,</a:t>
            </a:r>
            <a:r>
              <a:rPr lang="es-ES_tradnl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9</a:t>
            </a:r>
            <a:r>
              <a:rPr lang="es-ES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 Ha</a:t>
            </a:r>
            <a:r>
              <a:rPr lang="es-ES_tradnl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)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 </a:t>
            </a:r>
          </a:p>
        </p:txBody>
      </p:sp>
      <p:pic>
        <p:nvPicPr>
          <p:cNvPr id="351243" name="Picture 11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847850"/>
            <a:ext cx="76200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1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1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391400" cy="762000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1.2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Mercado Interno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2259" name="Rectangle 3"/>
          <p:cNvSpPr>
            <a:spLocks noChangeArrowheads="1"/>
          </p:cNvSpPr>
          <p:nvPr/>
        </p:nvSpPr>
        <p:spPr bwMode="auto">
          <a:xfrm>
            <a:off x="457200" y="17526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Consumo Aparente de 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p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epino en Ecuador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 (Tn + M – X)</a:t>
            </a:r>
            <a:endParaRPr lang="es-ES" sz="3200" b="0">
              <a:solidFill>
                <a:schemeClr val="bg2"/>
              </a:solidFill>
              <a:cs typeface="Times New Roman" pitchFamily="18" charset="0"/>
            </a:endParaRPr>
          </a:p>
        </p:txBody>
      </p:sp>
      <p:pic>
        <p:nvPicPr>
          <p:cNvPr id="352261" name="Picture 5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479675"/>
            <a:ext cx="80772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2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2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391400" cy="762000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1.2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Mercado Interno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3283" name="Rectangle 3"/>
          <p:cNvSpPr>
            <a:spLocks noChangeArrowheads="1"/>
          </p:cNvSpPr>
          <p:nvPr/>
        </p:nvSpPr>
        <p:spPr bwMode="auto">
          <a:xfrm>
            <a:off x="457200" y="17526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Tendencia anual del precio promedio de pepino al mayorista en Ecuador</a:t>
            </a:r>
          </a:p>
        </p:txBody>
      </p:sp>
      <p:pic>
        <p:nvPicPr>
          <p:cNvPr id="353285" name="Picture 5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066925"/>
            <a:ext cx="708660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3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3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315200" cy="60801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accent2"/>
                </a:solidFill>
                <a:latin typeface="Arial" pitchFamily="34" charset="0"/>
              </a:rPr>
              <a:t>1.3 Mercado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590800"/>
            <a:ext cx="7315200" cy="2286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</a:rPr>
              <a:t>31,2 Millones de toneladas</a:t>
            </a:r>
          </a:p>
          <a:p>
            <a:pP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</a:rPr>
              <a:t>1,8 Millones de hectáreas cultivadas</a:t>
            </a:r>
          </a:p>
          <a:p>
            <a:pP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</a:rPr>
              <a:t>E</a:t>
            </a:r>
            <a:r>
              <a:rPr lang="es-ES">
                <a:latin typeface="Arial" pitchFamily="34" charset="0"/>
              </a:rPr>
              <a:t>n los últimos 5 años la producción mundial ha aumentado 8,6%.</a:t>
            </a:r>
          </a:p>
        </p:txBody>
      </p:sp>
      <p:sp>
        <p:nvSpPr>
          <p:cNvPr id="168964" name="Rectangle 4"/>
          <p:cNvSpPr>
            <a:spLocks noChangeArrowheads="1"/>
          </p:cNvSpPr>
          <p:nvPr/>
        </p:nvSpPr>
        <p:spPr bwMode="auto">
          <a:xfrm>
            <a:off x="1143000" y="1828800"/>
            <a:ext cx="7315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SzPct val="85000"/>
            </a:pPr>
            <a:r>
              <a:rPr lang="es-ES_tradnl" sz="3200" b="0">
                <a:solidFill>
                  <a:schemeClr val="bg2"/>
                </a:solidFill>
              </a:rPr>
              <a:t>Producción</a:t>
            </a:r>
            <a:r>
              <a:rPr lang="es-ES_tradnl" sz="3600" b="0">
                <a:solidFill>
                  <a:schemeClr val="bg2"/>
                </a:solidFill>
              </a:rPr>
              <a:t> Mundial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89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3" grpId="0" autoUpdateAnimBg="0"/>
      <p:bldP spid="16896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043" name="Rectangle 59"/>
          <p:cNvSpPr>
            <a:spLocks noChangeArrowheads="1"/>
          </p:cNvSpPr>
          <p:nvPr/>
        </p:nvSpPr>
        <p:spPr bwMode="auto">
          <a:xfrm>
            <a:off x="457200" y="17526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Principales países productores de pepino</a:t>
            </a:r>
          </a:p>
        </p:txBody>
      </p:sp>
      <p:sp>
        <p:nvSpPr>
          <p:cNvPr id="170046" name="Rectangle 6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170048" name="Picture 64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7543800" cy="48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0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0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70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00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2"/>
          <p:cNvSpPr>
            <a:spLocks noChangeArrowheads="1"/>
          </p:cNvSpPr>
          <p:nvPr/>
        </p:nvSpPr>
        <p:spPr bwMode="auto">
          <a:xfrm>
            <a:off x="685800" y="16764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Consumo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 interno de los principales 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países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 productores</a:t>
            </a:r>
          </a:p>
        </p:txBody>
      </p:sp>
      <p:sp>
        <p:nvSpPr>
          <p:cNvPr id="354307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54309" name="Picture 5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414588"/>
            <a:ext cx="4419600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4310" name="Picture 6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505200"/>
            <a:ext cx="4419600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4311" name="Text Box 7" descr="Large confetti"/>
          <p:cNvSpPr txBox="1">
            <a:spLocks noChangeArrowheads="1"/>
          </p:cNvSpPr>
          <p:nvPr/>
        </p:nvSpPr>
        <p:spPr bwMode="auto">
          <a:xfrm>
            <a:off x="1752600" y="25447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3200"/>
              <a:t>China</a:t>
            </a:r>
            <a:endParaRPr lang="es-ES" sz="3200"/>
          </a:p>
        </p:txBody>
      </p:sp>
      <p:sp>
        <p:nvSpPr>
          <p:cNvPr id="354312" name="Text Box 8" descr="Large confetti"/>
          <p:cNvSpPr txBox="1">
            <a:spLocks noChangeArrowheads="1"/>
          </p:cNvSpPr>
          <p:nvPr/>
        </p:nvSpPr>
        <p:spPr bwMode="auto">
          <a:xfrm>
            <a:off x="4495800" y="56689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3200"/>
              <a:t>E.E.U.U.</a:t>
            </a:r>
            <a:endParaRPr lang="es-E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4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4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4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4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4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4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6" grpId="0" autoUpdateAnimBg="0"/>
      <p:bldP spid="354311" grpId="0" autoUpdateAnimBg="0"/>
      <p:bldP spid="354312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1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55334" name="Text Box 6" descr="Large confetti"/>
          <p:cNvSpPr txBox="1">
            <a:spLocks noChangeArrowheads="1"/>
          </p:cNvSpPr>
          <p:nvPr/>
        </p:nvSpPr>
        <p:spPr bwMode="auto">
          <a:xfrm>
            <a:off x="1752600" y="26971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3200"/>
              <a:t>Turquía</a:t>
            </a:r>
            <a:endParaRPr lang="es-ES" sz="3200"/>
          </a:p>
        </p:txBody>
      </p:sp>
      <p:sp>
        <p:nvSpPr>
          <p:cNvPr id="355335" name="Text Box 7" descr="Large confetti"/>
          <p:cNvSpPr txBox="1">
            <a:spLocks noChangeArrowheads="1"/>
          </p:cNvSpPr>
          <p:nvPr/>
        </p:nvSpPr>
        <p:spPr bwMode="auto">
          <a:xfrm>
            <a:off x="4495800" y="5668963"/>
            <a:ext cx="3048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3200"/>
              <a:t>Japón</a:t>
            </a:r>
            <a:endParaRPr lang="es-ES" sz="3200"/>
          </a:p>
        </p:txBody>
      </p:sp>
      <p:pic>
        <p:nvPicPr>
          <p:cNvPr id="355336" name="Picture 8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36825"/>
            <a:ext cx="42957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5337" name="Picture 9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3552825"/>
            <a:ext cx="429577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5338" name="Rectangle 10"/>
          <p:cNvSpPr>
            <a:spLocks noChangeArrowheads="1"/>
          </p:cNvSpPr>
          <p:nvPr/>
        </p:nvSpPr>
        <p:spPr bwMode="auto">
          <a:xfrm>
            <a:off x="457200" y="1752600"/>
            <a:ext cx="8686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Consumo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 interno de los principales 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países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 productores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5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5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5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55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55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4" grpId="0" autoUpdateAnimBg="0"/>
      <p:bldP spid="355335" grpId="0" autoUpdateAnimBg="0"/>
      <p:bldP spid="35533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2"/>
          <p:cNvSpPr>
            <a:spLocks noChangeArrowheads="1"/>
          </p:cNvSpPr>
          <p:nvPr/>
        </p:nvSpPr>
        <p:spPr bwMode="auto">
          <a:xfrm>
            <a:off x="533400" y="1752600"/>
            <a:ext cx="861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Principales países exportadores de pepino</a:t>
            </a:r>
          </a:p>
        </p:txBody>
      </p:sp>
      <p:sp>
        <p:nvSpPr>
          <p:cNvPr id="356355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56360" name="Picture 8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66875"/>
            <a:ext cx="73152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6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6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635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ChangeArrowheads="1"/>
          </p:cNvSpPr>
          <p:nvPr/>
        </p:nvSpPr>
        <p:spPr bwMode="auto">
          <a:xfrm>
            <a:off x="533400" y="1752600"/>
            <a:ext cx="861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Exportaciones de pepino en Ecuador</a:t>
            </a:r>
            <a:endParaRPr lang="es-ES" sz="3200" b="0">
              <a:solidFill>
                <a:schemeClr val="bg2"/>
              </a:solidFill>
              <a:cs typeface="Times New Roman" pitchFamily="18" charset="0"/>
            </a:endParaRPr>
          </a:p>
        </p:txBody>
      </p:sp>
      <p:sp>
        <p:nvSpPr>
          <p:cNvPr id="357379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57381" name="Picture 5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981200"/>
            <a:ext cx="838200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7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7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7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ChangeArrowheads="1"/>
          </p:cNvSpPr>
          <p:nvPr/>
        </p:nvSpPr>
        <p:spPr bwMode="auto">
          <a:xfrm>
            <a:off x="533400" y="1752600"/>
            <a:ext cx="861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Principales países 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importadores</a:t>
            </a: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 de pepino</a:t>
            </a:r>
          </a:p>
        </p:txBody>
      </p:sp>
      <p:sp>
        <p:nvSpPr>
          <p:cNvPr id="358403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58406" name="Picture 6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5325" y="1965325"/>
            <a:ext cx="7686675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8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02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539750" y="2890838"/>
            <a:ext cx="8229600" cy="914400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accent2"/>
                </a:solidFill>
                <a:latin typeface="Arial" pitchFamily="34" charset="0"/>
              </a:rPr>
              <a:t>Introducción</a:t>
            </a:r>
            <a:endParaRPr lang="es-ES" sz="5400" b="1">
              <a:solidFill>
                <a:schemeClr val="accent2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7" name="Rectangle 3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59430" name="Picture 6" descr="C:\Ricardo\Tesis\Archivos\Fotos\alemani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752600"/>
            <a:ext cx="5029200" cy="23463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59431" name="Picture 7" descr="C:\Ricardo\Tesis\Archivos\Fotos\eeu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38625"/>
            <a:ext cx="4953000" cy="23145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59432" name="Text Box 8" descr="Large confetti"/>
          <p:cNvSpPr txBox="1">
            <a:spLocks noChangeArrowheads="1"/>
          </p:cNvSpPr>
          <p:nvPr/>
        </p:nvSpPr>
        <p:spPr bwMode="auto">
          <a:xfrm>
            <a:off x="914400" y="1935163"/>
            <a:ext cx="274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3200"/>
              <a:t>Alemania</a:t>
            </a:r>
            <a:endParaRPr lang="es-ES" sz="3200"/>
          </a:p>
        </p:txBody>
      </p:sp>
      <p:sp>
        <p:nvSpPr>
          <p:cNvPr id="359433" name="Text Box 9" descr="Large confetti"/>
          <p:cNvSpPr txBox="1">
            <a:spLocks noChangeArrowheads="1"/>
          </p:cNvSpPr>
          <p:nvPr/>
        </p:nvSpPr>
        <p:spPr bwMode="auto">
          <a:xfrm>
            <a:off x="5410200" y="58674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3200"/>
              <a:t>E.E.U.U.</a:t>
            </a:r>
            <a:endParaRPr lang="es-E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9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59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9432" grpId="0" autoUpdateAnimBg="0"/>
      <p:bldP spid="35943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457200"/>
            <a:ext cx="7315200" cy="8937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1.3 Mercado 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0453" name="Text Box 5" descr="Large confetti"/>
          <p:cNvSpPr txBox="1">
            <a:spLocks noChangeArrowheads="1"/>
          </p:cNvSpPr>
          <p:nvPr/>
        </p:nvSpPr>
        <p:spPr bwMode="auto">
          <a:xfrm>
            <a:off x="914400" y="1935163"/>
            <a:ext cx="274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3200"/>
              <a:t>Reino Unido</a:t>
            </a:r>
            <a:endParaRPr lang="es-ES" sz="3200"/>
          </a:p>
        </p:txBody>
      </p:sp>
      <p:sp>
        <p:nvSpPr>
          <p:cNvPr id="360454" name="Text Box 6" descr="Large confetti"/>
          <p:cNvSpPr txBox="1">
            <a:spLocks noChangeArrowheads="1"/>
          </p:cNvSpPr>
          <p:nvPr/>
        </p:nvSpPr>
        <p:spPr bwMode="auto">
          <a:xfrm>
            <a:off x="5410200" y="58674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3200"/>
              <a:t>Canadá</a:t>
            </a:r>
            <a:endParaRPr lang="es-ES" sz="3200"/>
          </a:p>
        </p:txBody>
      </p:sp>
      <p:pic>
        <p:nvPicPr>
          <p:cNvPr id="360456" name="Picture 8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676400"/>
            <a:ext cx="5029200" cy="2362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360457" name="Picture 9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267200"/>
            <a:ext cx="4953000" cy="2362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0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0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60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3" grpId="0" autoUpdateAnimBg="0"/>
      <p:bldP spid="36045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315200" cy="60801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accent2"/>
                </a:solidFill>
                <a:latin typeface="Arial" pitchFamily="34" charset="0"/>
              </a:rPr>
              <a:t>1.3 Mercado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b="1">
                <a:solidFill>
                  <a:schemeClr val="bg2"/>
                </a:solidFill>
                <a:latin typeface="Arial" pitchFamily="34" charset="0"/>
              </a:rPr>
              <a:t>Estados Unidos: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Estructura y concentración del mercado</a:t>
            </a:r>
            <a:endParaRPr lang="es-ES">
              <a:solidFill>
                <a:schemeClr val="bg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Coordinación e integración del mercado</a:t>
            </a:r>
            <a:r>
              <a:rPr lang="es-ES_tradnl">
                <a:latin typeface="Arial" pitchFamily="34" charset="0"/>
                <a:cs typeface="Arial" pitchFamily="34" charset="0"/>
              </a:rPr>
              <a:t> (</a:t>
            </a:r>
            <a:r>
              <a:rPr lang="es-ES">
                <a:latin typeface="Arial" pitchFamily="34" charset="0"/>
                <a:cs typeface="Arial" pitchFamily="34" charset="0"/>
              </a:rPr>
              <a:t>Integración</a:t>
            </a:r>
            <a:r>
              <a:rPr lang="es-ES_tradnl">
                <a:latin typeface="Arial" pitchFamily="34" charset="0"/>
                <a:cs typeface="Arial" pitchFamily="34" charset="0"/>
              </a:rPr>
              <a:t> y coordinación</a:t>
            </a:r>
            <a:r>
              <a:rPr lang="es-ES">
                <a:latin typeface="Arial" pitchFamily="34" charset="0"/>
                <a:cs typeface="Arial" pitchFamily="34" charset="0"/>
              </a:rPr>
              <a:t> horizontal</a:t>
            </a:r>
            <a:r>
              <a:rPr lang="es-ES_tradnl">
                <a:latin typeface="Arial" pitchFamily="34" charset="0"/>
                <a:cs typeface="Arial" pitchFamily="34" charset="0"/>
              </a:rPr>
              <a:t>, Integración y coordinación</a:t>
            </a:r>
            <a:r>
              <a:rPr lang="es-ES">
                <a:latin typeface="Arial" pitchFamily="34" charset="0"/>
                <a:ea typeface="Times New Roman@Times New Roman" charset="0"/>
                <a:cs typeface="Times New Roman@Times New Roman" charset="0"/>
              </a:rPr>
              <a:t> vertical</a:t>
            </a:r>
            <a:r>
              <a:rPr lang="es-ES_tradnl">
                <a:latin typeface="Arial" pitchFamily="34" charset="0"/>
                <a:ea typeface="Times New Roman@Times New Roman" charset="0"/>
                <a:cs typeface="Times New Roman@Times New Roman" charset="0"/>
              </a:rPr>
              <a:t>)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Posibles estrategias para exportar a Estados Unidos</a:t>
            </a:r>
            <a:r>
              <a:rPr lang="es-ES_tradnl">
                <a:latin typeface="Arial" pitchFamily="34" charset="0"/>
                <a:cs typeface="Arial" pitchFamily="34" charset="0"/>
              </a:rPr>
              <a:t> (</a:t>
            </a:r>
            <a:r>
              <a:rPr lang="es-ES">
                <a:latin typeface="Arial" pitchFamily="34" charset="0"/>
              </a:rPr>
              <a:t>Exportación indirecta</a:t>
            </a:r>
            <a:r>
              <a:rPr lang="es-ES_tradnl">
                <a:latin typeface="Arial" pitchFamily="34" charset="0"/>
              </a:rPr>
              <a:t>, </a:t>
            </a:r>
            <a:r>
              <a:rPr lang="es-ES">
                <a:latin typeface="Arial" pitchFamily="34" charset="0"/>
              </a:rPr>
              <a:t>Exportación directa</a:t>
            </a:r>
            <a:r>
              <a:rPr lang="es-ES_tradnl">
                <a:latin typeface="Arial" pitchFamily="34" charset="0"/>
              </a:rPr>
              <a:t>, </a:t>
            </a:r>
            <a:r>
              <a:rPr lang="es-ES">
                <a:latin typeface="Arial" pitchFamily="34" charset="0"/>
              </a:rPr>
              <a:t>Comercialización en el país de destino</a:t>
            </a:r>
            <a:r>
              <a:rPr lang="es-ES_tradnl">
                <a:latin typeface="Arial" pitchFamily="34" charset="0"/>
              </a:rPr>
              <a:t>, </a:t>
            </a:r>
            <a:r>
              <a:rPr lang="es-ES">
                <a:latin typeface="Arial" pitchFamily="34" charset="0"/>
              </a:rPr>
              <a:t>Joint Venture</a:t>
            </a:r>
            <a:r>
              <a:rPr lang="es-ES_tradnl">
                <a:latin typeface="Arial" pitchFamily="34" charset="0"/>
              </a:rPr>
              <a:t> y </a:t>
            </a:r>
            <a:r>
              <a:rPr lang="es-ES">
                <a:latin typeface="Arial" pitchFamily="34" charset="0"/>
              </a:rPr>
              <a:t>Alianzas estratégicas</a:t>
            </a:r>
            <a:r>
              <a:rPr lang="es-ES_tradnl">
                <a:latin typeface="Arial" pitchFamily="34" charset="0"/>
              </a:rPr>
              <a:t>).</a:t>
            </a:r>
            <a:endParaRPr lang="es-ES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1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1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1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1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147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315200" cy="60801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accent2"/>
                </a:solidFill>
                <a:latin typeface="Arial" pitchFamily="34" charset="0"/>
              </a:rPr>
              <a:t>1.3 Mercado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8006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b="1">
                <a:solidFill>
                  <a:schemeClr val="bg2"/>
                </a:solidFill>
                <a:latin typeface="Arial" pitchFamily="34" charset="0"/>
              </a:rPr>
              <a:t>Estados Unidos: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s-ES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actores que pueden garantizar el éxito en el comercio internacional </a:t>
            </a:r>
            <a:r>
              <a:rPr lang="es-ES_tradnl">
                <a:latin typeface="Arial" pitchFamily="34" charset="0"/>
                <a:cs typeface="Arial" pitchFamily="34" charset="0"/>
              </a:rPr>
              <a:t>(</a:t>
            </a:r>
            <a:r>
              <a:rPr lang="es-ES">
                <a:latin typeface="Arial" pitchFamily="34" charset="0"/>
                <a:cs typeface="Arial" pitchFamily="34" charset="0"/>
              </a:rPr>
              <a:t>Compromiso de la gerencia y el personal, Destreza en la identificación de los riesgos de gestión y del negocio</a:t>
            </a:r>
            <a:r>
              <a:rPr lang="es-ES_tradnl">
                <a:latin typeface="Arial" pitchFamily="34" charset="0"/>
                <a:cs typeface="Arial" pitchFamily="34" charset="0"/>
              </a:rPr>
              <a:t>, </a:t>
            </a:r>
            <a:r>
              <a:rPr lang="es-ES">
                <a:latin typeface="Arial" pitchFamily="34" charset="0"/>
                <a:cs typeface="Arial" pitchFamily="34" charset="0"/>
              </a:rPr>
              <a:t>Capacidad de integración, tanto horizontal como vertical, Información e inteligencia de mercados, Red de distribución y ventas, Identificación de fuentes del producto</a:t>
            </a:r>
            <a:r>
              <a:rPr lang="es-ES_tradnl">
                <a:latin typeface="Arial" pitchFamily="34" charset="0"/>
              </a:rPr>
              <a:t>).</a:t>
            </a:r>
            <a:endParaRPr lang="es-ES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2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2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2499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762000"/>
            <a:ext cx="7315200" cy="60801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accent2"/>
                </a:solidFill>
                <a:latin typeface="Arial" pitchFamily="34" charset="0"/>
              </a:rPr>
              <a:t>1.3 Mercado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Externo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363525" name="Picture 5" descr="C:\Ricardo\Tesis\Archivos\Fotos\01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828800"/>
            <a:ext cx="6858000" cy="4067175"/>
          </a:xfrm>
          <a:prstGeom prst="rect">
            <a:avLst/>
          </a:prstGeom>
          <a:noFill/>
        </p:spPr>
      </p:pic>
      <p:pic>
        <p:nvPicPr>
          <p:cNvPr id="363526" name="Picture 6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828800"/>
            <a:ext cx="6858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3528" name="Text Box 8" descr="Large confetti"/>
          <p:cNvSpPr txBox="1">
            <a:spLocks noChangeArrowheads="1"/>
          </p:cNvSpPr>
          <p:nvPr/>
        </p:nvSpPr>
        <p:spPr bwMode="auto">
          <a:xfrm>
            <a:off x="7239000" y="6019800"/>
            <a:ext cx="1752600" cy="44767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hlinkClick r:id="rId4" action="ppaction://hlinksldjump"/>
              </a:rPr>
              <a:t>Contenido</a:t>
            </a: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3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315200" cy="60801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2.1 El Producto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45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133600"/>
            <a:ext cx="6005513" cy="4187825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Identificación taxonómica </a:t>
            </a:r>
            <a:r>
              <a:rPr lang="es-ES_tradnl" sz="2800">
                <a:latin typeface="Arial" pitchFamily="34" charset="0"/>
                <a:cs typeface="Arial" pitchFamily="34" charset="0"/>
              </a:rPr>
              <a:t>(Planta, Sistema radicular, Tallo principal, Hoja, Flor y Fruto)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Orígenes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Variedades de mayor demanda TIPO PICKLING: </a:t>
            </a:r>
            <a:r>
              <a:rPr lang="es-ES_tradnl" sz="2800">
                <a:latin typeface="Arial" pitchFamily="34" charset="0"/>
                <a:cs typeface="Arial" pitchFamily="34" charset="0"/>
              </a:rPr>
              <a:t>Blitz, Calipyso, Endeavor, Maverick, Quest, etc.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None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	TIPO SLICING: </a:t>
            </a:r>
            <a:r>
              <a:rPr lang="es-ES_tradnl" sz="2800">
                <a:latin typeface="Arial" pitchFamily="34" charset="0"/>
                <a:cs typeface="Arial" pitchFamily="34" charset="0"/>
              </a:rPr>
              <a:t>Dasher II, Daytona, Moctezuma, Salad Bus, Thunder, etc. </a:t>
            </a:r>
            <a:endParaRPr lang="es-ES" sz="2800">
              <a:latin typeface="Arial" pitchFamily="34" charset="0"/>
              <a:ea typeface="Times New Roman@Times New Roman" charset="0"/>
              <a:cs typeface="Times New Roman@Times New Roman" charset="0"/>
            </a:endParaRPr>
          </a:p>
        </p:txBody>
      </p:sp>
      <p:pic>
        <p:nvPicPr>
          <p:cNvPr id="364549" name="Picture 5" descr="C:\Ricardo\Tesis\Archivos\Mercado\PepinoVARIEDADES_archivos\60pepi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2860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4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4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7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381000"/>
            <a:ext cx="7391400" cy="1217613"/>
          </a:xfrm>
        </p:spPr>
        <p:txBody>
          <a:bodyPr/>
          <a:lstStyle/>
          <a:p>
            <a:pPr algn="ctr"/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2.2 Requerimientos agro ecológicos</a:t>
            </a:r>
            <a:endParaRPr lang="es-ES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655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43000" y="1752600"/>
            <a:ext cx="7315200" cy="1143000"/>
          </a:xfrm>
        </p:spPr>
        <p:txBody>
          <a:bodyPr/>
          <a:lstStyle/>
          <a:p>
            <a:pPr algn="just"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Exigencias climáticas: </a:t>
            </a:r>
            <a:r>
              <a:rPr lang="es-ES_tradnl">
                <a:latin typeface="Arial" pitchFamily="34" charset="0"/>
                <a:cs typeface="Arial" pitchFamily="34" charset="0"/>
              </a:rPr>
              <a:t>Temperatura, Humedad, Luminosidad y Vientos</a:t>
            </a:r>
          </a:p>
        </p:txBody>
      </p:sp>
      <p:sp>
        <p:nvSpPr>
          <p:cNvPr id="365575" name="Rectangle 7"/>
          <p:cNvSpPr>
            <a:spLocks noChangeArrowheads="1"/>
          </p:cNvSpPr>
          <p:nvPr/>
        </p:nvSpPr>
        <p:spPr bwMode="auto">
          <a:xfrm>
            <a:off x="1143000" y="53340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Exigencias del suelo: </a:t>
            </a:r>
            <a:r>
              <a:rPr lang="es-ES_tradnl" sz="3200" b="0">
                <a:cs typeface="Arial" pitchFamily="34" charset="0"/>
              </a:rPr>
              <a:t>ph de 5,5 – 6,8</a:t>
            </a:r>
          </a:p>
        </p:txBody>
      </p:sp>
      <p:pic>
        <p:nvPicPr>
          <p:cNvPr id="365576" name="Picture 8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25" y="3100388"/>
            <a:ext cx="7610475" cy="185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5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5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5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571" grpId="0" build="p" autoUpdateAnimBg="0"/>
      <p:bldP spid="365575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239000" cy="1217613"/>
          </a:xfrm>
        </p:spPr>
        <p:txBody>
          <a:bodyPr/>
          <a:lstStyle/>
          <a:p>
            <a:pPr algn="ctr"/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2.3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Descripción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del proceso productivo</a:t>
            </a:r>
          </a:p>
        </p:txBody>
      </p:sp>
      <p:sp>
        <p:nvSpPr>
          <p:cNvPr id="366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600200"/>
            <a:ext cx="7620000" cy="11430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Tecnología de cultivo </a:t>
            </a:r>
            <a:r>
              <a:rPr lang="es-ES_tradnl">
                <a:latin typeface="Arial" pitchFamily="34" charset="0"/>
                <a:cs typeface="Arial" pitchFamily="34" charset="0"/>
              </a:rPr>
              <a:t>(siembra directa) 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Preparación de suelo:</a:t>
            </a:r>
          </a:p>
        </p:txBody>
      </p:sp>
      <p:pic>
        <p:nvPicPr>
          <p:cNvPr id="366599" name="Picture 7" descr="C:\Ricardo\Tesis\Archivos\Fotos\12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743200"/>
            <a:ext cx="3581400" cy="26860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6600" name="Picture 8" descr="C:\Ricardo\Tesis\Archivos\Fotos\12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200400"/>
            <a:ext cx="3657600" cy="274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6601" name="Picture 9" descr="C:\Ricardo\Tesis\Archivos\Fotos\10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733800"/>
            <a:ext cx="3657600" cy="274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65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66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6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239000" cy="1217613"/>
          </a:xfrm>
        </p:spPr>
        <p:txBody>
          <a:bodyPr/>
          <a:lstStyle/>
          <a:p>
            <a:pPr algn="ctr"/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2.3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Descripción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del proceso productivo</a:t>
            </a:r>
          </a:p>
        </p:txBody>
      </p:sp>
      <p:sp>
        <p:nvSpPr>
          <p:cNvPr id="367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600200"/>
            <a:ext cx="7620000" cy="1143000"/>
          </a:xfrm>
        </p:spPr>
        <p:txBody>
          <a:bodyPr/>
          <a:lstStyle/>
          <a:p>
            <a:pPr algn="just"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Siembra </a:t>
            </a:r>
            <a:r>
              <a:rPr lang="es-ES_tradnl">
                <a:latin typeface="Arial" pitchFamily="34" charset="0"/>
                <a:cs typeface="Arial" pitchFamily="34" charset="0"/>
              </a:rPr>
              <a:t>(Hileras de 1,70m por 0,5m entre plantas)</a:t>
            </a:r>
          </a:p>
        </p:txBody>
      </p:sp>
      <p:sp>
        <p:nvSpPr>
          <p:cNvPr id="367623" name="Rectangle 7"/>
          <p:cNvSpPr>
            <a:spLocks noChangeArrowheads="1"/>
          </p:cNvSpPr>
          <p:nvPr/>
        </p:nvSpPr>
        <p:spPr bwMode="auto">
          <a:xfrm>
            <a:off x="990600" y="2743200"/>
            <a:ext cx="3581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Tutoreado</a:t>
            </a:r>
          </a:p>
        </p:txBody>
      </p:sp>
      <p:pic>
        <p:nvPicPr>
          <p:cNvPr id="367625" name="Picture 9" descr="C:\Ricardo\Tesis\Archivos\Fotos\10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2362200"/>
            <a:ext cx="3733800" cy="2800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67627" name="Picture 11" descr="C:\Ricardo\Tesis\Archivos\Fotos\Copiar de DSC010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505200"/>
            <a:ext cx="3657600" cy="274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7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7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7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67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7619" grpId="0" build="p" autoUpdateAnimBg="0"/>
      <p:bldP spid="36762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2.3 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Descripción del proceso productivo</a:t>
            </a:r>
          </a:p>
        </p:txBody>
      </p:sp>
      <p:sp>
        <p:nvSpPr>
          <p:cNvPr id="368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981200"/>
            <a:ext cx="8534400" cy="44196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Fertilización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Plagas: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  <a:cs typeface="Arial" pitchFamily="34" charset="0"/>
              </a:rPr>
              <a:t>Ácaros: Araña roja, Araña blanca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  <a:cs typeface="Arial" pitchFamily="34" charset="0"/>
              </a:rPr>
              <a:t>Insectos: Mosca blanca, Pulgón, Trips y Orugas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  <a:cs typeface="Arial" pitchFamily="34" charset="0"/>
              </a:rPr>
              <a:t>Nemátodos</a:t>
            </a:r>
          </a:p>
          <a:p>
            <a:pPr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Enfermedades: 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  <a:cs typeface="Arial" pitchFamily="34" charset="0"/>
              </a:rPr>
              <a:t>Hongos: Oidium, Mildiu, Podredumbre gris y blanca </a:t>
            </a:r>
          </a:p>
          <a:p>
            <a:pPr lvl="1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latin typeface="Arial" pitchFamily="34" charset="0"/>
                <a:cs typeface="Arial" pitchFamily="34" charset="0"/>
              </a:rPr>
              <a:t>Virus: MNSV y CMV</a:t>
            </a:r>
            <a:endParaRPr lang="es-E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8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86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8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86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8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86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3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228600" y="1984375"/>
            <a:ext cx="8686800" cy="4111625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“Estudio del potencial agroindustrial y de exportación para la producción de pepino en la Península de Santa Elena y los recursos necesarios para su implantación”</a:t>
            </a:r>
            <a:endParaRPr lang="es-ES" b="1">
              <a:solidFill>
                <a:schemeClr val="tx1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2.3 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Descripción del proceso productivo</a:t>
            </a:r>
          </a:p>
        </p:txBody>
      </p:sp>
      <p:sp>
        <p:nvSpPr>
          <p:cNvPr id="369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676400"/>
            <a:ext cx="7467600" cy="762000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Riego </a:t>
            </a:r>
            <a:r>
              <a:rPr lang="es-ES_tradnl">
                <a:latin typeface="Arial" pitchFamily="34" charset="0"/>
                <a:cs typeface="Arial" pitchFamily="34" charset="0"/>
              </a:rPr>
              <a:t>(sistema de riego por goteo)</a:t>
            </a:r>
          </a:p>
        </p:txBody>
      </p:sp>
      <p:pic>
        <p:nvPicPr>
          <p:cNvPr id="369670" name="Picture 6" descr="C:\Ricardo\Tesis\Archivos\Fotos\1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438400"/>
            <a:ext cx="3429000" cy="25717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69671" name="Rectangle 7"/>
          <p:cNvSpPr>
            <a:spLocks noChangeArrowheads="1"/>
          </p:cNvSpPr>
          <p:nvPr/>
        </p:nvSpPr>
        <p:spPr bwMode="auto">
          <a:xfrm>
            <a:off x="3810000" y="2209800"/>
            <a:ext cx="5029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Cosecha </a:t>
            </a:r>
            <a:r>
              <a:rPr lang="es-ES_tradnl" sz="3200" b="0">
                <a:cs typeface="Arial" pitchFamily="34" charset="0"/>
              </a:rPr>
              <a:t>(50 y 55 días a partir de la siembra)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Disponibilidad material de siembra </a:t>
            </a:r>
            <a:r>
              <a:rPr lang="es-ES_tradnl" sz="3200" b="0">
                <a:cs typeface="Arial" pitchFamily="34" charset="0"/>
              </a:rPr>
              <a:t>(híbrido Thunder)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Rendimientos esperados </a:t>
            </a:r>
            <a:r>
              <a:rPr lang="es-ES_tradnl" sz="3200" b="0">
                <a:cs typeface="Arial" pitchFamily="34" charset="0"/>
              </a:rPr>
              <a:t>(10 Ha cosechando dos veces al año - 32.400 Kg/Ha</a:t>
            </a:r>
            <a:endParaRPr lang="es-ES" sz="2800" b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9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69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9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96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9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96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9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96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667" grpId="0" build="p" autoUpdateAnimBg="0"/>
      <p:bldP spid="369671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sz="2800" b="1">
                <a:solidFill>
                  <a:schemeClr val="tx1"/>
                </a:solidFill>
                <a:latin typeface="Arial" pitchFamily="34" charset="0"/>
              </a:rPr>
              <a:t>2.4	</a:t>
            </a:r>
            <a:r>
              <a:rPr lang="es-ES_tradnl" sz="2800" b="1">
                <a:solidFill>
                  <a:schemeClr val="tx1"/>
                </a:solidFill>
                <a:latin typeface="Arial" pitchFamily="34" charset="0"/>
              </a:rPr>
              <a:t>Determinación</a:t>
            </a:r>
            <a:r>
              <a:rPr lang="es-ES" sz="2800" b="1">
                <a:solidFill>
                  <a:schemeClr val="tx1"/>
                </a:solidFill>
                <a:latin typeface="Arial" pitchFamily="34" charset="0"/>
              </a:rPr>
              <a:t> proyecto modular rentable</a:t>
            </a:r>
            <a:r>
              <a:rPr lang="es-ES_tradnl" sz="2800" b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S" sz="2800" b="1">
                <a:solidFill>
                  <a:schemeClr val="tx1"/>
                </a:solidFill>
                <a:latin typeface="Arial" pitchFamily="34" charset="0"/>
              </a:rPr>
              <a:t>y supuestos de</a:t>
            </a:r>
            <a:r>
              <a:rPr lang="es-ES_tradnl" sz="2800" b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S" sz="2800" b="1">
                <a:solidFill>
                  <a:schemeClr val="tx1"/>
                </a:solidFill>
                <a:latin typeface="Arial" pitchFamily="34" charset="0"/>
              </a:rPr>
              <a:t>ejecución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3706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828800"/>
            <a:ext cx="8229600" cy="4648200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Superficie total de terreno </a:t>
            </a:r>
            <a:r>
              <a:rPr lang="es-ES_tradnl" sz="2800">
                <a:latin typeface="Arial" pitchFamily="34" charset="0"/>
                <a:cs typeface="Arial" pitchFamily="34" charset="0"/>
              </a:rPr>
              <a:t>(10 Ha)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Vida útil </a:t>
            </a:r>
            <a:r>
              <a:rPr lang="es-ES_tradnl" sz="2800">
                <a:latin typeface="Arial" pitchFamily="34" charset="0"/>
                <a:cs typeface="Arial" pitchFamily="34" charset="0"/>
              </a:rPr>
              <a:t>(10 años)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Semilla </a:t>
            </a:r>
            <a:r>
              <a:rPr lang="es-ES_tradnl" sz="2800">
                <a:latin typeface="Arial" pitchFamily="34" charset="0"/>
                <a:cs typeface="Arial" pitchFamily="34" charset="0"/>
              </a:rPr>
              <a:t>(híbrido Thunder)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El costo promedio del jornal diario varía de entre US$8,00 y US$9,00.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Precios al exportador se estimaron de US$0,20.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Canal de CEDEGE se encuentra a 300m de distancia del cultivo, así como energía eléctrica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Tasa de descuento del 12%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0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0691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2.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5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Requerimientos par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a el proyecto</a:t>
            </a:r>
          </a:p>
        </p:txBody>
      </p:sp>
      <p:sp>
        <p:nvSpPr>
          <p:cNvPr id="371715" name="Rectangle 1027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828800"/>
            <a:ext cx="8534400" cy="4267200"/>
          </a:xfrm>
        </p:spPr>
        <p:txBody>
          <a:bodyPr/>
          <a:lstStyle/>
          <a:p>
            <a:pPr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Infraestructura: </a:t>
            </a:r>
            <a:r>
              <a:rPr lang="es-ES_tradnl" sz="2400">
                <a:latin typeface="Arial" pitchFamily="34" charset="0"/>
                <a:cs typeface="Arial" pitchFamily="34" charset="0"/>
              </a:rPr>
              <a:t>Planta Procesadora, Estación de de bombeo, Cercas de seguridad, Tutores, alambre, mangueras e Instalación de Red Eléctrica.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Mano de obra: </a:t>
            </a:r>
            <a:r>
              <a:rPr lang="es-ES_tradnl" sz="2400">
                <a:latin typeface="Arial" pitchFamily="34" charset="0"/>
                <a:cs typeface="Arial" pitchFamily="34" charset="0"/>
              </a:rPr>
              <a:t>Directa: 100 jornales por cultivo y Administración: técnico especialista en el área, asistente de campo, contador y dos guardianes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Maquinarias, equipos y herramientas: </a:t>
            </a:r>
            <a:r>
              <a:rPr lang="es-ES_tradnl" sz="2400">
                <a:latin typeface="Arial" pitchFamily="34" charset="0"/>
                <a:cs typeface="Arial" pitchFamily="34" charset="0"/>
              </a:rPr>
              <a:t>Equipo de riego por goteo, con un grupo de bombeo para riego a Diesel, Camioneta, bombas Mochila y herramientas varias.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Materiales directos: </a:t>
            </a:r>
            <a:r>
              <a:rPr lang="es-ES_tradnl" sz="2400">
                <a:latin typeface="Arial" pitchFamily="34" charset="0"/>
                <a:cs typeface="Arial" pitchFamily="34" charset="0"/>
              </a:rPr>
              <a:t>Insumos (semillas, fertilizantes, herbicidas, insecticidas, etc.) y cajas de cartón.</a:t>
            </a:r>
          </a:p>
        </p:txBody>
      </p:sp>
      <p:sp>
        <p:nvSpPr>
          <p:cNvPr id="371716" name="Text Box 1028" descr="Large confetti"/>
          <p:cNvSpPr txBox="1">
            <a:spLocks noChangeArrowheads="1"/>
          </p:cNvSpPr>
          <p:nvPr/>
        </p:nvSpPr>
        <p:spPr bwMode="auto">
          <a:xfrm>
            <a:off x="7239000" y="6019800"/>
            <a:ext cx="1752600" cy="44767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hlinkClick r:id="rId2" action="ppaction://hlinksldjump"/>
              </a:rPr>
              <a:t>Contenido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3.1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 Inversiones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73763" name="Text Box 3" descr="Large confetti"/>
          <p:cNvSpPr txBox="1">
            <a:spLocks noChangeArrowheads="1"/>
          </p:cNvSpPr>
          <p:nvPr/>
        </p:nvSpPr>
        <p:spPr bwMode="auto">
          <a:xfrm>
            <a:off x="-76200" y="3168650"/>
            <a:ext cx="1981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r">
              <a:spcBef>
                <a:spcPct val="50000"/>
              </a:spcBef>
            </a:pPr>
            <a:r>
              <a:rPr lang="es-ES_tradnl" sz="2800">
                <a:solidFill>
                  <a:schemeClr val="bg2"/>
                </a:solidFill>
              </a:rPr>
              <a:t>Costos Inversión</a:t>
            </a:r>
            <a:endParaRPr lang="es-ES" sz="2800">
              <a:solidFill>
                <a:schemeClr val="bg2"/>
              </a:solidFill>
            </a:endParaRPr>
          </a:p>
        </p:txBody>
      </p:sp>
      <p:sp>
        <p:nvSpPr>
          <p:cNvPr id="373764" name="Text Box 4" descr="Large confetti"/>
          <p:cNvSpPr txBox="1">
            <a:spLocks noChangeArrowheads="1"/>
          </p:cNvSpPr>
          <p:nvPr/>
        </p:nvSpPr>
        <p:spPr bwMode="auto">
          <a:xfrm>
            <a:off x="7086600" y="4311650"/>
            <a:ext cx="1600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sz="2800">
                <a:solidFill>
                  <a:schemeClr val="bg2"/>
                </a:solidFill>
              </a:rPr>
              <a:t>Activos Fijos</a:t>
            </a:r>
            <a:endParaRPr lang="es-ES" sz="2800">
              <a:solidFill>
                <a:schemeClr val="bg2"/>
              </a:solidFill>
            </a:endParaRPr>
          </a:p>
        </p:txBody>
      </p:sp>
      <p:pic>
        <p:nvPicPr>
          <p:cNvPr id="373767" name="Picture 7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2338" y="1905000"/>
            <a:ext cx="6494462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3768" name="Picture 8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343400"/>
            <a:ext cx="6400800" cy="210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3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3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3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73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3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73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3" grpId="0" autoUpdateAnimBg="0"/>
      <p:bldP spid="373764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6191" name="Picture 15" descr="C:\Ricardo\Tesis\fo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632075"/>
          </a:xfrm>
          <a:prstGeom prst="rect">
            <a:avLst/>
          </a:prstGeom>
          <a:noFill/>
        </p:spPr>
      </p:pic>
      <p:pic>
        <p:nvPicPr>
          <p:cNvPr id="306192" name="Picture 16" descr="C:\Ricardo\Tesis\fo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14600"/>
            <a:ext cx="9144000" cy="2632075"/>
          </a:xfrm>
          <a:prstGeom prst="rect">
            <a:avLst/>
          </a:prstGeom>
          <a:noFill/>
        </p:spPr>
      </p:pic>
      <p:pic>
        <p:nvPicPr>
          <p:cNvPr id="306193" name="Picture 17" descr="C:\Ricardo\Tesis\fo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67200"/>
            <a:ext cx="9144000" cy="2632075"/>
          </a:xfrm>
          <a:prstGeom prst="rect">
            <a:avLst/>
          </a:prstGeom>
          <a:noFill/>
        </p:spPr>
      </p:pic>
      <p:pic>
        <p:nvPicPr>
          <p:cNvPr id="306205" name="Picture 29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54000"/>
            <a:ext cx="7696200" cy="637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6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3.2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 Financiamiento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72935" name="Rectangle 199"/>
          <p:cNvSpPr>
            <a:spLocks noChangeArrowheads="1"/>
          </p:cNvSpPr>
          <p:nvPr/>
        </p:nvSpPr>
        <p:spPr bwMode="auto">
          <a:xfrm>
            <a:off x="1066800" y="1600200"/>
            <a:ext cx="7315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Tabla de amortización:</a:t>
            </a:r>
            <a:r>
              <a:rPr lang="es-ES_tradnl" sz="2800" b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s-ES_tradnl" sz="2800" b="0">
                <a:cs typeface="Arial" pitchFamily="34" charset="0"/>
              </a:rPr>
              <a:t>Monto del préstamo: US$ 76,000.00, 5 años plazo, 19% anual y pagos semestrales</a:t>
            </a:r>
            <a:endParaRPr lang="es-ES" sz="2800" b="0">
              <a:cs typeface="Arial" pitchFamily="34" charset="0"/>
            </a:endParaRPr>
          </a:p>
        </p:txBody>
      </p:sp>
      <p:pic>
        <p:nvPicPr>
          <p:cNvPr id="372938" name="Picture 202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130550"/>
            <a:ext cx="8458200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2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29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2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2935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3.3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 Presupuesto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de costos y gastos</a:t>
            </a:r>
          </a:p>
        </p:txBody>
      </p:sp>
      <p:sp>
        <p:nvSpPr>
          <p:cNvPr id="374787" name="Rectangle 3"/>
          <p:cNvSpPr>
            <a:spLocks noChangeArrowheads="1"/>
          </p:cNvSpPr>
          <p:nvPr/>
        </p:nvSpPr>
        <p:spPr bwMode="auto">
          <a:xfrm>
            <a:off x="1066800" y="19812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Producción y ventas</a:t>
            </a: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:</a:t>
            </a:r>
            <a:r>
              <a:rPr lang="es-ES_tradnl" sz="3200" b="0">
                <a:cs typeface="Arial" pitchFamily="34" charset="0"/>
              </a:rPr>
              <a:t> Rendimiento</a:t>
            </a:r>
            <a:r>
              <a:rPr lang="es-ES" sz="3200" b="0">
                <a:cs typeface="Arial" pitchFamily="34" charset="0"/>
              </a:rPr>
              <a:t> de 32,400 Kg/Ha por cultivo</a:t>
            </a:r>
            <a:r>
              <a:rPr lang="es-ES_tradnl" sz="3200" b="0">
                <a:cs typeface="Arial" pitchFamily="34" charset="0"/>
              </a:rPr>
              <a:t> con 2 </a:t>
            </a:r>
            <a:r>
              <a:rPr lang="es-ES" sz="3200" b="0">
                <a:cs typeface="Arial" pitchFamily="34" charset="0"/>
              </a:rPr>
              <a:t>cosecha</a:t>
            </a:r>
            <a:r>
              <a:rPr lang="es-ES_tradnl" sz="3200" b="0">
                <a:cs typeface="Arial" pitchFamily="34" charset="0"/>
              </a:rPr>
              <a:t>s</a:t>
            </a:r>
            <a:r>
              <a:rPr lang="es-ES" sz="3200" b="0">
                <a:cs typeface="Arial" pitchFamily="34" charset="0"/>
              </a:rPr>
              <a:t> al año</a:t>
            </a:r>
            <a:r>
              <a:rPr lang="es-ES_tradnl" sz="3200" b="0">
                <a:cs typeface="Arial" pitchFamily="34" charset="0"/>
              </a:rPr>
              <a:t>, e</a:t>
            </a:r>
            <a:r>
              <a:rPr lang="es-ES" sz="3200" b="0">
                <a:cs typeface="Arial" pitchFamily="34" charset="0"/>
              </a:rPr>
              <a:t>l precio de venta promedio al exportador es de US$ 0,20 / Kg</a:t>
            </a:r>
            <a:r>
              <a:rPr lang="es-ES_tradnl" sz="3200" b="0">
                <a:cs typeface="Arial" pitchFamily="34" charset="0"/>
              </a:rPr>
              <a:t>. </a:t>
            </a: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endParaRPr lang="es-ES_tradnl" sz="3200" b="0">
              <a:cs typeface="Arial" pitchFamily="34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Costos de producción</a:t>
            </a: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:</a:t>
            </a:r>
            <a:r>
              <a:rPr lang="es-ES_tradnl" sz="3200" b="0">
                <a:cs typeface="Arial" pitchFamily="34" charset="0"/>
              </a:rPr>
              <a:t> </a:t>
            </a:r>
            <a:r>
              <a:rPr lang="es-ES_tradnl" sz="2800" b="0">
                <a:cs typeface="Arial" pitchFamily="34" charset="0"/>
              </a:rPr>
              <a:t>P</a:t>
            </a:r>
            <a:r>
              <a:rPr lang="es-ES" sz="2800" b="0">
                <a:cs typeface="Arial" pitchFamily="34" charset="0"/>
              </a:rPr>
              <a:t>or hectárea de pepino Thunder durante el primer año es de US$ 4,369.12</a:t>
            </a:r>
            <a:r>
              <a:rPr lang="es-ES_tradnl" sz="2800" b="0">
                <a:cs typeface="Arial" pitchFamily="34" charset="0"/>
              </a:rPr>
              <a:t>.</a:t>
            </a:r>
            <a:endParaRPr lang="es-ES" sz="2800" b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4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4787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5810" name="Picture 2" descr="C:\Ricardo\Tesis\fo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2632075"/>
          </a:xfrm>
          <a:prstGeom prst="rect">
            <a:avLst/>
          </a:prstGeom>
          <a:noFill/>
        </p:spPr>
      </p:pic>
      <p:pic>
        <p:nvPicPr>
          <p:cNvPr id="375811" name="Picture 3" descr="C:\Ricardo\Tesis\fo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14600"/>
            <a:ext cx="9144000" cy="2632075"/>
          </a:xfrm>
          <a:prstGeom prst="rect">
            <a:avLst/>
          </a:prstGeom>
          <a:noFill/>
        </p:spPr>
      </p:pic>
      <p:pic>
        <p:nvPicPr>
          <p:cNvPr id="375812" name="Picture 4" descr="C:\Ricardo\Tesis\fond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67200"/>
            <a:ext cx="9144000" cy="2632075"/>
          </a:xfrm>
          <a:prstGeom prst="rect">
            <a:avLst/>
          </a:prstGeom>
          <a:noFill/>
        </p:spPr>
      </p:pic>
      <p:pic>
        <p:nvPicPr>
          <p:cNvPr id="375815" name="Picture 7" descr="Large confet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384175"/>
            <a:ext cx="6588125" cy="619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5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3.4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Resultados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y situación financiera estimados</a:t>
            </a:r>
          </a:p>
        </p:txBody>
      </p:sp>
      <p:sp>
        <p:nvSpPr>
          <p:cNvPr id="376835" name="Rectangle 1027"/>
          <p:cNvSpPr>
            <a:spLocks noChangeArrowheads="1"/>
          </p:cNvSpPr>
          <p:nvPr/>
        </p:nvSpPr>
        <p:spPr bwMode="auto">
          <a:xfrm>
            <a:off x="1219200" y="16764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Estado de Resultados</a:t>
            </a:r>
            <a:endParaRPr lang="es-ES" sz="3200" b="0">
              <a:solidFill>
                <a:schemeClr val="bg2"/>
              </a:solidFill>
              <a:cs typeface="Arial" pitchFamily="34" charset="0"/>
            </a:endParaRPr>
          </a:p>
        </p:txBody>
      </p:sp>
      <p:pic>
        <p:nvPicPr>
          <p:cNvPr id="376836" name="Picture 1028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455863"/>
            <a:ext cx="8458200" cy="386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5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3.4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Resultados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y situación financiera estimados</a:t>
            </a:r>
          </a:p>
        </p:txBody>
      </p:sp>
      <p:sp>
        <p:nvSpPr>
          <p:cNvPr id="377859" name="Rectangle 3"/>
          <p:cNvSpPr>
            <a:spLocks noChangeArrowheads="1"/>
          </p:cNvSpPr>
          <p:nvPr/>
        </p:nvSpPr>
        <p:spPr bwMode="auto">
          <a:xfrm>
            <a:off x="1219200" y="16764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Flujo de caja</a:t>
            </a:r>
          </a:p>
        </p:txBody>
      </p:sp>
      <p:pic>
        <p:nvPicPr>
          <p:cNvPr id="377861" name="Picture 5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382838"/>
            <a:ext cx="8021638" cy="394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7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7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85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70" name="Rectangle 6" descr="Large confetti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1295400" y="3048000"/>
            <a:ext cx="6934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s-ES_tradnl" sz="4000" b="0">
                <a:solidFill>
                  <a:schemeClr val="bg2"/>
                </a:solidFill>
              </a:rPr>
              <a:t>ESTUDIO TECNICO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72" name="Rectangle 8" descr="Large confetti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1295400" y="20574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s-ES_tradnl" sz="4000" b="0">
                <a:solidFill>
                  <a:schemeClr val="bg2"/>
                </a:solidFill>
              </a:rPr>
              <a:t>ESTUDIO DE MERCADO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75" name="Rectangle 11" descr="Large confetti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1295400" y="403860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/>
            <a:r>
              <a:rPr lang="es-ES_tradnl" sz="4000" b="0">
                <a:solidFill>
                  <a:schemeClr val="bg2"/>
                </a:solidFill>
              </a:rPr>
              <a:t>ESTUDIO FINANCIERO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76" name="Rectangle 1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1295400" y="5105400"/>
            <a:ext cx="7848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s-ES" sz="4000" b="0">
                <a:solidFill>
                  <a:schemeClr val="bg2"/>
                </a:solidFill>
                <a:cs typeface="Arial" pitchFamily="34" charset="0"/>
              </a:rPr>
              <a:t>ESTRATEGIAS COMPETITIVAS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78" name="Text Box 14"/>
          <p:cNvSpPr txBox="1">
            <a:spLocks noChangeArrowheads="1"/>
          </p:cNvSpPr>
          <p:nvPr/>
        </p:nvSpPr>
        <p:spPr bwMode="auto">
          <a:xfrm>
            <a:off x="609600" y="21177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4000" b="0">
                <a:solidFill>
                  <a:schemeClr val="bg2"/>
                </a:solidFill>
              </a:rPr>
              <a:t>1.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79" name="Text Box 15"/>
          <p:cNvSpPr txBox="1">
            <a:spLocks noChangeArrowheads="1"/>
          </p:cNvSpPr>
          <p:nvPr/>
        </p:nvSpPr>
        <p:spPr bwMode="auto">
          <a:xfrm>
            <a:off x="609600" y="3108325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4000" b="0">
                <a:solidFill>
                  <a:schemeClr val="bg2"/>
                </a:solidFill>
              </a:rPr>
              <a:t>2.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80" name="Text Box 16"/>
          <p:cNvSpPr txBox="1">
            <a:spLocks noChangeArrowheads="1"/>
          </p:cNvSpPr>
          <p:nvPr/>
        </p:nvSpPr>
        <p:spPr bwMode="auto">
          <a:xfrm>
            <a:off x="609600" y="41148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4000" b="0">
                <a:solidFill>
                  <a:schemeClr val="bg2"/>
                </a:solidFill>
              </a:rPr>
              <a:t>3.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81" name="Text Box 17"/>
          <p:cNvSpPr txBox="1">
            <a:spLocks noChangeArrowheads="1"/>
          </p:cNvSpPr>
          <p:nvPr/>
        </p:nvSpPr>
        <p:spPr bwMode="auto">
          <a:xfrm>
            <a:off x="609600" y="5105400"/>
            <a:ext cx="609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4000" b="0">
                <a:solidFill>
                  <a:schemeClr val="bg2"/>
                </a:solidFill>
              </a:rPr>
              <a:t>4.</a:t>
            </a:r>
            <a:endParaRPr lang="es-ES" sz="4000" b="0">
              <a:solidFill>
                <a:schemeClr val="bg2"/>
              </a:solidFill>
            </a:endParaRPr>
          </a:p>
        </p:txBody>
      </p:sp>
      <p:sp>
        <p:nvSpPr>
          <p:cNvPr id="318482" name="Rectangle 18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143000" y="685800"/>
            <a:ext cx="7239000" cy="6651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Contenido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84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8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18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18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8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8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8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70" grpId="0" autoUpdateAnimBg="0"/>
      <p:bldP spid="318472" grpId="0" autoUpdateAnimBg="0"/>
      <p:bldP spid="318475" grpId="0" autoUpdateAnimBg="0"/>
      <p:bldP spid="318476" grpId="0" autoUpdateAnimBg="0"/>
      <p:bldP spid="318478" grpId="0" autoUpdateAnimBg="0"/>
      <p:bldP spid="318479" grpId="0" autoUpdateAnimBg="0"/>
      <p:bldP spid="318480" grpId="0" autoUpdateAnimBg="0"/>
      <p:bldP spid="318481" grpId="0" autoUpdateAnimBg="0"/>
      <p:bldP spid="31848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3.4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Resultados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y situación financiera estimados</a:t>
            </a:r>
          </a:p>
        </p:txBody>
      </p:sp>
      <p:sp>
        <p:nvSpPr>
          <p:cNvPr id="378883" name="Rectangle 3"/>
          <p:cNvSpPr>
            <a:spLocks noChangeArrowheads="1"/>
          </p:cNvSpPr>
          <p:nvPr/>
        </p:nvSpPr>
        <p:spPr bwMode="auto">
          <a:xfrm>
            <a:off x="1219200" y="16764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Balance general proforma</a:t>
            </a:r>
          </a:p>
        </p:txBody>
      </p:sp>
      <p:pic>
        <p:nvPicPr>
          <p:cNvPr id="378885" name="Picture 5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0"/>
            <a:ext cx="7696200" cy="414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8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83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3.5	</a:t>
            </a:r>
            <a:r>
              <a:rPr lang="es-ES_tradnl" b="1">
                <a:solidFill>
                  <a:schemeClr val="tx1"/>
                </a:solidFill>
                <a:latin typeface="Arial" pitchFamily="34" charset="0"/>
              </a:rPr>
              <a:t>Evaluación</a:t>
            </a:r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 económica financiera</a:t>
            </a:r>
          </a:p>
        </p:txBody>
      </p:sp>
      <p:sp>
        <p:nvSpPr>
          <p:cNvPr id="379907" name="Rectangle 1027"/>
          <p:cNvSpPr>
            <a:spLocks noChangeArrowheads="1"/>
          </p:cNvSpPr>
          <p:nvPr/>
        </p:nvSpPr>
        <p:spPr bwMode="auto">
          <a:xfrm>
            <a:off x="457200" y="19050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Tasa Interna de Retorno (TIR)</a:t>
            </a: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: </a:t>
            </a:r>
            <a:r>
              <a:rPr lang="es-ES" sz="3200" b="0">
                <a:cs typeface="Arial" pitchFamily="34" charset="0"/>
              </a:rPr>
              <a:t>32,75%</a:t>
            </a:r>
            <a:endParaRPr lang="es-ES_tradnl" sz="3200" b="0">
              <a:cs typeface="Arial" pitchFamily="34" charset="0"/>
            </a:endParaRPr>
          </a:p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Valor</a:t>
            </a: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 </a:t>
            </a: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Actual Neto (VAN)</a:t>
            </a: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: </a:t>
            </a:r>
            <a:r>
              <a:rPr lang="es-ES" sz="3200" b="0">
                <a:cs typeface="Arial" pitchFamily="34" charset="0"/>
              </a:rPr>
              <a:t>US$109,105.43</a:t>
            </a:r>
          </a:p>
        </p:txBody>
      </p:sp>
      <p:pic>
        <p:nvPicPr>
          <p:cNvPr id="379910" name="Picture 1030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817813"/>
            <a:ext cx="6400800" cy="404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9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79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07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1026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3.5	Evaluación económica financiera</a:t>
            </a:r>
          </a:p>
        </p:txBody>
      </p:sp>
      <p:sp>
        <p:nvSpPr>
          <p:cNvPr id="380931" name="Rectangle 1027"/>
          <p:cNvSpPr>
            <a:spLocks noChangeArrowheads="1"/>
          </p:cNvSpPr>
          <p:nvPr/>
        </p:nvSpPr>
        <p:spPr bwMode="auto">
          <a:xfrm>
            <a:off x="1219200" y="16764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Indices financieros</a:t>
            </a:r>
          </a:p>
        </p:txBody>
      </p:sp>
      <p:pic>
        <p:nvPicPr>
          <p:cNvPr id="380933" name="Picture 1029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590800"/>
            <a:ext cx="8001000" cy="299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0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0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0931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3.5	Evaluación económica financiera</a:t>
            </a:r>
          </a:p>
        </p:txBody>
      </p:sp>
      <p:sp>
        <p:nvSpPr>
          <p:cNvPr id="381955" name="Rectangle 3"/>
          <p:cNvSpPr>
            <a:spLocks noChangeArrowheads="1"/>
          </p:cNvSpPr>
          <p:nvPr/>
        </p:nvSpPr>
        <p:spPr bwMode="auto">
          <a:xfrm>
            <a:off x="1219200" y="16764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Punto de equilibrio como % de las Ventas</a:t>
            </a:r>
          </a:p>
        </p:txBody>
      </p:sp>
      <p:pic>
        <p:nvPicPr>
          <p:cNvPr id="381958" name="Picture 6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490788"/>
            <a:ext cx="6477000" cy="387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19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1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1955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315200" cy="1141413"/>
          </a:xfrm>
        </p:spPr>
        <p:txBody>
          <a:bodyPr/>
          <a:lstStyle/>
          <a:p>
            <a:pPr algn="ctr"/>
            <a:r>
              <a:rPr lang="es-ES" b="1">
                <a:solidFill>
                  <a:schemeClr val="tx1"/>
                </a:solidFill>
                <a:latin typeface="Arial" pitchFamily="34" charset="0"/>
              </a:rPr>
              <a:t>3.5	Evaluación económica financiera</a:t>
            </a:r>
          </a:p>
        </p:txBody>
      </p:sp>
      <p:sp>
        <p:nvSpPr>
          <p:cNvPr id="382979" name="Rectangle 3"/>
          <p:cNvSpPr>
            <a:spLocks noChangeArrowheads="1"/>
          </p:cNvSpPr>
          <p:nvPr/>
        </p:nvSpPr>
        <p:spPr bwMode="auto">
          <a:xfrm>
            <a:off x="1143000" y="1600200"/>
            <a:ext cx="7162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Arial" pitchFamily="34" charset="0"/>
              </a:rPr>
              <a:t>Análisis de sensibilidad</a:t>
            </a:r>
            <a:r>
              <a:rPr lang="es-ES_tradnl" sz="3200" b="0">
                <a:solidFill>
                  <a:schemeClr val="bg2"/>
                </a:solidFill>
                <a:cs typeface="Arial" pitchFamily="34" charset="0"/>
              </a:rPr>
              <a:t> de la TIR</a:t>
            </a:r>
            <a:endParaRPr lang="es-ES" sz="3200" b="0">
              <a:solidFill>
                <a:schemeClr val="bg2"/>
              </a:solidFill>
              <a:cs typeface="Arial" pitchFamily="34" charset="0"/>
            </a:endParaRPr>
          </a:p>
        </p:txBody>
      </p:sp>
      <p:pic>
        <p:nvPicPr>
          <p:cNvPr id="382981" name="Picture 5" descr="C:\Ricardo\Tesis\Archivos\Fotos\Sensibilidad de la TI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2133600"/>
            <a:ext cx="7239000" cy="37861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82982" name="Text Box 6" descr="Large confetti"/>
          <p:cNvSpPr txBox="1">
            <a:spLocks noChangeArrowheads="1"/>
          </p:cNvSpPr>
          <p:nvPr/>
        </p:nvSpPr>
        <p:spPr bwMode="auto">
          <a:xfrm>
            <a:off x="7239000" y="6019800"/>
            <a:ext cx="1752600" cy="447675"/>
          </a:xfrm>
          <a:prstGeom prst="rect">
            <a:avLst/>
          </a:prstGeom>
          <a:noFill/>
          <a:ln w="508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>
                <a:hlinkClick r:id="rId3" action="ppaction://hlinksldjump"/>
              </a:rPr>
              <a:t>Contenido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2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2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29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979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391400" cy="609600"/>
          </a:xfrm>
        </p:spPr>
        <p:txBody>
          <a:bodyPr/>
          <a:lstStyle/>
          <a:p>
            <a:pPr algn="ctr"/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4.1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Análisis FODA</a:t>
            </a:r>
          </a:p>
        </p:txBody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18488" cy="43322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_tradnl" b="1">
                <a:solidFill>
                  <a:schemeClr val="bg2"/>
                </a:solidFill>
                <a:latin typeface="Arial" pitchFamily="34" charset="0"/>
              </a:rPr>
              <a:t>Fortalezas</a:t>
            </a:r>
            <a:endParaRPr lang="es-ES">
              <a:solidFill>
                <a:schemeClr val="bg2"/>
              </a:solidFill>
              <a:latin typeface="Arial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Características del suelo y las condiciones climáticas.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Riego permanente durante todo el año. 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Nivel de tecnología en el cultivo</a:t>
            </a:r>
            <a:r>
              <a:rPr lang="es-ES_tradnl" sz="2800">
                <a:latin typeface="Arial" pitchFamily="34" charset="0"/>
              </a:rPr>
              <a:t> </a:t>
            </a:r>
            <a:r>
              <a:rPr lang="es-ES" sz="2800">
                <a:latin typeface="Arial" pitchFamily="34" charset="0"/>
              </a:rPr>
              <a:t>ha permitido obtener buenos rendimientos.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Experiencias con alternativas de comercialización tanto en mercado local como extranjero.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Disponibilidad de insumos para la producción en el mercado local.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autoUpdateAnimBg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391400" cy="609600"/>
          </a:xfrm>
        </p:spPr>
        <p:txBody>
          <a:bodyPr/>
          <a:lstStyle/>
          <a:p>
            <a:pPr algn="ctr"/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4.1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Análisis FODA</a:t>
            </a:r>
          </a:p>
        </p:txBody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18488" cy="4038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_tradnl" b="1">
                <a:solidFill>
                  <a:schemeClr val="bg2"/>
                </a:solidFill>
                <a:latin typeface="Arial" pitchFamily="34" charset="0"/>
              </a:rPr>
              <a:t>Oportunidades</a:t>
            </a:r>
            <a:endParaRPr lang="es-ES">
              <a:solidFill>
                <a:schemeClr val="bg2"/>
              </a:solidFill>
              <a:latin typeface="Arial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Demanda en Estados Unidos,</a:t>
            </a:r>
            <a:r>
              <a:rPr lang="es-ES_tradnl" sz="2800">
                <a:latin typeface="Arial" pitchFamily="34" charset="0"/>
              </a:rPr>
              <a:t> </a:t>
            </a:r>
            <a:r>
              <a:rPr lang="es-ES" sz="2800">
                <a:latin typeface="Arial" pitchFamily="34" charset="0"/>
              </a:rPr>
              <a:t>Alemania y España durante ciertas épocas del año.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latin typeface="Arial" pitchFamily="34" charset="0"/>
              </a:rPr>
              <a:t>Se</a:t>
            </a:r>
            <a:r>
              <a:rPr lang="es-ES" sz="2800">
                <a:latin typeface="Arial" pitchFamily="34" charset="0"/>
              </a:rPr>
              <a:t> facilita la creación de un gremio de productores–exportadores para mejorar los términos de negociación.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latin typeface="Arial" pitchFamily="34" charset="0"/>
              </a:rPr>
              <a:t>Considerar</a:t>
            </a:r>
            <a:r>
              <a:rPr lang="es-ES" sz="2800">
                <a:latin typeface="Arial" pitchFamily="34" charset="0"/>
              </a:rPr>
              <a:t> </a:t>
            </a:r>
            <a:r>
              <a:rPr lang="es-ES_tradnl" sz="2800">
                <a:latin typeface="Arial" pitchFamily="34" charset="0"/>
              </a:rPr>
              <a:t>el compartir</a:t>
            </a:r>
            <a:r>
              <a:rPr lang="es-ES" sz="2800">
                <a:latin typeface="Arial" pitchFamily="34" charset="0"/>
              </a:rPr>
              <a:t> el riesgo produciendo en conjunto con otras empresas.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Se podría minimizar el riesgo desarrollando cultivo de productos alternos entre cosechas.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4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4003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391400" cy="609600"/>
          </a:xfrm>
        </p:spPr>
        <p:txBody>
          <a:bodyPr/>
          <a:lstStyle/>
          <a:p>
            <a:pPr algn="ctr"/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4.1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Análisis FODA</a:t>
            </a:r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18488" cy="4038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_tradnl" b="1">
                <a:solidFill>
                  <a:schemeClr val="bg2"/>
                </a:solidFill>
                <a:latin typeface="Arial" pitchFamily="34" charset="0"/>
              </a:rPr>
              <a:t>Debilidades</a:t>
            </a:r>
            <a:endParaRPr lang="es-ES">
              <a:solidFill>
                <a:schemeClr val="bg2"/>
              </a:solidFill>
              <a:latin typeface="Arial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latin typeface="Arial" pitchFamily="34" charset="0"/>
              </a:rPr>
              <a:t>Falta</a:t>
            </a:r>
            <a:r>
              <a:rPr lang="es-ES" sz="2800">
                <a:latin typeface="Arial" pitchFamily="34" charset="0"/>
              </a:rPr>
              <a:t> de asistencia técnica especializada y de un sistema de investigación que evite o resuelva problemas prácticos.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Las líneas de crédito son limitadas y el monto de la inversión es relativamente alto.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No existen muchos profesionales especializados en el cultivo del pepino en la Península de Santa Elena para manejar y dar asistencia técnica al cultivo.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La inversión en tutores y alambre puede ser una barrera de salida del negocio.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5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5027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391400" cy="609600"/>
          </a:xfrm>
        </p:spPr>
        <p:txBody>
          <a:bodyPr/>
          <a:lstStyle/>
          <a:p>
            <a:pPr algn="ctr"/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4.1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s-ES" sz="5400" b="1">
                <a:solidFill>
                  <a:schemeClr val="tx1"/>
                </a:solidFill>
                <a:latin typeface="Arial" pitchFamily="34" charset="0"/>
              </a:rPr>
              <a:t>Análisis FODA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18488" cy="4038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_tradnl" b="1">
                <a:solidFill>
                  <a:schemeClr val="bg2"/>
                </a:solidFill>
                <a:latin typeface="Arial" pitchFamily="34" charset="0"/>
              </a:rPr>
              <a:t>Amenazas</a:t>
            </a:r>
            <a:endParaRPr lang="es-ES">
              <a:solidFill>
                <a:schemeClr val="bg2"/>
              </a:solidFill>
              <a:latin typeface="Arial" pitchFamily="34" charset="0"/>
            </a:endParaRP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Países como México</a:t>
            </a:r>
            <a:r>
              <a:rPr lang="es-ES_tradnl" sz="2800">
                <a:latin typeface="Arial" pitchFamily="34" charset="0"/>
              </a:rPr>
              <a:t> y</a:t>
            </a:r>
            <a:r>
              <a:rPr lang="es-ES" sz="2800">
                <a:latin typeface="Arial" pitchFamily="34" charset="0"/>
              </a:rPr>
              <a:t> Honduras exportan pepino a Estados Unidos, por lo que un incremento de sus exportaciones desplazaría a las ecuatorianas.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La ocurrencia del fenómeno de “El Niño” </a:t>
            </a:r>
            <a:r>
              <a:rPr lang="es-ES_tradnl" sz="2800">
                <a:latin typeface="Arial" pitchFamily="34" charset="0"/>
              </a:rPr>
              <a:t>que</a:t>
            </a:r>
            <a:r>
              <a:rPr lang="es-ES" sz="2800">
                <a:latin typeface="Arial" pitchFamily="34" charset="0"/>
              </a:rPr>
              <a:t> presenta con intensidad causando destrozos a la agricultura.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Competencia internacional. México tiene extensas áreas de cultivo de pepino.</a:t>
            </a:r>
          </a:p>
          <a:p>
            <a:pPr algn="just"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latin typeface="Arial" pitchFamily="34" charset="0"/>
              </a:rPr>
              <a:t>Barreras sanitarias exigentes en los mercados internacionales.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6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6051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"/>
            <a:ext cx="7162800" cy="11525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4400" b="1">
                <a:latin typeface="Arial" pitchFamily="34" charset="0"/>
              </a:rPr>
              <a:t>Conclusiones y Recomendaciones</a:t>
            </a:r>
            <a:endParaRPr lang="es-ES" sz="4400" b="1">
              <a:latin typeface="Arial" pitchFamily="34" charset="0"/>
            </a:endParaRPr>
          </a:p>
        </p:txBody>
      </p:sp>
      <p:sp>
        <p:nvSpPr>
          <p:cNvPr id="285702" name="Rectangle 6"/>
          <p:cNvSpPr>
            <a:spLocks noChangeArrowheads="1"/>
          </p:cNvSpPr>
          <p:nvPr/>
        </p:nvSpPr>
        <p:spPr bwMode="auto">
          <a:xfrm>
            <a:off x="457200" y="1828800"/>
            <a:ext cx="82184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Este proyecto conducirá a incrementar la producción agrícola de productos no tradicionales en nuestro país, como es el caso del</a:t>
            </a:r>
            <a:r>
              <a:rPr lang="es-ES_tradnl" sz="2400" b="0"/>
              <a:t> pepino</a:t>
            </a:r>
            <a:r>
              <a:rPr lang="es-ES" sz="2400" b="0"/>
              <a:t>, generando el ingreso de divisas al país</a:t>
            </a:r>
            <a:r>
              <a:rPr lang="es-ES_tradnl" sz="2400" b="0"/>
              <a:t> y fuentes de trabajo en una zona de alto índice de desempleo.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endParaRPr lang="es-ES_tradnl" sz="2400" b="0"/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Se sugiere no sembrar menos de 17.2 Ha al año, ya que con una cantidad menor se obtendrían pérdidas, producto de los costos fijos, costos de producción y financieros.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endParaRPr lang="es-ES" sz="2400" b="0"/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Se estimó una Tasa Interna de Retorno (TIR) de 32,75% para un período de 10 años,  con un Valor Actual Neto (VAN) de US$ 109,105.43 a una tasa de descuento de 12%, lo que hace al proyecto aceptable.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5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57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762000"/>
            <a:ext cx="7315200" cy="60801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1.1 Producto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136775"/>
            <a:ext cx="6005512" cy="4187825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Cucumis sativus L</a:t>
            </a:r>
            <a:endParaRPr lang="es-ES_tradnl" sz="280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N</a:t>
            </a:r>
            <a:r>
              <a:rPr lang="es-ES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ativo de Asia y Africa</a:t>
            </a:r>
            <a:endParaRPr lang="es-ES_tradnl" sz="2800">
              <a:solidFill>
                <a:schemeClr val="bg2"/>
              </a:solidFill>
              <a:latin typeface="Arial" pitchFamily="34" charset="0"/>
              <a:ea typeface="Times New Roman@Times New Roman" charset="0"/>
              <a:cs typeface="Times New Roman@Times New Roman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H</a:t>
            </a:r>
            <a:r>
              <a:rPr lang="es-ES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íbrido “Thunder” del tipo slicing</a:t>
            </a:r>
            <a:endParaRPr lang="es-ES_tradnl" sz="2800">
              <a:solidFill>
                <a:schemeClr val="bg2"/>
              </a:solidFill>
              <a:latin typeface="Arial" pitchFamily="34" charset="0"/>
              <a:ea typeface="Times New Roman@Times New Roman" charset="0"/>
              <a:cs typeface="Times New Roman@Times New Roman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Con peso aproximado de 250gr – 400gr y un tamaño de 25cm de largo por 5cm de diámetro</a:t>
            </a:r>
            <a:endParaRPr lang="es-ES_tradnl" sz="2800">
              <a:solidFill>
                <a:schemeClr val="bg2"/>
              </a:solidFill>
              <a:latin typeface="Arial" pitchFamily="34" charset="0"/>
              <a:ea typeface="Times New Roman@Times New Roman" charset="0"/>
              <a:cs typeface="Times New Roman@Times New Roman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s-ES_tradnl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I</a:t>
            </a:r>
            <a:r>
              <a:rPr lang="es-ES" sz="2800">
                <a:solidFill>
                  <a:schemeClr val="bg2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ngrediente básico ensaladas</a:t>
            </a:r>
          </a:p>
        </p:txBody>
      </p:sp>
      <p:pic>
        <p:nvPicPr>
          <p:cNvPr id="328710" name="Picture 6" descr="C:\Ricardo\Tesis\Archivos\Mercado\PepinoVARIEDADES_archivos\65pec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286000"/>
            <a:ext cx="2286000" cy="3048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8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8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8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8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8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build="p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"/>
            <a:ext cx="7162800" cy="11525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4400" b="1">
                <a:latin typeface="Arial" pitchFamily="34" charset="0"/>
              </a:rPr>
              <a:t>Conclusiones y Recomendaciones</a:t>
            </a:r>
            <a:endParaRPr lang="es-ES" sz="4400" b="1">
              <a:latin typeface="Arial" pitchFamily="34" charset="0"/>
            </a:endParaRPr>
          </a:p>
        </p:txBody>
      </p:sp>
      <p:sp>
        <p:nvSpPr>
          <p:cNvPr id="387075" name="Rectangle 3"/>
          <p:cNvSpPr>
            <a:spLocks noChangeArrowheads="1"/>
          </p:cNvSpPr>
          <p:nvPr/>
        </p:nvSpPr>
        <p:spPr bwMode="auto">
          <a:xfrm>
            <a:off x="457200" y="1905000"/>
            <a:ext cx="8218488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El punto de equilibrio durante el primer año se ubica en 73.40% como porcentaje de las ventas. Los primeros años presentarán un porcentaje alto, pero a medida que la producción aumente y los rendimientos del cultivo permanezcan estables, este porcentaje disminuirá hasta establecerse en el año 2011 (luego de concluido el pago del crédito) en 66.75% hasta el final del proyecto.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endParaRPr lang="es-ES" sz="2400" b="0"/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Si los ingresos por ventas disminuyen en un 20%, la TIR será de 16.71%. Por otro lado, si se aumentan en un 20%, la inversión en activos fijos y los costos de operación, la TIR quedará fijada en un 23.58% y 16.52%, respectivamente. Ambas tasas están por encima de la tasa de descuento aplicada en este proyecto.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7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7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7075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"/>
            <a:ext cx="7162800" cy="11525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4400" b="1">
                <a:latin typeface="Arial" pitchFamily="34" charset="0"/>
              </a:rPr>
              <a:t>Conclusiones y Recomendaciones</a:t>
            </a:r>
            <a:endParaRPr lang="es-ES" sz="4400" b="1">
              <a:latin typeface="Arial" pitchFamily="34" charset="0"/>
            </a:endParaRPr>
          </a:p>
        </p:txBody>
      </p:sp>
      <p:sp>
        <p:nvSpPr>
          <p:cNvPr id="389123" name="Rectangle 3"/>
          <p:cNvSpPr>
            <a:spLocks noChangeArrowheads="1"/>
          </p:cNvSpPr>
          <p:nvPr/>
        </p:nvSpPr>
        <p:spPr bwMode="auto">
          <a:xfrm>
            <a:off x="457200" y="2057400"/>
            <a:ext cx="821848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El valor actual de Valor Agregado Nacional Neto se estimó en US$ 757,687.03, de los cuales 15,03% corresponden a sueldos y salarios y otro 15,03% al Gobierno (impuestos pagados).</a:t>
            </a: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endParaRPr lang="es-ES" sz="2400" b="0"/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Se recomienda rotar los cultivos con productos alternos de ciclo corte tales como cebolla, pimiento o tomate, ya que debido a factores como descanso de la tierra y demanda en el extranjero impiden la cosecha durante todo el año.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23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43000" y="228600"/>
            <a:ext cx="7162800" cy="11525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es-ES_tradnl" sz="4400" b="1">
                <a:latin typeface="Arial" pitchFamily="34" charset="0"/>
              </a:rPr>
              <a:t>Conclusiones y Recomendaciones</a:t>
            </a:r>
            <a:endParaRPr lang="es-ES" sz="4400" b="1">
              <a:latin typeface="Arial" pitchFamily="34" charset="0"/>
            </a:endParaRPr>
          </a:p>
        </p:txBody>
      </p:sp>
      <p:sp>
        <p:nvSpPr>
          <p:cNvPr id="388099" name="Rectangle 3"/>
          <p:cNvSpPr>
            <a:spLocks noChangeArrowheads="1"/>
          </p:cNvSpPr>
          <p:nvPr/>
        </p:nvSpPr>
        <p:spPr bwMode="auto">
          <a:xfrm>
            <a:off x="457200" y="1905000"/>
            <a:ext cx="821848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2400" b="0"/>
              <a:t>Finalmente, a medida que se adquiera más experiencia y se tenga mejor conocimiento del mercado se debería mejorar los términos de negociación, principalmente estableciendo alianzas con importadores, cadenas de supermercados o distribuidores mayoristas norteamericanos (tratando de avanzar en la cadena de distribución). Asegurando un sistema de asistencia técnica, capacitación e investigación aplicada, para atender las necesidades tecnológicas del cultivo, para asegurar una buena calidad del producto, y para reducir costos de producción.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8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8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8099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9" name="Text Box 5" descr="Large confetti"/>
          <p:cNvSpPr txBox="1">
            <a:spLocks noChangeArrowheads="1"/>
          </p:cNvSpPr>
          <p:nvPr/>
        </p:nvSpPr>
        <p:spPr bwMode="auto">
          <a:xfrm>
            <a:off x="1143000" y="533400"/>
            <a:ext cx="7315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Gracias por su atención</a:t>
            </a:r>
            <a:endParaRPr lang="es-ES"/>
          </a:p>
        </p:txBody>
      </p:sp>
      <p:sp>
        <p:nvSpPr>
          <p:cNvPr id="390151" name="WordArt 7"/>
          <p:cNvSpPr>
            <a:spLocks noChangeArrowheads="1" noChangeShapeType="1" noTextEdit="1"/>
          </p:cNvSpPr>
          <p:nvPr/>
        </p:nvSpPr>
        <p:spPr bwMode="auto">
          <a:xfrm>
            <a:off x="1219200" y="2590800"/>
            <a:ext cx="6553200" cy="31242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66FF"/>
                </a:solidFill>
                <a:latin typeface="Arial Black"/>
              </a:rPr>
              <a:t>¡GRACIAS ESPOL!</a:t>
            </a:r>
          </a:p>
        </p:txBody>
      </p:sp>
      <p:pic>
        <p:nvPicPr>
          <p:cNvPr id="390152" name="Picture 8" descr="C:\Ricardo\Tesis\Archivos\Soporte\logo.gif"/>
          <p:cNvPicPr>
            <a:picLocks noChangeAspect="1" noChangeArrowheads="1"/>
          </p:cNvPicPr>
          <p:nvPr/>
        </p:nvPicPr>
        <p:blipFill>
          <a:blip r:embed="rId2"/>
          <a:srcRect l="31509"/>
          <a:stretch>
            <a:fillRect/>
          </a:stretch>
        </p:blipFill>
        <p:spPr bwMode="auto">
          <a:xfrm>
            <a:off x="3124200" y="3124200"/>
            <a:ext cx="2465388" cy="280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90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15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3" name="Rectangle 3"/>
          <p:cNvSpPr>
            <a:spLocks noChangeArrowheads="1"/>
          </p:cNvSpPr>
          <p:nvPr/>
        </p:nvSpPr>
        <p:spPr bwMode="auto">
          <a:xfrm>
            <a:off x="1066800" y="1676400"/>
            <a:ext cx="7391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Grados y estándares de calidad</a:t>
            </a:r>
            <a:endParaRPr lang="es-ES_tradnl" sz="3200" b="0">
              <a:ea typeface="Times New Roman@Times New Roman" charset="0"/>
              <a:cs typeface="Times New Roman@Times New Roman" charset="0"/>
            </a:endParaRPr>
          </a:p>
        </p:txBody>
      </p:sp>
      <p:pic>
        <p:nvPicPr>
          <p:cNvPr id="348164" name="Picture 4" descr="C:\Ricardo\Tesis\Archivos\Fotos\calida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750" y="3001963"/>
            <a:ext cx="2305050" cy="3246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8165" name="Picture 5" descr="C:\Ricardo\Tesis\Archivos\Fotos\calidad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6150" y="3001963"/>
            <a:ext cx="2305050" cy="3246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48166" name="Picture 6" descr="C:\Ricardo\Tesis\Archivos\Fotos\calidad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16663" y="3001963"/>
            <a:ext cx="2293937" cy="32464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48167" name="Rectangle 7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685800"/>
            <a:ext cx="7391400" cy="685800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1.1 Producto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48168" name="Rectangle 8"/>
          <p:cNvSpPr>
            <a:spLocks noChangeArrowheads="1"/>
          </p:cNvSpPr>
          <p:nvPr/>
        </p:nvSpPr>
        <p:spPr bwMode="auto">
          <a:xfrm>
            <a:off x="6324600" y="23622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s-ES_tradnl" sz="3200" b="0">
                <a:ea typeface="Times New Roman@Times New Roman" charset="0"/>
                <a:cs typeface="Times New Roman@Times New Roman" charset="0"/>
              </a:rPr>
              <a:t>U.S. No. 2</a:t>
            </a:r>
          </a:p>
        </p:txBody>
      </p:sp>
      <p:sp>
        <p:nvSpPr>
          <p:cNvPr id="348169" name="Rectangle 9"/>
          <p:cNvSpPr>
            <a:spLocks noChangeArrowheads="1"/>
          </p:cNvSpPr>
          <p:nvPr/>
        </p:nvSpPr>
        <p:spPr bwMode="auto">
          <a:xfrm>
            <a:off x="3429000" y="2362200"/>
            <a:ext cx="2362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s-ES_tradnl" sz="3200" b="0">
                <a:ea typeface="Times New Roman@Times New Roman" charset="0"/>
                <a:cs typeface="Times New Roman@Times New Roman" charset="0"/>
              </a:rPr>
              <a:t>U.S. No. 1</a:t>
            </a:r>
          </a:p>
        </p:txBody>
      </p:sp>
      <p:sp>
        <p:nvSpPr>
          <p:cNvPr id="348170" name="Rectangle 10"/>
          <p:cNvSpPr>
            <a:spLocks noChangeArrowheads="1"/>
          </p:cNvSpPr>
          <p:nvPr/>
        </p:nvSpPr>
        <p:spPr bwMode="auto">
          <a:xfrm>
            <a:off x="381000" y="2362200"/>
            <a:ext cx="2819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s-ES_tradnl" sz="3200" b="0">
                <a:ea typeface="Times New Roman@Times New Roman" charset="0"/>
                <a:cs typeface="Times New Roman@Times New Roman" charset="0"/>
              </a:rPr>
              <a:t>U.S. Fancy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48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48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8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48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3" grpId="0" autoUpdateAnimBg="0"/>
      <p:bldP spid="348168" grpId="0" autoUpdateAnimBg="0"/>
      <p:bldP spid="348169" grpId="0" autoUpdateAnimBg="0"/>
      <p:bldP spid="34817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7" name="Rectangle 3"/>
          <p:cNvSpPr>
            <a:spLocks noChangeArrowheads="1"/>
          </p:cNvSpPr>
          <p:nvPr/>
        </p:nvSpPr>
        <p:spPr bwMode="auto">
          <a:xfrm>
            <a:off x="990600" y="1676400"/>
            <a:ext cx="746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Manejo de poscosecha</a:t>
            </a:r>
          </a:p>
        </p:txBody>
      </p:sp>
      <p:sp>
        <p:nvSpPr>
          <p:cNvPr id="349190" name="Rectangle 6"/>
          <p:cNvSpPr>
            <a:spLocks noChangeArrowheads="1"/>
          </p:cNvSpPr>
          <p:nvPr/>
        </p:nvSpPr>
        <p:spPr bwMode="auto">
          <a:xfrm>
            <a:off x="1371600" y="2136775"/>
            <a:ext cx="7315200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cs typeface="Arial" pitchFamily="34" charset="0"/>
              </a:rPr>
              <a:t>Indice de madurez</a:t>
            </a:r>
            <a:r>
              <a:rPr lang="es-ES_tradnl" sz="3200" b="0">
                <a:cs typeface="Arial" pitchFamily="34" charset="0"/>
              </a:rPr>
              <a:t>,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cs typeface="Arial" pitchFamily="34" charset="0"/>
              </a:rPr>
              <a:t>Indice de calidad</a:t>
            </a:r>
            <a:r>
              <a:rPr lang="es-ES_tradnl" sz="3200" b="0">
                <a:cs typeface="Arial" pitchFamily="34" charset="0"/>
              </a:rPr>
              <a:t>,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cs typeface="Arial" pitchFamily="34" charset="0"/>
              </a:rPr>
              <a:t>Temperatura</a:t>
            </a:r>
            <a:r>
              <a:rPr lang="es-ES" sz="3200" b="0">
                <a:cs typeface="Arial" pitchFamily="34" charset="0"/>
              </a:rPr>
              <a:t> óptima </a:t>
            </a:r>
            <a:r>
              <a:rPr lang="es-ES_tradnl" sz="3200" b="0">
                <a:cs typeface="Arial" pitchFamily="34" charset="0"/>
              </a:rPr>
              <a:t>-</a:t>
            </a:r>
            <a:r>
              <a:rPr lang="es-ES" sz="3200" b="0">
                <a:cs typeface="Arial" pitchFamily="34" charset="0"/>
              </a:rPr>
              <a:t> humedad </a:t>
            </a:r>
            <a:r>
              <a:rPr lang="es-ES_tradnl" sz="3200" b="0">
                <a:cs typeface="Arial" pitchFamily="34" charset="0"/>
              </a:rPr>
              <a:t>r</a:t>
            </a:r>
            <a:r>
              <a:rPr lang="es-ES" sz="3200" b="0">
                <a:cs typeface="Arial" pitchFamily="34" charset="0"/>
              </a:rPr>
              <a:t>elativa</a:t>
            </a:r>
            <a:r>
              <a:rPr lang="es-ES_tradnl" sz="3200" b="0">
                <a:cs typeface="Arial" pitchFamily="34" charset="0"/>
              </a:rPr>
              <a:t>,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cs typeface="Arial" pitchFamily="34" charset="0"/>
              </a:rPr>
              <a:t>Daño</a:t>
            </a:r>
            <a:r>
              <a:rPr lang="es-ES" sz="3200" b="0">
                <a:cs typeface="Arial" pitchFamily="34" charset="0"/>
              </a:rPr>
              <a:t> por frío</a:t>
            </a:r>
            <a:r>
              <a:rPr lang="es-ES_tradnl" sz="3200" b="0">
                <a:cs typeface="Arial" pitchFamily="34" charset="0"/>
              </a:rPr>
              <a:t>,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_tradnl" sz="3200" b="0">
                <a:cs typeface="Arial" pitchFamily="34" charset="0"/>
              </a:rPr>
              <a:t>Respuesta</a:t>
            </a:r>
            <a:r>
              <a:rPr lang="es-ES" sz="3200" b="0">
                <a:cs typeface="Arial" pitchFamily="34" charset="0"/>
              </a:rPr>
              <a:t> a la atmósfera controlada</a:t>
            </a:r>
            <a:r>
              <a:rPr lang="es-ES_tradnl" sz="3200" b="0">
                <a:cs typeface="Arial" pitchFamily="34" charset="0"/>
              </a:rPr>
              <a:t>, </a:t>
            </a:r>
          </a:p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ea typeface="Times New Roman@Times New Roman" charset="0"/>
                <a:cs typeface="Times New Roman@Times New Roman" charset="0"/>
              </a:rPr>
              <a:t>Enfermedades</a:t>
            </a:r>
          </a:p>
        </p:txBody>
      </p:sp>
      <p:sp>
        <p:nvSpPr>
          <p:cNvPr id="349191" name="Rectangle 7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1169988" y="609600"/>
            <a:ext cx="7212012" cy="741363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1.1 Producto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9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9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9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autoUpdateAnimBg="0"/>
      <p:bldP spid="34919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ChangeArrowheads="1"/>
          </p:cNvSpPr>
          <p:nvPr/>
        </p:nvSpPr>
        <p:spPr bwMode="auto">
          <a:xfrm>
            <a:off x="1066800" y="1676400"/>
            <a:ext cx="739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ea typeface="Times New Roman@Times New Roman" charset="0"/>
                <a:cs typeface="Times New Roman@Times New Roman" charset="0"/>
              </a:rPr>
              <a:t>Esquema del sistema de distribución agrícola</a:t>
            </a:r>
          </a:p>
        </p:txBody>
      </p:sp>
      <p:pic>
        <p:nvPicPr>
          <p:cNvPr id="391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865438"/>
            <a:ext cx="8610600" cy="3230562"/>
          </a:xfrm>
          <a:prstGeom prst="rect">
            <a:avLst/>
          </a:prstGeom>
          <a:noFill/>
        </p:spPr>
      </p:pic>
      <p:sp>
        <p:nvSpPr>
          <p:cNvPr id="391172" name="Rectangle 4" descr="Large confetti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858838"/>
            <a:ext cx="7212013" cy="512762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1.1 Producto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1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9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117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 descr="Large confetti"/>
          <p:cNvSpPr>
            <a:spLocks noGrp="1" noChangeArrowheads="1"/>
          </p:cNvSpPr>
          <p:nvPr>
            <p:ph type="title"/>
          </p:nvPr>
        </p:nvSpPr>
        <p:spPr>
          <a:xfrm>
            <a:off x="1066800" y="685800"/>
            <a:ext cx="7391400" cy="762000"/>
          </a:xfrm>
        </p:spPr>
        <p:txBody>
          <a:bodyPr/>
          <a:lstStyle/>
          <a:p>
            <a:pPr algn="ctr"/>
            <a:r>
              <a:rPr lang="es-ES_tradnl" sz="5400" b="1">
                <a:solidFill>
                  <a:schemeClr val="tx1"/>
                </a:solidFill>
                <a:latin typeface="Arial" pitchFamily="34" charset="0"/>
              </a:rPr>
              <a:t>1.2 </a:t>
            </a:r>
            <a:r>
              <a:rPr lang="es-ES_tradnl" sz="5400" b="1">
                <a:solidFill>
                  <a:schemeClr val="tx1"/>
                </a:solidFill>
                <a:latin typeface="Arial" pitchFamily="34" charset="0"/>
                <a:ea typeface="Times New Roman@Times New Roman" charset="0"/>
                <a:cs typeface="Times New Roman@Times New Roman" charset="0"/>
              </a:rPr>
              <a:t>Mercado Interno</a:t>
            </a:r>
            <a:endParaRPr lang="es-ES" sz="5400" b="1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29735" name="Rectangle 7"/>
          <p:cNvSpPr>
            <a:spLocks noChangeArrowheads="1"/>
          </p:cNvSpPr>
          <p:nvPr/>
        </p:nvSpPr>
        <p:spPr bwMode="auto">
          <a:xfrm>
            <a:off x="1066800" y="1676400"/>
            <a:ext cx="739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§"/>
            </a:pPr>
            <a:r>
              <a:rPr lang="es-ES" sz="3200" b="0">
                <a:solidFill>
                  <a:schemeClr val="bg2"/>
                </a:solidFill>
                <a:cs typeface="Times New Roman" pitchFamily="18" charset="0"/>
              </a:rPr>
              <a:t>Producción</a:t>
            </a:r>
            <a:r>
              <a:rPr lang="es-ES_tradnl" sz="3200" b="0">
                <a:solidFill>
                  <a:schemeClr val="bg2"/>
                </a:solidFill>
                <a:cs typeface="Times New Roman" pitchFamily="18" charset="0"/>
              </a:rPr>
              <a:t> de pepino en Ecuador</a:t>
            </a:r>
            <a:endParaRPr lang="es-ES" sz="3200" b="0">
              <a:solidFill>
                <a:schemeClr val="bg2"/>
              </a:solidFill>
              <a:ea typeface="Times New Roman@Times New Roman" charset="0"/>
              <a:cs typeface="Times New Roman@Times New Roman" charset="0"/>
            </a:endParaRPr>
          </a:p>
        </p:txBody>
      </p:sp>
      <p:pic>
        <p:nvPicPr>
          <p:cNvPr id="329740" name="Picture 12" descr="Large confett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752600"/>
            <a:ext cx="8839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29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5" grpId="0" autoUpdateAnimBg="0"/>
    </p:bldLst>
  </p:timing>
</p:sld>
</file>

<file path=ppt/theme/theme1.xml><?xml version="1.0" encoding="utf-8"?>
<a:theme xmlns:a="http://schemas.openxmlformats.org/drawingml/2006/main" name="Papel de arroz">
  <a:themeElements>
    <a:clrScheme name="Papel de arroz 2">
      <a:dk1>
        <a:srgbClr val="00264C"/>
      </a:dk1>
      <a:lt1>
        <a:srgbClr val="FFFFE9"/>
      </a:lt1>
      <a:dk2>
        <a:srgbClr val="333333"/>
      </a:dk2>
      <a:lt2>
        <a:srgbClr val="333333"/>
      </a:lt2>
      <a:accent1>
        <a:srgbClr val="78C0B2"/>
      </a:accent1>
      <a:accent2>
        <a:srgbClr val="262D4C"/>
      </a:accent2>
      <a:accent3>
        <a:srgbClr val="FFFFF2"/>
      </a:accent3>
      <a:accent4>
        <a:srgbClr val="001F40"/>
      </a:accent4>
      <a:accent5>
        <a:srgbClr val="BEDCD5"/>
      </a:accent5>
      <a:accent6>
        <a:srgbClr val="212844"/>
      </a:accent6>
      <a:hlink>
        <a:srgbClr val="598BBD"/>
      </a:hlink>
      <a:folHlink>
        <a:srgbClr val="4D4D4D"/>
      </a:folHlink>
    </a:clrScheme>
    <a:fontScheme name="Papel de arroz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4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l de arroz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l de arroz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l de arroz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l de arroz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l de arroz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presentaciones\Papel de arroz.pot</Template>
  <TotalTime>3144</TotalTime>
  <Words>1606</Words>
  <Application>Microsoft PowerPoint</Application>
  <PresentationFormat>Presentación en pantalla (4:3)</PresentationFormat>
  <Paragraphs>189</Paragraphs>
  <Slides>53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9" baseType="lpstr">
      <vt:lpstr>Arial</vt:lpstr>
      <vt:lpstr>Times New Roman</vt:lpstr>
      <vt:lpstr>Wingdings</vt:lpstr>
      <vt:lpstr>Arial Unicode MS</vt:lpstr>
      <vt:lpstr>Times New Roman@Times New Roman</vt:lpstr>
      <vt:lpstr>Papel de arroz</vt:lpstr>
      <vt:lpstr>Diapositiva 1</vt:lpstr>
      <vt:lpstr>Introducción</vt:lpstr>
      <vt:lpstr>“Estudio del potencial agroindustrial y de exportación para la producción de pepino en la Península de Santa Elena y los recursos necesarios para su implantación”</vt:lpstr>
      <vt:lpstr>Contenido</vt:lpstr>
      <vt:lpstr>1.1 Producto</vt:lpstr>
      <vt:lpstr>1.1 Producto</vt:lpstr>
      <vt:lpstr>1.1 Producto</vt:lpstr>
      <vt:lpstr>1.1 Producto</vt:lpstr>
      <vt:lpstr>1.2 Mercado Interno</vt:lpstr>
      <vt:lpstr>1.2 Mercado Interno</vt:lpstr>
      <vt:lpstr>1.2 Mercado Interno</vt:lpstr>
      <vt:lpstr>1.2 Mercado Interno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1.3 Mercado Externo</vt:lpstr>
      <vt:lpstr>2.1 El Producto</vt:lpstr>
      <vt:lpstr>2.2 Requerimientos agro ecológicos</vt:lpstr>
      <vt:lpstr>2.3 Descripción del proceso productivo</vt:lpstr>
      <vt:lpstr>2.3 Descripción del proceso productivo</vt:lpstr>
      <vt:lpstr>2.3 Descripción del proceso productivo</vt:lpstr>
      <vt:lpstr>2.3 Descripción del proceso productivo</vt:lpstr>
      <vt:lpstr>2.4 Determinación proyecto modular rentable y supuestos de ejecución </vt:lpstr>
      <vt:lpstr>2.5 Requerimientos para el proyecto</vt:lpstr>
      <vt:lpstr>3.1 Inversiones</vt:lpstr>
      <vt:lpstr>Diapositiva 34</vt:lpstr>
      <vt:lpstr>3.2 Financiamiento</vt:lpstr>
      <vt:lpstr>3.3 Presupuesto de costos y gastos</vt:lpstr>
      <vt:lpstr>Diapositiva 37</vt:lpstr>
      <vt:lpstr>3.4 Resultados y situación financiera estimados</vt:lpstr>
      <vt:lpstr>3.4 Resultados y situación financiera estimados</vt:lpstr>
      <vt:lpstr>3.4 Resultados y situación financiera estimados</vt:lpstr>
      <vt:lpstr>3.5 Evaluación económica financiera</vt:lpstr>
      <vt:lpstr>3.5 Evaluación económica financiera</vt:lpstr>
      <vt:lpstr>3.5 Evaluación económica financiera</vt:lpstr>
      <vt:lpstr>3.5 Evaluación económica financiera</vt:lpstr>
      <vt:lpstr>4.1 Análisis FODA</vt:lpstr>
      <vt:lpstr>4.1 Análisis FODA</vt:lpstr>
      <vt:lpstr>4.1 Análisis FODA</vt:lpstr>
      <vt:lpstr>4.1 Análisis FODA</vt:lpstr>
      <vt:lpstr>Diapositiva 49</vt:lpstr>
      <vt:lpstr>Diapositiva 50</vt:lpstr>
      <vt:lpstr>Diapositiva 51</vt:lpstr>
      <vt:lpstr>Diapositiva 52</vt:lpstr>
      <vt:lpstr>Diapositiva 53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PEPINO</dc:title>
  <dc:creator>Guerrero-Troya</dc:creator>
  <cp:lastModifiedBy>Administrador</cp:lastModifiedBy>
  <cp:revision>250</cp:revision>
  <dcterms:created xsi:type="dcterms:W3CDTF">2003-07-12T04:03:02Z</dcterms:created>
  <dcterms:modified xsi:type="dcterms:W3CDTF">2009-12-11T16:40:51Z</dcterms:modified>
</cp:coreProperties>
</file>