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xls" ContentType="application/vnd.ms-exce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Layouts/slideLayout1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handoutMasterIdLst>
    <p:handoutMasterId r:id="rId52"/>
  </p:handoutMasterIdLst>
  <p:sldIdLst>
    <p:sldId id="256" r:id="rId2"/>
    <p:sldId id="257" r:id="rId3"/>
    <p:sldId id="266" r:id="rId4"/>
    <p:sldId id="270" r:id="rId5"/>
    <p:sldId id="271" r:id="rId6"/>
    <p:sldId id="260" r:id="rId7"/>
    <p:sldId id="261" r:id="rId8"/>
    <p:sldId id="267" r:id="rId9"/>
    <p:sldId id="311" r:id="rId10"/>
    <p:sldId id="268" r:id="rId11"/>
    <p:sldId id="269" r:id="rId12"/>
    <p:sldId id="316" r:id="rId13"/>
    <p:sldId id="318" r:id="rId14"/>
    <p:sldId id="313" r:id="rId15"/>
    <p:sldId id="314" r:id="rId16"/>
    <p:sldId id="315" r:id="rId17"/>
    <p:sldId id="281" r:id="rId18"/>
    <p:sldId id="282" r:id="rId19"/>
    <p:sldId id="283" r:id="rId20"/>
    <p:sldId id="301" r:id="rId21"/>
    <p:sldId id="302" r:id="rId22"/>
    <p:sldId id="303" r:id="rId23"/>
    <p:sldId id="304" r:id="rId24"/>
    <p:sldId id="305" r:id="rId25"/>
    <p:sldId id="310" r:id="rId26"/>
    <p:sldId id="284" r:id="rId27"/>
    <p:sldId id="306" r:id="rId28"/>
    <p:sldId id="285" r:id="rId29"/>
    <p:sldId id="286" r:id="rId30"/>
    <p:sldId id="287" r:id="rId31"/>
    <p:sldId id="288" r:id="rId32"/>
    <p:sldId id="263" r:id="rId33"/>
    <p:sldId id="273" r:id="rId34"/>
    <p:sldId id="274" r:id="rId35"/>
    <p:sldId id="295" r:id="rId36"/>
    <p:sldId id="289" r:id="rId37"/>
    <p:sldId id="276" r:id="rId38"/>
    <p:sldId id="275" r:id="rId39"/>
    <p:sldId id="290" r:id="rId40"/>
    <p:sldId id="293" r:id="rId41"/>
    <p:sldId id="294" r:id="rId42"/>
    <p:sldId id="292" r:id="rId43"/>
    <p:sldId id="296" r:id="rId44"/>
    <p:sldId id="308" r:id="rId45"/>
    <p:sldId id="309" r:id="rId46"/>
    <p:sldId id="265" r:id="rId47"/>
    <p:sldId id="277" r:id="rId48"/>
    <p:sldId id="272" r:id="rId49"/>
    <p:sldId id="279" r:id="rId50"/>
    <p:sldId id="280" r:id="rId51"/>
  </p:sldIdLst>
  <p:sldSz cx="9144000" cy="6858000" type="screen4x3"/>
  <p:notesSz cx="6858000" cy="8912225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sz="1600"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ECFF"/>
    <a:srgbClr val="CCCCFF"/>
    <a:srgbClr val="CCFFFF"/>
    <a:srgbClr val="99CC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8473" autoAdjust="0"/>
    <p:restoredTop sz="94660"/>
  </p:normalViewPr>
  <p:slideViewPr>
    <p:cSldViewPr>
      <p:cViewPr varScale="1">
        <p:scale>
          <a:sx n="50" d="100"/>
          <a:sy n="50" d="100"/>
        </p:scale>
        <p:origin x="-90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tableStyles" Target="tableStyle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5.emf"/></Relationships>
</file>

<file path=ppt/drawings/_rels/vmlDrawing4.vml.rels><?xml version="1.0" encoding="UTF-8" standalone="yes"?>
<Relationships xmlns="http://schemas.openxmlformats.org/package/2006/relationships"><Relationship Id="rId2" Type="http://schemas.openxmlformats.org/officeDocument/2006/relationships/image" Target="../media/image56.emf"/><Relationship Id="rId1" Type="http://schemas.openxmlformats.org/officeDocument/2006/relationships/image" Target="../media/image5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57.emf"/></Relationships>
</file>

<file path=ppt/drawings/_rels/vmlDrawing6.vml.rels><?xml version="1.0" encoding="UTF-8" standalone="yes"?>
<Relationships xmlns="http://schemas.openxmlformats.org/package/2006/relationships"><Relationship Id="rId3" Type="http://schemas.openxmlformats.org/officeDocument/2006/relationships/image" Target="../media/image69.emf"/><Relationship Id="rId2" Type="http://schemas.openxmlformats.org/officeDocument/2006/relationships/image" Target="../media/image68.emf"/><Relationship Id="rId1" Type="http://schemas.openxmlformats.org/officeDocument/2006/relationships/image" Target="../media/image67.emf"/><Relationship Id="rId6" Type="http://schemas.openxmlformats.org/officeDocument/2006/relationships/image" Target="../media/image72.emf"/><Relationship Id="rId5" Type="http://schemas.openxmlformats.org/officeDocument/2006/relationships/image" Target="../media/image71.emf"/><Relationship Id="rId4" Type="http://schemas.openxmlformats.org/officeDocument/2006/relationships/image" Target="../media/image70.emf"/></Relationships>
</file>

<file path=ppt/drawings/_rels/vmlDrawing7.vml.rels><?xml version="1.0" encoding="UTF-8" standalone="yes"?>
<Relationships xmlns="http://schemas.openxmlformats.org/package/2006/relationships"><Relationship Id="rId3" Type="http://schemas.openxmlformats.org/officeDocument/2006/relationships/image" Target="../media/image75.emf"/><Relationship Id="rId2" Type="http://schemas.openxmlformats.org/officeDocument/2006/relationships/image" Target="../media/image74.emf"/><Relationship Id="rId1" Type="http://schemas.openxmlformats.org/officeDocument/2006/relationships/image" Target="../media/image73.emf"/><Relationship Id="rId4" Type="http://schemas.openxmlformats.org/officeDocument/2006/relationships/image" Target="../media/image7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01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17101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17101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46455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17101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464550"/>
            <a:ext cx="2971800" cy="446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D5F17DAC-0D9D-4D8D-8324-5CC5DCAEE7E2}" type="slidenum">
              <a:rPr lang="es-ES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2466" name="Group 2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2467" name="Group 3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2468" name="Freeform 4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69" name="Freeform 5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70" name="Freeform 6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71" name="Freeform 7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2472" name="Freeform 8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62473" name="Freeform 9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2474" name="Freeform 10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62475" name="Rectangle 1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36725"/>
            <a:ext cx="7772400" cy="1920875"/>
          </a:xfrm>
        </p:spPr>
        <p:txBody>
          <a:bodyPr/>
          <a:lstStyle>
            <a:lvl1pPr>
              <a:defRPr sz="6000"/>
            </a:lvl1pPr>
          </a:lstStyle>
          <a:p>
            <a:r>
              <a:rPr lang="es-ES"/>
              <a:t>Haga clic para cambiar el estilo de título	</a:t>
            </a:r>
          </a:p>
        </p:txBody>
      </p:sp>
      <p:sp>
        <p:nvSpPr>
          <p:cNvPr id="62476" name="Rectangle 1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62477" name="Rectangle 13"/>
          <p:cNvSpPr>
            <a:spLocks noGrp="1" noChangeArrowheads="1"/>
          </p:cNvSpPr>
          <p:nvPr>
            <p:ph type="dt" sz="quarter" idx="2"/>
          </p:nvPr>
        </p:nvSpPr>
        <p:spPr>
          <a:xfrm>
            <a:off x="457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2478" name="Rectangle 14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5157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2479" name="Rectangle 15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5475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1ABA5639-68C3-4012-B5F8-82C90854AC81}" type="slidenum">
              <a:rPr lang="es-ES"/>
              <a:pPr/>
              <a:t>‹Nº›</a:t>
            </a:fld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B6EB67B-ECF6-4E83-A67C-8C0BD5B3EBAA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A18E9F-44FA-4649-9DDC-008FF4B4201B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ítulo, text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AAAE8CA7-CB41-4AF9-8D29-3077B7787FA2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5157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45016D6E-0362-4D05-B4DF-CA5A82E7F429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>
          <a:xfrm>
            <a:off x="3124200" y="6248400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7B0AA2C-1CC1-472F-8D7E-0E28F2E0AC98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DE164192-88A9-48D5-9A28-6F58A9F77A2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B58EFBDE-C33F-468C-9B48-210D0BE9355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8" name="7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9290331-6291-4BFF-8F56-2C81ED725BE3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9" name="8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11A83752-7EDE-4D43-8CE0-38EEB63D72A1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3" name="2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EBC43843-9822-4019-B56F-6C4090A98310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6D213AD4-B54A-4A9E-95C9-4D308297ED1E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fld id="{C68BCD47-8851-4191-A22F-9D64232C730F}" type="slidenum">
              <a:rPr lang="es-ES"/>
              <a:pPr/>
              <a:t>‹Nº›</a:t>
            </a:fld>
            <a:endParaRPr lang="es-ES"/>
          </a:p>
        </p:txBody>
      </p:sp>
      <p:sp>
        <p:nvSpPr>
          <p:cNvPr id="7" name="6 Marcador de pie de página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/>
            </a:lvl1pPr>
          </a:lstStyle>
          <a:p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5157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61443" name="Rectangle 3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fld id="{8552F29D-38FD-4252-861B-C2F5192333F3}" type="slidenum">
              <a:rPr lang="es-ES"/>
              <a:pPr/>
              <a:t>‹Nº›</a:t>
            </a:fld>
            <a:endParaRPr lang="es-ES"/>
          </a:p>
        </p:txBody>
      </p:sp>
      <p:grpSp>
        <p:nvGrpSpPr>
          <p:cNvPr id="61444" name="Group 4"/>
          <p:cNvGrpSpPr>
            <a:grpSpLocks/>
          </p:cNvGrpSpPr>
          <p:nvPr/>
        </p:nvGrpSpPr>
        <p:grpSpPr bwMode="auto">
          <a:xfrm>
            <a:off x="0" y="0"/>
            <a:ext cx="9140825" cy="6850063"/>
            <a:chOff x="0" y="0"/>
            <a:chExt cx="5758" cy="4315"/>
          </a:xfrm>
        </p:grpSpPr>
        <p:grpSp>
          <p:nvGrpSpPr>
            <p:cNvPr id="61445" name="Group 5"/>
            <p:cNvGrpSpPr>
              <a:grpSpLocks/>
            </p:cNvGrpSpPr>
            <p:nvPr userDrawn="1"/>
          </p:nvGrpSpPr>
          <p:grpSpPr bwMode="auto">
            <a:xfrm>
              <a:off x="1728" y="2230"/>
              <a:ext cx="4027" cy="2085"/>
              <a:chOff x="1728" y="2230"/>
              <a:chExt cx="4027" cy="2085"/>
            </a:xfrm>
          </p:grpSpPr>
          <p:sp>
            <p:nvSpPr>
              <p:cNvPr id="61446" name="Freeform 6"/>
              <p:cNvSpPr>
                <a:spLocks/>
              </p:cNvSpPr>
              <p:nvPr/>
            </p:nvSpPr>
            <p:spPr bwMode="hidden">
              <a:xfrm>
                <a:off x="1728" y="2644"/>
                <a:ext cx="2882" cy="1671"/>
              </a:xfrm>
              <a:custGeom>
                <a:avLst/>
                <a:gdLst/>
                <a:ahLst/>
                <a:cxnLst>
                  <a:cxn ang="0">
                    <a:pos x="2740" y="528"/>
                  </a:cxn>
                  <a:cxn ang="0">
                    <a:pos x="2632" y="484"/>
                  </a:cxn>
                  <a:cxn ang="0">
                    <a:pos x="2480" y="424"/>
                  </a:cxn>
                  <a:cxn ang="0">
                    <a:pos x="2203" y="343"/>
                  </a:cxn>
                  <a:cxn ang="0">
                    <a:pos x="1970" y="277"/>
                  </a:cxn>
                  <a:cxn ang="0">
                    <a:pos x="1807" y="212"/>
                  </a:cxn>
                  <a:cxn ang="0">
                    <a:pos x="1693" y="152"/>
                  </a:cxn>
                  <a:cxn ang="0">
                    <a:pos x="1628" y="103"/>
                  </a:cxn>
                  <a:cxn ang="0">
                    <a:pos x="1590" y="60"/>
                  </a:cxn>
                  <a:cxn ang="0">
                    <a:pos x="1579" y="27"/>
                  </a:cxn>
                  <a:cxn ang="0">
                    <a:pos x="1585" y="0"/>
                  </a:cxn>
                  <a:cxn ang="0">
                    <a:pos x="1557" y="49"/>
                  </a:cxn>
                  <a:cxn ang="0">
                    <a:pos x="1568" y="98"/>
                  </a:cxn>
                  <a:cxn ang="0">
                    <a:pos x="1617" y="141"/>
                  </a:cxn>
                  <a:cxn ang="0">
                    <a:pos x="1688" y="185"/>
                  </a:cxn>
                  <a:cxn ang="0">
                    <a:pos x="1791" y="228"/>
                  </a:cxn>
                  <a:cxn ang="0">
                    <a:pos x="2040" y="310"/>
                  </a:cxn>
                  <a:cxn ang="0">
                    <a:pos x="2285" y="381"/>
                  </a:cxn>
                  <a:cxn ang="0">
                    <a:pos x="2464" y="435"/>
                  </a:cxn>
                  <a:cxn ang="0">
                    <a:pos x="2605" y="484"/>
                  </a:cxn>
                  <a:cxn ang="0">
                    <a:pos x="2708" y="528"/>
                  </a:cxn>
                  <a:cxn ang="0">
                    <a:pos x="2768" y="560"/>
                  </a:cxn>
                  <a:cxn ang="0">
                    <a:pos x="2795" y="593"/>
                  </a:cxn>
                  <a:cxn ang="0">
                    <a:pos x="2795" y="642"/>
                  </a:cxn>
                  <a:cxn ang="0">
                    <a:pos x="2762" y="691"/>
                  </a:cxn>
                  <a:cxn ang="0">
                    <a:pos x="2692" y="735"/>
                  </a:cxn>
                  <a:cxn ang="0">
                    <a:pos x="2589" y="778"/>
                  </a:cxn>
                  <a:cxn ang="0">
                    <a:pos x="2458" y="822"/>
                  </a:cxn>
                  <a:cxn ang="0">
                    <a:pos x="2301" y="865"/>
                  </a:cxn>
                  <a:cxn ang="0">
                    <a:pos x="2030" y="930"/>
                  </a:cxn>
                  <a:cxn ang="0">
                    <a:pos x="1606" y="1034"/>
                  </a:cxn>
                  <a:cxn ang="0">
                    <a:pos x="1145" y="1164"/>
                  </a:cxn>
                  <a:cxn ang="0">
                    <a:pos x="673" y="1328"/>
                  </a:cxn>
                  <a:cxn ang="0">
                    <a:pos x="217" y="1545"/>
                  </a:cxn>
                  <a:cxn ang="0">
                    <a:pos x="353" y="1671"/>
                  </a:cxn>
                  <a:cxn ang="0">
                    <a:pos x="754" y="1469"/>
                  </a:cxn>
                  <a:cxn ang="0">
                    <a:pos x="1145" y="1311"/>
                  </a:cxn>
                  <a:cxn ang="0">
                    <a:pos x="1519" y="1186"/>
                  </a:cxn>
                  <a:cxn ang="0">
                    <a:pos x="1861" y="1083"/>
                  </a:cxn>
                  <a:cxn ang="0">
                    <a:pos x="2165" y="1007"/>
                  </a:cxn>
                  <a:cxn ang="0">
                    <a:pos x="2426" y="947"/>
                  </a:cxn>
                  <a:cxn ang="0">
                    <a:pos x="2626" y="892"/>
                  </a:cxn>
                  <a:cxn ang="0">
                    <a:pos x="2762" y="838"/>
                  </a:cxn>
                  <a:cxn ang="0">
                    <a:pos x="2827" y="794"/>
                  </a:cxn>
                  <a:cxn ang="0">
                    <a:pos x="2865" y="745"/>
                  </a:cxn>
                  <a:cxn ang="0">
                    <a:pos x="2882" y="702"/>
                  </a:cxn>
                  <a:cxn ang="0">
                    <a:pos x="2854" y="620"/>
                  </a:cxn>
                  <a:cxn ang="0">
                    <a:pos x="2800" y="560"/>
                  </a:cxn>
                  <a:cxn ang="0">
                    <a:pos x="2773" y="544"/>
                  </a:cxn>
                </a:cxnLst>
                <a:rect l="0" t="0" r="r" b="b"/>
                <a:pathLst>
                  <a:path w="2882" h="1671">
                    <a:moveTo>
                      <a:pt x="2773" y="544"/>
                    </a:moveTo>
                    <a:lnTo>
                      <a:pt x="2740" y="528"/>
                    </a:lnTo>
                    <a:lnTo>
                      <a:pt x="2692" y="506"/>
                    </a:lnTo>
                    <a:lnTo>
                      <a:pt x="2632" y="484"/>
                    </a:lnTo>
                    <a:lnTo>
                      <a:pt x="2561" y="457"/>
                    </a:lnTo>
                    <a:lnTo>
                      <a:pt x="2480" y="424"/>
                    </a:lnTo>
                    <a:lnTo>
                      <a:pt x="2388" y="397"/>
                    </a:lnTo>
                    <a:lnTo>
                      <a:pt x="2203" y="343"/>
                    </a:lnTo>
                    <a:lnTo>
                      <a:pt x="2078" y="310"/>
                    </a:lnTo>
                    <a:lnTo>
                      <a:pt x="1970" y="277"/>
                    </a:lnTo>
                    <a:lnTo>
                      <a:pt x="1878" y="245"/>
                    </a:lnTo>
                    <a:lnTo>
                      <a:pt x="1807" y="212"/>
                    </a:lnTo>
                    <a:lnTo>
                      <a:pt x="1742" y="179"/>
                    </a:lnTo>
                    <a:lnTo>
                      <a:pt x="1693" y="152"/>
                    </a:lnTo>
                    <a:lnTo>
                      <a:pt x="1655" y="125"/>
                    </a:lnTo>
                    <a:lnTo>
                      <a:pt x="1628" y="103"/>
                    </a:lnTo>
                    <a:lnTo>
                      <a:pt x="1606" y="81"/>
                    </a:lnTo>
                    <a:lnTo>
                      <a:pt x="1590" y="60"/>
                    </a:lnTo>
                    <a:lnTo>
                      <a:pt x="1585" y="43"/>
                    </a:lnTo>
                    <a:lnTo>
                      <a:pt x="1579" y="27"/>
                    </a:lnTo>
                    <a:lnTo>
                      <a:pt x="1585" y="5"/>
                    </a:lnTo>
                    <a:lnTo>
                      <a:pt x="1585" y="0"/>
                    </a:lnTo>
                    <a:lnTo>
                      <a:pt x="1568" y="27"/>
                    </a:lnTo>
                    <a:lnTo>
                      <a:pt x="1557" y="49"/>
                    </a:lnTo>
                    <a:lnTo>
                      <a:pt x="1557" y="76"/>
                    </a:lnTo>
                    <a:lnTo>
                      <a:pt x="1568" y="98"/>
                    </a:lnTo>
                    <a:lnTo>
                      <a:pt x="1590" y="120"/>
                    </a:lnTo>
                    <a:lnTo>
                      <a:pt x="1617" y="141"/>
                    </a:lnTo>
                    <a:lnTo>
                      <a:pt x="1650" y="163"/>
                    </a:lnTo>
                    <a:lnTo>
                      <a:pt x="1688" y="185"/>
                    </a:lnTo>
                    <a:lnTo>
                      <a:pt x="1737" y="207"/>
                    </a:lnTo>
                    <a:lnTo>
                      <a:pt x="1791" y="228"/>
                    </a:lnTo>
                    <a:lnTo>
                      <a:pt x="1905" y="267"/>
                    </a:lnTo>
                    <a:lnTo>
                      <a:pt x="2040" y="310"/>
                    </a:lnTo>
                    <a:lnTo>
                      <a:pt x="2182" y="348"/>
                    </a:lnTo>
                    <a:lnTo>
                      <a:pt x="2285" y="381"/>
                    </a:lnTo>
                    <a:lnTo>
                      <a:pt x="2382" y="408"/>
                    </a:lnTo>
                    <a:lnTo>
                      <a:pt x="2464" y="435"/>
                    </a:lnTo>
                    <a:lnTo>
                      <a:pt x="2540" y="462"/>
                    </a:lnTo>
                    <a:lnTo>
                      <a:pt x="2605" y="484"/>
                    </a:lnTo>
                    <a:lnTo>
                      <a:pt x="2659" y="506"/>
                    </a:lnTo>
                    <a:lnTo>
                      <a:pt x="2708" y="528"/>
                    </a:lnTo>
                    <a:lnTo>
                      <a:pt x="2740" y="544"/>
                    </a:lnTo>
                    <a:lnTo>
                      <a:pt x="2768" y="560"/>
                    </a:lnTo>
                    <a:lnTo>
                      <a:pt x="2784" y="577"/>
                    </a:lnTo>
                    <a:lnTo>
                      <a:pt x="2795" y="593"/>
                    </a:lnTo>
                    <a:lnTo>
                      <a:pt x="2800" y="615"/>
                    </a:lnTo>
                    <a:lnTo>
                      <a:pt x="2795" y="642"/>
                    </a:lnTo>
                    <a:lnTo>
                      <a:pt x="2784" y="664"/>
                    </a:lnTo>
                    <a:lnTo>
                      <a:pt x="2762" y="691"/>
                    </a:lnTo>
                    <a:lnTo>
                      <a:pt x="2730" y="713"/>
                    </a:lnTo>
                    <a:lnTo>
                      <a:pt x="2692" y="735"/>
                    </a:lnTo>
                    <a:lnTo>
                      <a:pt x="2643" y="756"/>
                    </a:lnTo>
                    <a:lnTo>
                      <a:pt x="2589" y="778"/>
                    </a:lnTo>
                    <a:lnTo>
                      <a:pt x="2529" y="800"/>
                    </a:lnTo>
                    <a:lnTo>
                      <a:pt x="2458" y="822"/>
                    </a:lnTo>
                    <a:lnTo>
                      <a:pt x="2382" y="843"/>
                    </a:lnTo>
                    <a:lnTo>
                      <a:pt x="2301" y="865"/>
                    </a:lnTo>
                    <a:lnTo>
                      <a:pt x="2214" y="887"/>
                    </a:lnTo>
                    <a:lnTo>
                      <a:pt x="2030" y="930"/>
                    </a:lnTo>
                    <a:lnTo>
                      <a:pt x="1823" y="979"/>
                    </a:lnTo>
                    <a:lnTo>
                      <a:pt x="1606" y="1034"/>
                    </a:lnTo>
                    <a:lnTo>
                      <a:pt x="1378" y="1094"/>
                    </a:lnTo>
                    <a:lnTo>
                      <a:pt x="1145" y="1164"/>
                    </a:lnTo>
                    <a:lnTo>
                      <a:pt x="912" y="1241"/>
                    </a:lnTo>
                    <a:lnTo>
                      <a:pt x="673" y="1328"/>
                    </a:lnTo>
                    <a:lnTo>
                      <a:pt x="440" y="1431"/>
                    </a:lnTo>
                    <a:lnTo>
                      <a:pt x="217" y="1545"/>
                    </a:lnTo>
                    <a:lnTo>
                      <a:pt x="0" y="1671"/>
                    </a:lnTo>
                    <a:lnTo>
                      <a:pt x="353" y="1671"/>
                    </a:lnTo>
                    <a:lnTo>
                      <a:pt x="554" y="1567"/>
                    </a:lnTo>
                    <a:lnTo>
                      <a:pt x="754" y="1469"/>
                    </a:lnTo>
                    <a:lnTo>
                      <a:pt x="955" y="1388"/>
                    </a:lnTo>
                    <a:lnTo>
                      <a:pt x="1145" y="1311"/>
                    </a:lnTo>
                    <a:lnTo>
                      <a:pt x="1335" y="1241"/>
                    </a:lnTo>
                    <a:lnTo>
                      <a:pt x="1519" y="1186"/>
                    </a:lnTo>
                    <a:lnTo>
                      <a:pt x="1693" y="1132"/>
                    </a:lnTo>
                    <a:lnTo>
                      <a:pt x="1861" y="1083"/>
                    </a:lnTo>
                    <a:lnTo>
                      <a:pt x="2019" y="1045"/>
                    </a:lnTo>
                    <a:lnTo>
                      <a:pt x="2165" y="1007"/>
                    </a:lnTo>
                    <a:lnTo>
                      <a:pt x="2301" y="974"/>
                    </a:lnTo>
                    <a:lnTo>
                      <a:pt x="2426" y="947"/>
                    </a:lnTo>
                    <a:lnTo>
                      <a:pt x="2534" y="914"/>
                    </a:lnTo>
                    <a:lnTo>
                      <a:pt x="2626" y="892"/>
                    </a:lnTo>
                    <a:lnTo>
                      <a:pt x="2702" y="865"/>
                    </a:lnTo>
                    <a:lnTo>
                      <a:pt x="2762" y="838"/>
                    </a:lnTo>
                    <a:lnTo>
                      <a:pt x="2800" y="816"/>
                    </a:lnTo>
                    <a:lnTo>
                      <a:pt x="2827" y="794"/>
                    </a:lnTo>
                    <a:lnTo>
                      <a:pt x="2849" y="767"/>
                    </a:lnTo>
                    <a:lnTo>
                      <a:pt x="2865" y="745"/>
                    </a:lnTo>
                    <a:lnTo>
                      <a:pt x="2876" y="724"/>
                    </a:lnTo>
                    <a:lnTo>
                      <a:pt x="2882" y="702"/>
                    </a:lnTo>
                    <a:lnTo>
                      <a:pt x="2876" y="658"/>
                    </a:lnTo>
                    <a:lnTo>
                      <a:pt x="2854" y="620"/>
                    </a:lnTo>
                    <a:lnTo>
                      <a:pt x="2833" y="588"/>
                    </a:lnTo>
                    <a:lnTo>
                      <a:pt x="2800" y="560"/>
                    </a:lnTo>
                    <a:lnTo>
                      <a:pt x="2773" y="544"/>
                    </a:lnTo>
                    <a:lnTo>
                      <a:pt x="2773" y="544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47" name="Freeform 7"/>
              <p:cNvSpPr>
                <a:spLocks/>
              </p:cNvSpPr>
              <p:nvPr/>
            </p:nvSpPr>
            <p:spPr bwMode="hidden">
              <a:xfrm>
                <a:off x="4170" y="2671"/>
                <a:ext cx="1259" cy="811"/>
              </a:xfrm>
              <a:custGeom>
                <a:avLst/>
                <a:gdLst/>
                <a:ahLst/>
                <a:cxnLst>
                  <a:cxn ang="0">
                    <a:pos x="1259" y="615"/>
                  </a:cxn>
                  <a:cxn ang="0">
                    <a:pos x="1248" y="588"/>
                  </a:cxn>
                  <a:cxn ang="0">
                    <a:pos x="1237" y="566"/>
                  </a:cxn>
                  <a:cxn ang="0">
                    <a:pos x="1216" y="539"/>
                  </a:cxn>
                  <a:cxn ang="0">
                    <a:pos x="1188" y="517"/>
                  </a:cxn>
                  <a:cxn ang="0">
                    <a:pos x="1123" y="479"/>
                  </a:cxn>
                  <a:cxn ang="0">
                    <a:pos x="1042" y="441"/>
                  </a:cxn>
                  <a:cxn ang="0">
                    <a:pos x="944" y="408"/>
                  </a:cxn>
                  <a:cxn ang="0">
                    <a:pos x="841" y="381"/>
                  </a:cxn>
                  <a:cxn ang="0">
                    <a:pos x="727" y="348"/>
                  </a:cxn>
                  <a:cxn ang="0">
                    <a:pos x="613" y="321"/>
                  </a:cxn>
                  <a:cxn ang="0">
                    <a:pos x="499" y="294"/>
                  </a:cxn>
                  <a:cxn ang="0">
                    <a:pos x="391" y="261"/>
                  </a:cxn>
                  <a:cxn ang="0">
                    <a:pos x="288" y="229"/>
                  </a:cxn>
                  <a:cxn ang="0">
                    <a:pos x="195" y="196"/>
                  </a:cxn>
                  <a:cxn ang="0">
                    <a:pos x="119" y="152"/>
                  </a:cxn>
                  <a:cxn ang="0">
                    <a:pos x="54" y="109"/>
                  </a:cxn>
                  <a:cxn ang="0">
                    <a:pos x="33" y="87"/>
                  </a:cxn>
                  <a:cxn ang="0">
                    <a:pos x="16" y="60"/>
                  </a:cxn>
                  <a:cxn ang="0">
                    <a:pos x="5" y="33"/>
                  </a:cxn>
                  <a:cxn ang="0">
                    <a:pos x="0" y="0"/>
                  </a:cxn>
                  <a:cxn ang="0">
                    <a:pos x="0" y="6"/>
                  </a:cxn>
                  <a:cxn ang="0">
                    <a:pos x="0" y="11"/>
                  </a:cxn>
                  <a:cxn ang="0">
                    <a:pos x="0" y="38"/>
                  </a:cxn>
                  <a:cxn ang="0">
                    <a:pos x="5" y="60"/>
                  </a:cxn>
                  <a:cxn ang="0">
                    <a:pos x="16" y="87"/>
                  </a:cxn>
                  <a:cxn ang="0">
                    <a:pos x="33" y="114"/>
                  </a:cxn>
                  <a:cxn ang="0">
                    <a:pos x="54" y="142"/>
                  </a:cxn>
                  <a:cxn ang="0">
                    <a:pos x="87" y="174"/>
                  </a:cxn>
                  <a:cxn ang="0">
                    <a:pos x="125" y="207"/>
                  </a:cxn>
                  <a:cxn ang="0">
                    <a:pos x="179" y="240"/>
                  </a:cxn>
                  <a:cxn ang="0">
                    <a:pos x="244" y="278"/>
                  </a:cxn>
                  <a:cxn ang="0">
                    <a:pos x="326" y="310"/>
                  </a:cxn>
                  <a:cxn ang="0">
                    <a:pos x="418" y="348"/>
                  </a:cxn>
                  <a:cxn ang="0">
                    <a:pos x="526" y="381"/>
                  </a:cxn>
                  <a:cxn ang="0">
                    <a:pos x="657" y="414"/>
                  </a:cxn>
                  <a:cxn ang="0">
                    <a:pos x="749" y="435"/>
                  </a:cxn>
                  <a:cxn ang="0">
                    <a:pos x="830" y="463"/>
                  </a:cxn>
                  <a:cxn ang="0">
                    <a:pos x="901" y="490"/>
                  </a:cxn>
                  <a:cxn ang="0">
                    <a:pos x="966" y="512"/>
                  </a:cxn>
                  <a:cxn ang="0">
                    <a:pos x="1015" y="539"/>
                  </a:cxn>
                  <a:cxn ang="0">
                    <a:pos x="1053" y="566"/>
                  </a:cxn>
                  <a:cxn ang="0">
                    <a:pos x="1080" y="593"/>
                  </a:cxn>
                  <a:cxn ang="0">
                    <a:pos x="1102" y="620"/>
                  </a:cxn>
                  <a:cxn ang="0">
                    <a:pos x="1112" y="648"/>
                  </a:cxn>
                  <a:cxn ang="0">
                    <a:pos x="1118" y="675"/>
                  </a:cxn>
                  <a:cxn ang="0">
                    <a:pos x="1112" y="697"/>
                  </a:cxn>
                  <a:cxn ang="0">
                    <a:pos x="1096" y="724"/>
                  </a:cxn>
                  <a:cxn ang="0">
                    <a:pos x="1080" y="746"/>
                  </a:cxn>
                  <a:cxn ang="0">
                    <a:pos x="1053" y="767"/>
                  </a:cxn>
                  <a:cxn ang="0">
                    <a:pos x="1015" y="789"/>
                  </a:cxn>
                  <a:cxn ang="0">
                    <a:pos x="977" y="811"/>
                  </a:cxn>
                  <a:cxn ang="0">
                    <a:pos x="1047" y="789"/>
                  </a:cxn>
                  <a:cxn ang="0">
                    <a:pos x="1107" y="767"/>
                  </a:cxn>
                  <a:cxn ang="0">
                    <a:pos x="1156" y="746"/>
                  </a:cxn>
                  <a:cxn ang="0">
                    <a:pos x="1199" y="724"/>
                  </a:cxn>
                  <a:cxn ang="0">
                    <a:pos x="1226" y="702"/>
                  </a:cxn>
                  <a:cxn ang="0">
                    <a:pos x="1248" y="675"/>
                  </a:cxn>
                  <a:cxn ang="0">
                    <a:pos x="1259" y="648"/>
                  </a:cxn>
                  <a:cxn ang="0">
                    <a:pos x="1259" y="615"/>
                  </a:cxn>
                  <a:cxn ang="0">
                    <a:pos x="1259" y="615"/>
                  </a:cxn>
                </a:cxnLst>
                <a:rect l="0" t="0" r="r" b="b"/>
                <a:pathLst>
                  <a:path w="1259" h="811">
                    <a:moveTo>
                      <a:pt x="1259" y="615"/>
                    </a:moveTo>
                    <a:lnTo>
                      <a:pt x="1248" y="588"/>
                    </a:lnTo>
                    <a:lnTo>
                      <a:pt x="1237" y="566"/>
                    </a:lnTo>
                    <a:lnTo>
                      <a:pt x="1216" y="539"/>
                    </a:lnTo>
                    <a:lnTo>
                      <a:pt x="1188" y="517"/>
                    </a:lnTo>
                    <a:lnTo>
                      <a:pt x="1123" y="479"/>
                    </a:lnTo>
                    <a:lnTo>
                      <a:pt x="1042" y="441"/>
                    </a:lnTo>
                    <a:lnTo>
                      <a:pt x="944" y="408"/>
                    </a:lnTo>
                    <a:lnTo>
                      <a:pt x="841" y="381"/>
                    </a:lnTo>
                    <a:lnTo>
                      <a:pt x="727" y="348"/>
                    </a:lnTo>
                    <a:lnTo>
                      <a:pt x="613" y="321"/>
                    </a:lnTo>
                    <a:lnTo>
                      <a:pt x="499" y="294"/>
                    </a:lnTo>
                    <a:lnTo>
                      <a:pt x="391" y="261"/>
                    </a:lnTo>
                    <a:lnTo>
                      <a:pt x="288" y="229"/>
                    </a:lnTo>
                    <a:lnTo>
                      <a:pt x="195" y="196"/>
                    </a:lnTo>
                    <a:lnTo>
                      <a:pt x="119" y="152"/>
                    </a:lnTo>
                    <a:lnTo>
                      <a:pt x="54" y="109"/>
                    </a:lnTo>
                    <a:lnTo>
                      <a:pt x="33" y="87"/>
                    </a:lnTo>
                    <a:lnTo>
                      <a:pt x="16" y="60"/>
                    </a:lnTo>
                    <a:lnTo>
                      <a:pt x="5" y="33"/>
                    </a:lnTo>
                    <a:lnTo>
                      <a:pt x="0" y="0"/>
                    </a:lnTo>
                    <a:lnTo>
                      <a:pt x="0" y="6"/>
                    </a:lnTo>
                    <a:lnTo>
                      <a:pt x="0" y="11"/>
                    </a:lnTo>
                    <a:lnTo>
                      <a:pt x="0" y="38"/>
                    </a:lnTo>
                    <a:lnTo>
                      <a:pt x="5" y="60"/>
                    </a:lnTo>
                    <a:lnTo>
                      <a:pt x="16" y="87"/>
                    </a:lnTo>
                    <a:lnTo>
                      <a:pt x="33" y="114"/>
                    </a:lnTo>
                    <a:lnTo>
                      <a:pt x="54" y="142"/>
                    </a:lnTo>
                    <a:lnTo>
                      <a:pt x="87" y="174"/>
                    </a:lnTo>
                    <a:lnTo>
                      <a:pt x="125" y="207"/>
                    </a:lnTo>
                    <a:lnTo>
                      <a:pt x="179" y="240"/>
                    </a:lnTo>
                    <a:lnTo>
                      <a:pt x="244" y="278"/>
                    </a:lnTo>
                    <a:lnTo>
                      <a:pt x="326" y="310"/>
                    </a:lnTo>
                    <a:lnTo>
                      <a:pt x="418" y="348"/>
                    </a:lnTo>
                    <a:lnTo>
                      <a:pt x="526" y="381"/>
                    </a:lnTo>
                    <a:lnTo>
                      <a:pt x="657" y="414"/>
                    </a:lnTo>
                    <a:lnTo>
                      <a:pt x="749" y="435"/>
                    </a:lnTo>
                    <a:lnTo>
                      <a:pt x="830" y="463"/>
                    </a:lnTo>
                    <a:lnTo>
                      <a:pt x="901" y="490"/>
                    </a:lnTo>
                    <a:lnTo>
                      <a:pt x="966" y="512"/>
                    </a:lnTo>
                    <a:lnTo>
                      <a:pt x="1015" y="539"/>
                    </a:lnTo>
                    <a:lnTo>
                      <a:pt x="1053" y="566"/>
                    </a:lnTo>
                    <a:lnTo>
                      <a:pt x="1080" y="593"/>
                    </a:lnTo>
                    <a:lnTo>
                      <a:pt x="1102" y="620"/>
                    </a:lnTo>
                    <a:lnTo>
                      <a:pt x="1112" y="648"/>
                    </a:lnTo>
                    <a:lnTo>
                      <a:pt x="1118" y="675"/>
                    </a:lnTo>
                    <a:lnTo>
                      <a:pt x="1112" y="697"/>
                    </a:lnTo>
                    <a:lnTo>
                      <a:pt x="1096" y="724"/>
                    </a:lnTo>
                    <a:lnTo>
                      <a:pt x="1080" y="746"/>
                    </a:lnTo>
                    <a:lnTo>
                      <a:pt x="1053" y="767"/>
                    </a:lnTo>
                    <a:lnTo>
                      <a:pt x="1015" y="789"/>
                    </a:lnTo>
                    <a:lnTo>
                      <a:pt x="977" y="811"/>
                    </a:lnTo>
                    <a:lnTo>
                      <a:pt x="1047" y="789"/>
                    </a:lnTo>
                    <a:lnTo>
                      <a:pt x="1107" y="767"/>
                    </a:lnTo>
                    <a:lnTo>
                      <a:pt x="1156" y="746"/>
                    </a:lnTo>
                    <a:lnTo>
                      <a:pt x="1199" y="724"/>
                    </a:lnTo>
                    <a:lnTo>
                      <a:pt x="1226" y="702"/>
                    </a:lnTo>
                    <a:lnTo>
                      <a:pt x="1248" y="675"/>
                    </a:lnTo>
                    <a:lnTo>
                      <a:pt x="1259" y="648"/>
                    </a:lnTo>
                    <a:lnTo>
                      <a:pt x="1259" y="615"/>
                    </a:lnTo>
                    <a:lnTo>
                      <a:pt x="1259" y="615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/>
                  </a:gs>
                  <a:gs pos="100000">
                    <a:schemeClr val="bg1">
                      <a:gamma/>
                      <a:shade val="90980"/>
                      <a:invGamma/>
                    </a:schemeClr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48" name="Freeform 8"/>
              <p:cNvSpPr>
                <a:spLocks/>
              </p:cNvSpPr>
              <p:nvPr/>
            </p:nvSpPr>
            <p:spPr bwMode="hidden">
              <a:xfrm>
                <a:off x="2900" y="3346"/>
                <a:ext cx="2849" cy="969"/>
              </a:xfrm>
              <a:custGeom>
                <a:avLst/>
                <a:gdLst/>
                <a:ahLst/>
                <a:cxnLst>
                  <a:cxn ang="0">
                    <a:pos x="92" y="958"/>
                  </a:cxn>
                  <a:cxn ang="0">
                    <a:pos x="0" y="969"/>
                  </a:cxn>
                  <a:cxn ang="0">
                    <a:pos x="391" y="969"/>
                  </a:cxn>
                  <a:cxn ang="0">
                    <a:pos x="434" y="947"/>
                  </a:cxn>
                  <a:cxn ang="0">
                    <a:pos x="483" y="914"/>
                  </a:cxn>
                  <a:cxn ang="0">
                    <a:pos x="554" y="876"/>
                  </a:cxn>
                  <a:cxn ang="0">
                    <a:pos x="635" y="838"/>
                  </a:cxn>
                  <a:cxn ang="0">
                    <a:pos x="727" y="794"/>
                  </a:cxn>
                  <a:cxn ang="0">
                    <a:pos x="836" y="745"/>
                  </a:cxn>
                  <a:cxn ang="0">
                    <a:pos x="961" y="696"/>
                  </a:cxn>
                  <a:cxn ang="0">
                    <a:pos x="1102" y="642"/>
                  </a:cxn>
                  <a:cxn ang="0">
                    <a:pos x="1259" y="582"/>
                  </a:cxn>
                  <a:cxn ang="0">
                    <a:pos x="1433" y="522"/>
                  </a:cxn>
                  <a:cxn ang="0">
                    <a:pos x="1623" y="462"/>
                  </a:cxn>
                  <a:cxn ang="0">
                    <a:pos x="1829" y="403"/>
                  </a:cxn>
                  <a:cxn ang="0">
                    <a:pos x="2057" y="343"/>
                  </a:cxn>
                  <a:cxn ang="0">
                    <a:pos x="2301" y="283"/>
                  </a:cxn>
                  <a:cxn ang="0">
                    <a:pos x="2567" y="223"/>
                  </a:cxn>
                  <a:cxn ang="0">
                    <a:pos x="2849" y="163"/>
                  </a:cxn>
                  <a:cxn ang="0">
                    <a:pos x="2849" y="0"/>
                  </a:cxn>
                  <a:cxn ang="0">
                    <a:pos x="2817" y="16"/>
                  </a:cxn>
                  <a:cxn ang="0">
                    <a:pos x="2773" y="33"/>
                  </a:cxn>
                  <a:cxn ang="0">
                    <a:pos x="2719" y="54"/>
                  </a:cxn>
                  <a:cxn ang="0">
                    <a:pos x="2648" y="76"/>
                  </a:cxn>
                  <a:cxn ang="0">
                    <a:pos x="2572" y="98"/>
                  </a:cxn>
                  <a:cxn ang="0">
                    <a:pos x="2491" y="120"/>
                  </a:cxn>
                  <a:cxn ang="0">
                    <a:pos x="2399" y="147"/>
                  </a:cxn>
                  <a:cxn ang="0">
                    <a:pos x="2301" y="169"/>
                  </a:cxn>
                  <a:cxn ang="0">
                    <a:pos x="2095" y="223"/>
                  </a:cxn>
                  <a:cxn ang="0">
                    <a:pos x="1889" y="277"/>
                  </a:cxn>
                  <a:cxn ang="0">
                    <a:pos x="1688" y="326"/>
                  </a:cxn>
                  <a:cxn ang="0">
                    <a:pos x="1590" y="354"/>
                  </a:cxn>
                  <a:cxn ang="0">
                    <a:pos x="1503" y="381"/>
                  </a:cxn>
                  <a:cxn ang="0">
                    <a:pos x="1107" y="506"/>
                  </a:cxn>
                  <a:cxn ang="0">
                    <a:pos x="912" y="577"/>
                  </a:cxn>
                  <a:cxn ang="0">
                    <a:pos x="727" y="647"/>
                  </a:cxn>
                  <a:cxn ang="0">
                    <a:pos x="548" y="718"/>
                  </a:cxn>
                  <a:cxn ang="0">
                    <a:pos x="380" y="794"/>
                  </a:cxn>
                  <a:cxn ang="0">
                    <a:pos x="228" y="876"/>
                  </a:cxn>
                  <a:cxn ang="0">
                    <a:pos x="92" y="958"/>
                  </a:cxn>
                  <a:cxn ang="0">
                    <a:pos x="92" y="958"/>
                  </a:cxn>
                </a:cxnLst>
                <a:rect l="0" t="0" r="r" b="b"/>
                <a:pathLst>
                  <a:path w="2849" h="969">
                    <a:moveTo>
                      <a:pt x="92" y="958"/>
                    </a:moveTo>
                    <a:lnTo>
                      <a:pt x="0" y="969"/>
                    </a:lnTo>
                    <a:lnTo>
                      <a:pt x="391" y="969"/>
                    </a:lnTo>
                    <a:lnTo>
                      <a:pt x="434" y="947"/>
                    </a:lnTo>
                    <a:lnTo>
                      <a:pt x="483" y="914"/>
                    </a:lnTo>
                    <a:lnTo>
                      <a:pt x="554" y="876"/>
                    </a:lnTo>
                    <a:lnTo>
                      <a:pt x="635" y="838"/>
                    </a:lnTo>
                    <a:lnTo>
                      <a:pt x="727" y="794"/>
                    </a:lnTo>
                    <a:lnTo>
                      <a:pt x="836" y="745"/>
                    </a:lnTo>
                    <a:lnTo>
                      <a:pt x="961" y="696"/>
                    </a:lnTo>
                    <a:lnTo>
                      <a:pt x="1102" y="642"/>
                    </a:lnTo>
                    <a:lnTo>
                      <a:pt x="1259" y="582"/>
                    </a:lnTo>
                    <a:lnTo>
                      <a:pt x="1433" y="522"/>
                    </a:lnTo>
                    <a:lnTo>
                      <a:pt x="1623" y="462"/>
                    </a:lnTo>
                    <a:lnTo>
                      <a:pt x="1829" y="403"/>
                    </a:lnTo>
                    <a:lnTo>
                      <a:pt x="2057" y="343"/>
                    </a:lnTo>
                    <a:lnTo>
                      <a:pt x="2301" y="283"/>
                    </a:lnTo>
                    <a:lnTo>
                      <a:pt x="2567" y="223"/>
                    </a:lnTo>
                    <a:lnTo>
                      <a:pt x="2849" y="163"/>
                    </a:lnTo>
                    <a:lnTo>
                      <a:pt x="2849" y="0"/>
                    </a:lnTo>
                    <a:lnTo>
                      <a:pt x="2817" y="16"/>
                    </a:lnTo>
                    <a:lnTo>
                      <a:pt x="2773" y="33"/>
                    </a:lnTo>
                    <a:lnTo>
                      <a:pt x="2719" y="54"/>
                    </a:lnTo>
                    <a:lnTo>
                      <a:pt x="2648" y="76"/>
                    </a:lnTo>
                    <a:lnTo>
                      <a:pt x="2572" y="98"/>
                    </a:lnTo>
                    <a:lnTo>
                      <a:pt x="2491" y="120"/>
                    </a:lnTo>
                    <a:lnTo>
                      <a:pt x="2399" y="147"/>
                    </a:lnTo>
                    <a:lnTo>
                      <a:pt x="2301" y="169"/>
                    </a:lnTo>
                    <a:lnTo>
                      <a:pt x="2095" y="223"/>
                    </a:lnTo>
                    <a:lnTo>
                      <a:pt x="1889" y="277"/>
                    </a:lnTo>
                    <a:lnTo>
                      <a:pt x="1688" y="326"/>
                    </a:lnTo>
                    <a:lnTo>
                      <a:pt x="1590" y="354"/>
                    </a:lnTo>
                    <a:lnTo>
                      <a:pt x="1503" y="381"/>
                    </a:lnTo>
                    <a:lnTo>
                      <a:pt x="1107" y="506"/>
                    </a:lnTo>
                    <a:lnTo>
                      <a:pt x="912" y="577"/>
                    </a:lnTo>
                    <a:lnTo>
                      <a:pt x="727" y="647"/>
                    </a:lnTo>
                    <a:lnTo>
                      <a:pt x="548" y="718"/>
                    </a:lnTo>
                    <a:lnTo>
                      <a:pt x="380" y="794"/>
                    </a:lnTo>
                    <a:lnTo>
                      <a:pt x="228" y="876"/>
                    </a:lnTo>
                    <a:lnTo>
                      <a:pt x="92" y="958"/>
                    </a:lnTo>
                    <a:lnTo>
                      <a:pt x="92" y="958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1961"/>
                      <a:invGamma/>
                    </a:schemeClr>
                  </a:gs>
                  <a:gs pos="100000">
                    <a:schemeClr val="bg1"/>
                  </a:gs>
                </a:gsLst>
                <a:lin ang="54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49" name="Freeform 9"/>
              <p:cNvSpPr>
                <a:spLocks/>
              </p:cNvSpPr>
              <p:nvPr/>
            </p:nvSpPr>
            <p:spPr bwMode="hidden">
              <a:xfrm>
                <a:off x="2748" y="2230"/>
                <a:ext cx="3007" cy="2085"/>
              </a:xfrm>
              <a:custGeom>
                <a:avLst/>
                <a:gdLst/>
                <a:ahLst/>
                <a:cxnLst>
                  <a:cxn ang="0">
                    <a:pos x="1433" y="474"/>
                  </a:cxn>
                  <a:cxn ang="0">
                    <a:pos x="1460" y="528"/>
                  </a:cxn>
                  <a:cxn ang="0">
                    <a:pos x="1541" y="593"/>
                  </a:cxn>
                  <a:cxn ang="0">
                    <a:pos x="1715" y="670"/>
                  </a:cxn>
                  <a:cxn ang="0">
                    <a:pos x="1927" y="735"/>
                  </a:cxn>
                  <a:cxn ang="0">
                    <a:pos x="2155" y="789"/>
                  </a:cxn>
                  <a:cxn ang="0">
                    <a:pos x="2372" y="849"/>
                  </a:cxn>
                  <a:cxn ang="0">
                    <a:pos x="2551" y="920"/>
                  </a:cxn>
                  <a:cxn ang="0">
                    <a:pos x="2638" y="980"/>
                  </a:cxn>
                  <a:cxn ang="0">
                    <a:pos x="2676" y="1029"/>
                  </a:cxn>
                  <a:cxn ang="0">
                    <a:pos x="2681" y="1083"/>
                  </a:cxn>
                  <a:cxn ang="0">
                    <a:pos x="2665" y="1127"/>
                  </a:cxn>
                  <a:cxn ang="0">
                    <a:pos x="2616" y="1170"/>
                  </a:cxn>
                  <a:cxn ang="0">
                    <a:pos x="2545" y="1208"/>
                  </a:cxn>
                  <a:cxn ang="0">
                    <a:pos x="2448" y="1241"/>
                  </a:cxn>
                  <a:cxn ang="0">
                    <a:pos x="2328" y="1274"/>
                  </a:cxn>
                  <a:cxn ang="0">
                    <a:pos x="2106" y="1328"/>
                  </a:cxn>
                  <a:cxn ang="0">
                    <a:pos x="1742" y="1421"/>
                  </a:cxn>
                  <a:cxn ang="0">
                    <a:pos x="1308" y="1540"/>
                  </a:cxn>
                  <a:cxn ang="0">
                    <a:pos x="820" y="1709"/>
                  </a:cxn>
                  <a:cxn ang="0">
                    <a:pos x="282" y="1943"/>
                  </a:cxn>
                  <a:cxn ang="0">
                    <a:pos x="152" y="2085"/>
                  </a:cxn>
                  <a:cxn ang="0">
                    <a:pos x="386" y="1992"/>
                  </a:cxn>
                  <a:cxn ang="0">
                    <a:pos x="700" y="1834"/>
                  </a:cxn>
                  <a:cxn ang="0">
                    <a:pos x="1064" y="1693"/>
                  </a:cxn>
                  <a:cxn ang="0">
                    <a:pos x="1661" y="1497"/>
                  </a:cxn>
                  <a:cxn ang="0">
                    <a:pos x="1845" y="1442"/>
                  </a:cxn>
                  <a:cxn ang="0">
                    <a:pos x="2252" y="1339"/>
                  </a:cxn>
                  <a:cxn ang="0">
                    <a:pos x="2551" y="1263"/>
                  </a:cxn>
                  <a:cxn ang="0">
                    <a:pos x="2730" y="1214"/>
                  </a:cxn>
                  <a:cxn ang="0">
                    <a:pos x="2876" y="1170"/>
                  </a:cxn>
                  <a:cxn ang="0">
                    <a:pos x="2974" y="1132"/>
                  </a:cxn>
                  <a:cxn ang="0">
                    <a:pos x="3007" y="871"/>
                  </a:cxn>
                  <a:cxn ang="0">
                    <a:pos x="2860" y="844"/>
                  </a:cxn>
                  <a:cxn ang="0">
                    <a:pos x="2670" y="806"/>
                  </a:cxn>
                  <a:cxn ang="0">
                    <a:pos x="2458" y="757"/>
                  </a:cxn>
                  <a:cxn ang="0">
                    <a:pos x="2138" y="670"/>
                  </a:cxn>
                  <a:cxn ang="0">
                    <a:pos x="1959" y="604"/>
                  </a:cxn>
                  <a:cxn ang="0">
                    <a:pos x="1824" y="534"/>
                  </a:cxn>
                  <a:cxn ang="0">
                    <a:pos x="1769" y="474"/>
                  </a:cxn>
                  <a:cxn ang="0">
                    <a:pos x="1753" y="436"/>
                  </a:cxn>
                  <a:cxn ang="0">
                    <a:pos x="1780" y="381"/>
                  </a:cxn>
                  <a:cxn ang="0">
                    <a:pos x="1862" y="316"/>
                  </a:cxn>
                  <a:cxn ang="0">
                    <a:pos x="1986" y="267"/>
                  </a:cxn>
                  <a:cxn ang="0">
                    <a:pos x="2149" y="229"/>
                  </a:cxn>
                  <a:cxn ang="0">
                    <a:pos x="2431" y="180"/>
                  </a:cxn>
                  <a:cxn ang="0">
                    <a:pos x="2827" y="125"/>
                  </a:cxn>
                  <a:cxn ang="0">
                    <a:pos x="3007" y="87"/>
                  </a:cxn>
                  <a:cxn ang="0">
                    <a:pos x="2909" y="22"/>
                  </a:cxn>
                  <a:cxn ang="0">
                    <a:pos x="2676" y="66"/>
                  </a:cxn>
                  <a:cxn ang="0">
                    <a:pos x="2285" y="120"/>
                  </a:cxn>
                  <a:cxn ang="0">
                    <a:pos x="2030" y="158"/>
                  </a:cxn>
                  <a:cxn ang="0">
                    <a:pos x="1791" y="202"/>
                  </a:cxn>
                  <a:cxn ang="0">
                    <a:pos x="1601" y="261"/>
                  </a:cxn>
                  <a:cxn ang="0">
                    <a:pos x="1471" y="338"/>
                  </a:cxn>
                  <a:cxn ang="0">
                    <a:pos x="1438" y="387"/>
                  </a:cxn>
                  <a:cxn ang="0">
                    <a:pos x="1427" y="441"/>
                  </a:cxn>
                </a:cxnLst>
                <a:rect l="0" t="0" r="r" b="b"/>
                <a:pathLst>
                  <a:path w="3007" h="2085">
                    <a:moveTo>
                      <a:pt x="1427" y="441"/>
                    </a:moveTo>
                    <a:lnTo>
                      <a:pt x="1433" y="474"/>
                    </a:lnTo>
                    <a:lnTo>
                      <a:pt x="1444" y="501"/>
                    </a:lnTo>
                    <a:lnTo>
                      <a:pt x="1460" y="528"/>
                    </a:lnTo>
                    <a:lnTo>
                      <a:pt x="1482" y="550"/>
                    </a:lnTo>
                    <a:lnTo>
                      <a:pt x="1541" y="593"/>
                    </a:lnTo>
                    <a:lnTo>
                      <a:pt x="1623" y="637"/>
                    </a:lnTo>
                    <a:lnTo>
                      <a:pt x="1715" y="670"/>
                    </a:lnTo>
                    <a:lnTo>
                      <a:pt x="1818" y="702"/>
                    </a:lnTo>
                    <a:lnTo>
                      <a:pt x="1927" y="735"/>
                    </a:lnTo>
                    <a:lnTo>
                      <a:pt x="2041" y="762"/>
                    </a:lnTo>
                    <a:lnTo>
                      <a:pt x="2155" y="789"/>
                    </a:lnTo>
                    <a:lnTo>
                      <a:pt x="2269" y="822"/>
                    </a:lnTo>
                    <a:lnTo>
                      <a:pt x="2372" y="849"/>
                    </a:lnTo>
                    <a:lnTo>
                      <a:pt x="2464" y="882"/>
                    </a:lnTo>
                    <a:lnTo>
                      <a:pt x="2551" y="920"/>
                    </a:lnTo>
                    <a:lnTo>
                      <a:pt x="2616" y="958"/>
                    </a:lnTo>
                    <a:lnTo>
                      <a:pt x="2638" y="980"/>
                    </a:lnTo>
                    <a:lnTo>
                      <a:pt x="2659" y="1007"/>
                    </a:lnTo>
                    <a:lnTo>
                      <a:pt x="2676" y="1029"/>
                    </a:lnTo>
                    <a:lnTo>
                      <a:pt x="2681" y="1056"/>
                    </a:lnTo>
                    <a:lnTo>
                      <a:pt x="2681" y="1083"/>
                    </a:lnTo>
                    <a:lnTo>
                      <a:pt x="2676" y="1105"/>
                    </a:lnTo>
                    <a:lnTo>
                      <a:pt x="2665" y="1127"/>
                    </a:lnTo>
                    <a:lnTo>
                      <a:pt x="2643" y="1149"/>
                    </a:lnTo>
                    <a:lnTo>
                      <a:pt x="2616" y="1170"/>
                    </a:lnTo>
                    <a:lnTo>
                      <a:pt x="2583" y="1187"/>
                    </a:lnTo>
                    <a:lnTo>
                      <a:pt x="2545" y="1208"/>
                    </a:lnTo>
                    <a:lnTo>
                      <a:pt x="2502" y="1225"/>
                    </a:lnTo>
                    <a:lnTo>
                      <a:pt x="2448" y="1241"/>
                    </a:lnTo>
                    <a:lnTo>
                      <a:pt x="2388" y="1257"/>
                    </a:lnTo>
                    <a:lnTo>
                      <a:pt x="2328" y="1274"/>
                    </a:lnTo>
                    <a:lnTo>
                      <a:pt x="2258" y="1290"/>
                    </a:lnTo>
                    <a:lnTo>
                      <a:pt x="2106" y="1328"/>
                    </a:lnTo>
                    <a:lnTo>
                      <a:pt x="1932" y="1372"/>
                    </a:lnTo>
                    <a:lnTo>
                      <a:pt x="1742" y="1421"/>
                    </a:lnTo>
                    <a:lnTo>
                      <a:pt x="1531" y="1475"/>
                    </a:lnTo>
                    <a:lnTo>
                      <a:pt x="1308" y="1540"/>
                    </a:lnTo>
                    <a:lnTo>
                      <a:pt x="1069" y="1617"/>
                    </a:lnTo>
                    <a:lnTo>
                      <a:pt x="820" y="1709"/>
                    </a:lnTo>
                    <a:lnTo>
                      <a:pt x="554" y="1818"/>
                    </a:lnTo>
                    <a:lnTo>
                      <a:pt x="282" y="1943"/>
                    </a:lnTo>
                    <a:lnTo>
                      <a:pt x="0" y="2085"/>
                    </a:lnTo>
                    <a:lnTo>
                      <a:pt x="152" y="2085"/>
                    </a:lnTo>
                    <a:lnTo>
                      <a:pt x="244" y="2074"/>
                    </a:lnTo>
                    <a:lnTo>
                      <a:pt x="386" y="1992"/>
                    </a:lnTo>
                    <a:lnTo>
                      <a:pt x="537" y="1910"/>
                    </a:lnTo>
                    <a:lnTo>
                      <a:pt x="700" y="1834"/>
                    </a:lnTo>
                    <a:lnTo>
                      <a:pt x="879" y="1763"/>
                    </a:lnTo>
                    <a:lnTo>
                      <a:pt x="1064" y="1693"/>
                    </a:lnTo>
                    <a:lnTo>
                      <a:pt x="1259" y="1622"/>
                    </a:lnTo>
                    <a:lnTo>
                      <a:pt x="1661" y="1497"/>
                    </a:lnTo>
                    <a:lnTo>
                      <a:pt x="1748" y="1470"/>
                    </a:lnTo>
                    <a:lnTo>
                      <a:pt x="1845" y="1442"/>
                    </a:lnTo>
                    <a:lnTo>
                      <a:pt x="2046" y="1393"/>
                    </a:lnTo>
                    <a:lnTo>
                      <a:pt x="2252" y="1339"/>
                    </a:lnTo>
                    <a:lnTo>
                      <a:pt x="2458" y="1285"/>
                    </a:lnTo>
                    <a:lnTo>
                      <a:pt x="2551" y="1263"/>
                    </a:lnTo>
                    <a:lnTo>
                      <a:pt x="2643" y="1236"/>
                    </a:lnTo>
                    <a:lnTo>
                      <a:pt x="2730" y="1214"/>
                    </a:lnTo>
                    <a:lnTo>
                      <a:pt x="2806" y="1192"/>
                    </a:lnTo>
                    <a:lnTo>
                      <a:pt x="2876" y="1170"/>
                    </a:lnTo>
                    <a:lnTo>
                      <a:pt x="2931" y="1149"/>
                    </a:lnTo>
                    <a:lnTo>
                      <a:pt x="2974" y="1132"/>
                    </a:lnTo>
                    <a:lnTo>
                      <a:pt x="3007" y="1116"/>
                    </a:lnTo>
                    <a:lnTo>
                      <a:pt x="3007" y="871"/>
                    </a:lnTo>
                    <a:lnTo>
                      <a:pt x="2941" y="860"/>
                    </a:lnTo>
                    <a:lnTo>
                      <a:pt x="2860" y="844"/>
                    </a:lnTo>
                    <a:lnTo>
                      <a:pt x="2773" y="827"/>
                    </a:lnTo>
                    <a:lnTo>
                      <a:pt x="2670" y="806"/>
                    </a:lnTo>
                    <a:lnTo>
                      <a:pt x="2567" y="784"/>
                    </a:lnTo>
                    <a:lnTo>
                      <a:pt x="2458" y="757"/>
                    </a:lnTo>
                    <a:lnTo>
                      <a:pt x="2241" y="702"/>
                    </a:lnTo>
                    <a:lnTo>
                      <a:pt x="2138" y="670"/>
                    </a:lnTo>
                    <a:lnTo>
                      <a:pt x="2046" y="637"/>
                    </a:lnTo>
                    <a:lnTo>
                      <a:pt x="1959" y="604"/>
                    </a:lnTo>
                    <a:lnTo>
                      <a:pt x="1883" y="566"/>
                    </a:lnTo>
                    <a:lnTo>
                      <a:pt x="1824" y="534"/>
                    </a:lnTo>
                    <a:lnTo>
                      <a:pt x="1780" y="495"/>
                    </a:lnTo>
                    <a:lnTo>
                      <a:pt x="1769" y="474"/>
                    </a:lnTo>
                    <a:lnTo>
                      <a:pt x="1758" y="457"/>
                    </a:lnTo>
                    <a:lnTo>
                      <a:pt x="1753" y="436"/>
                    </a:lnTo>
                    <a:lnTo>
                      <a:pt x="1758" y="419"/>
                    </a:lnTo>
                    <a:lnTo>
                      <a:pt x="1780" y="381"/>
                    </a:lnTo>
                    <a:lnTo>
                      <a:pt x="1813" y="343"/>
                    </a:lnTo>
                    <a:lnTo>
                      <a:pt x="1862" y="316"/>
                    </a:lnTo>
                    <a:lnTo>
                      <a:pt x="1921" y="289"/>
                    </a:lnTo>
                    <a:lnTo>
                      <a:pt x="1986" y="267"/>
                    </a:lnTo>
                    <a:lnTo>
                      <a:pt x="2062" y="245"/>
                    </a:lnTo>
                    <a:lnTo>
                      <a:pt x="2149" y="229"/>
                    </a:lnTo>
                    <a:lnTo>
                      <a:pt x="2236" y="213"/>
                    </a:lnTo>
                    <a:lnTo>
                      <a:pt x="2431" y="180"/>
                    </a:lnTo>
                    <a:lnTo>
                      <a:pt x="2627" y="158"/>
                    </a:lnTo>
                    <a:lnTo>
                      <a:pt x="2827" y="125"/>
                    </a:lnTo>
                    <a:lnTo>
                      <a:pt x="2920" y="109"/>
                    </a:lnTo>
                    <a:lnTo>
                      <a:pt x="3007" y="87"/>
                    </a:lnTo>
                    <a:lnTo>
                      <a:pt x="3007" y="0"/>
                    </a:lnTo>
                    <a:lnTo>
                      <a:pt x="2909" y="22"/>
                    </a:lnTo>
                    <a:lnTo>
                      <a:pt x="2795" y="44"/>
                    </a:lnTo>
                    <a:lnTo>
                      <a:pt x="2676" y="66"/>
                    </a:lnTo>
                    <a:lnTo>
                      <a:pt x="2551" y="82"/>
                    </a:lnTo>
                    <a:lnTo>
                      <a:pt x="2285" y="120"/>
                    </a:lnTo>
                    <a:lnTo>
                      <a:pt x="2155" y="136"/>
                    </a:lnTo>
                    <a:lnTo>
                      <a:pt x="2030" y="158"/>
                    </a:lnTo>
                    <a:lnTo>
                      <a:pt x="1905" y="174"/>
                    </a:lnTo>
                    <a:lnTo>
                      <a:pt x="1791" y="202"/>
                    </a:lnTo>
                    <a:lnTo>
                      <a:pt x="1688" y="229"/>
                    </a:lnTo>
                    <a:lnTo>
                      <a:pt x="1601" y="261"/>
                    </a:lnTo>
                    <a:lnTo>
                      <a:pt x="1525" y="300"/>
                    </a:lnTo>
                    <a:lnTo>
                      <a:pt x="1471" y="338"/>
                    </a:lnTo>
                    <a:lnTo>
                      <a:pt x="1455" y="359"/>
                    </a:lnTo>
                    <a:lnTo>
                      <a:pt x="1438" y="387"/>
                    </a:lnTo>
                    <a:lnTo>
                      <a:pt x="1427" y="414"/>
                    </a:lnTo>
                    <a:lnTo>
                      <a:pt x="1427" y="441"/>
                    </a:lnTo>
                    <a:lnTo>
                      <a:pt x="1427" y="441"/>
                    </a:lnTo>
                    <a:close/>
                  </a:path>
                </a:pathLst>
              </a:custGeom>
              <a:solidFill>
                <a:schemeClr val="bg1"/>
              </a:soli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  <p:sp>
            <p:nvSpPr>
              <p:cNvPr id="61450" name="Freeform 10"/>
              <p:cNvSpPr>
                <a:spLocks/>
              </p:cNvSpPr>
              <p:nvPr/>
            </p:nvSpPr>
            <p:spPr bwMode="hidden">
              <a:xfrm>
                <a:off x="4501" y="2317"/>
                <a:ext cx="1248" cy="539"/>
              </a:xfrm>
              <a:custGeom>
                <a:avLst/>
                <a:gdLst/>
                <a:ahLst/>
                <a:cxnLst>
                  <a:cxn ang="0">
                    <a:pos x="0" y="332"/>
                  </a:cxn>
                  <a:cxn ang="0">
                    <a:pos x="0" y="360"/>
                  </a:cxn>
                  <a:cxn ang="0">
                    <a:pos x="5" y="387"/>
                  </a:cxn>
                  <a:cxn ang="0">
                    <a:pos x="27" y="414"/>
                  </a:cxn>
                  <a:cxn ang="0">
                    <a:pos x="54" y="436"/>
                  </a:cxn>
                  <a:cxn ang="0">
                    <a:pos x="92" y="463"/>
                  </a:cxn>
                  <a:cxn ang="0">
                    <a:pos x="141" y="490"/>
                  </a:cxn>
                  <a:cxn ang="0">
                    <a:pos x="195" y="512"/>
                  </a:cxn>
                  <a:cxn ang="0">
                    <a:pos x="255" y="539"/>
                  </a:cxn>
                  <a:cxn ang="0">
                    <a:pos x="212" y="517"/>
                  </a:cxn>
                  <a:cxn ang="0">
                    <a:pos x="179" y="490"/>
                  </a:cxn>
                  <a:cxn ang="0">
                    <a:pos x="157" y="468"/>
                  </a:cxn>
                  <a:cxn ang="0">
                    <a:pos x="141" y="447"/>
                  </a:cxn>
                  <a:cxn ang="0">
                    <a:pos x="136" y="425"/>
                  </a:cxn>
                  <a:cxn ang="0">
                    <a:pos x="136" y="403"/>
                  </a:cxn>
                  <a:cxn ang="0">
                    <a:pos x="141" y="381"/>
                  </a:cxn>
                  <a:cxn ang="0">
                    <a:pos x="157" y="365"/>
                  </a:cxn>
                  <a:cxn ang="0">
                    <a:pos x="179" y="343"/>
                  </a:cxn>
                  <a:cxn ang="0">
                    <a:pos x="201" y="327"/>
                  </a:cxn>
                  <a:cxn ang="0">
                    <a:pos x="266" y="294"/>
                  </a:cxn>
                  <a:cxn ang="0">
                    <a:pos x="353" y="262"/>
                  </a:cxn>
                  <a:cxn ang="0">
                    <a:pos x="445" y="234"/>
                  </a:cxn>
                  <a:cxn ang="0">
                    <a:pos x="554" y="213"/>
                  </a:cxn>
                  <a:cxn ang="0">
                    <a:pos x="662" y="191"/>
                  </a:cxn>
                  <a:cxn ang="0">
                    <a:pos x="890" y="153"/>
                  </a:cxn>
                  <a:cxn ang="0">
                    <a:pos x="993" y="136"/>
                  </a:cxn>
                  <a:cxn ang="0">
                    <a:pos x="1091" y="120"/>
                  </a:cxn>
                  <a:cxn ang="0">
                    <a:pos x="1178" y="115"/>
                  </a:cxn>
                  <a:cxn ang="0">
                    <a:pos x="1248" y="104"/>
                  </a:cxn>
                  <a:cxn ang="0">
                    <a:pos x="1248" y="0"/>
                  </a:cxn>
                  <a:cxn ang="0">
                    <a:pos x="1161" y="22"/>
                  </a:cxn>
                  <a:cxn ang="0">
                    <a:pos x="1069" y="38"/>
                  </a:cxn>
                  <a:cxn ang="0">
                    <a:pos x="874" y="71"/>
                  </a:cxn>
                  <a:cxn ang="0">
                    <a:pos x="673" y="93"/>
                  </a:cxn>
                  <a:cxn ang="0">
                    <a:pos x="483" y="126"/>
                  </a:cxn>
                  <a:cxn ang="0">
                    <a:pos x="391" y="142"/>
                  </a:cxn>
                  <a:cxn ang="0">
                    <a:pos x="309" y="158"/>
                  </a:cxn>
                  <a:cxn ang="0">
                    <a:pos x="228" y="180"/>
                  </a:cxn>
                  <a:cxn ang="0">
                    <a:pos x="163" y="202"/>
                  </a:cxn>
                  <a:cxn ang="0">
                    <a:pos x="103" y="229"/>
                  </a:cxn>
                  <a:cxn ang="0">
                    <a:pos x="54" y="256"/>
                  </a:cxn>
                  <a:cxn ang="0">
                    <a:pos x="22" y="294"/>
                  </a:cxn>
                  <a:cxn ang="0">
                    <a:pos x="0" y="332"/>
                  </a:cxn>
                  <a:cxn ang="0">
                    <a:pos x="0" y="332"/>
                  </a:cxn>
                </a:cxnLst>
                <a:rect l="0" t="0" r="r" b="b"/>
                <a:pathLst>
                  <a:path w="1248" h="539">
                    <a:moveTo>
                      <a:pt x="0" y="332"/>
                    </a:moveTo>
                    <a:lnTo>
                      <a:pt x="0" y="360"/>
                    </a:lnTo>
                    <a:lnTo>
                      <a:pt x="5" y="387"/>
                    </a:lnTo>
                    <a:lnTo>
                      <a:pt x="27" y="414"/>
                    </a:lnTo>
                    <a:lnTo>
                      <a:pt x="54" y="436"/>
                    </a:lnTo>
                    <a:lnTo>
                      <a:pt x="92" y="463"/>
                    </a:lnTo>
                    <a:lnTo>
                      <a:pt x="141" y="490"/>
                    </a:lnTo>
                    <a:lnTo>
                      <a:pt x="195" y="512"/>
                    </a:lnTo>
                    <a:lnTo>
                      <a:pt x="255" y="539"/>
                    </a:lnTo>
                    <a:lnTo>
                      <a:pt x="212" y="517"/>
                    </a:lnTo>
                    <a:lnTo>
                      <a:pt x="179" y="490"/>
                    </a:lnTo>
                    <a:lnTo>
                      <a:pt x="157" y="468"/>
                    </a:lnTo>
                    <a:lnTo>
                      <a:pt x="141" y="447"/>
                    </a:lnTo>
                    <a:lnTo>
                      <a:pt x="136" y="425"/>
                    </a:lnTo>
                    <a:lnTo>
                      <a:pt x="136" y="403"/>
                    </a:lnTo>
                    <a:lnTo>
                      <a:pt x="141" y="381"/>
                    </a:lnTo>
                    <a:lnTo>
                      <a:pt x="157" y="365"/>
                    </a:lnTo>
                    <a:lnTo>
                      <a:pt x="179" y="343"/>
                    </a:lnTo>
                    <a:lnTo>
                      <a:pt x="201" y="327"/>
                    </a:lnTo>
                    <a:lnTo>
                      <a:pt x="266" y="294"/>
                    </a:lnTo>
                    <a:lnTo>
                      <a:pt x="353" y="262"/>
                    </a:lnTo>
                    <a:lnTo>
                      <a:pt x="445" y="234"/>
                    </a:lnTo>
                    <a:lnTo>
                      <a:pt x="554" y="213"/>
                    </a:lnTo>
                    <a:lnTo>
                      <a:pt x="662" y="191"/>
                    </a:lnTo>
                    <a:lnTo>
                      <a:pt x="890" y="153"/>
                    </a:lnTo>
                    <a:lnTo>
                      <a:pt x="993" y="136"/>
                    </a:lnTo>
                    <a:lnTo>
                      <a:pt x="1091" y="120"/>
                    </a:lnTo>
                    <a:lnTo>
                      <a:pt x="1178" y="115"/>
                    </a:lnTo>
                    <a:lnTo>
                      <a:pt x="1248" y="104"/>
                    </a:lnTo>
                    <a:lnTo>
                      <a:pt x="1248" y="0"/>
                    </a:lnTo>
                    <a:lnTo>
                      <a:pt x="1161" y="22"/>
                    </a:lnTo>
                    <a:lnTo>
                      <a:pt x="1069" y="38"/>
                    </a:lnTo>
                    <a:lnTo>
                      <a:pt x="874" y="71"/>
                    </a:lnTo>
                    <a:lnTo>
                      <a:pt x="673" y="93"/>
                    </a:lnTo>
                    <a:lnTo>
                      <a:pt x="483" y="126"/>
                    </a:lnTo>
                    <a:lnTo>
                      <a:pt x="391" y="142"/>
                    </a:lnTo>
                    <a:lnTo>
                      <a:pt x="309" y="158"/>
                    </a:lnTo>
                    <a:lnTo>
                      <a:pt x="228" y="180"/>
                    </a:lnTo>
                    <a:lnTo>
                      <a:pt x="163" y="202"/>
                    </a:lnTo>
                    <a:lnTo>
                      <a:pt x="103" y="229"/>
                    </a:lnTo>
                    <a:lnTo>
                      <a:pt x="54" y="256"/>
                    </a:lnTo>
                    <a:lnTo>
                      <a:pt x="22" y="294"/>
                    </a:lnTo>
                    <a:lnTo>
                      <a:pt x="0" y="332"/>
                    </a:lnTo>
                    <a:lnTo>
                      <a:pt x="0" y="332"/>
                    </a:lnTo>
                    <a:close/>
                  </a:path>
                </a:pathLst>
              </a:custGeom>
              <a:gradFill rotWithShape="0">
                <a:gsLst>
                  <a:gs pos="0">
                    <a:schemeClr val="bg1">
                      <a:gamma/>
                      <a:shade val="87843"/>
                      <a:invGamma/>
                    </a:schemeClr>
                  </a:gs>
                  <a:gs pos="100000">
                    <a:schemeClr val="bg1"/>
                  </a:gs>
                </a:gsLst>
                <a:lin ang="2700000" scaled="1"/>
              </a:gradFill>
              <a:ln w="9525">
                <a:noFill/>
                <a:round/>
                <a:headEnd/>
                <a:tailEnd/>
              </a:ln>
            </p:spPr>
            <p:txBody>
              <a:bodyPr/>
              <a:lstStyle/>
              <a:p>
                <a:endParaRPr lang="es-ES"/>
              </a:p>
            </p:txBody>
          </p:sp>
        </p:grpSp>
        <p:sp>
          <p:nvSpPr>
            <p:cNvPr id="61451" name="Freeform 11"/>
            <p:cNvSpPr>
              <a:spLocks/>
            </p:cNvSpPr>
            <p:nvPr/>
          </p:nvSpPr>
          <p:spPr bwMode="hidden">
            <a:xfrm>
              <a:off x="3322" y="1341"/>
              <a:ext cx="1825" cy="1537"/>
            </a:xfrm>
            <a:custGeom>
              <a:avLst/>
              <a:gdLst/>
              <a:ahLst/>
              <a:cxnLst>
                <a:cxn ang="0">
                  <a:pos x="982" y="1061"/>
                </a:cxn>
                <a:cxn ang="0">
                  <a:pos x="1357" y="1012"/>
                </a:cxn>
                <a:cxn ang="0">
                  <a:pos x="1666" y="957"/>
                </a:cxn>
                <a:cxn ang="0">
                  <a:pos x="1916" y="897"/>
                </a:cxn>
                <a:cxn ang="0">
                  <a:pos x="2100" y="832"/>
                </a:cxn>
                <a:cxn ang="0">
                  <a:pos x="2220" y="756"/>
                </a:cxn>
                <a:cxn ang="0">
                  <a:pos x="2285" y="669"/>
                </a:cxn>
                <a:cxn ang="0">
                  <a:pos x="2290" y="560"/>
                </a:cxn>
                <a:cxn ang="0">
                  <a:pos x="2241" y="457"/>
                </a:cxn>
                <a:cxn ang="0">
                  <a:pos x="2144" y="364"/>
                </a:cxn>
                <a:cxn ang="0">
                  <a:pos x="2008" y="277"/>
                </a:cxn>
                <a:cxn ang="0">
                  <a:pos x="1769" y="157"/>
                </a:cxn>
                <a:cxn ang="0">
                  <a:pos x="1612" y="92"/>
                </a:cxn>
                <a:cxn ang="0">
                  <a:pos x="1476" y="43"/>
                </a:cxn>
                <a:cxn ang="0">
                  <a:pos x="1384" y="10"/>
                </a:cxn>
                <a:cxn ang="0">
                  <a:pos x="1346" y="0"/>
                </a:cxn>
                <a:cxn ang="0">
                  <a:pos x="1655" y="119"/>
                </a:cxn>
                <a:cxn ang="0">
                  <a:pos x="1948" y="255"/>
                </a:cxn>
                <a:cxn ang="0">
                  <a:pos x="2068" y="326"/>
                </a:cxn>
                <a:cxn ang="0">
                  <a:pos x="2171" y="402"/>
                </a:cxn>
                <a:cxn ang="0">
                  <a:pos x="2236" y="478"/>
                </a:cxn>
                <a:cxn ang="0">
                  <a:pos x="2263" y="560"/>
                </a:cxn>
                <a:cxn ang="0">
                  <a:pos x="2241" y="636"/>
                </a:cxn>
                <a:cxn ang="0">
                  <a:pos x="2171" y="702"/>
                </a:cxn>
                <a:cxn ang="0">
                  <a:pos x="2062" y="756"/>
                </a:cxn>
                <a:cxn ang="0">
                  <a:pos x="1921" y="800"/>
                </a:cxn>
                <a:cxn ang="0">
                  <a:pos x="1748" y="843"/>
                </a:cxn>
                <a:cxn ang="0">
                  <a:pos x="1351" y="908"/>
                </a:cxn>
                <a:cxn ang="0">
                  <a:pos x="923" y="968"/>
                </a:cxn>
                <a:cxn ang="0">
                  <a:pos x="521" y="1028"/>
                </a:cxn>
                <a:cxn ang="0">
                  <a:pos x="353" y="1066"/>
                </a:cxn>
                <a:cxn ang="0">
                  <a:pos x="206" y="1104"/>
                </a:cxn>
                <a:cxn ang="0">
                  <a:pos x="92" y="1148"/>
                </a:cxn>
                <a:cxn ang="0">
                  <a:pos x="22" y="1202"/>
                </a:cxn>
                <a:cxn ang="0">
                  <a:pos x="0" y="1262"/>
                </a:cxn>
                <a:cxn ang="0">
                  <a:pos x="27" y="1327"/>
                </a:cxn>
                <a:cxn ang="0">
                  <a:pos x="98" y="1382"/>
                </a:cxn>
                <a:cxn ang="0">
                  <a:pos x="196" y="1425"/>
                </a:cxn>
                <a:cxn ang="0">
                  <a:pos x="326" y="1469"/>
                </a:cxn>
                <a:cxn ang="0">
                  <a:pos x="217" y="1414"/>
                </a:cxn>
                <a:cxn ang="0">
                  <a:pos x="147" y="1360"/>
                </a:cxn>
                <a:cxn ang="0">
                  <a:pos x="120" y="1306"/>
                </a:cxn>
                <a:cxn ang="0">
                  <a:pos x="141" y="1257"/>
                </a:cxn>
                <a:cxn ang="0">
                  <a:pos x="212" y="1208"/>
                </a:cxn>
                <a:cxn ang="0">
                  <a:pos x="342" y="1164"/>
                </a:cxn>
                <a:cxn ang="0">
                  <a:pos x="527" y="1121"/>
                </a:cxn>
                <a:cxn ang="0">
                  <a:pos x="771" y="1088"/>
                </a:cxn>
              </a:cxnLst>
              <a:rect l="0" t="0" r="r" b="b"/>
              <a:pathLst>
                <a:path w="2296" h="1469">
                  <a:moveTo>
                    <a:pt x="771" y="1088"/>
                  </a:moveTo>
                  <a:lnTo>
                    <a:pt x="982" y="1061"/>
                  </a:lnTo>
                  <a:lnTo>
                    <a:pt x="1178" y="1034"/>
                  </a:lnTo>
                  <a:lnTo>
                    <a:pt x="1357" y="1012"/>
                  </a:lnTo>
                  <a:lnTo>
                    <a:pt x="1520" y="985"/>
                  </a:lnTo>
                  <a:lnTo>
                    <a:pt x="1666" y="957"/>
                  </a:lnTo>
                  <a:lnTo>
                    <a:pt x="1796" y="930"/>
                  </a:lnTo>
                  <a:lnTo>
                    <a:pt x="1916" y="897"/>
                  </a:lnTo>
                  <a:lnTo>
                    <a:pt x="2013" y="870"/>
                  </a:lnTo>
                  <a:lnTo>
                    <a:pt x="2100" y="832"/>
                  </a:lnTo>
                  <a:lnTo>
                    <a:pt x="2171" y="800"/>
                  </a:lnTo>
                  <a:lnTo>
                    <a:pt x="2220" y="756"/>
                  </a:lnTo>
                  <a:lnTo>
                    <a:pt x="2263" y="712"/>
                  </a:lnTo>
                  <a:lnTo>
                    <a:pt x="2285" y="669"/>
                  </a:lnTo>
                  <a:lnTo>
                    <a:pt x="2296" y="614"/>
                  </a:lnTo>
                  <a:lnTo>
                    <a:pt x="2290" y="560"/>
                  </a:lnTo>
                  <a:lnTo>
                    <a:pt x="2269" y="500"/>
                  </a:lnTo>
                  <a:lnTo>
                    <a:pt x="2241" y="457"/>
                  </a:lnTo>
                  <a:lnTo>
                    <a:pt x="2198" y="408"/>
                  </a:lnTo>
                  <a:lnTo>
                    <a:pt x="2144" y="364"/>
                  </a:lnTo>
                  <a:lnTo>
                    <a:pt x="2079" y="321"/>
                  </a:lnTo>
                  <a:lnTo>
                    <a:pt x="2008" y="277"/>
                  </a:lnTo>
                  <a:lnTo>
                    <a:pt x="1927" y="234"/>
                  </a:lnTo>
                  <a:lnTo>
                    <a:pt x="1769" y="157"/>
                  </a:lnTo>
                  <a:lnTo>
                    <a:pt x="1688" y="125"/>
                  </a:lnTo>
                  <a:lnTo>
                    <a:pt x="1612" y="92"/>
                  </a:lnTo>
                  <a:lnTo>
                    <a:pt x="1536" y="65"/>
                  </a:lnTo>
                  <a:lnTo>
                    <a:pt x="1476" y="43"/>
                  </a:lnTo>
                  <a:lnTo>
                    <a:pt x="1422" y="27"/>
                  </a:lnTo>
                  <a:lnTo>
                    <a:pt x="1384" y="10"/>
                  </a:lnTo>
                  <a:lnTo>
                    <a:pt x="1357" y="5"/>
                  </a:lnTo>
                  <a:lnTo>
                    <a:pt x="1346" y="0"/>
                  </a:lnTo>
                  <a:lnTo>
                    <a:pt x="1498" y="54"/>
                  </a:lnTo>
                  <a:lnTo>
                    <a:pt x="1655" y="119"/>
                  </a:lnTo>
                  <a:lnTo>
                    <a:pt x="1807" y="185"/>
                  </a:lnTo>
                  <a:lnTo>
                    <a:pt x="1948" y="255"/>
                  </a:lnTo>
                  <a:lnTo>
                    <a:pt x="2013" y="288"/>
                  </a:lnTo>
                  <a:lnTo>
                    <a:pt x="2068" y="326"/>
                  </a:lnTo>
                  <a:lnTo>
                    <a:pt x="2122" y="364"/>
                  </a:lnTo>
                  <a:lnTo>
                    <a:pt x="2171" y="402"/>
                  </a:lnTo>
                  <a:lnTo>
                    <a:pt x="2209" y="440"/>
                  </a:lnTo>
                  <a:lnTo>
                    <a:pt x="2236" y="478"/>
                  </a:lnTo>
                  <a:lnTo>
                    <a:pt x="2252" y="522"/>
                  </a:lnTo>
                  <a:lnTo>
                    <a:pt x="2263" y="560"/>
                  </a:lnTo>
                  <a:lnTo>
                    <a:pt x="2258" y="598"/>
                  </a:lnTo>
                  <a:lnTo>
                    <a:pt x="2241" y="636"/>
                  </a:lnTo>
                  <a:lnTo>
                    <a:pt x="2214" y="669"/>
                  </a:lnTo>
                  <a:lnTo>
                    <a:pt x="2171" y="702"/>
                  </a:lnTo>
                  <a:lnTo>
                    <a:pt x="2122" y="729"/>
                  </a:lnTo>
                  <a:lnTo>
                    <a:pt x="2062" y="756"/>
                  </a:lnTo>
                  <a:lnTo>
                    <a:pt x="1997" y="778"/>
                  </a:lnTo>
                  <a:lnTo>
                    <a:pt x="1921" y="800"/>
                  </a:lnTo>
                  <a:lnTo>
                    <a:pt x="1834" y="821"/>
                  </a:lnTo>
                  <a:lnTo>
                    <a:pt x="1748" y="843"/>
                  </a:lnTo>
                  <a:lnTo>
                    <a:pt x="1552" y="876"/>
                  </a:lnTo>
                  <a:lnTo>
                    <a:pt x="1351" y="908"/>
                  </a:lnTo>
                  <a:lnTo>
                    <a:pt x="1134" y="941"/>
                  </a:lnTo>
                  <a:lnTo>
                    <a:pt x="923" y="968"/>
                  </a:lnTo>
                  <a:lnTo>
                    <a:pt x="716" y="995"/>
                  </a:lnTo>
                  <a:lnTo>
                    <a:pt x="521" y="1028"/>
                  </a:lnTo>
                  <a:lnTo>
                    <a:pt x="434" y="1044"/>
                  </a:lnTo>
                  <a:lnTo>
                    <a:pt x="353" y="1066"/>
                  </a:lnTo>
                  <a:lnTo>
                    <a:pt x="277" y="1082"/>
                  </a:lnTo>
                  <a:lnTo>
                    <a:pt x="206" y="1104"/>
                  </a:lnTo>
                  <a:lnTo>
                    <a:pt x="147" y="1126"/>
                  </a:lnTo>
                  <a:lnTo>
                    <a:pt x="92" y="1148"/>
                  </a:lnTo>
                  <a:lnTo>
                    <a:pt x="54" y="1175"/>
                  </a:lnTo>
                  <a:lnTo>
                    <a:pt x="22" y="1202"/>
                  </a:lnTo>
                  <a:lnTo>
                    <a:pt x="6" y="1229"/>
                  </a:lnTo>
                  <a:lnTo>
                    <a:pt x="0" y="1262"/>
                  </a:lnTo>
                  <a:lnTo>
                    <a:pt x="11" y="1295"/>
                  </a:lnTo>
                  <a:lnTo>
                    <a:pt x="27" y="1327"/>
                  </a:lnTo>
                  <a:lnTo>
                    <a:pt x="54" y="1355"/>
                  </a:lnTo>
                  <a:lnTo>
                    <a:pt x="98" y="1382"/>
                  </a:lnTo>
                  <a:lnTo>
                    <a:pt x="141" y="1404"/>
                  </a:lnTo>
                  <a:lnTo>
                    <a:pt x="196" y="1425"/>
                  </a:lnTo>
                  <a:lnTo>
                    <a:pt x="261" y="1447"/>
                  </a:lnTo>
                  <a:lnTo>
                    <a:pt x="326" y="1469"/>
                  </a:lnTo>
                  <a:lnTo>
                    <a:pt x="266" y="1442"/>
                  </a:lnTo>
                  <a:lnTo>
                    <a:pt x="217" y="1414"/>
                  </a:lnTo>
                  <a:lnTo>
                    <a:pt x="174" y="1387"/>
                  </a:lnTo>
                  <a:lnTo>
                    <a:pt x="147" y="1360"/>
                  </a:lnTo>
                  <a:lnTo>
                    <a:pt x="125" y="1333"/>
                  </a:lnTo>
                  <a:lnTo>
                    <a:pt x="120" y="1306"/>
                  </a:lnTo>
                  <a:lnTo>
                    <a:pt x="125" y="1278"/>
                  </a:lnTo>
                  <a:lnTo>
                    <a:pt x="141" y="1257"/>
                  </a:lnTo>
                  <a:lnTo>
                    <a:pt x="174" y="1229"/>
                  </a:lnTo>
                  <a:lnTo>
                    <a:pt x="212" y="1208"/>
                  </a:lnTo>
                  <a:lnTo>
                    <a:pt x="272" y="1186"/>
                  </a:lnTo>
                  <a:lnTo>
                    <a:pt x="342" y="1164"/>
                  </a:lnTo>
                  <a:lnTo>
                    <a:pt x="423" y="1142"/>
                  </a:lnTo>
                  <a:lnTo>
                    <a:pt x="527" y="1121"/>
                  </a:lnTo>
                  <a:lnTo>
                    <a:pt x="641" y="1104"/>
                  </a:lnTo>
                  <a:lnTo>
                    <a:pt x="771" y="1088"/>
                  </a:lnTo>
                  <a:lnTo>
                    <a:pt x="771" y="1088"/>
                  </a:lnTo>
                  <a:close/>
                </a:path>
              </a:pathLst>
            </a:custGeom>
            <a:gradFill rotWithShape="0">
              <a:gsLst>
                <a:gs pos="0">
                  <a:schemeClr val="bg1">
                    <a:gamma/>
                    <a:shade val="84706"/>
                    <a:invGamma/>
                  </a:schemeClr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  <p:sp>
          <p:nvSpPr>
            <p:cNvPr id="61452" name="Freeform 12"/>
            <p:cNvSpPr>
              <a:spLocks/>
            </p:cNvSpPr>
            <p:nvPr/>
          </p:nvSpPr>
          <p:spPr bwMode="hidden">
            <a:xfrm>
              <a:off x="0" y="0"/>
              <a:ext cx="5758" cy="177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1906"/>
                </a:cxn>
                <a:cxn ang="0">
                  <a:pos x="5740" y="1906"/>
                </a:cxn>
                <a:cxn ang="0">
                  <a:pos x="574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 w="5740" h="1906">
                  <a:moveTo>
                    <a:pt x="0" y="0"/>
                  </a:moveTo>
                  <a:lnTo>
                    <a:pt x="0" y="1906"/>
                  </a:lnTo>
                  <a:lnTo>
                    <a:pt x="5740" y="1906"/>
                  </a:lnTo>
                  <a:lnTo>
                    <a:pt x="574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es-ES"/>
            </a:p>
          </p:txBody>
        </p:sp>
      </p:grpSp>
      <p:sp>
        <p:nvSpPr>
          <p:cNvPr id="61453" name="Rectangle 13"/>
          <p:cNvSpPr>
            <a:spLocks noGrp="1" noRot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cambiar el estilo de título	</a:t>
            </a:r>
          </a:p>
        </p:txBody>
      </p:sp>
      <p:sp>
        <p:nvSpPr>
          <p:cNvPr id="61454" name="Rectangle 1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>
                <a:latin typeface="Arial" charset="0"/>
              </a:defRPr>
            </a:lvl1pPr>
          </a:lstStyle>
          <a:p>
            <a:endParaRPr lang="es-ES"/>
          </a:p>
        </p:txBody>
      </p:sp>
      <p:sp>
        <p:nvSpPr>
          <p:cNvPr id="61455" name="Rectangle 1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  <p:sldLayoutId id="2147483684" r:id="rId12"/>
    <p:sldLayoutId id="2147483685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7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wmf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wmf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Hoja_de_c_lculo_de_Microsoft_Office_Excel_97-20031.xls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5" Type="http://schemas.openxmlformats.org/officeDocument/2006/relationships/image" Target="../media/image27.png"/><Relationship Id="rId4" Type="http://schemas.openxmlformats.org/officeDocument/2006/relationships/image" Target="../media/image26.pn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hyperlink" Target="CUADROS.xls" TargetMode="Externa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slide" Target="slide47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jpeg"/><Relationship Id="rId4" Type="http://schemas.openxmlformats.org/officeDocument/2006/relationships/image" Target="../media/image34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slide" Target="slide48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Hoja_de_c_lculo_de_Microsoft_Office_Excel_97-20032.xls"/><Relationship Id="rId4" Type="http://schemas.openxmlformats.org/officeDocument/2006/relationships/image" Target="../media/image46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slide" Target="slide4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4.pn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hyperlink" Target="CUADROS.xls" TargetMode="Externa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Relationship Id="rId5" Type="http://schemas.openxmlformats.org/officeDocument/2006/relationships/oleObject" Target="../embeddings/Hoja_de_c_lculo_de_Microsoft_Office_Excel_97-20034.xls"/><Relationship Id="rId4" Type="http://schemas.openxmlformats.org/officeDocument/2006/relationships/oleObject" Target="../embeddings/Hoja_de_c_lculo_de_Microsoft_Office_Excel_97-20033.xls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5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hyperlink" Target="CUADROS.xls" TargetMode="External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png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emf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3.emf"/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4.emf"/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emf"/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3" Type="http://schemas.openxmlformats.org/officeDocument/2006/relationships/slide" Target="slide26.xml"/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Hoja_de_c_lculo_de_Microsoft_Office_Excel_97-200310.xls"/><Relationship Id="rId3" Type="http://schemas.openxmlformats.org/officeDocument/2006/relationships/slide" Target="slide32.xml"/><Relationship Id="rId7" Type="http://schemas.openxmlformats.org/officeDocument/2006/relationships/oleObject" Target="../embeddings/Hoja_de_c_lculo_de_Microsoft_Office_Excel_97-20039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6.vml"/><Relationship Id="rId6" Type="http://schemas.openxmlformats.org/officeDocument/2006/relationships/oleObject" Target="../embeddings/Hoja_de_c_lculo_de_Microsoft_Office_Excel_97-20038.xls"/><Relationship Id="rId5" Type="http://schemas.openxmlformats.org/officeDocument/2006/relationships/oleObject" Target="../embeddings/Hoja_de_c_lculo_de_Microsoft_Office_Excel_97-20037.xls"/><Relationship Id="rId4" Type="http://schemas.openxmlformats.org/officeDocument/2006/relationships/oleObject" Target="../embeddings/Hoja_de_c_lculo_de_Microsoft_Office_Excel_97-20036.xls"/><Relationship Id="rId9" Type="http://schemas.openxmlformats.org/officeDocument/2006/relationships/oleObject" Target="../embeddings/Hoja_de_c_lculo_de_Microsoft_Office_Excel_97-200311.xls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Hoja_de_c_lculo_de_Microsoft_Office_Excel_97-200312.xls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7.vml"/><Relationship Id="rId6" Type="http://schemas.openxmlformats.org/officeDocument/2006/relationships/oleObject" Target="../embeddings/Hoja_de_c_lculo_de_Microsoft_Office_Excel_97-200315.xls"/><Relationship Id="rId5" Type="http://schemas.openxmlformats.org/officeDocument/2006/relationships/oleObject" Target="../embeddings/Hoja_de_c_lculo_de_Microsoft_Office_Excel_97-200314.xls"/><Relationship Id="rId4" Type="http://schemas.openxmlformats.org/officeDocument/2006/relationships/oleObject" Target="../embeddings/Hoja_de_c_lculo_de_Microsoft_Office_Excel_97-200313.xls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slide" Target="slide33.xml"/><Relationship Id="rId2" Type="http://schemas.openxmlformats.org/officeDocument/2006/relationships/image" Target="../media/image7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http://www.pastoartificial.com.mx/galeria/18.gif" TargetMode="External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7" name="Rectangle 59"/>
          <p:cNvSpPr>
            <a:spLocks noGrp="1" noChangeArrowheads="1"/>
          </p:cNvSpPr>
          <p:nvPr>
            <p:ph type="ctrTitle"/>
          </p:nvPr>
        </p:nvSpPr>
        <p:spPr>
          <a:xfrm>
            <a:off x="250825" y="1557338"/>
            <a:ext cx="8675688" cy="2159000"/>
          </a:xfrm>
        </p:spPr>
        <p:txBody>
          <a:bodyPr/>
          <a:lstStyle/>
          <a:p>
            <a:r>
              <a:rPr lang="es-ES" sz="3200">
                <a:solidFill>
                  <a:schemeClr val="tx1"/>
                </a:solidFill>
                <a:effectLst/>
              </a:rPr>
              <a:t>“PROYECTO PARA LA IMPLEMENTACIÓN DE UN COMPLEJO DE CANCHAS DEPORTIVAS DE CÉSPED SINTÉTICO EN LA CIUDAD DE GUAYAQUIL”</a:t>
            </a:r>
          </a:p>
        </p:txBody>
      </p:sp>
      <p:sp>
        <p:nvSpPr>
          <p:cNvPr id="2108" name="Rectangle 60"/>
          <p:cNvSpPr>
            <a:spLocks noGrp="1" noChangeArrowheads="1"/>
          </p:cNvSpPr>
          <p:nvPr>
            <p:ph type="subTitle" idx="1"/>
          </p:nvPr>
        </p:nvSpPr>
        <p:spPr>
          <a:xfrm>
            <a:off x="3670300" y="4508500"/>
            <a:ext cx="5473700" cy="11525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b="1">
                <a:effectLst/>
              </a:rPr>
              <a:t>Diana K. Guijarro de la Cruz</a:t>
            </a:r>
          </a:p>
          <a:p>
            <a:pPr>
              <a:lnSpc>
                <a:spcPct val="90000"/>
              </a:lnSpc>
            </a:pPr>
            <a:r>
              <a:rPr lang="es-ES" b="1">
                <a:effectLst/>
              </a:rPr>
              <a:t>César A. Mendoza Mera</a:t>
            </a:r>
            <a:endParaRPr lang="es-ES"/>
          </a:p>
        </p:txBody>
      </p:sp>
      <p:sp>
        <p:nvSpPr>
          <p:cNvPr id="2109" name="Text Box 61"/>
          <p:cNvSpPr txBox="1">
            <a:spLocks noChangeArrowheads="1"/>
          </p:cNvSpPr>
          <p:nvPr/>
        </p:nvSpPr>
        <p:spPr bwMode="auto">
          <a:xfrm>
            <a:off x="3851275" y="620713"/>
            <a:ext cx="1584325" cy="579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3200" b="1">
                <a:latin typeface="Arial" charset="0"/>
              </a:rPr>
              <a:t>TEMA: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9" name="Text Box 5"/>
          <p:cNvSpPr txBox="1">
            <a:spLocks noChangeArrowheads="1"/>
          </p:cNvSpPr>
          <p:nvPr/>
        </p:nvSpPr>
        <p:spPr bwMode="auto">
          <a:xfrm>
            <a:off x="179388" y="1484313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Investigación Exploratoria (Grupo Focal)</a:t>
            </a: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611188" y="2133600"/>
            <a:ext cx="8748712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s-ES" sz="1800" b="1">
                <a:latin typeface="Arial" charset="0"/>
              </a:rPr>
              <a:t>Conocer el perfil de los consumidores de este tipo de servicios y las diferentes motivaciones que los llevan a hacerlo en este tipo de superficies.</a:t>
            </a:r>
            <a:r>
              <a:rPr lang="es-ES" sz="2200" b="1">
                <a:latin typeface="Arial" charset="0"/>
              </a:rPr>
              <a:t> </a:t>
            </a:r>
          </a:p>
        </p:txBody>
      </p:sp>
      <p:sp>
        <p:nvSpPr>
          <p:cNvPr id="88071" name="Text Box 7"/>
          <p:cNvSpPr txBox="1">
            <a:spLocks noChangeArrowheads="1"/>
          </p:cNvSpPr>
          <p:nvPr/>
        </p:nvSpPr>
        <p:spPr bwMode="auto">
          <a:xfrm>
            <a:off x="179388" y="3068638"/>
            <a:ext cx="62642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Investigación Descriptiva (Encuestas)</a:t>
            </a:r>
          </a:p>
        </p:txBody>
      </p:sp>
      <p:sp>
        <p:nvSpPr>
          <p:cNvPr id="88072" name="Text Box 8"/>
          <p:cNvSpPr txBox="1">
            <a:spLocks noChangeArrowheads="1"/>
          </p:cNvSpPr>
          <p:nvPr/>
        </p:nvSpPr>
        <p:spPr bwMode="auto">
          <a:xfrm>
            <a:off x="501650" y="3644900"/>
            <a:ext cx="8642350" cy="2928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s-ES" sz="1800" b="1">
                <a:latin typeface="Arial" charset="0"/>
              </a:rPr>
              <a:t>Establecer un perfil demográfico de los posibles clientes.</a:t>
            </a:r>
          </a:p>
          <a:p>
            <a:endParaRPr lang="es-ES" sz="1000" b="1">
              <a:latin typeface="Arial" charset="0"/>
            </a:endParaRPr>
          </a:p>
          <a:p>
            <a:pPr>
              <a:buFontTx/>
              <a:buChar char="•"/>
            </a:pPr>
            <a:r>
              <a:rPr lang="es-ES" sz="1800" b="1">
                <a:latin typeface="Arial" charset="0"/>
              </a:rPr>
              <a:t>Conocer frecuencias y lugares de mayor concurrencia.</a:t>
            </a:r>
          </a:p>
          <a:p>
            <a:endParaRPr lang="es-ES" sz="1000" b="1">
              <a:latin typeface="Arial" charset="0"/>
            </a:endParaRPr>
          </a:p>
          <a:p>
            <a:pPr>
              <a:buFontTx/>
              <a:buChar char="•"/>
            </a:pPr>
            <a:r>
              <a:rPr lang="es-ES" sz="1800" b="1">
                <a:latin typeface="Arial" charset="0"/>
              </a:rPr>
              <a:t>Determinar el nivel de aceptación hacia el nuevo complejo.</a:t>
            </a:r>
          </a:p>
          <a:p>
            <a:endParaRPr lang="es-ES" sz="1000" b="1">
              <a:latin typeface="Arial" charset="0"/>
            </a:endParaRPr>
          </a:p>
          <a:p>
            <a:pPr>
              <a:buFontTx/>
              <a:buChar char="•"/>
            </a:pPr>
            <a:r>
              <a:rPr lang="es-ES" sz="1800" b="1">
                <a:latin typeface="Arial" charset="0"/>
              </a:rPr>
              <a:t>Estudiar frecuencias de visita y la disponibilidad al pago.</a:t>
            </a:r>
          </a:p>
          <a:p>
            <a:endParaRPr lang="es-ES" sz="1000" b="1">
              <a:latin typeface="Arial" charset="0"/>
            </a:endParaRPr>
          </a:p>
          <a:p>
            <a:pPr>
              <a:buFontTx/>
              <a:buChar char="•"/>
            </a:pPr>
            <a:r>
              <a:rPr lang="es-ES" sz="1800" b="1">
                <a:latin typeface="Arial" charset="0"/>
              </a:rPr>
              <a:t>Conocer la mejor ubicación.</a:t>
            </a:r>
          </a:p>
          <a:p>
            <a:endParaRPr lang="es-ES" sz="1000" b="1">
              <a:latin typeface="Arial" charset="0"/>
            </a:endParaRPr>
          </a:p>
          <a:p>
            <a:pPr>
              <a:buFontTx/>
              <a:buChar char="•"/>
            </a:pPr>
            <a:r>
              <a:rPr lang="es-ES" sz="1800" b="1">
                <a:latin typeface="Arial" charset="0"/>
              </a:rPr>
              <a:t>Analizar las principales características del complejo.</a:t>
            </a:r>
          </a:p>
          <a:p>
            <a:endParaRPr lang="es-ES" sz="1000" b="1">
              <a:latin typeface="Arial" charset="0"/>
            </a:endParaRPr>
          </a:p>
          <a:p>
            <a:pPr>
              <a:buFontTx/>
              <a:buChar char="•"/>
            </a:pPr>
            <a:r>
              <a:rPr lang="es-ES" sz="1800" b="1">
                <a:latin typeface="Arial" charset="0"/>
              </a:rPr>
              <a:t>Conocer opiniones acerca de los servicios adicionales y nombre.</a:t>
            </a:r>
          </a:p>
        </p:txBody>
      </p:sp>
      <p:sp>
        <p:nvSpPr>
          <p:cNvPr id="88074" name="Rectangle 10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229600" cy="1008062"/>
          </a:xfrm>
        </p:spPr>
        <p:txBody>
          <a:bodyPr/>
          <a:lstStyle/>
          <a:p>
            <a:r>
              <a:rPr lang="es-ES" sz="2800">
                <a:latin typeface="Arial" charset="0"/>
              </a:rPr>
              <a:t>Investigación de Mercados</a:t>
            </a:r>
            <a:br>
              <a:rPr lang="es-ES" sz="2800">
                <a:latin typeface="Arial" charset="0"/>
              </a:rPr>
            </a:br>
            <a:r>
              <a:rPr lang="es-ES" sz="2800">
                <a:latin typeface="Arial" charset="0"/>
              </a:rPr>
              <a:t>Objetivos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3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68313" y="260350"/>
            <a:ext cx="8229600" cy="490538"/>
          </a:xfrm>
        </p:spPr>
        <p:txBody>
          <a:bodyPr/>
          <a:lstStyle/>
          <a:p>
            <a:r>
              <a:rPr lang="es-ES" sz="2800">
                <a:latin typeface="Arial" charset="0"/>
              </a:rPr>
              <a:t>Resultados de la Investigación Exploratoria</a:t>
            </a:r>
          </a:p>
        </p:txBody>
      </p:sp>
      <p:sp>
        <p:nvSpPr>
          <p:cNvPr id="87044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250825" y="981075"/>
            <a:ext cx="8642350" cy="568801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 b="1">
                <a:latin typeface="Arial" charset="0"/>
              </a:rPr>
              <a:t>Hombres → Mayores a 18 años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8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400" b="1">
                <a:latin typeface="Arial" charset="0"/>
              </a:rPr>
              <a:t>Niveles de Ingresos superiores a $400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8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200" b="1">
                <a:latin typeface="Arial" charset="0"/>
              </a:rPr>
              <a:t>Practicado por diversión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8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200" b="1">
                <a:latin typeface="Arial" charset="0"/>
              </a:rPr>
              <a:t>Características importantes 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r>
              <a:rPr lang="es-ES" sz="1900" b="1">
                <a:latin typeface="Arial" charset="0"/>
                <a:cs typeface="Arial" charset="0"/>
              </a:rPr>
              <a:t>► </a:t>
            </a:r>
            <a:r>
              <a:rPr lang="es-ES" sz="1900" b="1">
                <a:latin typeface="Arial" charset="0"/>
              </a:rPr>
              <a:t>Agilidad    </a:t>
            </a:r>
            <a:r>
              <a:rPr lang="es-ES" sz="1900" b="1">
                <a:latin typeface="Arial" charset="0"/>
                <a:cs typeface="Arial" charset="0"/>
              </a:rPr>
              <a:t>► </a:t>
            </a:r>
            <a:r>
              <a:rPr lang="es-ES" sz="1900" b="1">
                <a:latin typeface="Arial" charset="0"/>
              </a:rPr>
              <a:t>Rapidez     </a:t>
            </a:r>
            <a:r>
              <a:rPr lang="es-ES" sz="1900" b="1">
                <a:latin typeface="Arial" charset="0"/>
                <a:cs typeface="Arial" charset="0"/>
              </a:rPr>
              <a:t>► Calidad del terreno     ► Pocas lesiones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S" sz="800" b="1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200" b="1">
                <a:latin typeface="Arial" charset="0"/>
              </a:rPr>
              <a:t>Practicado entre amigos y de prefiere el horario nocturno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8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200" b="1">
                <a:latin typeface="Arial" charset="0"/>
              </a:rPr>
              <a:t>Se ajustan a cualquier modalidad de juego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8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200" b="1">
                <a:latin typeface="Arial" charset="0"/>
              </a:rPr>
              <a:t>Principal factor → Ubicación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s-ES" sz="2000" b="1">
                <a:latin typeface="Arial" charset="0"/>
              </a:rPr>
              <a:t>	 </a:t>
            </a:r>
            <a:r>
              <a:rPr lang="es-ES" sz="2000" b="1">
                <a:latin typeface="Arial" charset="0"/>
                <a:cs typeface="Arial" charset="0"/>
              </a:rPr>
              <a:t>► Vías de acceso	 	► Parqueos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800" b="1">
              <a:latin typeface="Arial" charset="0"/>
              <a:cs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200" b="1">
                <a:latin typeface="Arial" charset="0"/>
              </a:rPr>
              <a:t>Precio módico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9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200" b="1">
                <a:latin typeface="Arial" charset="0"/>
              </a:rPr>
              <a:t>No disponibilidad → Buscan otra opción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8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200" b="1">
                <a:latin typeface="Arial" charset="0"/>
              </a:rPr>
              <a:t>Totalmente de acuerdo con la implementación del complejo.</a:t>
            </a:r>
            <a:r>
              <a:rPr lang="es-ES" sz="2000" b="1">
                <a:latin typeface="Arial" charset="0"/>
              </a:rPr>
              <a:t> 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4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051050" y="404813"/>
            <a:ext cx="5267325" cy="346075"/>
          </a:xfrm>
        </p:spPr>
        <p:txBody>
          <a:bodyPr/>
          <a:lstStyle/>
          <a:p>
            <a:r>
              <a:rPr lang="es-ES" sz="2800">
                <a:latin typeface="Arial" charset="0"/>
              </a:rPr>
              <a:t>Investigación Descriptiva</a:t>
            </a:r>
          </a:p>
        </p:txBody>
      </p:sp>
      <p:sp>
        <p:nvSpPr>
          <p:cNvPr id="163843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395288" y="1125538"/>
            <a:ext cx="8353425" cy="5399087"/>
          </a:xfrm>
        </p:spPr>
        <p:txBody>
          <a:bodyPr/>
          <a:lstStyle/>
          <a:p>
            <a:r>
              <a:rPr lang="es-ES" sz="2400">
                <a:latin typeface="Arial" charset="0"/>
              </a:rPr>
              <a:t>Determinación de la muestra</a:t>
            </a:r>
          </a:p>
          <a:p>
            <a:pPr>
              <a:buFont typeface="Wingdings" pitchFamily="2" charset="2"/>
              <a:buNone/>
            </a:pPr>
            <a:r>
              <a:rPr lang="es-ES" sz="2400">
                <a:latin typeface="Arial" charset="0"/>
              </a:rPr>
              <a:t>	</a:t>
            </a:r>
            <a:r>
              <a:rPr lang="es-ES" sz="2000" b="1">
                <a:latin typeface="Arial" charset="0"/>
              </a:rPr>
              <a:t>Población Infinita o Desconocida</a:t>
            </a:r>
          </a:p>
          <a:p>
            <a:pPr>
              <a:buFont typeface="Wingdings" pitchFamily="2" charset="2"/>
              <a:buNone/>
            </a:pPr>
            <a:endParaRPr lang="es-ES" sz="2000" b="1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1200">
              <a:latin typeface="Arial" charset="0"/>
            </a:endParaRPr>
          </a:p>
          <a:p>
            <a:pPr>
              <a:buFont typeface="Wingdings" pitchFamily="2" charset="2"/>
              <a:buNone/>
            </a:pPr>
            <a:r>
              <a:rPr lang="es-ES" sz="2000" b="1">
                <a:latin typeface="Arial" charset="0"/>
              </a:rPr>
              <a:t>Donde:</a:t>
            </a:r>
          </a:p>
          <a:p>
            <a:pPr>
              <a:buFont typeface="Wingdings" pitchFamily="2" charset="2"/>
              <a:buNone/>
            </a:pPr>
            <a:r>
              <a:rPr lang="es-ES" sz="2000" b="1">
                <a:latin typeface="Arial" charset="0"/>
              </a:rPr>
              <a:t>	Z = Nivel de confianza del 95.5% que representa 2</a:t>
            </a:r>
          </a:p>
          <a:p>
            <a:pPr>
              <a:buFont typeface="Wingdings" pitchFamily="2" charset="2"/>
              <a:buNone/>
            </a:pPr>
            <a:r>
              <a:rPr lang="es-ES" sz="2000" b="1">
                <a:latin typeface="Arial" charset="0"/>
              </a:rPr>
              <a:t>	P = 0.5</a:t>
            </a:r>
          </a:p>
          <a:p>
            <a:pPr>
              <a:buFont typeface="Wingdings" pitchFamily="2" charset="2"/>
              <a:buNone/>
            </a:pPr>
            <a:r>
              <a:rPr lang="es-ES" sz="2000" b="1">
                <a:latin typeface="Arial" charset="0"/>
              </a:rPr>
              <a:t>	Q = 0.5</a:t>
            </a:r>
          </a:p>
          <a:p>
            <a:pPr>
              <a:buFont typeface="Wingdings" pitchFamily="2" charset="2"/>
              <a:buNone/>
            </a:pPr>
            <a:r>
              <a:rPr lang="es-ES" sz="2000" b="1">
                <a:latin typeface="Arial" charset="0"/>
              </a:rPr>
              <a:t>	e = Error del 5% </a:t>
            </a:r>
          </a:p>
        </p:txBody>
      </p:sp>
      <p:sp>
        <p:nvSpPr>
          <p:cNvPr id="163845" name="Rectangle 5"/>
          <p:cNvSpPr>
            <a:spLocks noChangeArrowheads="1"/>
          </p:cNvSpPr>
          <p:nvPr/>
        </p:nvSpPr>
        <p:spPr bwMode="auto">
          <a:xfrm>
            <a:off x="0" y="30622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63844" name="Object 4"/>
          <p:cNvGraphicFramePr>
            <a:graphicFrameLocks noChangeAspect="1"/>
          </p:cNvGraphicFramePr>
          <p:nvPr/>
        </p:nvGraphicFramePr>
        <p:xfrm>
          <a:off x="3563938" y="2349500"/>
          <a:ext cx="2087562" cy="1057275"/>
        </p:xfrm>
        <a:graphic>
          <a:graphicData uri="http://schemas.openxmlformats.org/presentationml/2006/ole">
            <p:oleObj spid="_x0000_s163844" name="Ecuación" r:id="rId3" imgW="850531" imgH="418918" progId="Equation.3">
              <p:embed/>
            </p:oleObj>
          </a:graphicData>
        </a:graphic>
      </p:graphicFrame>
      <p:graphicFrame>
        <p:nvGraphicFramePr>
          <p:cNvPr id="163846" name="Object 6"/>
          <p:cNvGraphicFramePr>
            <a:graphicFrameLocks noChangeAspect="1"/>
          </p:cNvGraphicFramePr>
          <p:nvPr>
            <p:ph sz="half" idx="2"/>
          </p:nvPr>
        </p:nvGraphicFramePr>
        <p:xfrm>
          <a:off x="2843213" y="5516563"/>
          <a:ext cx="3673475" cy="1046162"/>
        </p:xfrm>
        <a:graphic>
          <a:graphicData uri="http://schemas.openxmlformats.org/presentationml/2006/ole">
            <p:oleObj spid="_x0000_s163846" name="Ecuación" r:id="rId4" imgW="1993680" imgH="609480" progId="Equation.3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998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4224338"/>
            <a:ext cx="6048375" cy="2633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9991" name="Text Box 7"/>
          <p:cNvSpPr txBox="1">
            <a:spLocks noChangeArrowheads="1"/>
          </p:cNvSpPr>
          <p:nvPr/>
        </p:nvSpPr>
        <p:spPr bwMode="auto">
          <a:xfrm>
            <a:off x="250825" y="2205038"/>
            <a:ext cx="59039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Nivel de Conocimiento y Competencia</a:t>
            </a:r>
          </a:p>
        </p:txBody>
      </p:sp>
      <p:pic>
        <p:nvPicPr>
          <p:cNvPr id="169992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2708275"/>
            <a:ext cx="4681537" cy="1339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9993" name="Rectangle 9"/>
          <p:cNvSpPr>
            <a:spLocks noRot="1" noChangeArrowheads="1"/>
          </p:cNvSpPr>
          <p:nvPr/>
        </p:nvSpPr>
        <p:spPr bwMode="auto">
          <a:xfrm>
            <a:off x="539750" y="188913"/>
            <a:ext cx="8229600" cy="49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Resultados de la Investigación Descriptiva</a:t>
            </a:r>
          </a:p>
        </p:txBody>
      </p:sp>
      <p:sp>
        <p:nvSpPr>
          <p:cNvPr id="169995" name="Text Box 11"/>
          <p:cNvSpPr txBox="1">
            <a:spLocks noChangeArrowheads="1"/>
          </p:cNvSpPr>
          <p:nvPr/>
        </p:nvSpPr>
        <p:spPr bwMode="auto">
          <a:xfrm>
            <a:off x="468313" y="836613"/>
            <a:ext cx="6408737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169996" name="Text Box 12"/>
          <p:cNvSpPr txBox="1">
            <a:spLocks noChangeArrowheads="1"/>
          </p:cNvSpPr>
          <p:nvPr/>
        </p:nvSpPr>
        <p:spPr bwMode="auto">
          <a:xfrm>
            <a:off x="323850" y="836613"/>
            <a:ext cx="8351838" cy="1084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Perfil del consumidor</a:t>
            </a:r>
          </a:p>
          <a:p>
            <a:pPr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Hombres con edades entre 18 a 65 años de clase social media y alta que practican fútbol como diversión o deporte.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916" name="Rectangle 4"/>
          <p:cNvSpPr>
            <a:spLocks noChangeArrowheads="1"/>
          </p:cNvSpPr>
          <p:nvPr/>
        </p:nvSpPr>
        <p:spPr bwMode="auto">
          <a:xfrm>
            <a:off x="0" y="18097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66917" name="Text Box 5"/>
          <p:cNvSpPr txBox="1">
            <a:spLocks noChangeArrowheads="1"/>
          </p:cNvSpPr>
          <p:nvPr/>
        </p:nvSpPr>
        <p:spPr bwMode="auto">
          <a:xfrm>
            <a:off x="468313" y="476250"/>
            <a:ext cx="38163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Nivel de Aceptación</a:t>
            </a:r>
          </a:p>
        </p:txBody>
      </p:sp>
      <p:pic>
        <p:nvPicPr>
          <p:cNvPr id="16691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95513" y="1196975"/>
            <a:ext cx="5184775" cy="1668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6920" name="Text Box 8"/>
          <p:cNvSpPr txBox="1">
            <a:spLocks noChangeArrowheads="1"/>
          </p:cNvSpPr>
          <p:nvPr/>
        </p:nvSpPr>
        <p:spPr bwMode="auto">
          <a:xfrm>
            <a:off x="323850" y="3213100"/>
            <a:ext cx="7272338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Frecuencias de Uso y Disponibilidad de Pago</a:t>
            </a:r>
          </a:p>
        </p:txBody>
      </p:sp>
      <p:pic>
        <p:nvPicPr>
          <p:cNvPr id="16692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16463" y="4149725"/>
            <a:ext cx="4140200" cy="2020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6924" name="Picture 1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95288" y="4149725"/>
            <a:ext cx="3889375" cy="205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891" name="Text Box 3"/>
          <p:cNvSpPr txBox="1">
            <a:spLocks noChangeArrowheads="1"/>
          </p:cNvSpPr>
          <p:nvPr/>
        </p:nvSpPr>
        <p:spPr bwMode="auto">
          <a:xfrm>
            <a:off x="395288" y="260350"/>
            <a:ext cx="1871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Ubicación</a:t>
            </a:r>
          </a:p>
        </p:txBody>
      </p:sp>
      <p:pic>
        <p:nvPicPr>
          <p:cNvPr id="16589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00338" y="836613"/>
            <a:ext cx="3543300" cy="178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5897" name="Text Box 9"/>
          <p:cNvSpPr txBox="1">
            <a:spLocks noChangeArrowheads="1"/>
          </p:cNvSpPr>
          <p:nvPr/>
        </p:nvSpPr>
        <p:spPr bwMode="auto">
          <a:xfrm>
            <a:off x="468313" y="3068638"/>
            <a:ext cx="4535487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Características del complejo</a:t>
            </a:r>
          </a:p>
        </p:txBody>
      </p:sp>
      <p:sp>
        <p:nvSpPr>
          <p:cNvPr id="165899" name="Rectangle 11"/>
          <p:cNvSpPr>
            <a:spLocks noChangeArrowheads="1"/>
          </p:cNvSpPr>
          <p:nvPr/>
        </p:nvSpPr>
        <p:spPr bwMode="auto">
          <a:xfrm>
            <a:off x="0" y="28717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65898" name="Object 10"/>
          <p:cNvGraphicFramePr>
            <a:graphicFrameLocks noChangeAspect="1"/>
          </p:cNvGraphicFramePr>
          <p:nvPr/>
        </p:nvGraphicFramePr>
        <p:xfrm>
          <a:off x="323850" y="3933825"/>
          <a:ext cx="8569325" cy="1804988"/>
        </p:xfrm>
        <a:graphic>
          <a:graphicData uri="http://schemas.openxmlformats.org/presentationml/2006/ole">
            <p:oleObj spid="_x0000_s165898" name="Hoja de cálculo" r:id="rId4" imgW="7991551" imgH="1143000" progId="Excel.Sheet.8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48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68538" y="1125538"/>
            <a:ext cx="4679950" cy="2166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48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411413" y="4221163"/>
            <a:ext cx="4752975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4868" name="Text Box 4"/>
          <p:cNvSpPr txBox="1">
            <a:spLocks noChangeArrowheads="1"/>
          </p:cNvSpPr>
          <p:nvPr/>
        </p:nvSpPr>
        <p:spPr bwMode="auto">
          <a:xfrm>
            <a:off x="395288" y="3500438"/>
            <a:ext cx="187166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Nombre</a:t>
            </a:r>
          </a:p>
        </p:txBody>
      </p:sp>
      <p:sp>
        <p:nvSpPr>
          <p:cNvPr id="164870" name="Text Box 6"/>
          <p:cNvSpPr txBox="1">
            <a:spLocks noChangeArrowheads="1"/>
          </p:cNvSpPr>
          <p:nvPr/>
        </p:nvSpPr>
        <p:spPr bwMode="auto">
          <a:xfrm>
            <a:off x="250825" y="333375"/>
            <a:ext cx="3960813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Servicios Adicionales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690" name="Text Box 2"/>
          <p:cNvSpPr txBox="1">
            <a:spLocks noChangeArrowheads="1"/>
          </p:cNvSpPr>
          <p:nvPr/>
        </p:nvSpPr>
        <p:spPr bwMode="auto">
          <a:xfrm>
            <a:off x="1908175" y="1484313"/>
            <a:ext cx="460851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>
                <a:latin typeface="Arial" charset="0"/>
              </a:rPr>
              <a:t>Análisis FODA</a:t>
            </a:r>
          </a:p>
        </p:txBody>
      </p:sp>
      <p:sp>
        <p:nvSpPr>
          <p:cNvPr id="114691" name="Text Box 3"/>
          <p:cNvSpPr txBox="1">
            <a:spLocks noChangeArrowheads="1"/>
          </p:cNvSpPr>
          <p:nvPr/>
        </p:nvSpPr>
        <p:spPr bwMode="auto">
          <a:xfrm>
            <a:off x="592138" y="12287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/>
          </a:p>
        </p:txBody>
      </p:sp>
      <p:sp>
        <p:nvSpPr>
          <p:cNvPr id="114692" name="Text Box 4"/>
          <p:cNvSpPr txBox="1">
            <a:spLocks noChangeArrowheads="1"/>
          </p:cNvSpPr>
          <p:nvPr/>
        </p:nvSpPr>
        <p:spPr bwMode="auto">
          <a:xfrm>
            <a:off x="735013" y="1444625"/>
            <a:ext cx="1841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endParaRPr lang="es-ES" sz="1800"/>
          </a:p>
        </p:txBody>
      </p:sp>
      <p:graphicFrame>
        <p:nvGraphicFramePr>
          <p:cNvPr id="114725" name="Group 37"/>
          <p:cNvGraphicFramePr>
            <a:graphicFrameLocks noGrp="1"/>
          </p:cNvGraphicFramePr>
          <p:nvPr/>
        </p:nvGraphicFramePr>
        <p:xfrm>
          <a:off x="323850" y="2060575"/>
          <a:ext cx="8135938" cy="4576763"/>
        </p:xfrm>
        <a:graphic>
          <a:graphicData uri="http://schemas.openxmlformats.org/drawingml/2006/table">
            <a:tbl>
              <a:tblPr/>
              <a:tblGrid>
                <a:gridCol w="4032250"/>
                <a:gridCol w="4103688"/>
              </a:tblGrid>
              <a:tr h="4103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Fortalezas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Césped sintético de alta calidad.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Fácil ubicación y amplias vías de acceso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Amplias y agradables instalaciones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Espacios de acuerdo a las necesidades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Personal altamente capacitado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4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Oportunidades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 un deporte que lo practican personas de todas las edades.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 un mercado que no se lo ha explotado totalmente.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Pocos competidores directos.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Superficie multiuso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2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 el deporte más practicado en Guayaquil.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4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14726" name="Rectangle 38"/>
          <p:cNvSpPr>
            <a:spLocks noRot="1" noChangeArrowheads="1"/>
          </p:cNvSpPr>
          <p:nvPr/>
        </p:nvSpPr>
        <p:spPr bwMode="auto">
          <a:xfrm>
            <a:off x="395288" y="26035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pPr algn="ctr"/>
            <a:r>
              <a:rPr lang="es-E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CAPÍTULO III</a:t>
            </a:r>
            <a:br>
              <a:rPr lang="es-E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s-ES" sz="40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PLAN DE MARKETING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16755" name="Group 19"/>
          <p:cNvGraphicFramePr>
            <a:graphicFrameLocks noGrp="1"/>
          </p:cNvGraphicFramePr>
          <p:nvPr>
            <p:ph/>
          </p:nvPr>
        </p:nvGraphicFramePr>
        <p:xfrm>
          <a:off x="468313" y="1125538"/>
          <a:ext cx="8229600" cy="4392612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439261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Debilidades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Altos costos del césped sintético.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Es una empresa nueva que carece de experiencia.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Falta de lealtad de los clientes al complejo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2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Amenazas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None/>
                        <a:tabLst/>
                      </a:pPr>
                      <a:endParaRPr kumimoji="0" lang="es-ES" sz="2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Arial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Problemas de estiaje en horas de la noche.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Impacto negativo por políticas económicas.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70000"/>
                        <a:buFont typeface="Wingdings" pitchFamily="2" charset="2"/>
                        <a:buChar char="n"/>
                        <a:tabLst/>
                      </a:pPr>
                      <a:r>
                        <a:rPr kumimoji="0" lang="es-ES" sz="2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Arial" charset="0"/>
                        </a:rPr>
                        <a:t>Inestabilidad política en el país.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81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3716338"/>
            <a:ext cx="8229600" cy="254952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s-ES" b="1">
                <a:latin typeface="Arial" charset="0"/>
              </a:rPr>
              <a:t>Visión</a:t>
            </a:r>
          </a:p>
          <a:p>
            <a:pPr algn="ctr">
              <a:buFont typeface="Wingdings" pitchFamily="2" charset="2"/>
              <a:buNone/>
            </a:pPr>
            <a:r>
              <a:rPr lang="es-ES" sz="2400" b="1">
                <a:effectLst/>
                <a:latin typeface="Arial" charset="0"/>
              </a:rPr>
              <a:t>Convertir en dos años a Soccer Land en el complejo de canchas de fútbol de césped sintético más visitado en la ciudad de Guayaquil, posicionando la marca en la mente de los clientes</a:t>
            </a:r>
            <a:r>
              <a:rPr lang="es-ES" sz="2400" b="1">
                <a:latin typeface="Arial" charset="0"/>
              </a:rPr>
              <a:t> </a:t>
            </a:r>
          </a:p>
        </p:txBody>
      </p:sp>
      <p:sp>
        <p:nvSpPr>
          <p:cNvPr id="119812" name="Text Box 4"/>
          <p:cNvSpPr txBox="1">
            <a:spLocks noChangeArrowheads="1"/>
          </p:cNvSpPr>
          <p:nvPr/>
        </p:nvSpPr>
        <p:spPr bwMode="auto">
          <a:xfrm>
            <a:off x="323850" y="692150"/>
            <a:ext cx="8497888" cy="216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>
                <a:latin typeface="Arial" charset="0"/>
              </a:rPr>
              <a:t>Misión</a:t>
            </a:r>
          </a:p>
          <a:p>
            <a:pPr algn="ctr"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Ofrecer a los guayaquileños que practican fútbol como deporte o pasatiempo un servicio de alquiler de canchas de césped sintético de calidad complementado con cómodas y seguras instalaciones</a:t>
            </a:r>
            <a:r>
              <a:rPr lang="es-ES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7" name="Rectangle 5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charset="0"/>
              </a:rPr>
              <a:t>CAPÍTULO I </a:t>
            </a:r>
            <a:br>
              <a:rPr lang="es-ES" sz="4000">
                <a:latin typeface="Arial" charset="0"/>
              </a:rPr>
            </a:br>
            <a:r>
              <a:rPr lang="es-ES" sz="4000">
                <a:latin typeface="Arial" charset="0"/>
              </a:rPr>
              <a:t>GENERALIDADES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323850" y="2060575"/>
            <a:ext cx="8604250" cy="453707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 b="1">
                <a:latin typeface="Arial" charset="0"/>
              </a:rPr>
              <a:t>“</a:t>
            </a:r>
            <a:r>
              <a:rPr lang="es-ES" sz="2800" b="1" i="1">
                <a:latin typeface="Arial" charset="0"/>
              </a:rPr>
              <a:t>Actividad física, ejercida como juego o competición, cuya práctica supone entrenamiento y sujeción a normas”</a:t>
            </a:r>
            <a:r>
              <a:rPr lang="es-ES" sz="2800">
                <a:latin typeface="Arial" charset="0"/>
              </a:rPr>
              <a:t> 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1200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800" b="1">
                <a:latin typeface="Arial" charset="0"/>
              </a:rPr>
              <a:t>Practicado desde épocas prehistóricas hasta la actualidad.</a:t>
            </a:r>
          </a:p>
          <a:p>
            <a:pPr>
              <a:lnSpc>
                <a:spcPct val="90000"/>
              </a:lnSpc>
            </a:pPr>
            <a:endParaRPr lang="es-ES" sz="1200" b="1">
              <a:latin typeface="Arial" charset="0"/>
            </a:endParaRPr>
          </a:p>
          <a:p>
            <a:pPr>
              <a:lnSpc>
                <a:spcPct val="90000"/>
              </a:lnSpc>
            </a:pPr>
            <a:r>
              <a:rPr lang="es-ES" sz="2800" b="1">
                <a:latin typeface="Arial" charset="0"/>
              </a:rPr>
              <a:t>En el Ecuador la practica deportiva en las escuelas nace a raíz de la necesidad de espacios de recreación dentro del pénsum académico impartido.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800" b="1"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4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>
                <a:latin typeface="Arial" charset="0"/>
              </a:rPr>
              <a:t>Matriz de Crecimiento Participación BCG</a:t>
            </a:r>
          </a:p>
        </p:txBody>
      </p:sp>
      <p:pic>
        <p:nvPicPr>
          <p:cNvPr id="14745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1550" y="1412875"/>
            <a:ext cx="7345363" cy="50069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8482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850900"/>
          </a:xfrm>
        </p:spPr>
        <p:txBody>
          <a:bodyPr/>
          <a:lstStyle/>
          <a:p>
            <a:r>
              <a:rPr lang="es-ES" sz="2800">
                <a:latin typeface="Arial" charset="0"/>
              </a:rPr>
              <a:t>Análisis de la Segmentación</a:t>
            </a:r>
          </a:p>
        </p:txBody>
      </p:sp>
      <p:sp>
        <p:nvSpPr>
          <p:cNvPr id="148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50825" y="1268413"/>
            <a:ext cx="8642350" cy="5256212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800" b="1">
                <a:latin typeface="Arial" charset="0"/>
              </a:rPr>
              <a:t>Geográfica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800" b="1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C" sz="2800">
                <a:latin typeface="Arial" charset="0"/>
              </a:rPr>
              <a:t>	Variable geográfica: Ciudad de Guayaquil → Norte</a:t>
            </a:r>
            <a:endParaRPr lang="es-ES" sz="2800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8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C" sz="2800" b="1">
                <a:latin typeface="Arial" charset="0"/>
              </a:rPr>
              <a:t>Sociodemográfica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C" sz="800" b="1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C" sz="2800" b="1">
                <a:latin typeface="Arial" charset="0"/>
              </a:rPr>
              <a:t>	</a:t>
            </a:r>
            <a:r>
              <a:rPr lang="es-EC" sz="2800">
                <a:latin typeface="Arial" charset="0"/>
              </a:rPr>
              <a:t>Sexo: Hombres</a:t>
            </a:r>
            <a:endParaRPr lang="es-EC" sz="2800" b="1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C" sz="2800">
                <a:latin typeface="Arial" charset="0"/>
              </a:rPr>
              <a:t>	Edad: De 18 a 65 años	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C" sz="2800">
                <a:latin typeface="Arial" charset="0"/>
              </a:rPr>
              <a:t>	Clase social: Media, media alta y alta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C" sz="8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C" sz="2800" b="1">
                <a:latin typeface="Arial" charset="0"/>
              </a:rPr>
              <a:t>Conductual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C" sz="800" b="1">
              <a:latin typeface="Arial" charset="0"/>
            </a:endParaRP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C" sz="2800">
                <a:latin typeface="Arial" charset="0"/>
              </a:rPr>
              <a:t>	Personas que disfrutan de la practica de fútbol como deporte o diversión.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es-ES" sz="2800">
                <a:latin typeface="Arial" charset="0"/>
              </a:rPr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50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229600" cy="850900"/>
          </a:xfrm>
        </p:spPr>
        <p:txBody>
          <a:bodyPr/>
          <a:lstStyle/>
          <a:p>
            <a:r>
              <a:rPr lang="es-ES" sz="2800">
                <a:latin typeface="Arial" charset="0"/>
              </a:rPr>
              <a:t>Modelo de Implicación Foote Cone &amp; Belding</a:t>
            </a:r>
          </a:p>
        </p:txBody>
      </p:sp>
      <p:sp>
        <p:nvSpPr>
          <p:cNvPr id="149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8313" y="1196975"/>
            <a:ext cx="8229600" cy="532765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</p:txBody>
      </p:sp>
      <p:pic>
        <p:nvPicPr>
          <p:cNvPr id="14950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125538"/>
            <a:ext cx="6192838" cy="2913062"/>
          </a:xfrm>
          <a:prstGeom prst="rect">
            <a:avLst/>
          </a:prstGeom>
          <a:noFill/>
        </p:spPr>
      </p:pic>
      <p:sp>
        <p:nvSpPr>
          <p:cNvPr id="149509" name="Text Box 5"/>
          <p:cNvSpPr txBox="1">
            <a:spLocks noChangeArrowheads="1"/>
          </p:cNvSpPr>
          <p:nvPr/>
        </p:nvSpPr>
        <p:spPr bwMode="auto">
          <a:xfrm>
            <a:off x="250825" y="4292600"/>
            <a:ext cx="9144000" cy="2187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500" b="1" u="sng">
                <a:latin typeface="Arial" charset="0"/>
              </a:rPr>
              <a:t>Grado de Implicación:</a:t>
            </a:r>
            <a:r>
              <a:rPr lang="es-ES" sz="2500">
                <a:latin typeface="Arial" charset="0"/>
              </a:rPr>
              <a:t> Denota la fuerza con que un consumidor responde o reacciona ante los estímulos o atributos de un producto.</a:t>
            </a:r>
          </a:p>
          <a:p>
            <a:pPr>
              <a:spcBef>
                <a:spcPct val="50000"/>
              </a:spcBef>
            </a:pPr>
            <a:r>
              <a:rPr lang="es-ES" sz="2500" b="1" u="sng">
                <a:latin typeface="Arial" charset="0"/>
              </a:rPr>
              <a:t>Modo de Aprehensión:</a:t>
            </a:r>
            <a:r>
              <a:rPr lang="es-ES" sz="2500">
                <a:latin typeface="Arial" charset="0"/>
              </a:rPr>
              <a:t> Determina si el comportamiento de compra se define en el plano intelectual o emocional.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53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77875"/>
          </a:xfrm>
        </p:spPr>
        <p:txBody>
          <a:bodyPr/>
          <a:lstStyle/>
          <a:p>
            <a:r>
              <a:rPr lang="es-ES" sz="2800">
                <a:latin typeface="Arial" charset="0"/>
              </a:rPr>
              <a:t>Modelo de las cinco fuerzas de PORTER</a:t>
            </a:r>
          </a:p>
        </p:txBody>
      </p:sp>
      <p:pic>
        <p:nvPicPr>
          <p:cNvPr id="150531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341438"/>
            <a:ext cx="2592388" cy="1879600"/>
          </a:xfrm>
          <a:prstGeom prst="rect">
            <a:avLst/>
          </a:prstGeom>
          <a:noFill/>
        </p:spPr>
      </p:pic>
      <p:pic>
        <p:nvPicPr>
          <p:cNvPr id="150532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3213100"/>
            <a:ext cx="2592388" cy="1876425"/>
          </a:xfrm>
          <a:prstGeom prst="rect">
            <a:avLst/>
          </a:prstGeom>
          <a:noFill/>
        </p:spPr>
      </p:pic>
      <p:pic>
        <p:nvPicPr>
          <p:cNvPr id="150533" name="Picture 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3213100"/>
            <a:ext cx="2447925" cy="1785938"/>
          </a:xfrm>
          <a:prstGeom prst="rect">
            <a:avLst/>
          </a:prstGeom>
          <a:noFill/>
        </p:spPr>
      </p:pic>
      <p:pic>
        <p:nvPicPr>
          <p:cNvPr id="150534" name="Picture 6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023938" y="3194050"/>
            <a:ext cx="2449512" cy="1819275"/>
          </a:xfrm>
          <a:prstGeom prst="rect">
            <a:avLst/>
          </a:prstGeom>
          <a:noFill/>
        </p:spPr>
      </p:pic>
      <p:pic>
        <p:nvPicPr>
          <p:cNvPr id="150535" name="Picture 7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419475" y="5013325"/>
            <a:ext cx="2592388" cy="16573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5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57200" y="274638"/>
            <a:ext cx="8229600" cy="706437"/>
          </a:xfrm>
        </p:spPr>
        <p:txBody>
          <a:bodyPr/>
          <a:lstStyle/>
          <a:p>
            <a:r>
              <a:rPr lang="es-ES" sz="2800">
                <a:latin typeface="Arial" charset="0"/>
              </a:rPr>
              <a:t>MARKETING MIX</a:t>
            </a:r>
          </a:p>
        </p:txBody>
      </p:sp>
      <p:sp>
        <p:nvSpPr>
          <p:cNvPr id="15155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052513"/>
            <a:ext cx="8229600" cy="5073650"/>
          </a:xfrm>
        </p:spPr>
        <p:txBody>
          <a:bodyPr/>
          <a:lstStyle/>
          <a:p>
            <a:r>
              <a:rPr lang="es-ES" sz="2400" b="1">
                <a:latin typeface="Arial" charset="0"/>
              </a:rPr>
              <a:t>Producto</a:t>
            </a:r>
          </a:p>
          <a:p>
            <a:pPr>
              <a:buFont typeface="Wingdings" pitchFamily="2" charset="2"/>
              <a:buNone/>
            </a:pPr>
            <a:r>
              <a:rPr lang="es-ES" sz="2400">
                <a:latin typeface="Arial" charset="0"/>
              </a:rPr>
              <a:t>	Complejo de canchas de fútbol de césped sintético.</a:t>
            </a:r>
          </a:p>
          <a:p>
            <a:pPr>
              <a:buFont typeface="Wingdings" pitchFamily="2" charset="2"/>
              <a:buNone/>
            </a:pPr>
            <a:r>
              <a:rPr lang="es-ES" sz="2400">
                <a:latin typeface="Arial" charset="0"/>
              </a:rPr>
              <a:t>	Dos canchas </a:t>
            </a:r>
            <a:r>
              <a:rPr lang="es-ES" sz="2400" b="1">
                <a:latin typeface="Arial" charset="0"/>
                <a:cs typeface="Arial" charset="0"/>
              </a:rPr>
              <a:t>→ </a:t>
            </a:r>
            <a:r>
              <a:rPr lang="es-ES" sz="2400">
                <a:latin typeface="Arial" charset="0"/>
                <a:cs typeface="Arial" charset="0"/>
              </a:rPr>
              <a:t>40 x 26 mts</a:t>
            </a:r>
          </a:p>
          <a:p>
            <a:pPr lvl="2"/>
            <a:r>
              <a:rPr lang="es-ES" sz="2000">
                <a:latin typeface="Arial" charset="0"/>
                <a:cs typeface="Arial" charset="0"/>
              </a:rPr>
              <a:t>Bar</a:t>
            </a:r>
          </a:p>
          <a:p>
            <a:pPr lvl="2"/>
            <a:r>
              <a:rPr lang="es-ES" sz="2000">
                <a:latin typeface="Arial" charset="0"/>
                <a:cs typeface="Arial" charset="0"/>
              </a:rPr>
              <a:t>Vestidores</a:t>
            </a:r>
          </a:p>
          <a:p>
            <a:pPr lvl="2"/>
            <a:r>
              <a:rPr lang="es-ES" sz="2000">
                <a:latin typeface="Arial" charset="0"/>
                <a:cs typeface="Arial" charset="0"/>
              </a:rPr>
              <a:t>Área de juegos</a:t>
            </a:r>
          </a:p>
          <a:p>
            <a:pPr>
              <a:buFont typeface="Wingdings" pitchFamily="2" charset="2"/>
              <a:buNone/>
            </a:pPr>
            <a:endParaRPr lang="es-ES" sz="1000">
              <a:latin typeface="Arial" charset="0"/>
              <a:cs typeface="Arial" charset="0"/>
            </a:endParaRPr>
          </a:p>
          <a:p>
            <a:pPr lvl="1"/>
            <a:r>
              <a:rPr lang="es-ES" sz="2400" b="1">
                <a:latin typeface="Arial" charset="0"/>
                <a:cs typeface="Arial" charset="0"/>
              </a:rPr>
              <a:t>Marca</a:t>
            </a:r>
          </a:p>
          <a:p>
            <a:pPr lvl="1">
              <a:buFont typeface="Wingdings" pitchFamily="2" charset="2"/>
              <a:buNone/>
            </a:pPr>
            <a:r>
              <a:rPr lang="es-ES" sz="2000" b="1">
                <a:latin typeface="Arial" charset="0"/>
                <a:cs typeface="Arial" charset="0"/>
              </a:rPr>
              <a:t>	</a:t>
            </a:r>
          </a:p>
        </p:txBody>
      </p:sp>
      <p:pic>
        <p:nvPicPr>
          <p:cNvPr id="15155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916238" y="4437063"/>
            <a:ext cx="3168650" cy="225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66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404813"/>
            <a:ext cx="8229600" cy="6192837"/>
          </a:xfrm>
        </p:spPr>
        <p:txBody>
          <a:bodyPr/>
          <a:lstStyle/>
          <a:p>
            <a:r>
              <a:rPr lang="es-ES" sz="2400" b="1">
                <a:latin typeface="Arial" charset="0"/>
              </a:rPr>
              <a:t>Precio</a:t>
            </a:r>
          </a:p>
          <a:p>
            <a:endParaRPr lang="es-ES"/>
          </a:p>
          <a:p>
            <a:endParaRPr lang="es-ES"/>
          </a:p>
          <a:p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r>
              <a:rPr lang="es-ES" sz="2400" b="1">
                <a:latin typeface="Arial" charset="0"/>
              </a:rPr>
              <a:t>Plaza</a:t>
            </a:r>
          </a:p>
          <a:p>
            <a:pPr>
              <a:buFont typeface="Wingdings" pitchFamily="2" charset="2"/>
              <a:buNone/>
            </a:pPr>
            <a:r>
              <a:rPr lang="es-ES" sz="2400" b="1">
                <a:latin typeface="Arial" charset="0"/>
              </a:rPr>
              <a:t>	</a:t>
            </a:r>
            <a:r>
              <a:rPr lang="es-ES" sz="2000" b="1">
                <a:latin typeface="Arial" charset="0"/>
              </a:rPr>
              <a:t>Norte de la Ciudad –&gt; Alrededores de la Cdla. La Garzota</a:t>
            </a:r>
          </a:p>
          <a:p>
            <a:pPr>
              <a:buFont typeface="Wingdings" pitchFamily="2" charset="2"/>
              <a:buNone/>
            </a:pPr>
            <a:endParaRPr lang="es-ES" sz="2400" b="1">
              <a:latin typeface="Arial" charset="0"/>
            </a:endParaRPr>
          </a:p>
          <a:p>
            <a:r>
              <a:rPr lang="es-ES" sz="2400" b="1">
                <a:latin typeface="Arial" charset="0"/>
              </a:rPr>
              <a:t>Promoción</a:t>
            </a:r>
          </a:p>
          <a:p>
            <a:pPr lvl="1"/>
            <a:r>
              <a:rPr lang="es-ES" sz="1800" b="1">
                <a:latin typeface="Arial" charset="0"/>
                <a:hlinkClick r:id="rId2" action="ppaction://hlinkfile"/>
              </a:rPr>
              <a:t>Canales de Comunicación</a:t>
            </a:r>
            <a:endParaRPr lang="es-ES" sz="1800" b="1">
              <a:latin typeface="Arial" charset="0"/>
            </a:endParaRPr>
          </a:p>
          <a:p>
            <a:pPr lvl="1"/>
            <a:r>
              <a:rPr lang="es-ES" sz="1800" b="1">
                <a:latin typeface="Arial" charset="0"/>
              </a:rPr>
              <a:t>Marketing Boca a Boca</a:t>
            </a:r>
          </a:p>
          <a:p>
            <a:pPr>
              <a:buFont typeface="Wingdings" pitchFamily="2" charset="2"/>
              <a:buNone/>
            </a:pPr>
            <a:endParaRPr lang="es-ES"/>
          </a:p>
          <a:p>
            <a:endParaRPr lang="es-ES"/>
          </a:p>
        </p:txBody>
      </p:sp>
      <p:pic>
        <p:nvPicPr>
          <p:cNvPr id="156676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35150" y="1125538"/>
            <a:ext cx="5545138" cy="17621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858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4000">
                <a:latin typeface="Arial" charset="0"/>
              </a:rPr>
              <a:t>CAPÍTULO IV</a:t>
            </a:r>
            <a:br>
              <a:rPr lang="es-ES" sz="4000">
                <a:latin typeface="Arial" charset="0"/>
              </a:rPr>
            </a:br>
            <a:r>
              <a:rPr lang="es-ES" sz="4000">
                <a:latin typeface="Arial" charset="0"/>
              </a:rPr>
              <a:t>ESTUDIO TÉCNICO</a:t>
            </a:r>
          </a:p>
        </p:txBody>
      </p:sp>
      <p:sp>
        <p:nvSpPr>
          <p:cNvPr id="1218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1844675"/>
            <a:ext cx="8507413" cy="4751388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800">
                <a:latin typeface="Arial" charset="0"/>
              </a:rPr>
              <a:t>Localización</a:t>
            </a:r>
          </a:p>
          <a:p>
            <a:pPr lvl="1">
              <a:lnSpc>
                <a:spcPct val="90000"/>
              </a:lnSpc>
            </a:pPr>
            <a:r>
              <a:rPr lang="es-ES" sz="2400">
                <a:latin typeface="Arial" charset="0"/>
              </a:rPr>
              <a:t>Macro: Sector Norte (Resultados de la Inv. de Mercados)</a:t>
            </a:r>
          </a:p>
          <a:p>
            <a:pPr lvl="1">
              <a:lnSpc>
                <a:spcPct val="90000"/>
              </a:lnSpc>
            </a:pPr>
            <a:r>
              <a:rPr lang="es-ES" sz="2400">
                <a:latin typeface="Arial" charset="0"/>
              </a:rPr>
              <a:t>Micro: </a:t>
            </a:r>
            <a:r>
              <a:rPr lang="es-ES" sz="2400">
                <a:latin typeface="Arial" charset="0"/>
                <a:hlinkClick r:id="rId2" action="ppaction://hlinksldjump"/>
              </a:rPr>
              <a:t>Cdla. La Garzota</a:t>
            </a:r>
            <a:endParaRPr lang="es-ES" sz="2400">
              <a:latin typeface="Arial" charset="0"/>
            </a:endParaRPr>
          </a:p>
          <a:p>
            <a:pPr lvl="2">
              <a:lnSpc>
                <a:spcPct val="90000"/>
              </a:lnSpc>
            </a:pPr>
            <a:r>
              <a:rPr lang="es-ES">
                <a:latin typeface="Arial" charset="0"/>
              </a:rPr>
              <a:t>Vías de acceso de gran magnitud como son la Av. Presidente Roldós (Av. de las Américas) y Av. Isidro Ayora, las cuales evitan congestionamiento vehicular en sectores aledaños</a:t>
            </a:r>
          </a:p>
          <a:p>
            <a:pPr lvl="2">
              <a:lnSpc>
                <a:spcPct val="90000"/>
              </a:lnSpc>
            </a:pPr>
            <a:r>
              <a:rPr lang="es-ES">
                <a:latin typeface="Arial" charset="0"/>
              </a:rPr>
              <a:t>Amplios lugares para parqueos.</a:t>
            </a:r>
          </a:p>
          <a:p>
            <a:pPr lvl="2">
              <a:lnSpc>
                <a:spcPct val="90000"/>
              </a:lnSpc>
            </a:pPr>
            <a:r>
              <a:rPr lang="es-ES">
                <a:latin typeface="Arial" charset="0"/>
              </a:rPr>
              <a:t>Puntos de referencia claves, como son el Aeropuerto José Joaquín De Olmedo, Mi Comisariato, Monumento a Jaime Roldós y  Comisariato Santa Isabel.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578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79388" y="274638"/>
            <a:ext cx="8507412" cy="633412"/>
          </a:xfrm>
        </p:spPr>
        <p:txBody>
          <a:bodyPr/>
          <a:lstStyle/>
          <a:p>
            <a:r>
              <a:rPr lang="es-EC" sz="2800">
                <a:latin typeface="Arial" charset="0"/>
              </a:rPr>
              <a:t>Especificaciones Técnicas del Césped Sintético</a:t>
            </a:r>
            <a:endParaRPr lang="es-ES" sz="2800">
              <a:latin typeface="Arial" charset="0"/>
            </a:endParaRPr>
          </a:p>
        </p:txBody>
      </p:sp>
      <p:pic>
        <p:nvPicPr>
          <p:cNvPr id="152579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196975"/>
            <a:ext cx="6337300" cy="53816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595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229600" cy="633412"/>
          </a:xfrm>
        </p:spPr>
        <p:txBody>
          <a:bodyPr/>
          <a:lstStyle/>
          <a:p>
            <a:pPr algn="l"/>
            <a:r>
              <a:rPr lang="es-ES" sz="2800">
                <a:latin typeface="Arial" charset="0"/>
              </a:rPr>
              <a:t>Requerimientos Técnicos para la Instalación.</a:t>
            </a:r>
          </a:p>
        </p:txBody>
      </p:sp>
      <p:pic>
        <p:nvPicPr>
          <p:cNvPr id="125956" name="Picture 4" descr="DSC0496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188" y="1557338"/>
            <a:ext cx="3313112" cy="2212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7" name="Picture 5" descr="DSC0498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557338"/>
            <a:ext cx="3455987" cy="2152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8" name="Picture 6" descr="DSC0504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5650" y="4508500"/>
            <a:ext cx="3240088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5959" name="Picture 7" descr="DSC05568"/>
          <p:cNvPicPr>
            <a:picLocks noChangeAspect="1" noChangeArrowheads="1"/>
          </p:cNvPicPr>
          <p:nvPr/>
        </p:nvPicPr>
        <p:blipFill>
          <a:blip r:embed="rId5" cstate="print"/>
          <a:srcRect l="12524" b="816"/>
          <a:stretch>
            <a:fillRect/>
          </a:stretch>
        </p:blipFill>
        <p:spPr bwMode="auto">
          <a:xfrm>
            <a:off x="5003800" y="4508500"/>
            <a:ext cx="3168650" cy="2122488"/>
          </a:xfrm>
          <a:prstGeom prst="rect">
            <a:avLst/>
          </a:prstGeom>
          <a:noFill/>
        </p:spPr>
      </p:pic>
      <p:sp>
        <p:nvSpPr>
          <p:cNvPr id="125961" name="Text Box 9"/>
          <p:cNvSpPr txBox="1">
            <a:spLocks noChangeArrowheads="1"/>
          </p:cNvSpPr>
          <p:nvPr/>
        </p:nvSpPr>
        <p:spPr bwMode="auto">
          <a:xfrm>
            <a:off x="1331913" y="1052513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Excavación</a:t>
            </a:r>
          </a:p>
        </p:txBody>
      </p:sp>
      <p:sp>
        <p:nvSpPr>
          <p:cNvPr id="125962" name="Text Box 10"/>
          <p:cNvSpPr txBox="1">
            <a:spLocks noChangeArrowheads="1"/>
          </p:cNvSpPr>
          <p:nvPr/>
        </p:nvSpPr>
        <p:spPr bwMode="auto">
          <a:xfrm>
            <a:off x="5724525" y="1052513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Relleno</a:t>
            </a:r>
          </a:p>
        </p:txBody>
      </p:sp>
      <p:sp>
        <p:nvSpPr>
          <p:cNvPr id="125963" name="Text Box 11"/>
          <p:cNvSpPr txBox="1">
            <a:spLocks noChangeArrowheads="1"/>
          </p:cNvSpPr>
          <p:nvPr/>
        </p:nvSpPr>
        <p:spPr bwMode="auto">
          <a:xfrm>
            <a:off x="1403350" y="4005263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Compactado</a:t>
            </a:r>
          </a:p>
        </p:txBody>
      </p:sp>
      <p:sp>
        <p:nvSpPr>
          <p:cNvPr id="125964" name="Text Box 12"/>
          <p:cNvSpPr txBox="1">
            <a:spLocks noChangeArrowheads="1"/>
          </p:cNvSpPr>
          <p:nvPr/>
        </p:nvSpPr>
        <p:spPr bwMode="auto">
          <a:xfrm>
            <a:off x="5219700" y="4005263"/>
            <a:ext cx="26638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Canales de Drenaje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4930" name="Picture 2" descr="DSC0508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620713"/>
            <a:ext cx="3024188" cy="222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4932" name="Text Box 4"/>
          <p:cNvSpPr txBox="1">
            <a:spLocks noChangeArrowheads="1"/>
          </p:cNvSpPr>
          <p:nvPr/>
        </p:nvSpPr>
        <p:spPr bwMode="auto">
          <a:xfrm>
            <a:off x="3635375" y="188913"/>
            <a:ext cx="18002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Asfaltado</a:t>
            </a:r>
          </a:p>
        </p:txBody>
      </p:sp>
      <p:sp>
        <p:nvSpPr>
          <p:cNvPr id="124933" name="Rectangle 5"/>
          <p:cNvSpPr>
            <a:spLocks noRot="1" noChangeArrowheads="1"/>
          </p:cNvSpPr>
          <p:nvPr/>
        </p:nvSpPr>
        <p:spPr bwMode="auto">
          <a:xfrm>
            <a:off x="1835150" y="2997200"/>
            <a:ext cx="5903913" cy="504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Instalación del Césped Sintético</a:t>
            </a:r>
          </a:p>
        </p:txBody>
      </p:sp>
      <p:sp>
        <p:nvSpPr>
          <p:cNvPr id="124936" name="Text Box 8"/>
          <p:cNvSpPr txBox="1">
            <a:spLocks noChangeArrowheads="1"/>
          </p:cNvSpPr>
          <p:nvPr/>
        </p:nvSpPr>
        <p:spPr bwMode="auto">
          <a:xfrm>
            <a:off x="1116013" y="3573463"/>
            <a:ext cx="2665412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Tendido de Rollos</a:t>
            </a:r>
          </a:p>
        </p:txBody>
      </p:sp>
      <p:sp>
        <p:nvSpPr>
          <p:cNvPr id="124937" name="Text Box 9"/>
          <p:cNvSpPr txBox="1">
            <a:spLocks noChangeArrowheads="1"/>
          </p:cNvSpPr>
          <p:nvPr/>
        </p:nvSpPr>
        <p:spPr bwMode="auto">
          <a:xfrm>
            <a:off x="5003800" y="3573463"/>
            <a:ext cx="2665413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Unión de Rollos</a:t>
            </a:r>
          </a:p>
        </p:txBody>
      </p:sp>
      <p:pic>
        <p:nvPicPr>
          <p:cNvPr id="124938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27088" y="4076700"/>
            <a:ext cx="3305175" cy="2486025"/>
          </a:xfrm>
          <a:prstGeom prst="rect">
            <a:avLst/>
          </a:prstGeom>
          <a:noFill/>
        </p:spPr>
      </p:pic>
      <p:pic>
        <p:nvPicPr>
          <p:cNvPr id="124939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4076700"/>
            <a:ext cx="3714750" cy="243840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50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>
                <a:latin typeface="Arial" charset="0"/>
              </a:rPr>
              <a:t>Importancia del deporte</a:t>
            </a:r>
          </a:p>
        </p:txBody>
      </p:sp>
      <p:sp>
        <p:nvSpPr>
          <p:cNvPr id="788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 b="1">
                <a:latin typeface="Arial" charset="0"/>
              </a:rPr>
              <a:t>FÍSICO – MENTAL – SOCIAL</a:t>
            </a:r>
          </a:p>
          <a:p>
            <a:pPr>
              <a:buFont typeface="Wingdings" pitchFamily="2" charset="2"/>
              <a:buNone/>
            </a:pPr>
            <a:endParaRPr lang="es-ES" sz="2800" b="1">
              <a:latin typeface="Arial" charset="0"/>
            </a:endParaRPr>
          </a:p>
          <a:p>
            <a:pPr lvl="1"/>
            <a:r>
              <a:rPr lang="es-ES" sz="2400" b="1">
                <a:latin typeface="Arial" charset="0"/>
              </a:rPr>
              <a:t>Físico: Desarrollo motriz y habilidades.</a:t>
            </a:r>
          </a:p>
          <a:p>
            <a:pPr>
              <a:buFont typeface="Wingdings" pitchFamily="2" charset="2"/>
              <a:buNone/>
            </a:pPr>
            <a:endParaRPr lang="es-ES" sz="2800" b="1">
              <a:latin typeface="Arial" charset="0"/>
            </a:endParaRPr>
          </a:p>
          <a:p>
            <a:pPr lvl="1"/>
            <a:r>
              <a:rPr lang="es-ES" sz="2400" b="1">
                <a:latin typeface="Arial" charset="0"/>
              </a:rPr>
              <a:t>Mental: Aporta con Disciplina, Respeto y Auto-control. Buen manejo de los estados de ánimo.</a:t>
            </a:r>
          </a:p>
          <a:p>
            <a:pPr>
              <a:buFont typeface="Wingdings" pitchFamily="2" charset="2"/>
              <a:buNone/>
            </a:pPr>
            <a:endParaRPr lang="es-ES" sz="2800" b="1">
              <a:latin typeface="Arial" charset="0"/>
            </a:endParaRPr>
          </a:p>
          <a:p>
            <a:pPr lvl="1"/>
            <a:r>
              <a:rPr lang="es-ES" sz="2400" b="1">
                <a:latin typeface="Arial" charset="0"/>
              </a:rPr>
              <a:t>Social: Previene la drogadicción, el alcoholismo, el tabaquismo, y la delincuencia. Considerado como un excelente medio de integración social.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3909" name="Picture 5" descr="DSC0557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95963" y="3933825"/>
            <a:ext cx="1752600" cy="2657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3910" name="Text Box 6"/>
          <p:cNvSpPr txBox="1">
            <a:spLocks noChangeArrowheads="1"/>
          </p:cNvSpPr>
          <p:nvPr/>
        </p:nvSpPr>
        <p:spPr bwMode="auto">
          <a:xfrm>
            <a:off x="900113" y="3716338"/>
            <a:ext cx="316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Cepillado y Fibrilación</a:t>
            </a:r>
          </a:p>
        </p:txBody>
      </p:sp>
      <p:sp>
        <p:nvSpPr>
          <p:cNvPr id="123911" name="Text Box 7"/>
          <p:cNvSpPr txBox="1">
            <a:spLocks noChangeArrowheads="1"/>
          </p:cNvSpPr>
          <p:nvPr/>
        </p:nvSpPr>
        <p:spPr bwMode="auto">
          <a:xfrm>
            <a:off x="539750" y="692150"/>
            <a:ext cx="3671888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Colocación de líneas y arcos</a:t>
            </a:r>
          </a:p>
        </p:txBody>
      </p:sp>
      <p:sp>
        <p:nvSpPr>
          <p:cNvPr id="123912" name="Text Box 8"/>
          <p:cNvSpPr txBox="1">
            <a:spLocks noChangeArrowheads="1"/>
          </p:cNvSpPr>
          <p:nvPr/>
        </p:nvSpPr>
        <p:spPr bwMode="auto">
          <a:xfrm>
            <a:off x="4859338" y="692150"/>
            <a:ext cx="36004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Riego de Arena y Caucho</a:t>
            </a:r>
          </a:p>
        </p:txBody>
      </p:sp>
      <p:sp>
        <p:nvSpPr>
          <p:cNvPr id="123913" name="Text Box 9"/>
          <p:cNvSpPr txBox="1">
            <a:spLocks noChangeArrowheads="1"/>
          </p:cNvSpPr>
          <p:nvPr/>
        </p:nvSpPr>
        <p:spPr bwMode="auto">
          <a:xfrm>
            <a:off x="5724525" y="3500438"/>
            <a:ext cx="19431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000" b="1">
                <a:latin typeface="Arial" charset="0"/>
              </a:rPr>
              <a:t>Luminarias</a:t>
            </a:r>
          </a:p>
        </p:txBody>
      </p:sp>
      <p:pic>
        <p:nvPicPr>
          <p:cNvPr id="123914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4292600"/>
            <a:ext cx="3028950" cy="2266950"/>
          </a:xfrm>
          <a:prstGeom prst="rect">
            <a:avLst/>
          </a:prstGeom>
          <a:noFill/>
        </p:spPr>
      </p:pic>
      <p:pic>
        <p:nvPicPr>
          <p:cNvPr id="12391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1268413"/>
            <a:ext cx="3028950" cy="2133600"/>
          </a:xfrm>
          <a:prstGeom prst="rect">
            <a:avLst/>
          </a:prstGeom>
          <a:noFill/>
        </p:spPr>
      </p:pic>
      <p:pic>
        <p:nvPicPr>
          <p:cNvPr id="123916" name="Picture 1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148263" y="1268413"/>
            <a:ext cx="3028950" cy="2076450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2997200"/>
            <a:ext cx="4679950" cy="3614738"/>
          </a:xfrm>
          <a:prstGeom prst="rect">
            <a:avLst/>
          </a:prstGeom>
          <a:noFill/>
        </p:spPr>
      </p:pic>
      <p:pic>
        <p:nvPicPr>
          <p:cNvPr id="12288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971550" y="981075"/>
            <a:ext cx="7416800" cy="1874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88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95288" y="333375"/>
            <a:ext cx="2087562" cy="490538"/>
          </a:xfrm>
        </p:spPr>
        <p:txBody>
          <a:bodyPr/>
          <a:lstStyle/>
          <a:p>
            <a:r>
              <a:rPr lang="es-ES" sz="2400">
                <a:latin typeface="Arial" charset="0"/>
              </a:rPr>
              <a:t>Edificio: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9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250825" y="274638"/>
            <a:ext cx="8642350" cy="1143000"/>
          </a:xfrm>
        </p:spPr>
        <p:txBody>
          <a:bodyPr/>
          <a:lstStyle/>
          <a:p>
            <a:r>
              <a:rPr lang="es-ES" sz="4000"/>
              <a:t>CAPÍTULO V</a:t>
            </a:r>
            <a:br>
              <a:rPr lang="es-ES" sz="4000"/>
            </a:br>
            <a:r>
              <a:rPr lang="es-ES" sz="4000"/>
              <a:t>ANÁLISIS ECONÓMICO Y FINANCIERO</a:t>
            </a:r>
          </a:p>
        </p:txBody>
      </p:sp>
      <p:sp>
        <p:nvSpPr>
          <p:cNvPr id="2970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1989138"/>
            <a:ext cx="8229600" cy="4525962"/>
          </a:xfrm>
        </p:spPr>
        <p:txBody>
          <a:bodyPr/>
          <a:lstStyle/>
          <a:p>
            <a:r>
              <a:rPr lang="es-ES" sz="2400">
                <a:latin typeface="Arial" charset="0"/>
                <a:hlinkClick r:id="rId3" action="ppaction://hlinksldjump"/>
              </a:rPr>
              <a:t>Inversión Inicial</a:t>
            </a:r>
            <a:r>
              <a:rPr lang="es-ES" sz="2400">
                <a:latin typeface="Arial" charset="0"/>
              </a:rPr>
              <a:t> $ 167.675,83</a:t>
            </a:r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endParaRPr lang="es-ES"/>
          </a:p>
          <a:p>
            <a:endParaRPr lang="es-ES"/>
          </a:p>
          <a:p>
            <a:r>
              <a:rPr lang="es-ES" sz="2400">
                <a:latin typeface="Arial" charset="0"/>
              </a:rPr>
              <a:t>Financiamiento</a:t>
            </a:r>
            <a:r>
              <a:rPr lang="es-ES"/>
              <a:t> </a:t>
            </a:r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</p:txBody>
      </p:sp>
      <p:pic>
        <p:nvPicPr>
          <p:cNvPr id="29703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987675" y="5445125"/>
            <a:ext cx="3600450" cy="823913"/>
          </a:xfrm>
          <a:prstGeom prst="rect">
            <a:avLst/>
          </a:prstGeom>
          <a:noFill/>
        </p:spPr>
      </p:pic>
      <p:sp>
        <p:nvSpPr>
          <p:cNvPr id="29705" name="Rectangle 9"/>
          <p:cNvSpPr>
            <a:spLocks noChangeArrowheads="1"/>
          </p:cNvSpPr>
          <p:nvPr/>
        </p:nvSpPr>
        <p:spPr bwMode="auto">
          <a:xfrm>
            <a:off x="0" y="270986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29704" name="Object 8"/>
          <p:cNvGraphicFramePr>
            <a:graphicFrameLocks noChangeAspect="1"/>
          </p:cNvGraphicFramePr>
          <p:nvPr/>
        </p:nvGraphicFramePr>
        <p:xfrm>
          <a:off x="3203575" y="2565400"/>
          <a:ext cx="3529013" cy="2057400"/>
        </p:xfrm>
        <a:graphic>
          <a:graphicData uri="http://schemas.openxmlformats.org/presentationml/2006/ole">
            <p:oleObj spid="_x0000_s29704" name="Hoja de cálculo" r:id="rId5" imgW="2343302" imgH="1467002" progId="Excel.Sheet.8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619" name="Rectangle 3"/>
          <p:cNvSpPr>
            <a:spLocks noGrp="1" noRot="1" noChangeArrowheads="1"/>
          </p:cNvSpPr>
          <p:nvPr>
            <p:ph type="title"/>
          </p:nvPr>
        </p:nvSpPr>
        <p:spPr>
          <a:xfrm>
            <a:off x="468313" y="188913"/>
            <a:ext cx="8229600" cy="720725"/>
          </a:xfrm>
        </p:spPr>
        <p:txBody>
          <a:bodyPr/>
          <a:lstStyle/>
          <a:p>
            <a:pPr algn="l"/>
            <a:r>
              <a:rPr lang="es-ES" sz="2800">
                <a:latin typeface="Arial" charset="0"/>
              </a:rPr>
              <a:t>Determinación de los ingresos:</a:t>
            </a:r>
          </a:p>
        </p:txBody>
      </p:sp>
      <p:sp>
        <p:nvSpPr>
          <p:cNvPr id="11162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395288" y="836613"/>
            <a:ext cx="8291512" cy="4997450"/>
          </a:xfrm>
        </p:spPr>
        <p:txBody>
          <a:bodyPr/>
          <a:lstStyle/>
          <a:p>
            <a:r>
              <a:rPr lang="es-ES" sz="2400">
                <a:latin typeface="Arial" charset="0"/>
              </a:rPr>
              <a:t>Alquiler de Cancha: Horas según </a:t>
            </a:r>
            <a:r>
              <a:rPr lang="es-ES" sz="2400">
                <a:latin typeface="Arial" charset="0"/>
                <a:hlinkClick r:id="rId2" action="ppaction://hlinksldjump"/>
              </a:rPr>
              <a:t>proyección de demanda </a:t>
            </a:r>
            <a:r>
              <a:rPr lang="es-ES" sz="2400">
                <a:latin typeface="Arial" charset="0"/>
              </a:rPr>
              <a:t>por el precio.</a:t>
            </a: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r>
              <a:rPr lang="es-ES" sz="2400">
                <a:latin typeface="Arial" charset="0"/>
              </a:rPr>
              <a:t>Escuela de Fútbol</a:t>
            </a: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r>
              <a:rPr lang="es-ES" sz="2400">
                <a:latin typeface="Arial" charset="0"/>
              </a:rPr>
              <a:t>Campeonatos</a:t>
            </a: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endParaRPr lang="es-ES" sz="2400">
              <a:latin typeface="Arial" charset="0"/>
            </a:endParaRPr>
          </a:p>
        </p:txBody>
      </p:sp>
      <p:sp>
        <p:nvSpPr>
          <p:cNvPr id="111623" name="Rectangle 7"/>
          <p:cNvSpPr>
            <a:spLocks noChangeArrowheads="1"/>
          </p:cNvSpPr>
          <p:nvPr/>
        </p:nvSpPr>
        <p:spPr bwMode="auto">
          <a:xfrm>
            <a:off x="0" y="31861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11624" name="Picture 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39975" y="3933825"/>
            <a:ext cx="4681538" cy="614363"/>
          </a:xfrm>
          <a:prstGeom prst="rect">
            <a:avLst/>
          </a:prstGeom>
          <a:noFill/>
        </p:spPr>
      </p:pic>
      <p:pic>
        <p:nvPicPr>
          <p:cNvPr id="111625" name="Picture 9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5229225"/>
            <a:ext cx="2543175" cy="1123950"/>
          </a:xfrm>
          <a:prstGeom prst="rect">
            <a:avLst/>
          </a:prstGeom>
          <a:noFill/>
        </p:spPr>
      </p:pic>
      <p:pic>
        <p:nvPicPr>
          <p:cNvPr id="111626" name="Picture 10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5229225"/>
            <a:ext cx="2562225" cy="476250"/>
          </a:xfrm>
          <a:prstGeom prst="rect">
            <a:avLst/>
          </a:prstGeom>
          <a:noFill/>
        </p:spPr>
      </p:pic>
      <p:pic>
        <p:nvPicPr>
          <p:cNvPr id="111627" name="Picture 11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348038" y="5229225"/>
            <a:ext cx="2695575" cy="1466850"/>
          </a:xfrm>
          <a:prstGeom prst="rect">
            <a:avLst/>
          </a:prstGeom>
          <a:noFill/>
        </p:spPr>
      </p:pic>
      <p:pic>
        <p:nvPicPr>
          <p:cNvPr id="111628" name="Picture 1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79613" y="1844675"/>
            <a:ext cx="5067300" cy="140017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0594" name="Picture 2" descr="cancha-3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875" y="836613"/>
            <a:ext cx="4392613" cy="277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059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95513" y="3789363"/>
            <a:ext cx="5113337" cy="1025525"/>
          </a:xfrm>
          <a:prstGeom prst="rect">
            <a:avLst/>
          </a:prstGeom>
          <a:noFill/>
        </p:spPr>
      </p:pic>
      <p:sp>
        <p:nvSpPr>
          <p:cNvPr id="110597" name="Rectangle 5"/>
          <p:cNvSpPr>
            <a:spLocks noGrp="1" noChangeArrowheads="1"/>
          </p:cNvSpPr>
          <p:nvPr>
            <p:ph type="body" idx="1"/>
          </p:nvPr>
        </p:nvSpPr>
        <p:spPr>
          <a:xfrm>
            <a:off x="468313" y="260350"/>
            <a:ext cx="8229600" cy="6121400"/>
          </a:xfrm>
        </p:spPr>
        <p:txBody>
          <a:bodyPr/>
          <a:lstStyle/>
          <a:p>
            <a:r>
              <a:rPr lang="es-ES" sz="2400">
                <a:latin typeface="Arial" charset="0"/>
              </a:rPr>
              <a:t>Vallas Publicitarias</a:t>
            </a:r>
          </a:p>
          <a:p>
            <a:endParaRPr lang="es-ES" sz="2400">
              <a:latin typeface="Arial" charset="0"/>
            </a:endParaRPr>
          </a:p>
          <a:p>
            <a:endParaRPr lang="es-ES"/>
          </a:p>
          <a:p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r>
              <a:rPr lang="es-ES" sz="2400">
                <a:latin typeface="Arial" charset="0"/>
              </a:rPr>
              <a:t>Bar</a:t>
            </a:r>
          </a:p>
        </p:txBody>
      </p:sp>
      <p:pic>
        <p:nvPicPr>
          <p:cNvPr id="110598" name="Picture 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403350" y="5445125"/>
            <a:ext cx="6408738" cy="915988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269" name="Rectangle 5"/>
          <p:cNvSpPr>
            <a:spLocks noChangeArrowheads="1"/>
          </p:cNvSpPr>
          <p:nvPr/>
        </p:nvSpPr>
        <p:spPr bwMode="auto">
          <a:xfrm>
            <a:off x="0" y="2400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9270" name="Object 6">
            <a:hlinkClick r:id="rId3" action="ppaction://hlinkfile"/>
          </p:cNvPr>
          <p:cNvGraphicFramePr>
            <a:graphicFrameLocks noChangeAspect="1"/>
          </p:cNvGraphicFramePr>
          <p:nvPr/>
        </p:nvGraphicFramePr>
        <p:xfrm>
          <a:off x="971550" y="1916113"/>
          <a:ext cx="7200900" cy="1008062"/>
        </p:xfrm>
        <a:graphic>
          <a:graphicData uri="http://schemas.openxmlformats.org/presentationml/2006/ole">
            <p:oleObj spid="_x0000_s139270" name="Hoja de cálculo" r:id="rId4" imgW="6305702" imgH="657149" progId="Excel.Sheet.8">
              <p:embed/>
            </p:oleObj>
          </a:graphicData>
        </a:graphic>
      </p:graphicFrame>
      <p:sp>
        <p:nvSpPr>
          <p:cNvPr id="139274" name="Rectangle 10"/>
          <p:cNvSpPr>
            <a:spLocks noRot="1" noChangeArrowheads="1"/>
          </p:cNvSpPr>
          <p:nvPr/>
        </p:nvSpPr>
        <p:spPr bwMode="auto">
          <a:xfrm>
            <a:off x="468313" y="260350"/>
            <a:ext cx="82296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 sz="2800" b="1">
                <a:solidFill>
                  <a:schemeClr val="tx2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Determinación de los Costos y Gastos:</a:t>
            </a:r>
          </a:p>
        </p:txBody>
      </p:sp>
      <p:sp>
        <p:nvSpPr>
          <p:cNvPr id="139276" name="Rectangle 12"/>
          <p:cNvSpPr>
            <a:spLocks noGrp="1" noChangeArrowheads="1"/>
          </p:cNvSpPr>
          <p:nvPr>
            <p:ph type="body" idx="1"/>
          </p:nvPr>
        </p:nvSpPr>
        <p:spPr>
          <a:xfrm>
            <a:off x="395288" y="1125538"/>
            <a:ext cx="8229600" cy="5399087"/>
          </a:xfrm>
        </p:spPr>
        <p:txBody>
          <a:bodyPr/>
          <a:lstStyle/>
          <a:p>
            <a:r>
              <a:rPr lang="es-ES" sz="2400" b="1">
                <a:latin typeface="Arial" charset="0"/>
              </a:rPr>
              <a:t>Costos y  Gastos Variables</a:t>
            </a:r>
          </a:p>
          <a:p>
            <a:endParaRPr lang="es-ES" sz="2400" b="1">
              <a:latin typeface="Arial" charset="0"/>
            </a:endParaRPr>
          </a:p>
          <a:p>
            <a:pPr>
              <a:buFont typeface="Wingdings" pitchFamily="2" charset="2"/>
              <a:buNone/>
            </a:pPr>
            <a:endParaRPr lang="es-ES"/>
          </a:p>
          <a:p>
            <a:pPr>
              <a:buFont typeface="Wingdings" pitchFamily="2" charset="2"/>
              <a:buNone/>
            </a:pPr>
            <a:endParaRPr lang="es-ES"/>
          </a:p>
          <a:p>
            <a:r>
              <a:rPr lang="es-ES" sz="2400" b="1">
                <a:latin typeface="Arial" charset="0"/>
              </a:rPr>
              <a:t>Costos y Gastos Fijos</a:t>
            </a:r>
          </a:p>
        </p:txBody>
      </p:sp>
      <p:graphicFrame>
        <p:nvGraphicFramePr>
          <p:cNvPr id="139277" name="Object 13"/>
          <p:cNvGraphicFramePr>
            <a:graphicFrameLocks noChangeAspect="1"/>
          </p:cNvGraphicFramePr>
          <p:nvPr/>
        </p:nvGraphicFramePr>
        <p:xfrm>
          <a:off x="1116013" y="3789363"/>
          <a:ext cx="7200900" cy="2735262"/>
        </p:xfrm>
        <a:graphic>
          <a:graphicData uri="http://schemas.openxmlformats.org/presentationml/2006/ole">
            <p:oleObj spid="_x0000_s139277" name="Hoja de cálculo" r:id="rId5" imgW="6305702" imgH="211470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053" name="Rectangle 5"/>
          <p:cNvSpPr>
            <a:spLocks noChangeArrowheads="1"/>
          </p:cNvSpPr>
          <p:nvPr/>
        </p:nvSpPr>
        <p:spPr bwMode="auto">
          <a:xfrm>
            <a:off x="0" y="4286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sp>
        <p:nvSpPr>
          <p:cNvPr id="130054" name="Text Box 6"/>
          <p:cNvSpPr txBox="1">
            <a:spLocks noChangeArrowheads="1"/>
          </p:cNvSpPr>
          <p:nvPr/>
        </p:nvSpPr>
        <p:spPr bwMode="auto">
          <a:xfrm>
            <a:off x="250825" y="188913"/>
            <a:ext cx="2592388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>
                <a:latin typeface="Arial" charset="0"/>
              </a:rPr>
              <a:t>Estado de Resultados</a:t>
            </a:r>
          </a:p>
        </p:txBody>
      </p:sp>
      <p:sp>
        <p:nvSpPr>
          <p:cNvPr id="130056" name="Rectangle 8"/>
          <p:cNvSpPr>
            <a:spLocks noChangeArrowheads="1"/>
          </p:cNvSpPr>
          <p:nvPr/>
        </p:nvSpPr>
        <p:spPr bwMode="auto">
          <a:xfrm>
            <a:off x="0" y="342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30055" name="Object 7"/>
          <p:cNvGraphicFramePr>
            <a:graphicFrameLocks noChangeAspect="1"/>
          </p:cNvGraphicFramePr>
          <p:nvPr/>
        </p:nvGraphicFramePr>
        <p:xfrm>
          <a:off x="2987675" y="260350"/>
          <a:ext cx="5399088" cy="6337300"/>
        </p:xfrm>
        <a:graphic>
          <a:graphicData uri="http://schemas.openxmlformats.org/presentationml/2006/ole">
            <p:oleObj spid="_x0000_s130055" name="Hoja de cálculo" r:id="rId3" imgW="6305702" imgH="6810451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8549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4581525"/>
            <a:ext cx="6048375" cy="1511300"/>
          </a:xfrm>
          <a:prstGeom prst="rect">
            <a:avLst/>
          </a:prstGeom>
          <a:noFill/>
        </p:spPr>
      </p:pic>
      <p:sp>
        <p:nvSpPr>
          <p:cNvPr id="108550" name="Text Box 6"/>
          <p:cNvSpPr txBox="1">
            <a:spLocks noChangeArrowheads="1"/>
          </p:cNvSpPr>
          <p:nvPr/>
        </p:nvSpPr>
        <p:spPr bwMode="auto">
          <a:xfrm>
            <a:off x="2195513" y="404813"/>
            <a:ext cx="489585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latin typeface="Arial" charset="0"/>
              </a:rPr>
              <a:t>Tasa de Descuento (</a:t>
            </a:r>
            <a:r>
              <a:rPr lang="es-ES" sz="2800" b="1">
                <a:latin typeface="Arial" charset="0"/>
                <a:hlinkClick r:id="rId3" action="ppaction://hlinkfile"/>
              </a:rPr>
              <a:t>CCPP</a:t>
            </a:r>
            <a:r>
              <a:rPr lang="es-ES" sz="2800" b="1">
                <a:latin typeface="Arial" charset="0"/>
              </a:rPr>
              <a:t>)</a:t>
            </a:r>
          </a:p>
        </p:txBody>
      </p:sp>
      <p:sp>
        <p:nvSpPr>
          <p:cNvPr id="108552" name="Text Box 8"/>
          <p:cNvSpPr txBox="1">
            <a:spLocks noChangeArrowheads="1"/>
          </p:cNvSpPr>
          <p:nvPr/>
        </p:nvSpPr>
        <p:spPr bwMode="auto">
          <a:xfrm>
            <a:off x="395288" y="4365625"/>
            <a:ext cx="2232025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Rd = 12.8%</a:t>
            </a:r>
          </a:p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T = 25%</a:t>
            </a:r>
          </a:p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L = 47.71%</a:t>
            </a:r>
          </a:p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Re = 16.33%</a:t>
            </a:r>
          </a:p>
        </p:txBody>
      </p:sp>
      <p:sp>
        <p:nvSpPr>
          <p:cNvPr id="108553" name="Text Box 9"/>
          <p:cNvSpPr txBox="1">
            <a:spLocks noChangeArrowheads="1"/>
          </p:cNvSpPr>
          <p:nvPr/>
        </p:nvSpPr>
        <p:spPr bwMode="auto">
          <a:xfrm>
            <a:off x="395288" y="1484313"/>
            <a:ext cx="273685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Rf = 4.59%</a:t>
            </a:r>
          </a:p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B = 0.55</a:t>
            </a:r>
          </a:p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(Rm – Rf) = 8.4%</a:t>
            </a:r>
          </a:p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Rp = 7.12 %</a:t>
            </a:r>
          </a:p>
        </p:txBody>
      </p:sp>
      <p:pic>
        <p:nvPicPr>
          <p:cNvPr id="108555" name="Picture 1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92500" y="1700213"/>
            <a:ext cx="5040313" cy="1584325"/>
          </a:xfrm>
          <a:prstGeom prst="rect">
            <a:avLst/>
          </a:prstGeom>
          <a:noFill/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572" name="Rectangle 4"/>
          <p:cNvSpPr>
            <a:spLocks noChangeArrowheads="1"/>
          </p:cNvSpPr>
          <p:nvPr/>
        </p:nvSpPr>
        <p:spPr bwMode="auto">
          <a:xfrm>
            <a:off x="0" y="-95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pic>
        <p:nvPicPr>
          <p:cNvPr id="109573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19475" y="188913"/>
            <a:ext cx="5313363" cy="6480175"/>
          </a:xfrm>
          <a:prstGeom prst="rect">
            <a:avLst/>
          </a:prstGeom>
          <a:noFill/>
        </p:spPr>
      </p:pic>
      <p:sp>
        <p:nvSpPr>
          <p:cNvPr id="109574" name="Text Box 6"/>
          <p:cNvSpPr txBox="1">
            <a:spLocks noChangeArrowheads="1"/>
          </p:cNvSpPr>
          <p:nvPr/>
        </p:nvSpPr>
        <p:spPr bwMode="auto">
          <a:xfrm>
            <a:off x="250825" y="476250"/>
            <a:ext cx="2592388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>
                <a:latin typeface="Arial" charset="0"/>
              </a:rPr>
              <a:t>Flujo de Caja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076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2627313" y="333375"/>
            <a:ext cx="4402137" cy="561975"/>
          </a:xfrm>
        </p:spPr>
        <p:txBody>
          <a:bodyPr/>
          <a:lstStyle/>
          <a:p>
            <a:r>
              <a:rPr lang="es-ES" sz="2800">
                <a:latin typeface="Arial" charset="0"/>
              </a:rPr>
              <a:t>Análisis de Rentabilidad</a:t>
            </a:r>
          </a:p>
        </p:txBody>
      </p:sp>
      <p:pic>
        <p:nvPicPr>
          <p:cNvPr id="131079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16013" y="1484313"/>
            <a:ext cx="7272337" cy="148748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1" name="Text Box 11"/>
          <p:cNvSpPr txBox="1">
            <a:spLocks noChangeArrowheads="1"/>
          </p:cNvSpPr>
          <p:nvPr/>
        </p:nvSpPr>
        <p:spPr bwMode="auto">
          <a:xfrm>
            <a:off x="684213" y="1484313"/>
            <a:ext cx="7343775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" sz="1800"/>
          </a:p>
        </p:txBody>
      </p:sp>
      <p:sp>
        <p:nvSpPr>
          <p:cNvPr id="81932" name="Rectangle 1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>
                <a:latin typeface="Arial" charset="0"/>
              </a:rPr>
              <a:t>El Césped Sintético y los Deportes</a:t>
            </a:r>
          </a:p>
        </p:txBody>
      </p:sp>
      <p:sp>
        <p:nvSpPr>
          <p:cNvPr id="81933" name="Rectangle 13"/>
          <p:cNvSpPr>
            <a:spLocks noGrp="1" noChangeArrowheads="1"/>
          </p:cNvSpPr>
          <p:nvPr>
            <p:ph type="body" idx="1"/>
          </p:nvPr>
        </p:nvSpPr>
        <p:spPr>
          <a:xfrm>
            <a:off x="179388" y="1773238"/>
            <a:ext cx="8785225" cy="4608512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s-ES" sz="2400" b="1">
                <a:latin typeface="Arial" charset="0"/>
              </a:rPr>
              <a:t>Avances tecnológicos han permitido desarrollar y mejorar este tipo de superficies que se presentan como una nueva alternativa para superar dificultades o limitaciones del césped natural, brindando muchas ventajas.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400" b="1">
              <a:latin typeface="Arial" charset="0"/>
            </a:endParaRP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400" b="1">
              <a:latin typeface="Arial" charset="0"/>
            </a:endParaRPr>
          </a:p>
          <a:p>
            <a:pPr lvl="1">
              <a:lnSpc>
                <a:spcPct val="90000"/>
              </a:lnSpc>
            </a:pPr>
            <a:r>
              <a:rPr lang="es-ES" sz="2400" b="1">
                <a:latin typeface="Arial" charset="0"/>
              </a:rPr>
              <a:t>Limitaciones del césped natural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s-ES" sz="2400" b="1">
              <a:latin typeface="Arial" charset="0"/>
            </a:endParaRPr>
          </a:p>
          <a:p>
            <a:pPr lvl="2">
              <a:lnSpc>
                <a:spcPct val="90000"/>
              </a:lnSpc>
            </a:pPr>
            <a:r>
              <a:rPr lang="es-ES" sz="2000" b="1">
                <a:latin typeface="Arial" charset="0"/>
              </a:rPr>
              <a:t>Condiciones climatológicas extremas (altas y bajas temperaturas)</a:t>
            </a:r>
          </a:p>
          <a:p>
            <a:pPr lvl="2">
              <a:lnSpc>
                <a:spcPct val="90000"/>
              </a:lnSpc>
            </a:pPr>
            <a:r>
              <a:rPr lang="es-ES" sz="2000" b="1">
                <a:latin typeface="Arial" charset="0"/>
              </a:rPr>
              <a:t>Tiempo de uso limitado debido al mantenimiento que requiere.</a:t>
            </a:r>
          </a:p>
          <a:p>
            <a:pPr lvl="1">
              <a:lnSpc>
                <a:spcPct val="90000"/>
              </a:lnSpc>
              <a:buFont typeface="Wingdings" pitchFamily="2" charset="2"/>
              <a:buNone/>
            </a:pPr>
            <a:endParaRPr lang="es-ES" sz="2400" b="1"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194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2268538" y="260350"/>
            <a:ext cx="4475162" cy="561975"/>
          </a:xfrm>
        </p:spPr>
        <p:txBody>
          <a:bodyPr/>
          <a:lstStyle/>
          <a:p>
            <a:r>
              <a:rPr lang="es-ES" sz="2800">
                <a:latin typeface="Arial" charset="0"/>
              </a:rPr>
              <a:t>Análisis de Sensibilidad</a:t>
            </a:r>
          </a:p>
        </p:txBody>
      </p:sp>
      <p:pic>
        <p:nvPicPr>
          <p:cNvPr id="136196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00213"/>
            <a:ext cx="7632700" cy="473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6198" name="Text Box 6"/>
          <p:cNvSpPr txBox="1">
            <a:spLocks noChangeArrowheads="1"/>
          </p:cNvSpPr>
          <p:nvPr/>
        </p:nvSpPr>
        <p:spPr bwMode="auto">
          <a:xfrm>
            <a:off x="2843213" y="1052513"/>
            <a:ext cx="36004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Sensibilidad al Precio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722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68313" y="1412875"/>
            <a:ext cx="8280400" cy="4721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7221" name="Text Box 5"/>
          <p:cNvSpPr txBox="1">
            <a:spLocks noChangeArrowheads="1"/>
          </p:cNvSpPr>
          <p:nvPr/>
        </p:nvSpPr>
        <p:spPr bwMode="auto">
          <a:xfrm>
            <a:off x="2268538" y="620713"/>
            <a:ext cx="475297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Sensibilidad a las Cantidades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24" name="Text Box 4"/>
          <p:cNvSpPr txBox="1">
            <a:spLocks noChangeArrowheads="1"/>
          </p:cNvSpPr>
          <p:nvPr/>
        </p:nvSpPr>
        <p:spPr bwMode="auto">
          <a:xfrm>
            <a:off x="1763713" y="549275"/>
            <a:ext cx="5903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Sensibilidad a la Tasa de Descuento </a:t>
            </a:r>
          </a:p>
        </p:txBody>
      </p:sp>
      <p:pic>
        <p:nvPicPr>
          <p:cNvPr id="133125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268413"/>
            <a:ext cx="7848600" cy="4960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292" name="Text Box 4"/>
          <p:cNvSpPr txBox="1">
            <a:spLocks noChangeArrowheads="1"/>
          </p:cNvSpPr>
          <p:nvPr/>
        </p:nvSpPr>
        <p:spPr bwMode="auto">
          <a:xfrm>
            <a:off x="1763713" y="404813"/>
            <a:ext cx="5903912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Sensibilidad Otros Ingresos </a:t>
            </a:r>
          </a:p>
        </p:txBody>
      </p:sp>
      <p:pic>
        <p:nvPicPr>
          <p:cNvPr id="140294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4213" y="1125538"/>
            <a:ext cx="7559675" cy="530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626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es-ES" sz="4000">
                <a:latin typeface="Arial" charset="0"/>
              </a:rPr>
              <a:t>CONCLUSIONES</a:t>
            </a:r>
          </a:p>
        </p:txBody>
      </p:sp>
      <p:sp>
        <p:nvSpPr>
          <p:cNvPr id="1546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23850" y="981075"/>
            <a:ext cx="8507413" cy="5472113"/>
          </a:xfrm>
        </p:spPr>
        <p:txBody>
          <a:bodyPr/>
          <a:lstStyle/>
          <a:p>
            <a:r>
              <a:rPr lang="es-ES" sz="2400">
                <a:latin typeface="Arial" charset="0"/>
              </a:rPr>
              <a:t>La práctica de deportes en general constituye un gran aporte a la sociedad.</a:t>
            </a:r>
          </a:p>
          <a:p>
            <a:pPr>
              <a:buFont typeface="Wingdings" pitchFamily="2" charset="2"/>
              <a:buNone/>
            </a:pPr>
            <a:endParaRPr lang="es-ES" sz="1200">
              <a:latin typeface="Arial" charset="0"/>
            </a:endParaRPr>
          </a:p>
          <a:p>
            <a:r>
              <a:rPr lang="es-ES" sz="2400">
                <a:latin typeface="Arial" charset="0"/>
              </a:rPr>
              <a:t>La utilización de césped sintético como superficie deportiva ha revolucionado esta industria.</a:t>
            </a:r>
          </a:p>
          <a:p>
            <a:pPr>
              <a:buFont typeface="Wingdings" pitchFamily="2" charset="2"/>
              <a:buNone/>
            </a:pPr>
            <a:endParaRPr lang="es-ES" sz="1200">
              <a:latin typeface="Arial" charset="0"/>
            </a:endParaRPr>
          </a:p>
          <a:p>
            <a:r>
              <a:rPr lang="es-ES" sz="2400">
                <a:latin typeface="Arial" charset="0"/>
              </a:rPr>
              <a:t>El 67.3% de los encuestados ha tenido algún tipo de experiencia jugando sobre césped sintético.</a:t>
            </a:r>
          </a:p>
          <a:p>
            <a:pPr>
              <a:buFont typeface="Wingdings" pitchFamily="2" charset="2"/>
              <a:buNone/>
            </a:pPr>
            <a:endParaRPr lang="es-ES" sz="1200">
              <a:latin typeface="Arial" charset="0"/>
            </a:endParaRPr>
          </a:p>
          <a:p>
            <a:r>
              <a:rPr lang="es-ES" sz="2400">
                <a:latin typeface="Arial" charset="0"/>
              </a:rPr>
              <a:t>Existe un gran nivel de aceptación hacia el proyecto (90.8%).</a:t>
            </a:r>
          </a:p>
          <a:p>
            <a:pPr>
              <a:buFont typeface="Wingdings" pitchFamily="2" charset="2"/>
              <a:buNone/>
            </a:pPr>
            <a:endParaRPr lang="es-ES" sz="1200">
              <a:latin typeface="Arial" charset="0"/>
            </a:endParaRPr>
          </a:p>
          <a:p>
            <a:r>
              <a:rPr lang="es-ES" sz="2400">
                <a:latin typeface="Arial" charset="0"/>
              </a:rPr>
              <a:t>Alto nivel de demanda.</a:t>
            </a: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  <a:p>
            <a:r>
              <a:rPr lang="es-ES" sz="2400">
                <a:latin typeface="Arial" charset="0"/>
              </a:rPr>
              <a:t>Proyecto rentable considerando los resultados financieros</a:t>
            </a:r>
          </a:p>
          <a:p>
            <a:pPr>
              <a:buFont typeface="Wingdings" pitchFamily="2" charset="2"/>
              <a:buNone/>
            </a:pPr>
            <a:endParaRPr lang="es-ES" sz="2400">
              <a:latin typeface="Arial" charset="0"/>
            </a:endParaRPr>
          </a:p>
        </p:txBody>
      </p:sp>
    </p:spTree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650" name="Rectangle 2"/>
          <p:cNvSpPr>
            <a:spLocks noGrp="1" noRot="1" noChangeArrowheads="1"/>
          </p:cNvSpPr>
          <p:nvPr>
            <p:ph type="title"/>
          </p:nvPr>
        </p:nvSpPr>
        <p:spPr>
          <a:xfrm>
            <a:off x="1692275" y="333375"/>
            <a:ext cx="5976938" cy="561975"/>
          </a:xfrm>
        </p:spPr>
        <p:txBody>
          <a:bodyPr/>
          <a:lstStyle/>
          <a:p>
            <a:r>
              <a:rPr lang="es-ES" sz="4000">
                <a:latin typeface="Arial" charset="0"/>
              </a:rPr>
              <a:t>RECOMENDACIONES</a:t>
            </a:r>
          </a:p>
        </p:txBody>
      </p:sp>
      <p:sp>
        <p:nvSpPr>
          <p:cNvPr id="155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79388" y="1196975"/>
            <a:ext cx="8713787" cy="5472113"/>
          </a:xfrm>
        </p:spPr>
        <p:txBody>
          <a:bodyPr/>
          <a:lstStyle/>
          <a:p>
            <a:pPr>
              <a:lnSpc>
                <a:spcPct val="80000"/>
              </a:lnSpc>
            </a:pPr>
            <a:r>
              <a:rPr lang="es-ES" sz="2400">
                <a:latin typeface="Arial" charset="0"/>
              </a:rPr>
              <a:t>Poner mucho énfasis en las  otras fuentes de ingresos como son los campeonatos, la escuela para niños y  la venta de espacios publicitarios.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0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400">
                <a:latin typeface="Arial" charset="0"/>
              </a:rPr>
              <a:t>Incursionar en otro tipo de actividades que podrían ser desarrolladas en las horas en las que el complejo no está siendo utilizado. 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0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400">
                <a:latin typeface="Arial" charset="0"/>
              </a:rPr>
              <a:t>Gestionar alianzas estratégicas con auspiciantes para la realización de los campeonatos.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0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400">
                <a:latin typeface="Arial" charset="0"/>
              </a:rPr>
              <a:t>Plantearse como objetivo la renovación del contrato de alquiler o la compra de los terrenos, para obtener más réditos de la inversión realizada.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endParaRPr lang="es-ES" sz="1000">
              <a:latin typeface="Arial" charset="0"/>
            </a:endParaRPr>
          </a:p>
          <a:p>
            <a:pPr>
              <a:lnSpc>
                <a:spcPct val="80000"/>
              </a:lnSpc>
            </a:pPr>
            <a:r>
              <a:rPr lang="es-ES" sz="2400">
                <a:latin typeface="Arial" charset="0"/>
              </a:rPr>
              <a:t>Se puede recomendar a los inversionistas la implementación del proyecto debido a los resultados favorables que se obtuvieron.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7" name="Text Box 3"/>
          <p:cNvSpPr txBox="1">
            <a:spLocks noChangeArrowheads="1"/>
          </p:cNvSpPr>
          <p:nvPr/>
        </p:nvSpPr>
        <p:spPr bwMode="auto">
          <a:xfrm>
            <a:off x="755650" y="2060575"/>
            <a:ext cx="7416800" cy="314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0000" b="1">
                <a:latin typeface="Arial Black" pitchFamily="34" charset="0"/>
              </a:rPr>
              <a:t>¡MUCHAS GRACIAS!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523" name="Picture 3" descr="foto0006 00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052513"/>
            <a:ext cx="7489825" cy="484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7524" name="Rectangle 4"/>
          <p:cNvSpPr>
            <a:spLocks noGrp="1" noRot="1" noChangeArrowheads="1"/>
          </p:cNvSpPr>
          <p:nvPr>
            <p:ph type="title"/>
          </p:nvPr>
        </p:nvSpPr>
        <p:spPr>
          <a:xfrm>
            <a:off x="3132138" y="260350"/>
            <a:ext cx="3035300" cy="777875"/>
          </a:xfrm>
        </p:spPr>
        <p:txBody>
          <a:bodyPr/>
          <a:lstStyle/>
          <a:p>
            <a:r>
              <a:rPr lang="es-ES" sz="2800">
                <a:latin typeface="Arial" charset="0"/>
              </a:rPr>
              <a:t>Ubicación</a:t>
            </a:r>
          </a:p>
        </p:txBody>
      </p:sp>
      <p:sp>
        <p:nvSpPr>
          <p:cNvPr id="107526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243888" y="6021388"/>
            <a:ext cx="720725" cy="62071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33" name="AutoShape 9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8388350" y="6021388"/>
            <a:ext cx="576263" cy="647700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  <p:sp>
        <p:nvSpPr>
          <p:cNvPr id="103435" name="Text Box 11"/>
          <p:cNvSpPr txBox="1">
            <a:spLocks noChangeArrowheads="1"/>
          </p:cNvSpPr>
          <p:nvPr/>
        </p:nvSpPr>
        <p:spPr bwMode="auto">
          <a:xfrm>
            <a:off x="3276600" y="404813"/>
            <a:ext cx="2951163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latin typeface="Arial" charset="0"/>
              </a:rPr>
              <a:t>Inversión Inicial</a:t>
            </a:r>
          </a:p>
        </p:txBody>
      </p:sp>
      <p:sp>
        <p:nvSpPr>
          <p:cNvPr id="103437" name="Rectangle 13"/>
          <p:cNvSpPr>
            <a:spLocks noChangeArrowheads="1"/>
          </p:cNvSpPr>
          <p:nvPr/>
        </p:nvSpPr>
        <p:spPr bwMode="auto">
          <a:xfrm>
            <a:off x="0" y="25384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3436" name="Object 12"/>
          <p:cNvGraphicFramePr>
            <a:graphicFrameLocks noChangeAspect="1"/>
          </p:cNvGraphicFramePr>
          <p:nvPr/>
        </p:nvGraphicFramePr>
        <p:xfrm>
          <a:off x="179388" y="1196975"/>
          <a:ext cx="2447925" cy="2303463"/>
        </p:xfrm>
        <a:graphic>
          <a:graphicData uri="http://schemas.openxmlformats.org/presentationml/2006/ole">
            <p:oleObj spid="_x0000_s103436" name="Hoja de cálculo" r:id="rId4" imgW="2438400" imgH="1790700" progId="Excel.Sheet.8">
              <p:embed/>
            </p:oleObj>
          </a:graphicData>
        </a:graphic>
      </p:graphicFrame>
      <p:sp>
        <p:nvSpPr>
          <p:cNvPr id="103439" name="Rectangle 15"/>
          <p:cNvSpPr>
            <a:spLocks noChangeArrowheads="1"/>
          </p:cNvSpPr>
          <p:nvPr/>
        </p:nvSpPr>
        <p:spPr bwMode="auto">
          <a:xfrm>
            <a:off x="0" y="30099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3438" name="Object 14"/>
          <p:cNvGraphicFramePr>
            <a:graphicFrameLocks noChangeAspect="1"/>
          </p:cNvGraphicFramePr>
          <p:nvPr/>
        </p:nvGraphicFramePr>
        <p:xfrm>
          <a:off x="2843213" y="1341438"/>
          <a:ext cx="3097212" cy="1008062"/>
        </p:xfrm>
        <a:graphic>
          <a:graphicData uri="http://schemas.openxmlformats.org/presentationml/2006/ole">
            <p:oleObj spid="_x0000_s103438" name="Hoja de cálculo" r:id="rId5" imgW="3124200" imgH="857402" progId="Excel.Sheet.8">
              <p:embed/>
            </p:oleObj>
          </a:graphicData>
        </a:graphic>
      </p:graphicFrame>
      <p:sp>
        <p:nvSpPr>
          <p:cNvPr id="103441" name="Rectangle 17"/>
          <p:cNvSpPr>
            <a:spLocks noChangeArrowheads="1"/>
          </p:cNvSpPr>
          <p:nvPr/>
        </p:nvSpPr>
        <p:spPr bwMode="auto">
          <a:xfrm>
            <a:off x="0" y="21526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3440" name="Object 16"/>
          <p:cNvGraphicFramePr>
            <a:graphicFrameLocks noChangeAspect="1"/>
          </p:cNvGraphicFramePr>
          <p:nvPr/>
        </p:nvGraphicFramePr>
        <p:xfrm>
          <a:off x="6156325" y="1196975"/>
          <a:ext cx="2795588" cy="2447925"/>
        </p:xfrm>
        <a:graphic>
          <a:graphicData uri="http://schemas.openxmlformats.org/presentationml/2006/ole">
            <p:oleObj spid="_x0000_s103440" name="Hoja de cálculo" r:id="rId6" imgW="3200400" imgH="2600249" progId="Excel.Sheet.8">
              <p:embed/>
            </p:oleObj>
          </a:graphicData>
        </a:graphic>
      </p:graphicFrame>
      <p:sp>
        <p:nvSpPr>
          <p:cNvPr id="103443" name="Rectangle 19"/>
          <p:cNvSpPr>
            <a:spLocks noChangeArrowheads="1"/>
          </p:cNvSpPr>
          <p:nvPr/>
        </p:nvSpPr>
        <p:spPr bwMode="auto">
          <a:xfrm>
            <a:off x="0" y="1600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3442" name="Object 18"/>
          <p:cNvGraphicFramePr>
            <a:graphicFrameLocks noChangeAspect="1"/>
          </p:cNvGraphicFramePr>
          <p:nvPr/>
        </p:nvGraphicFramePr>
        <p:xfrm>
          <a:off x="2700338" y="2565400"/>
          <a:ext cx="3371850" cy="3802063"/>
        </p:xfrm>
        <a:graphic>
          <a:graphicData uri="http://schemas.openxmlformats.org/presentationml/2006/ole">
            <p:oleObj spid="_x0000_s103442" name="Hoja de cálculo" r:id="rId7" imgW="3686251" imgH="3733800" progId="Excel.Sheet.8">
              <p:embed/>
            </p:oleObj>
          </a:graphicData>
        </a:graphic>
      </p:graphicFrame>
      <p:sp>
        <p:nvSpPr>
          <p:cNvPr id="103445" name="Rectangle 21"/>
          <p:cNvSpPr>
            <a:spLocks noChangeArrowheads="1"/>
          </p:cNvSpPr>
          <p:nvPr/>
        </p:nvSpPr>
        <p:spPr bwMode="auto">
          <a:xfrm>
            <a:off x="0" y="2457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3444" name="Object 20"/>
          <p:cNvGraphicFramePr>
            <a:graphicFrameLocks noChangeAspect="1"/>
          </p:cNvGraphicFramePr>
          <p:nvPr/>
        </p:nvGraphicFramePr>
        <p:xfrm>
          <a:off x="6227763" y="3860800"/>
          <a:ext cx="2736850" cy="2155825"/>
        </p:xfrm>
        <a:graphic>
          <a:graphicData uri="http://schemas.openxmlformats.org/presentationml/2006/ole">
            <p:oleObj spid="_x0000_s103444" name="Hoja de cálculo" r:id="rId8" imgW="2686202" imgH="2276551" progId="Excel.Sheet.8">
              <p:embed/>
            </p:oleObj>
          </a:graphicData>
        </a:graphic>
      </p:graphicFrame>
      <p:sp>
        <p:nvSpPr>
          <p:cNvPr id="103447" name="Rectangle 23"/>
          <p:cNvSpPr>
            <a:spLocks noChangeArrowheads="1"/>
          </p:cNvSpPr>
          <p:nvPr/>
        </p:nvSpPr>
        <p:spPr bwMode="auto">
          <a:xfrm>
            <a:off x="0" y="2719388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3446" name="Object 22"/>
          <p:cNvGraphicFramePr>
            <a:graphicFrameLocks noChangeAspect="1"/>
          </p:cNvGraphicFramePr>
          <p:nvPr/>
        </p:nvGraphicFramePr>
        <p:xfrm>
          <a:off x="179388" y="3789363"/>
          <a:ext cx="2376487" cy="1744662"/>
        </p:xfrm>
        <a:graphic>
          <a:graphicData uri="http://schemas.openxmlformats.org/presentationml/2006/ole">
            <p:oleObj spid="_x0000_s103446" name="Hoja de cálculo" r:id="rId9" imgW="1838249" imgH="1467002" progId="Excel.Sheet.8">
              <p:embed/>
            </p:oleObj>
          </a:graphicData>
        </a:graphic>
      </p:graphicFrame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6" name="Text Box 4"/>
          <p:cNvSpPr txBox="1">
            <a:spLocks noChangeArrowheads="1"/>
          </p:cNvSpPr>
          <p:nvPr/>
        </p:nvSpPr>
        <p:spPr bwMode="auto">
          <a:xfrm>
            <a:off x="2484438" y="260350"/>
            <a:ext cx="4751387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latin typeface="Arial" charset="0"/>
              </a:rPr>
              <a:t>Proyección de la Demanda</a:t>
            </a:r>
          </a:p>
        </p:txBody>
      </p:sp>
      <p:sp>
        <p:nvSpPr>
          <p:cNvPr id="105478" name="Rectangle 6"/>
          <p:cNvSpPr>
            <a:spLocks noChangeArrowheads="1"/>
          </p:cNvSpPr>
          <p:nvPr/>
        </p:nvSpPr>
        <p:spPr bwMode="auto">
          <a:xfrm>
            <a:off x="0" y="18478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5477" name="Object 5"/>
          <p:cNvGraphicFramePr>
            <a:graphicFrameLocks noChangeAspect="1"/>
          </p:cNvGraphicFramePr>
          <p:nvPr/>
        </p:nvGraphicFramePr>
        <p:xfrm>
          <a:off x="250825" y="1412875"/>
          <a:ext cx="3744913" cy="2346325"/>
        </p:xfrm>
        <a:graphic>
          <a:graphicData uri="http://schemas.openxmlformats.org/presentationml/2006/ole">
            <p:oleObj spid="_x0000_s105477" name="Hoja de cálculo" r:id="rId3" imgW="4791151" imgH="3257702" progId="Excel.Sheet.8">
              <p:embed/>
            </p:oleObj>
          </a:graphicData>
        </a:graphic>
      </p:graphicFrame>
      <p:graphicFrame>
        <p:nvGraphicFramePr>
          <p:cNvPr id="105480" name="Object 8"/>
          <p:cNvGraphicFramePr>
            <a:graphicFrameLocks noChangeAspect="1"/>
          </p:cNvGraphicFramePr>
          <p:nvPr/>
        </p:nvGraphicFramePr>
        <p:xfrm>
          <a:off x="4211638" y="1844675"/>
          <a:ext cx="4781550" cy="971550"/>
        </p:xfrm>
        <a:graphic>
          <a:graphicData uri="http://schemas.openxmlformats.org/presentationml/2006/ole">
            <p:oleObj spid="_x0000_s105480" name="Hoja de cálculo" r:id="rId4" imgW="4543349" imgH="1000049" progId="Excel.Sheet.8">
              <p:embed/>
            </p:oleObj>
          </a:graphicData>
        </a:graphic>
      </p:graphicFrame>
      <p:sp>
        <p:nvSpPr>
          <p:cNvPr id="105483" name="Rectangle 11"/>
          <p:cNvSpPr>
            <a:spLocks noChangeArrowheads="1"/>
          </p:cNvSpPr>
          <p:nvPr/>
        </p:nvSpPr>
        <p:spPr bwMode="auto">
          <a:xfrm>
            <a:off x="0" y="2690813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5482" name="Object 10"/>
          <p:cNvGraphicFramePr>
            <a:graphicFrameLocks noChangeAspect="1"/>
          </p:cNvGraphicFramePr>
          <p:nvPr/>
        </p:nvGraphicFramePr>
        <p:xfrm>
          <a:off x="395288" y="4292600"/>
          <a:ext cx="4543425" cy="1476375"/>
        </p:xfrm>
        <a:graphic>
          <a:graphicData uri="http://schemas.openxmlformats.org/presentationml/2006/ole">
            <p:oleObj spid="_x0000_s105482" name="Hoja de cálculo" r:id="rId5" imgW="4686300" imgH="1628851" progId="Excel.Sheet.8">
              <p:embed/>
            </p:oleObj>
          </a:graphicData>
        </a:graphic>
      </p:graphicFrame>
      <p:sp>
        <p:nvSpPr>
          <p:cNvPr id="105485" name="Rectangle 13"/>
          <p:cNvSpPr>
            <a:spLocks noChangeArrowheads="1"/>
          </p:cNvSpPr>
          <p:nvPr/>
        </p:nvSpPr>
        <p:spPr bwMode="auto">
          <a:xfrm>
            <a:off x="0" y="26955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anchor="ctr">
            <a:spAutoFit/>
          </a:bodyPr>
          <a:lstStyle/>
          <a:p>
            <a:endParaRPr lang="es-ES"/>
          </a:p>
        </p:txBody>
      </p:sp>
      <p:graphicFrame>
        <p:nvGraphicFramePr>
          <p:cNvPr id="105484" name="Object 12">
            <a:hlinkClick r:id="" action="ppaction://hlinkshowjump?jump=nextslide"/>
          </p:cNvPr>
          <p:cNvGraphicFramePr>
            <a:graphicFrameLocks noChangeAspect="1"/>
          </p:cNvGraphicFramePr>
          <p:nvPr/>
        </p:nvGraphicFramePr>
        <p:xfrm>
          <a:off x="5651500" y="4292600"/>
          <a:ext cx="2971800" cy="1466850"/>
        </p:xfrm>
        <a:graphic>
          <a:graphicData uri="http://schemas.openxmlformats.org/presentationml/2006/ole">
            <p:oleObj spid="_x0000_s105484" name="Hoja de cálculo" r:id="rId6" imgW="2971800" imgH="1467002" progId="Excel.Sheet.8">
              <p:embed/>
            </p:oleObj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140" name="Rectangle 4"/>
          <p:cNvSpPr>
            <a:spLocks noGrp="1" noChangeArrowheads="1"/>
          </p:cNvSpPr>
          <p:nvPr>
            <p:ph type="body" idx="1"/>
          </p:nvPr>
        </p:nvSpPr>
        <p:spPr>
          <a:xfrm>
            <a:off x="468313" y="620713"/>
            <a:ext cx="8229600" cy="5903912"/>
          </a:xfrm>
        </p:spPr>
        <p:txBody>
          <a:bodyPr/>
          <a:lstStyle/>
          <a:p>
            <a:r>
              <a:rPr lang="es-ES" sz="2800" b="1">
                <a:latin typeface="Arial" charset="0"/>
              </a:rPr>
              <a:t>Ventajas del césped sintético</a:t>
            </a:r>
          </a:p>
          <a:p>
            <a:pPr>
              <a:buFont typeface="Wingdings" pitchFamily="2" charset="2"/>
              <a:buNone/>
            </a:pPr>
            <a:endParaRPr lang="es-ES" sz="2800" b="1">
              <a:latin typeface="Arial" charset="0"/>
            </a:endParaRPr>
          </a:p>
          <a:p>
            <a:pPr lvl="1"/>
            <a:r>
              <a:rPr lang="es-ES" sz="2400" b="1">
                <a:latin typeface="Arial" charset="0"/>
              </a:rPr>
              <a:t>Resistencia a difíciles condiciones climáticas.</a:t>
            </a:r>
          </a:p>
          <a:p>
            <a:pPr lvl="1"/>
            <a:r>
              <a:rPr lang="es-ES" sz="2400" b="1">
                <a:latin typeface="Arial" charset="0"/>
              </a:rPr>
              <a:t>Ideal para todo tipo de infraestructuras (cubiertas o descubiertas).</a:t>
            </a:r>
          </a:p>
          <a:p>
            <a:pPr lvl="1"/>
            <a:r>
              <a:rPr lang="es-ES" sz="2400" b="1">
                <a:latin typeface="Arial" charset="0"/>
              </a:rPr>
              <a:t>Bajos costos de mantenimiento.</a:t>
            </a:r>
          </a:p>
          <a:p>
            <a:pPr lvl="1"/>
            <a:r>
              <a:rPr lang="es-ES" sz="2400" b="1">
                <a:latin typeface="Arial" charset="0"/>
              </a:rPr>
              <a:t>Prolongadas horas de uso.</a:t>
            </a:r>
          </a:p>
          <a:p>
            <a:pPr lvl="1"/>
            <a:r>
              <a:rPr lang="es-ES" sz="2400" b="1">
                <a:latin typeface="Arial" charset="0"/>
              </a:rPr>
              <a:t>Multiusos (práctica y entrenamiento de diferentes deportes, eventos de concurrencia masiva).</a:t>
            </a:r>
          </a:p>
          <a:p>
            <a:pPr lvl="1"/>
            <a:r>
              <a:rPr lang="es-ES" sz="2400" b="1">
                <a:latin typeface="Arial" charset="0"/>
              </a:rPr>
              <a:t>Alta durabilidad.</a:t>
            </a:r>
          </a:p>
          <a:p>
            <a:pPr lvl="1">
              <a:buFont typeface="Wingdings" pitchFamily="2" charset="2"/>
              <a:buNone/>
            </a:pPr>
            <a:endParaRPr lang="es-ES" sz="2400" b="1">
              <a:latin typeface="Arial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6500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51275" y="260350"/>
            <a:ext cx="4033838" cy="6335713"/>
          </a:xfrm>
          <a:prstGeom prst="rect">
            <a:avLst/>
          </a:prstGeom>
          <a:solidFill>
            <a:schemeClr val="tx1"/>
          </a:solidFill>
          <a:ln w="9525">
            <a:noFill/>
            <a:miter lim="800000"/>
            <a:headEnd/>
            <a:tailEnd/>
          </a:ln>
        </p:spPr>
      </p:pic>
      <p:sp>
        <p:nvSpPr>
          <p:cNvPr id="106501" name="Text Box 5"/>
          <p:cNvSpPr txBox="1">
            <a:spLocks noChangeArrowheads="1"/>
          </p:cNvSpPr>
          <p:nvPr/>
        </p:nvSpPr>
        <p:spPr bwMode="auto">
          <a:xfrm>
            <a:off x="250825" y="404813"/>
            <a:ext cx="2951163" cy="946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>
                <a:latin typeface="Arial" charset="0"/>
              </a:rPr>
              <a:t>Proyección de la Demanda</a:t>
            </a:r>
          </a:p>
        </p:txBody>
      </p:sp>
      <p:sp>
        <p:nvSpPr>
          <p:cNvPr id="106502" name="AutoShape 6">
            <a:hlinkClick r:id="rId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179388" y="6021388"/>
            <a:ext cx="936625" cy="620712"/>
          </a:xfrm>
          <a:prstGeom prst="actionButtonReturn">
            <a:avLst/>
          </a:prstGeom>
          <a:solidFill>
            <a:schemeClr val="accent1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es-E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557338"/>
            <a:ext cx="3960813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6" name="Picture 12" descr="Quitoacerocomercialecuatorian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59338" y="1557338"/>
            <a:ext cx="3400425" cy="204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7" name="Picture 13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292600"/>
            <a:ext cx="4392612" cy="2306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38" name="Text Box 14"/>
          <p:cNvSpPr txBox="1">
            <a:spLocks noChangeArrowheads="1"/>
          </p:cNvSpPr>
          <p:nvPr/>
        </p:nvSpPr>
        <p:spPr bwMode="auto">
          <a:xfrm>
            <a:off x="4067175" y="1052513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FÚTBOL</a:t>
            </a:r>
          </a:p>
        </p:txBody>
      </p:sp>
      <p:sp>
        <p:nvSpPr>
          <p:cNvPr id="26639" name="Text Box 15"/>
          <p:cNvSpPr txBox="1">
            <a:spLocks noChangeArrowheads="1"/>
          </p:cNvSpPr>
          <p:nvPr/>
        </p:nvSpPr>
        <p:spPr bwMode="auto">
          <a:xfrm>
            <a:off x="1979613" y="3789363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TENIS</a:t>
            </a:r>
          </a:p>
        </p:txBody>
      </p:sp>
      <p:sp>
        <p:nvSpPr>
          <p:cNvPr id="26641" name="Text Box 17"/>
          <p:cNvSpPr txBox="1">
            <a:spLocks noChangeArrowheads="1"/>
          </p:cNvSpPr>
          <p:nvPr/>
        </p:nvSpPr>
        <p:spPr bwMode="auto">
          <a:xfrm>
            <a:off x="6300788" y="3789363"/>
            <a:ext cx="12954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GOLF</a:t>
            </a:r>
          </a:p>
        </p:txBody>
      </p:sp>
      <p:pic>
        <p:nvPicPr>
          <p:cNvPr id="26642" name="Picture 18" descr="4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508625" y="4292600"/>
            <a:ext cx="3028950" cy="2066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6643" name="Text Box 19"/>
          <p:cNvSpPr txBox="1">
            <a:spLocks noChangeArrowheads="1"/>
          </p:cNvSpPr>
          <p:nvPr/>
        </p:nvSpPr>
        <p:spPr bwMode="auto">
          <a:xfrm>
            <a:off x="395288" y="476250"/>
            <a:ext cx="8316912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>
                <a:latin typeface="Arial" charset="0"/>
              </a:rPr>
              <a:t>Deportes practicados sobre césped sintético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7" name="Picture 9" descr="http://www.pastoartificial.com.mx/galeria/18.gif"/>
          <p:cNvPicPr>
            <a:picLocks noChangeAspect="1" noChangeArrowheads="1"/>
          </p:cNvPicPr>
          <p:nvPr/>
        </p:nvPicPr>
        <p:blipFill>
          <a:blip r:embed="rId2" r:link="rId3"/>
          <a:srcRect/>
          <a:stretch>
            <a:fillRect/>
          </a:stretch>
        </p:blipFill>
        <p:spPr bwMode="auto">
          <a:xfrm>
            <a:off x="684213" y="1052513"/>
            <a:ext cx="3105150" cy="2085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8" name="Picture 1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716463" y="1052513"/>
            <a:ext cx="38163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59" name="Picture 1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68313" y="4221163"/>
            <a:ext cx="3657600" cy="1866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7660" name="Picture 12" descr="19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859338" y="4221163"/>
            <a:ext cx="3857625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61" name="Text Box 13"/>
          <p:cNvSpPr txBox="1">
            <a:spLocks noChangeArrowheads="1"/>
          </p:cNvSpPr>
          <p:nvPr/>
        </p:nvSpPr>
        <p:spPr bwMode="auto">
          <a:xfrm>
            <a:off x="1476375" y="549275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BEISBOL</a:t>
            </a:r>
          </a:p>
        </p:txBody>
      </p:sp>
      <p:sp>
        <p:nvSpPr>
          <p:cNvPr id="27662" name="Text Box 14"/>
          <p:cNvSpPr txBox="1">
            <a:spLocks noChangeArrowheads="1"/>
          </p:cNvSpPr>
          <p:nvPr/>
        </p:nvSpPr>
        <p:spPr bwMode="auto">
          <a:xfrm>
            <a:off x="6084888" y="549275"/>
            <a:ext cx="129540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RUGBY</a:t>
            </a:r>
          </a:p>
        </p:txBody>
      </p:sp>
      <p:sp>
        <p:nvSpPr>
          <p:cNvPr id="27663" name="Text Box 15"/>
          <p:cNvSpPr txBox="1">
            <a:spLocks noChangeArrowheads="1"/>
          </p:cNvSpPr>
          <p:nvPr/>
        </p:nvSpPr>
        <p:spPr bwMode="auto">
          <a:xfrm>
            <a:off x="539750" y="3716338"/>
            <a:ext cx="35290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JOCKEY SOBRE PASTO</a:t>
            </a:r>
          </a:p>
        </p:txBody>
      </p:sp>
      <p:sp>
        <p:nvSpPr>
          <p:cNvPr id="27664" name="Text Box 16"/>
          <p:cNvSpPr txBox="1">
            <a:spLocks noChangeArrowheads="1"/>
          </p:cNvSpPr>
          <p:nvPr/>
        </p:nvSpPr>
        <p:spPr bwMode="auto">
          <a:xfrm>
            <a:off x="5580063" y="3644900"/>
            <a:ext cx="25923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1800" b="1">
                <a:latin typeface="Arial" charset="0"/>
              </a:rPr>
              <a:t>FÚTBOL AMERICANO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Rectangle 2"/>
          <p:cNvSpPr>
            <a:spLocks noGrp="1" noRot="1" noChangeArrowheads="1"/>
          </p:cNvSpPr>
          <p:nvPr>
            <p:ph type="title" idx="4294967295"/>
          </p:nvPr>
        </p:nvSpPr>
        <p:spPr>
          <a:xfrm>
            <a:off x="468313" y="260350"/>
            <a:ext cx="8229600" cy="1143000"/>
          </a:xfrm>
        </p:spPr>
        <p:txBody>
          <a:bodyPr/>
          <a:lstStyle/>
          <a:p>
            <a:r>
              <a:rPr lang="es-ES" sz="4000"/>
              <a:t>CAPÍTULO II</a:t>
            </a:r>
            <a:br>
              <a:rPr lang="es-ES" sz="4000"/>
            </a:br>
            <a:r>
              <a:rPr lang="es-ES" sz="4000"/>
              <a:t>ESTUDIO DE MERCADO</a:t>
            </a:r>
          </a:p>
        </p:txBody>
      </p:sp>
      <p:pic>
        <p:nvPicPr>
          <p:cNvPr id="89108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11188" y="3644900"/>
            <a:ext cx="4679950" cy="2840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9109" name="Picture 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95963" y="2420938"/>
            <a:ext cx="2959100" cy="4032250"/>
          </a:xfrm>
          <a:prstGeom prst="rect">
            <a:avLst/>
          </a:prstGeom>
          <a:noFill/>
        </p:spPr>
      </p:pic>
      <p:sp>
        <p:nvSpPr>
          <p:cNvPr id="89110" name="Text Box 22"/>
          <p:cNvSpPr txBox="1">
            <a:spLocks noChangeArrowheads="1"/>
          </p:cNvSpPr>
          <p:nvPr/>
        </p:nvSpPr>
        <p:spPr bwMode="auto">
          <a:xfrm>
            <a:off x="250825" y="1773238"/>
            <a:ext cx="5329238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 b="1">
                <a:latin typeface="Arial" charset="0"/>
              </a:rPr>
              <a:t>La selección del deporte que sería incluido en el proyecto se la realizó en base a información obtenida en organismos deportivos.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8722" name="Rectangle 2"/>
          <p:cNvSpPr>
            <a:spLocks noGrp="1" noRot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s-ES" sz="2800">
                <a:latin typeface="Arial" charset="0"/>
              </a:rPr>
              <a:t>Definición del servicio</a:t>
            </a:r>
          </a:p>
        </p:txBody>
      </p:sp>
      <p:sp>
        <p:nvSpPr>
          <p:cNvPr id="1587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s-ES" sz="2800">
                <a:latin typeface="Arial" charset="0"/>
              </a:rPr>
              <a:t>Complejo de canchas deportivas de césped sintético           Fútbol         Alquiler   </a:t>
            </a:r>
          </a:p>
          <a:p>
            <a:pPr lvl="1">
              <a:buFont typeface="Wingdings" pitchFamily="2" charset="2"/>
              <a:buNone/>
            </a:pPr>
            <a:endParaRPr lang="es-ES">
              <a:latin typeface="Arial" charset="0"/>
            </a:endParaRPr>
          </a:p>
          <a:p>
            <a:pPr lvl="1"/>
            <a:r>
              <a:rPr lang="es-ES" sz="2400">
                <a:latin typeface="Arial" charset="0"/>
              </a:rPr>
              <a:t>Bar</a:t>
            </a:r>
          </a:p>
          <a:p>
            <a:pPr lvl="1"/>
            <a:r>
              <a:rPr lang="es-ES" sz="2400">
                <a:latin typeface="Arial" charset="0"/>
              </a:rPr>
              <a:t>Camerinos</a:t>
            </a:r>
          </a:p>
          <a:p>
            <a:pPr lvl="1"/>
            <a:r>
              <a:rPr lang="es-ES" sz="2400">
                <a:latin typeface="Arial" charset="0"/>
              </a:rPr>
              <a:t>Servicios</a:t>
            </a:r>
          </a:p>
          <a:p>
            <a:pPr lvl="2"/>
            <a:r>
              <a:rPr lang="es-ES" sz="2000">
                <a:latin typeface="Arial" charset="0"/>
              </a:rPr>
              <a:t>Escuela de fútbol</a:t>
            </a:r>
          </a:p>
          <a:p>
            <a:pPr lvl="2"/>
            <a:r>
              <a:rPr lang="es-ES" sz="2000">
                <a:latin typeface="Arial" charset="0"/>
              </a:rPr>
              <a:t>Campeonatos</a:t>
            </a:r>
          </a:p>
        </p:txBody>
      </p:sp>
      <p:sp>
        <p:nvSpPr>
          <p:cNvPr id="158724" name="Line 4"/>
          <p:cNvSpPr>
            <a:spLocks noChangeShapeType="1"/>
          </p:cNvSpPr>
          <p:nvPr/>
        </p:nvSpPr>
        <p:spPr bwMode="auto">
          <a:xfrm>
            <a:off x="2411413" y="2349500"/>
            <a:ext cx="719137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  <p:sp>
        <p:nvSpPr>
          <p:cNvPr id="158727" name="Line 7"/>
          <p:cNvSpPr>
            <a:spLocks noChangeShapeType="1"/>
          </p:cNvSpPr>
          <p:nvPr/>
        </p:nvSpPr>
        <p:spPr bwMode="auto">
          <a:xfrm>
            <a:off x="4356100" y="2276475"/>
            <a:ext cx="719138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s-E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Secuencia">
  <a:themeElements>
    <a:clrScheme name="Secuencia 1">
      <a:dk1>
        <a:srgbClr val="000514"/>
      </a:dk1>
      <a:lt1>
        <a:srgbClr val="FFFFFF"/>
      </a:lt1>
      <a:dk2>
        <a:srgbClr val="003399"/>
      </a:dk2>
      <a:lt2>
        <a:srgbClr val="E5E5FF"/>
      </a:lt2>
      <a:accent1>
        <a:srgbClr val="0099CC"/>
      </a:accent1>
      <a:accent2>
        <a:srgbClr val="A886E0"/>
      </a:accent2>
      <a:accent3>
        <a:srgbClr val="AAADCA"/>
      </a:accent3>
      <a:accent4>
        <a:srgbClr val="DADADA"/>
      </a:accent4>
      <a:accent5>
        <a:srgbClr val="AACAE2"/>
      </a:accent5>
      <a:accent6>
        <a:srgbClr val="9879CB"/>
      </a:accent6>
      <a:hlink>
        <a:srgbClr val="FFCC00"/>
      </a:hlink>
      <a:folHlink>
        <a:srgbClr val="FFFFCC"/>
      </a:folHlink>
    </a:clrScheme>
    <a:fontScheme name="Secuencia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Secuencia 1">
        <a:dk1>
          <a:srgbClr val="000514"/>
        </a:dk1>
        <a:lt1>
          <a:srgbClr val="FFFFFF"/>
        </a:lt1>
        <a:dk2>
          <a:srgbClr val="003399"/>
        </a:dk2>
        <a:lt2>
          <a:srgbClr val="E5E5FF"/>
        </a:lt2>
        <a:accent1>
          <a:srgbClr val="0099CC"/>
        </a:accent1>
        <a:accent2>
          <a:srgbClr val="A886E0"/>
        </a:accent2>
        <a:accent3>
          <a:srgbClr val="AAADCA"/>
        </a:accent3>
        <a:accent4>
          <a:srgbClr val="DADADA"/>
        </a:accent4>
        <a:accent5>
          <a:srgbClr val="AACAE2"/>
        </a:accent5>
        <a:accent6>
          <a:srgbClr val="9879CB"/>
        </a:accent6>
        <a:hlink>
          <a:srgbClr val="FFCC00"/>
        </a:hlink>
        <a:folHlink>
          <a:srgbClr val="FFFFCC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2">
        <a:dk1>
          <a:srgbClr val="3E3E5C"/>
        </a:dk1>
        <a:lt1>
          <a:srgbClr val="FFFFFF"/>
        </a:lt1>
        <a:dk2>
          <a:srgbClr val="666699"/>
        </a:dk2>
        <a:lt2>
          <a:srgbClr val="DFDFE9"/>
        </a:lt2>
        <a:accent1>
          <a:srgbClr val="CC66FF"/>
        </a:accent1>
        <a:accent2>
          <a:srgbClr val="679ACD"/>
        </a:accent2>
        <a:accent3>
          <a:srgbClr val="B8B8CA"/>
        </a:accent3>
        <a:accent4>
          <a:srgbClr val="DADADA"/>
        </a:accent4>
        <a:accent5>
          <a:srgbClr val="E2B8FF"/>
        </a:accent5>
        <a:accent6>
          <a:srgbClr val="5D8BBA"/>
        </a:accent6>
        <a:hlink>
          <a:srgbClr val="CCE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3">
        <a:dk1>
          <a:srgbClr val="2A5400"/>
        </a:dk1>
        <a:lt1>
          <a:srgbClr val="FFFFFF"/>
        </a:lt1>
        <a:dk2>
          <a:srgbClr val="4A9400"/>
        </a:dk2>
        <a:lt2>
          <a:srgbClr val="BAE8BA"/>
        </a:lt2>
        <a:accent1>
          <a:srgbClr val="33CC33"/>
        </a:accent1>
        <a:accent2>
          <a:srgbClr val="99CC00"/>
        </a:accent2>
        <a:accent3>
          <a:srgbClr val="B1C8AA"/>
        </a:accent3>
        <a:accent4>
          <a:srgbClr val="DADADA"/>
        </a:accent4>
        <a:accent5>
          <a:srgbClr val="ADE2AD"/>
        </a:accent5>
        <a:accent6>
          <a:srgbClr val="8AB900"/>
        </a:accent6>
        <a:hlink>
          <a:srgbClr val="99FF33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4">
        <a:dk1>
          <a:srgbClr val="000000"/>
        </a:dk1>
        <a:lt1>
          <a:srgbClr val="FFFFFF"/>
        </a:lt1>
        <a:dk2>
          <a:srgbClr val="51596D"/>
        </a:dk2>
        <a:lt2>
          <a:srgbClr val="DDDDDD"/>
        </a:lt2>
        <a:accent1>
          <a:srgbClr val="787E8A"/>
        </a:accent1>
        <a:accent2>
          <a:srgbClr val="339966"/>
        </a:accent2>
        <a:accent3>
          <a:srgbClr val="B3B5BA"/>
        </a:accent3>
        <a:accent4>
          <a:srgbClr val="DADADA"/>
        </a:accent4>
        <a:accent5>
          <a:srgbClr val="BEC0C4"/>
        </a:accent5>
        <a:accent6>
          <a:srgbClr val="2D8A5C"/>
        </a:accent6>
        <a:hlink>
          <a:srgbClr val="00FFFF"/>
        </a:hlink>
        <a:folHlink>
          <a:srgbClr val="74B6D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5">
        <a:dk1>
          <a:srgbClr val="5C1F00"/>
        </a:dk1>
        <a:lt1>
          <a:srgbClr val="FFFFFF"/>
        </a:lt1>
        <a:dk2>
          <a:srgbClr val="8C0000"/>
        </a:dk2>
        <a:lt2>
          <a:srgbClr val="DFD293"/>
        </a:lt2>
        <a:accent1>
          <a:srgbClr val="FF6845"/>
        </a:accent1>
        <a:accent2>
          <a:srgbClr val="BE7960"/>
        </a:accent2>
        <a:accent3>
          <a:srgbClr val="C5AAAA"/>
        </a:accent3>
        <a:accent4>
          <a:srgbClr val="DADADA"/>
        </a:accent4>
        <a:accent5>
          <a:srgbClr val="FFB9B0"/>
        </a:accent5>
        <a:accent6>
          <a:srgbClr val="AC6D56"/>
        </a:accent6>
        <a:hlink>
          <a:srgbClr val="FFFF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6">
        <a:dk1>
          <a:srgbClr val="5E4444"/>
        </a:dk1>
        <a:lt1>
          <a:srgbClr val="F7F3F3"/>
        </a:lt1>
        <a:dk2>
          <a:srgbClr val="8A6362"/>
        </a:dk2>
        <a:lt2>
          <a:srgbClr val="D8C1BA"/>
        </a:lt2>
        <a:accent1>
          <a:srgbClr val="CC6600"/>
        </a:accent1>
        <a:accent2>
          <a:srgbClr val="C16059"/>
        </a:accent2>
        <a:accent3>
          <a:srgbClr val="C4B7B7"/>
        </a:accent3>
        <a:accent4>
          <a:srgbClr val="D3D0D0"/>
        </a:accent4>
        <a:accent5>
          <a:srgbClr val="E2B8AA"/>
        </a:accent5>
        <a:accent6>
          <a:srgbClr val="AF5650"/>
        </a:accent6>
        <a:hlink>
          <a:srgbClr val="FFCC00"/>
        </a:hlink>
        <a:folHlink>
          <a:srgbClr val="CBB55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7">
        <a:dk1>
          <a:srgbClr val="7F6737"/>
        </a:dk1>
        <a:lt1>
          <a:srgbClr val="FFFFFF"/>
        </a:lt1>
        <a:dk2>
          <a:srgbClr val="BFA673"/>
        </a:dk2>
        <a:lt2>
          <a:srgbClr val="E6E3AA"/>
        </a:lt2>
        <a:accent1>
          <a:srgbClr val="FFCC00"/>
        </a:accent1>
        <a:accent2>
          <a:srgbClr val="808000"/>
        </a:accent2>
        <a:accent3>
          <a:srgbClr val="DCD0BC"/>
        </a:accent3>
        <a:accent4>
          <a:srgbClr val="DADADA"/>
        </a:accent4>
        <a:accent5>
          <a:srgbClr val="FFE2AA"/>
        </a:accent5>
        <a:accent6>
          <a:srgbClr val="737300"/>
        </a:accent6>
        <a:hlink>
          <a:srgbClr val="784700"/>
        </a:hlink>
        <a:folHlink>
          <a:srgbClr val="9A72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ecuencia 8">
        <a:dk1>
          <a:srgbClr val="4B2500"/>
        </a:dk1>
        <a:lt1>
          <a:srgbClr val="F9F0D3"/>
        </a:lt1>
        <a:dk2>
          <a:srgbClr val="A69564"/>
        </a:dk2>
        <a:lt2>
          <a:srgbClr val="EFDEAF"/>
        </a:lt2>
        <a:accent1>
          <a:srgbClr val="FFFFE3"/>
        </a:accent1>
        <a:accent2>
          <a:srgbClr val="BFBFA7"/>
        </a:accent2>
        <a:accent3>
          <a:srgbClr val="FBF6E6"/>
        </a:accent3>
        <a:accent4>
          <a:srgbClr val="3F1E00"/>
        </a:accent4>
        <a:accent5>
          <a:srgbClr val="FFFFEF"/>
        </a:accent5>
        <a:accent6>
          <a:srgbClr val="ADAD97"/>
        </a:accent6>
        <a:hlink>
          <a:srgbClr val="7B6D47"/>
        </a:hlink>
        <a:folHlink>
          <a:srgbClr val="A99D2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ecuencia 9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CECFF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E2F4FF"/>
        </a:accent5>
        <a:accent6>
          <a:srgbClr val="2D2D8A"/>
        </a:accent6>
        <a:hlink>
          <a:srgbClr val="6600FF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Stream</Template>
  <TotalTime>2714</TotalTime>
  <Words>1208</Words>
  <Application>Microsoft Office PowerPoint</Application>
  <PresentationFormat>Presentación en pantalla (4:3)</PresentationFormat>
  <Paragraphs>288</Paragraphs>
  <Slides>50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50</vt:i4>
      </vt:variant>
    </vt:vector>
  </HeadingPairs>
  <TitlesOfParts>
    <vt:vector size="58" baseType="lpstr">
      <vt:lpstr>Arial</vt:lpstr>
      <vt:lpstr>Garamond</vt:lpstr>
      <vt:lpstr>Times New Roman</vt:lpstr>
      <vt:lpstr>Wingdings</vt:lpstr>
      <vt:lpstr>Arial Black</vt:lpstr>
      <vt:lpstr>Secuencia</vt:lpstr>
      <vt:lpstr>Hoja de cálculo de Microsoft Office Excel</vt:lpstr>
      <vt:lpstr>Microsoft Editor de ecuaciones 3.0</vt:lpstr>
      <vt:lpstr>“PROYECTO PARA LA IMPLEMENTACIÓN DE UN COMPLEJO DE CANCHAS DEPORTIVAS DE CÉSPED SINTÉTICO EN LA CIUDAD DE GUAYAQUIL”</vt:lpstr>
      <vt:lpstr>CAPÍTULO I  GENERALIDADES</vt:lpstr>
      <vt:lpstr>Importancia del deporte</vt:lpstr>
      <vt:lpstr>El Césped Sintético y los Deportes</vt:lpstr>
      <vt:lpstr>Diapositiva 5</vt:lpstr>
      <vt:lpstr>Diapositiva 6</vt:lpstr>
      <vt:lpstr>Diapositiva 7</vt:lpstr>
      <vt:lpstr>CAPÍTULO II ESTUDIO DE MERCADO</vt:lpstr>
      <vt:lpstr>Definición del servicio</vt:lpstr>
      <vt:lpstr>Investigación de Mercados Objetivos</vt:lpstr>
      <vt:lpstr>Resultados de la Investigación Exploratoria</vt:lpstr>
      <vt:lpstr>Investigación Descriptiva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Matriz de Crecimiento Participación BCG</vt:lpstr>
      <vt:lpstr>Análisis de la Segmentación</vt:lpstr>
      <vt:lpstr>Modelo de Implicación Foote Cone &amp; Belding</vt:lpstr>
      <vt:lpstr>Modelo de las cinco fuerzas de PORTER</vt:lpstr>
      <vt:lpstr>MARKETING MIX</vt:lpstr>
      <vt:lpstr>Diapositiva 25</vt:lpstr>
      <vt:lpstr>CAPÍTULO IV ESTUDIO TÉCNICO</vt:lpstr>
      <vt:lpstr>Especificaciones Técnicas del Césped Sintético</vt:lpstr>
      <vt:lpstr>Requerimientos Técnicos para la Instalación.</vt:lpstr>
      <vt:lpstr>Diapositiva 29</vt:lpstr>
      <vt:lpstr>Diapositiva 30</vt:lpstr>
      <vt:lpstr>Edificio:</vt:lpstr>
      <vt:lpstr>CAPÍTULO V ANÁLISIS ECONÓMICO Y FINANCIERO</vt:lpstr>
      <vt:lpstr>Determinación de los ingresos:</vt:lpstr>
      <vt:lpstr>Diapositiva 34</vt:lpstr>
      <vt:lpstr>Diapositiva 35</vt:lpstr>
      <vt:lpstr>Diapositiva 36</vt:lpstr>
      <vt:lpstr>Diapositiva 37</vt:lpstr>
      <vt:lpstr>Diapositiva 38</vt:lpstr>
      <vt:lpstr>Análisis de Rentabilidad</vt:lpstr>
      <vt:lpstr>Análisis de Sensibilidad</vt:lpstr>
      <vt:lpstr>Diapositiva 41</vt:lpstr>
      <vt:lpstr>Diapositiva 42</vt:lpstr>
      <vt:lpstr>Diapositiva 43</vt:lpstr>
      <vt:lpstr>CONCLUSIONES</vt:lpstr>
      <vt:lpstr>RECOMENDACIONES</vt:lpstr>
      <vt:lpstr>Diapositiva 46</vt:lpstr>
      <vt:lpstr>Ubicación</vt:lpstr>
      <vt:lpstr>Diapositiva 48</vt:lpstr>
      <vt:lpstr>Diapositiva 49</vt:lpstr>
      <vt:lpstr>Diapositiva 50</vt:lpstr>
    </vt:vector>
  </TitlesOfParts>
  <Company>Hogar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Cesar Mendoza</dc:creator>
  <cp:lastModifiedBy>Administrador</cp:lastModifiedBy>
  <cp:revision>80</cp:revision>
  <dcterms:created xsi:type="dcterms:W3CDTF">2007-05-28T02:16:12Z</dcterms:created>
  <dcterms:modified xsi:type="dcterms:W3CDTF">2009-12-17T14:12:36Z</dcterms:modified>
</cp:coreProperties>
</file>