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99" r:id="rId2"/>
    <p:sldId id="298" r:id="rId3"/>
    <p:sldId id="256" r:id="rId4"/>
    <p:sldId id="257" r:id="rId5"/>
    <p:sldId id="258" r:id="rId6"/>
    <p:sldId id="259" r:id="rId7"/>
    <p:sldId id="260" r:id="rId8"/>
    <p:sldId id="261" r:id="rId9"/>
    <p:sldId id="262" r:id="rId10"/>
    <p:sldId id="272" r:id="rId11"/>
    <p:sldId id="273" r:id="rId12"/>
    <p:sldId id="274" r:id="rId13"/>
    <p:sldId id="275" r:id="rId14"/>
    <p:sldId id="276" r:id="rId15"/>
    <p:sldId id="277" r:id="rId16"/>
    <p:sldId id="301" r:id="rId17"/>
    <p:sldId id="263" r:id="rId18"/>
    <p:sldId id="302" r:id="rId19"/>
    <p:sldId id="303" r:id="rId20"/>
    <p:sldId id="304" r:id="rId21"/>
    <p:sldId id="264" r:id="rId22"/>
    <p:sldId id="265" r:id="rId23"/>
    <p:sldId id="266" r:id="rId24"/>
    <p:sldId id="267" r:id="rId25"/>
    <p:sldId id="280" r:id="rId26"/>
    <p:sldId id="271" r:id="rId27"/>
    <p:sldId id="268" r:id="rId28"/>
    <p:sldId id="269" r:id="rId29"/>
    <p:sldId id="305" r:id="rId30"/>
    <p:sldId id="270" r:id="rId31"/>
    <p:sldId id="278" r:id="rId32"/>
    <p:sldId id="279" r:id="rId33"/>
    <p:sldId id="281" r:id="rId34"/>
    <p:sldId id="282" r:id="rId35"/>
    <p:sldId id="283" r:id="rId36"/>
    <p:sldId id="284" r:id="rId37"/>
    <p:sldId id="285" r:id="rId38"/>
    <p:sldId id="286" r:id="rId39"/>
    <p:sldId id="287" r:id="rId40"/>
    <p:sldId id="288" r:id="rId41"/>
    <p:sldId id="289" r:id="rId42"/>
    <p:sldId id="290" r:id="rId43"/>
    <p:sldId id="292" r:id="rId44"/>
    <p:sldId id="293" r:id="rId45"/>
    <p:sldId id="294" r:id="rId46"/>
    <p:sldId id="295" r:id="rId47"/>
    <p:sldId id="296" r:id="rId48"/>
    <p:sldId id="297" r:id="rId49"/>
    <p:sldId id="300" r:id="rId5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66"/>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2" d="100"/>
          <a:sy n="52" d="100"/>
        </p:scale>
        <p:origin x="-90"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12642" name="Group 2"/>
          <p:cNvGrpSpPr>
            <a:grpSpLocks/>
          </p:cNvGrpSpPr>
          <p:nvPr/>
        </p:nvGrpSpPr>
        <p:grpSpPr bwMode="auto">
          <a:xfrm>
            <a:off x="0" y="2438400"/>
            <a:ext cx="9009063" cy="1052513"/>
            <a:chOff x="0" y="1536"/>
            <a:chExt cx="5675" cy="663"/>
          </a:xfrm>
        </p:grpSpPr>
        <p:grpSp>
          <p:nvGrpSpPr>
            <p:cNvPr id="112643" name="Group 3"/>
            <p:cNvGrpSpPr>
              <a:grpSpLocks/>
            </p:cNvGrpSpPr>
            <p:nvPr/>
          </p:nvGrpSpPr>
          <p:grpSpPr bwMode="auto">
            <a:xfrm>
              <a:off x="183" y="1604"/>
              <a:ext cx="448" cy="299"/>
              <a:chOff x="720" y="336"/>
              <a:chExt cx="624" cy="432"/>
            </a:xfrm>
          </p:grpSpPr>
          <p:sp>
            <p:nvSpPr>
              <p:cNvPr id="11264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ES"/>
              </a:p>
            </p:txBody>
          </p:sp>
          <p:sp>
            <p:nvSpPr>
              <p:cNvPr id="11264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ES"/>
              </a:p>
            </p:txBody>
          </p:sp>
        </p:grpSp>
        <p:grpSp>
          <p:nvGrpSpPr>
            <p:cNvPr id="112646" name="Group 6"/>
            <p:cNvGrpSpPr>
              <a:grpSpLocks/>
            </p:cNvGrpSpPr>
            <p:nvPr/>
          </p:nvGrpSpPr>
          <p:grpSpPr bwMode="auto">
            <a:xfrm>
              <a:off x="261" y="1870"/>
              <a:ext cx="465" cy="299"/>
              <a:chOff x="912" y="2640"/>
              <a:chExt cx="672" cy="432"/>
            </a:xfrm>
          </p:grpSpPr>
          <p:sp>
            <p:nvSpPr>
              <p:cNvPr id="11264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ES"/>
              </a:p>
            </p:txBody>
          </p:sp>
          <p:sp>
            <p:nvSpPr>
              <p:cNvPr id="11264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ES"/>
              </a:p>
            </p:txBody>
          </p:sp>
        </p:grpSp>
        <p:sp>
          <p:nvSpPr>
            <p:cNvPr id="11264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ES"/>
            </a:p>
          </p:txBody>
        </p:sp>
        <p:sp>
          <p:nvSpPr>
            <p:cNvPr id="11265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ES"/>
            </a:p>
          </p:txBody>
        </p:sp>
        <p:sp>
          <p:nvSpPr>
            <p:cNvPr id="11265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grpSp>
      <p:sp>
        <p:nvSpPr>
          <p:cNvPr id="112652"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11265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11265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11265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11265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7801FF0B-F23E-46A7-851F-1B97E8435456}"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130D2CA-65B1-447E-9C1A-AF5B663B9573}"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DB7A2AC-DAEA-4CBD-A4A7-744A68C88256}"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50938" y="214313"/>
            <a:ext cx="7793037" cy="1462087"/>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1826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162050" y="6243638"/>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657600" y="6243638"/>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7042150" y="6243638"/>
            <a:ext cx="1905000" cy="457200"/>
          </a:xfrm>
        </p:spPr>
        <p:txBody>
          <a:bodyPr/>
          <a:lstStyle>
            <a:lvl1pPr>
              <a:defRPr/>
            </a:lvl1pPr>
          </a:lstStyle>
          <a:p>
            <a:fld id="{D5F37E63-F2F2-4EFB-97E4-5877C0F383FD}"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2C29C3E-5890-46F1-8AC7-429D53BF3E7E}"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A10BD1C-3A46-4F7D-9247-36AD640422B6}"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3967D69-5A1D-4E3C-9A64-32C2A4840B35}"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1393985-AD09-4E31-901A-F27ED613C324}"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CEA9BD6-5EE0-420A-AD0A-218D20BF7605}"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0BFBEF03-7372-46B5-AB5C-FDA8F7C04BFC}"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3CD5210-DB73-4277-8450-32CFC446E543}"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72FA24A-4556-4984-9811-96D491F60AF0}"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
        <p:nvSpPr>
          <p:cNvPr id="11161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s-ES" sz="2400"/>
          </a:p>
        </p:txBody>
      </p:sp>
      <p:sp>
        <p:nvSpPr>
          <p:cNvPr id="11161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s-ES" sz="2400"/>
          </a:p>
        </p:txBody>
      </p:sp>
      <p:sp>
        <p:nvSpPr>
          <p:cNvPr id="11162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s-ES" sz="2400"/>
          </a:p>
        </p:txBody>
      </p:sp>
      <p:sp>
        <p:nvSpPr>
          <p:cNvPr id="11162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s-ES" sz="2400"/>
          </a:p>
        </p:txBody>
      </p:sp>
      <p:sp>
        <p:nvSpPr>
          <p:cNvPr id="11162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s-ES" sz="2400"/>
          </a:p>
        </p:txBody>
      </p:sp>
      <p:sp>
        <p:nvSpPr>
          <p:cNvPr id="11162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s-ES" sz="2400"/>
          </a:p>
        </p:txBody>
      </p:sp>
      <p:sp>
        <p:nvSpPr>
          <p:cNvPr id="11162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s-ES" sz="2400"/>
          </a:p>
        </p:txBody>
      </p:sp>
      <p:sp>
        <p:nvSpPr>
          <p:cNvPr id="11162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11162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162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11162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11162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E15EC4A2-F6D5-44B6-B805-515923C8979B}"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file:///F:\HIPERVINCULO_1.doc"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file:///F:\HIPERVINCULO_2.doc"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0.png"/><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9.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ctrTitle"/>
          </p:nvPr>
        </p:nvSpPr>
        <p:spPr>
          <a:xfrm>
            <a:off x="831850" y="2133600"/>
            <a:ext cx="7916863" cy="603250"/>
          </a:xfrm>
          <a:ln/>
        </p:spPr>
        <p:txBody>
          <a:bodyPr/>
          <a:lstStyle/>
          <a:p>
            <a:pPr algn="ctr"/>
            <a:r>
              <a:rPr lang="es-ES" sz="2100" b="1"/>
              <a:t>ESCUELA SUPERIOR POLITÉCNICA DEL LITORAL</a:t>
            </a:r>
            <a:r>
              <a:rPr lang="es-ES" sz="1900" b="1"/>
              <a:t/>
            </a:r>
            <a:br>
              <a:rPr lang="es-ES" sz="1900" b="1"/>
            </a:br>
            <a:r>
              <a:rPr lang="es-ES" sz="1700" b="1"/>
              <a:t>FACULTAD DE CIENCIAS HUMANÍSTICAS Y ECONÓMICAS</a:t>
            </a:r>
          </a:p>
        </p:txBody>
      </p:sp>
      <p:sp>
        <p:nvSpPr>
          <p:cNvPr id="56323" name="Rectangle 3"/>
          <p:cNvSpPr>
            <a:spLocks noGrp="1" noChangeArrowheads="1"/>
          </p:cNvSpPr>
          <p:nvPr>
            <p:ph type="subTitle" idx="1"/>
          </p:nvPr>
        </p:nvSpPr>
        <p:spPr>
          <a:xfrm>
            <a:off x="611188" y="2852738"/>
            <a:ext cx="8208962" cy="2447925"/>
          </a:xfrm>
        </p:spPr>
        <p:txBody>
          <a:bodyPr/>
          <a:lstStyle/>
          <a:p>
            <a:r>
              <a:rPr lang="es-ES" sz="2400" b="1"/>
              <a:t>Tema de Tesis:</a:t>
            </a:r>
          </a:p>
          <a:p>
            <a:endParaRPr lang="es-ES" sz="2400" b="1"/>
          </a:p>
          <a:p>
            <a:r>
              <a:rPr lang="es-ES" b="1"/>
              <a:t>“Mejoramiento de un proceso de Aprobación de Créditos para la Banca de Empresas”</a:t>
            </a:r>
          </a:p>
        </p:txBody>
      </p:sp>
      <p:pic>
        <p:nvPicPr>
          <p:cNvPr id="56326" name="Picture 6"/>
          <p:cNvPicPr>
            <a:picLocks noChangeAspect="1" noChangeArrowheads="1"/>
          </p:cNvPicPr>
          <p:nvPr/>
        </p:nvPicPr>
        <p:blipFill>
          <a:blip r:embed="rId2"/>
          <a:srcRect/>
          <a:stretch>
            <a:fillRect/>
          </a:stretch>
        </p:blipFill>
        <p:spPr bwMode="auto">
          <a:xfrm>
            <a:off x="1741488" y="722313"/>
            <a:ext cx="1390650" cy="1050925"/>
          </a:xfrm>
          <a:prstGeom prst="rect">
            <a:avLst/>
          </a:prstGeom>
          <a:noFill/>
        </p:spPr>
      </p:pic>
      <p:pic>
        <p:nvPicPr>
          <p:cNvPr id="56327" name="Picture 7"/>
          <p:cNvPicPr>
            <a:picLocks noChangeAspect="1" noChangeArrowheads="1"/>
          </p:cNvPicPr>
          <p:nvPr/>
        </p:nvPicPr>
        <p:blipFill>
          <a:blip r:embed="rId3"/>
          <a:srcRect/>
          <a:stretch>
            <a:fillRect/>
          </a:stretch>
        </p:blipFill>
        <p:spPr bwMode="auto">
          <a:xfrm>
            <a:off x="6300788" y="765175"/>
            <a:ext cx="1323975" cy="1047750"/>
          </a:xfrm>
          <a:prstGeom prst="rect">
            <a:avLst/>
          </a:prstGeom>
          <a:noFill/>
        </p:spPr>
      </p:pic>
      <p:sp>
        <p:nvSpPr>
          <p:cNvPr id="56329" name="Text Box 9"/>
          <p:cNvSpPr txBox="1">
            <a:spLocks noChangeArrowheads="1"/>
          </p:cNvSpPr>
          <p:nvPr/>
        </p:nvSpPr>
        <p:spPr bwMode="auto">
          <a:xfrm>
            <a:off x="4572000" y="5608638"/>
            <a:ext cx="4643438" cy="915987"/>
          </a:xfrm>
          <a:prstGeom prst="rect">
            <a:avLst/>
          </a:prstGeom>
          <a:noFill/>
          <a:ln w="9525">
            <a:noFill/>
            <a:miter lim="800000"/>
            <a:headEnd/>
            <a:tailEnd/>
          </a:ln>
          <a:effectLst/>
        </p:spPr>
        <p:txBody>
          <a:bodyPr>
            <a:spAutoFit/>
          </a:bodyPr>
          <a:lstStyle/>
          <a:p>
            <a:r>
              <a:rPr lang="es-ES" b="1">
                <a:solidFill>
                  <a:schemeClr val="tx2"/>
                </a:solidFill>
                <a:latin typeface="Arial" charset="0"/>
              </a:rPr>
              <a:t>Presentada por:</a:t>
            </a:r>
          </a:p>
          <a:p>
            <a:r>
              <a:rPr lang="es-ES" b="1">
                <a:solidFill>
                  <a:schemeClr val="tx2"/>
                </a:solidFill>
                <a:latin typeface="Arial" charset="0"/>
              </a:rPr>
              <a:t>Irene María Cajas Arenas</a:t>
            </a:r>
          </a:p>
          <a:p>
            <a:r>
              <a:rPr lang="es-ES" b="1">
                <a:solidFill>
                  <a:schemeClr val="tx2"/>
                </a:solidFill>
                <a:latin typeface="Arial" charset="0"/>
              </a:rPr>
              <a:t>Miriam del Carmen Cárdenas Landín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b="1">
                <a:solidFill>
                  <a:srgbClr val="008000"/>
                </a:solidFill>
              </a:rPr>
              <a:t>JUSTIFICACIÓN DEL TEMA</a:t>
            </a:r>
            <a:r>
              <a:rPr lang="es-ES">
                <a:solidFill>
                  <a:srgbClr val="008000"/>
                </a:solidFill>
              </a:rPr>
              <a:t> </a:t>
            </a:r>
          </a:p>
        </p:txBody>
      </p:sp>
      <p:sp>
        <p:nvSpPr>
          <p:cNvPr id="24579" name="Rectangle 3"/>
          <p:cNvSpPr>
            <a:spLocks noGrp="1" noChangeArrowheads="1"/>
          </p:cNvSpPr>
          <p:nvPr>
            <p:ph type="body" idx="1"/>
          </p:nvPr>
        </p:nvSpPr>
        <p:spPr>
          <a:xfrm>
            <a:off x="827088" y="2193925"/>
            <a:ext cx="7772400" cy="4403725"/>
          </a:xfrm>
        </p:spPr>
        <p:txBody>
          <a:bodyPr/>
          <a:lstStyle/>
          <a:p>
            <a:pPr algn="just">
              <a:buFont typeface="Wingdings" pitchFamily="2" charset="2"/>
              <a:buNone/>
            </a:pPr>
            <a:r>
              <a:rPr lang="es-EC" sz="2800"/>
              <a:t>	Si los bancos tienen las herramientas para manejar exitosamente el riesgo a un nivel específico, se pueden beneficiar de un menor costo de capital y un aumento de la rentabilidad.  </a:t>
            </a:r>
          </a:p>
          <a:p>
            <a:pPr algn="just">
              <a:buFont typeface="Wingdings" pitchFamily="2" charset="2"/>
              <a:buNone/>
            </a:pPr>
            <a:r>
              <a:rPr lang="es-EC" sz="2800"/>
              <a:t>	El proceso ofrecerá soluciones para ayudarlos a asegurar el cumplimiento de las normativas y maximizar el desempeño del negocio.</a:t>
            </a:r>
          </a:p>
          <a:p>
            <a:pPr algn="just">
              <a:buFont typeface="Wingdings" pitchFamily="2" charset="2"/>
              <a:buNone/>
            </a:pPr>
            <a:endParaRPr lang="es-ES" sz="28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sz="3600" b="1">
                <a:solidFill>
                  <a:srgbClr val="008000"/>
                </a:solidFill>
              </a:rPr>
              <a:t>PLANTEAMIENTO DE OBJETIVOS</a:t>
            </a:r>
            <a:r>
              <a:rPr lang="es-ES" sz="3200">
                <a:solidFill>
                  <a:srgbClr val="008000"/>
                </a:solidFill>
              </a:rPr>
              <a:t> </a:t>
            </a:r>
          </a:p>
        </p:txBody>
      </p:sp>
      <p:sp>
        <p:nvSpPr>
          <p:cNvPr id="25603" name="Rectangle 3"/>
          <p:cNvSpPr>
            <a:spLocks noGrp="1" noChangeArrowheads="1"/>
          </p:cNvSpPr>
          <p:nvPr>
            <p:ph type="body" idx="1"/>
          </p:nvPr>
        </p:nvSpPr>
        <p:spPr>
          <a:xfrm>
            <a:off x="831850" y="2133600"/>
            <a:ext cx="7772400" cy="4464050"/>
          </a:xfrm>
        </p:spPr>
        <p:txBody>
          <a:bodyPr/>
          <a:lstStyle/>
          <a:p>
            <a:pPr marL="609600" indent="-609600" algn="just">
              <a:lnSpc>
                <a:spcPct val="80000"/>
              </a:lnSpc>
              <a:buFontTx/>
              <a:buNone/>
            </a:pPr>
            <a:r>
              <a:rPr lang="es-ES_tradnl" sz="2400" u="sng"/>
              <a:t>Objetivo General:</a:t>
            </a:r>
            <a:endParaRPr lang="es-ES" sz="2400"/>
          </a:p>
          <a:p>
            <a:pPr marL="609600" indent="-609600" algn="just">
              <a:lnSpc>
                <a:spcPct val="80000"/>
              </a:lnSpc>
              <a:buFont typeface="Wingdings" pitchFamily="2" charset="2"/>
              <a:buNone/>
            </a:pPr>
            <a:r>
              <a:rPr lang="es-EC" sz="2400"/>
              <a:t>	Establecer un proceso mejorado de aprobación de crédito mediante el cual se consiga reducir el tiempo e implícitamente el costo de transacción</a:t>
            </a:r>
            <a:r>
              <a:rPr lang="es-ES" sz="2400"/>
              <a:t> </a:t>
            </a:r>
          </a:p>
          <a:p>
            <a:pPr marL="609600" indent="-609600" algn="just">
              <a:lnSpc>
                <a:spcPct val="80000"/>
              </a:lnSpc>
              <a:buFont typeface="Wingdings" pitchFamily="2" charset="2"/>
              <a:buNone/>
            </a:pPr>
            <a:endParaRPr lang="es-ES" sz="2400"/>
          </a:p>
          <a:p>
            <a:pPr marL="609600" indent="-609600" algn="just">
              <a:lnSpc>
                <a:spcPct val="80000"/>
              </a:lnSpc>
              <a:buClr>
                <a:schemeClr val="tx1"/>
              </a:buClr>
              <a:buFontTx/>
              <a:buNone/>
            </a:pPr>
            <a:r>
              <a:rPr lang="es-ES_tradnl" sz="2400" u="sng"/>
              <a:t>Objetivos Específicos: </a:t>
            </a:r>
          </a:p>
          <a:p>
            <a:pPr marL="609600" indent="-609600" algn="just">
              <a:lnSpc>
                <a:spcPct val="80000"/>
              </a:lnSpc>
            </a:pPr>
            <a:r>
              <a:rPr lang="es-ES_tradnl" sz="2400"/>
              <a:t>Estudiar los procesos y tiempos de aprobación de crédito obtenidos de los distintos bancos.</a:t>
            </a:r>
          </a:p>
          <a:p>
            <a:pPr marL="609600" indent="-609600" algn="just">
              <a:lnSpc>
                <a:spcPct val="80000"/>
              </a:lnSpc>
            </a:pPr>
            <a:r>
              <a:rPr lang="es-ES_tradnl" sz="2400"/>
              <a:t>Realizar un análisis comparativo y multi-criterio de los procesos estudiados para definir el proceso a ser mejorado y normalizado.</a:t>
            </a:r>
          </a:p>
          <a:p>
            <a:pPr marL="609600" indent="-609600" algn="just">
              <a:lnSpc>
                <a:spcPct val="80000"/>
              </a:lnSpc>
            </a:pPr>
            <a:r>
              <a:rPr lang="es-ES_tradnl" sz="2400"/>
              <a:t>Eliminación de desperdicios del proceso a ser mejorado.</a:t>
            </a:r>
            <a:endParaRPr lang="es-ES" sz="2400"/>
          </a:p>
          <a:p>
            <a:pPr marL="609600" indent="-609600" algn="just">
              <a:lnSpc>
                <a:spcPct val="80000"/>
              </a:lnSpc>
              <a:buFont typeface="Wingdings" pitchFamily="2" charset="2"/>
              <a:buNone/>
            </a:pPr>
            <a:endParaRPr lang="es-ES" sz="240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258888" y="1390650"/>
            <a:ext cx="7634287" cy="814388"/>
          </a:xfrm>
        </p:spPr>
        <p:txBody>
          <a:bodyPr/>
          <a:lstStyle/>
          <a:p>
            <a:pPr marL="9525" indent="-9525"/>
            <a:r>
              <a:rPr lang="es-ES" sz="3600" b="1"/>
              <a:t/>
            </a:r>
            <a:br>
              <a:rPr lang="es-ES" sz="3600" b="1"/>
            </a:br>
            <a:r>
              <a:rPr lang="es-ES" sz="3200" b="1">
                <a:solidFill>
                  <a:srgbClr val="008000"/>
                </a:solidFill>
              </a:rPr>
              <a:t>PLANTEAMIENTO DE LA HIPÓTESIS</a:t>
            </a:r>
            <a:r>
              <a:rPr lang="es-ES" sz="3600" b="1"/>
              <a:t/>
            </a:r>
            <a:br>
              <a:rPr lang="es-ES" sz="3600" b="1"/>
            </a:br>
            <a:endParaRPr lang="es-ES" sz="3600" b="1"/>
          </a:p>
        </p:txBody>
      </p:sp>
      <p:sp>
        <p:nvSpPr>
          <p:cNvPr id="26627" name="Rectangle 3"/>
          <p:cNvSpPr>
            <a:spLocks noGrp="1" noChangeArrowheads="1"/>
          </p:cNvSpPr>
          <p:nvPr>
            <p:ph type="body" idx="1"/>
          </p:nvPr>
        </p:nvSpPr>
        <p:spPr>
          <a:xfrm>
            <a:off x="831850" y="2133600"/>
            <a:ext cx="7772400" cy="4114800"/>
          </a:xfrm>
        </p:spPr>
        <p:txBody>
          <a:bodyPr/>
          <a:lstStyle/>
          <a:p>
            <a:pPr algn="just">
              <a:lnSpc>
                <a:spcPct val="90000"/>
              </a:lnSpc>
              <a:buFont typeface="Wingdings" pitchFamily="2" charset="2"/>
              <a:buNone/>
            </a:pPr>
            <a:r>
              <a:rPr lang="es-ES"/>
              <a:t>	</a:t>
            </a:r>
          </a:p>
          <a:p>
            <a:pPr algn="just">
              <a:lnSpc>
                <a:spcPct val="90000"/>
              </a:lnSpc>
              <a:buFont typeface="Wingdings" pitchFamily="2" charset="2"/>
              <a:buNone/>
            </a:pPr>
            <a:r>
              <a:rPr lang="es-ES"/>
              <a:t>	Si se eliminan los desperdicios en el proceso de aprobación de crédito, entonces se logrará reducir el tiempo de respuesta en un tiempo menor o igual a los días laborables del proceso del banco que quede seleccionado.</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sz="3600" b="1">
                <a:solidFill>
                  <a:srgbClr val="008000"/>
                </a:solidFill>
              </a:rPr>
              <a:t>SELECCIÓN DE MUESTRA</a:t>
            </a:r>
            <a:r>
              <a:rPr lang="es-ES" sz="3600">
                <a:solidFill>
                  <a:srgbClr val="008000"/>
                </a:solidFill>
              </a:rPr>
              <a:t> </a:t>
            </a:r>
          </a:p>
        </p:txBody>
      </p:sp>
      <p:sp>
        <p:nvSpPr>
          <p:cNvPr id="27651" name="Rectangle 3"/>
          <p:cNvSpPr>
            <a:spLocks noGrp="1" noChangeArrowheads="1"/>
          </p:cNvSpPr>
          <p:nvPr>
            <p:ph type="body" idx="1"/>
          </p:nvPr>
        </p:nvSpPr>
        <p:spPr>
          <a:xfrm>
            <a:off x="806450" y="2178050"/>
            <a:ext cx="8229600" cy="3411538"/>
          </a:xfrm>
        </p:spPr>
        <p:txBody>
          <a:bodyPr/>
          <a:lstStyle/>
          <a:p>
            <a:pPr marL="261938" indent="-261938" algn="just">
              <a:buFont typeface="Wingdings" pitchFamily="2" charset="2"/>
              <a:buNone/>
            </a:pPr>
            <a:r>
              <a:rPr lang="es-EC" sz="2000"/>
              <a:t>	</a:t>
            </a:r>
            <a:r>
              <a:rPr lang="es-EC" sz="2600"/>
              <a:t>Los bancos privados están clasificados en los siguientes grupos de acuerdo a su mercado objetivo:</a:t>
            </a:r>
          </a:p>
          <a:p>
            <a:pPr marL="261938" indent="-261938" algn="just">
              <a:lnSpc>
                <a:spcPct val="40000"/>
              </a:lnSpc>
              <a:buFont typeface="Wingdings" pitchFamily="2" charset="2"/>
              <a:buNone/>
            </a:pPr>
            <a:endParaRPr lang="es-EC" sz="2600"/>
          </a:p>
          <a:p>
            <a:pPr marL="261938" indent="-261938" algn="just"/>
            <a:r>
              <a:rPr lang="es-EC" sz="2600" b="1"/>
              <a:t>Bancos de consumo:</a:t>
            </a:r>
            <a:r>
              <a:rPr lang="es-EC" sz="2600"/>
              <a:t> Austro, MM Jaramillo Arteaga, Centromundo, Sudamericano, Unibanco, Delbank.</a:t>
            </a:r>
          </a:p>
          <a:p>
            <a:pPr marL="261938" indent="-261938" algn="just">
              <a:lnSpc>
                <a:spcPct val="50000"/>
              </a:lnSpc>
              <a:buFont typeface="Wingdings" pitchFamily="2" charset="2"/>
              <a:buNone/>
            </a:pPr>
            <a:endParaRPr lang="es-EC" sz="2600"/>
          </a:p>
          <a:p>
            <a:pPr marL="261938" indent="-261938" algn="just"/>
            <a:r>
              <a:rPr lang="es-EC" sz="2600" b="1"/>
              <a:t>Bancos de vivienda:</a:t>
            </a:r>
            <a:r>
              <a:rPr lang="es-EC" sz="2600"/>
              <a:t> Territorial.</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831850" y="2133600"/>
            <a:ext cx="7772400" cy="4114800"/>
          </a:xfrm>
          <a:noFill/>
          <a:ln/>
        </p:spPr>
        <p:txBody>
          <a:bodyPr/>
          <a:lstStyle/>
          <a:p>
            <a:pPr algn="just">
              <a:lnSpc>
                <a:spcPct val="80000"/>
              </a:lnSpc>
            </a:pPr>
            <a:r>
              <a:rPr lang="es-EC" sz="2800" b="1"/>
              <a:t>Bancos de microempresa:</a:t>
            </a:r>
            <a:r>
              <a:rPr lang="es-EC" sz="2800"/>
              <a:t> Solidario, Procredit.</a:t>
            </a:r>
          </a:p>
          <a:p>
            <a:pPr algn="just">
              <a:lnSpc>
                <a:spcPct val="80000"/>
              </a:lnSpc>
              <a:buFont typeface="Wingdings" pitchFamily="2" charset="2"/>
              <a:buNone/>
            </a:pPr>
            <a:endParaRPr lang="es-EC" sz="2800"/>
          </a:p>
          <a:p>
            <a:pPr algn="just">
              <a:lnSpc>
                <a:spcPct val="80000"/>
              </a:lnSpc>
            </a:pPr>
            <a:r>
              <a:rPr lang="es-EC" sz="2800" b="1"/>
              <a:t>Bancos comerciales:</a:t>
            </a:r>
            <a:r>
              <a:rPr lang="es-EC" sz="2800"/>
              <a:t> Guayaquil, Pacifico, Pichincha, Produbanco, Bolivariano, Citibank, BGR, Internacional, Machala, Amazonas, Andes, Cofiec, Comercial de Manabí, Litoral, Loja, Lloyds.</a:t>
            </a:r>
            <a:endParaRPr lang="es-ES" sz="2800"/>
          </a:p>
          <a:p>
            <a:pPr algn="just">
              <a:lnSpc>
                <a:spcPct val="80000"/>
              </a:lnSpc>
            </a:pPr>
            <a:endParaRPr lang="es-ES" sz="2000"/>
          </a:p>
        </p:txBody>
      </p:sp>
      <p:sp>
        <p:nvSpPr>
          <p:cNvPr id="28677" name="Rectangle 5"/>
          <p:cNvSpPr>
            <a:spLocks noGrp="1" noChangeArrowheads="1"/>
          </p:cNvSpPr>
          <p:nvPr>
            <p:ph type="title"/>
          </p:nvPr>
        </p:nvSpPr>
        <p:spPr>
          <a:noFill/>
          <a:ln/>
        </p:spPr>
        <p:txBody>
          <a:bodyPr/>
          <a:lstStyle/>
          <a:p>
            <a:r>
              <a:rPr lang="es-ES" sz="3600" b="1">
                <a:solidFill>
                  <a:srgbClr val="008000"/>
                </a:solidFill>
              </a:rPr>
              <a:t>SELECCIÓN DE MUESTRA</a:t>
            </a:r>
            <a:r>
              <a:rPr lang="es-ES"/>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sz="3600" b="1">
                <a:solidFill>
                  <a:srgbClr val="008000"/>
                </a:solidFill>
              </a:rPr>
              <a:t>SELECCIÓN DE MUESTRA</a:t>
            </a:r>
          </a:p>
        </p:txBody>
      </p:sp>
      <p:sp>
        <p:nvSpPr>
          <p:cNvPr id="29699" name="Rectangle 3"/>
          <p:cNvSpPr>
            <a:spLocks noGrp="1" noChangeArrowheads="1"/>
          </p:cNvSpPr>
          <p:nvPr>
            <p:ph type="body" idx="1"/>
          </p:nvPr>
        </p:nvSpPr>
        <p:spPr>
          <a:xfrm>
            <a:off x="831850" y="2081213"/>
            <a:ext cx="7772400" cy="2643187"/>
          </a:xfrm>
        </p:spPr>
        <p:txBody>
          <a:bodyPr/>
          <a:lstStyle/>
          <a:p>
            <a:pPr algn="just"/>
            <a:r>
              <a:rPr lang="es-EC" sz="2400"/>
              <a:t>Finalmente, se cuenta con un total de 11 Bancos Comerciales  para el análisis de sus respectivos procesos de aprobación de crédito.  Estos bancos son: Guayaquil, Pacifico, Pichincha, Produbanco, Bolivariano, Citibank, General Rumiñahui, Internacional, Machala, Amazonas, Andes.</a:t>
            </a:r>
            <a:endParaRPr lang="es-ES" sz="2400"/>
          </a:p>
        </p:txBody>
      </p:sp>
      <p:sp>
        <p:nvSpPr>
          <p:cNvPr id="29700" name="Rectangle 4"/>
          <p:cNvSpPr>
            <a:spLocks noChangeArrowheads="1"/>
          </p:cNvSpPr>
          <p:nvPr/>
        </p:nvSpPr>
        <p:spPr bwMode="auto">
          <a:xfrm>
            <a:off x="590550" y="5157788"/>
            <a:ext cx="8229600" cy="1143000"/>
          </a:xfrm>
          <a:prstGeom prst="rect">
            <a:avLst/>
          </a:prstGeom>
          <a:noFill/>
          <a:ln w="9525">
            <a:noFill/>
            <a:miter lim="800000"/>
            <a:headEnd/>
            <a:tailEnd/>
          </a:ln>
          <a:effectLst/>
        </p:spPr>
        <p:txBody>
          <a:bodyPr anchor="ctr"/>
          <a:lstStyle/>
          <a:p>
            <a:pPr marL="838200" indent="-838200"/>
            <a:r>
              <a:rPr lang="es-ES_tradnl" sz="2400" b="1">
                <a:solidFill>
                  <a:schemeClr val="folHlink"/>
                </a:solidFill>
              </a:rPr>
              <a:t/>
            </a:r>
            <a:br>
              <a:rPr lang="es-ES_tradnl" sz="2400" b="1">
                <a:solidFill>
                  <a:schemeClr val="folHlink"/>
                </a:solidFill>
              </a:rPr>
            </a:br>
            <a:r>
              <a:rPr lang="es-ES_tradnl" sz="2400" b="1">
                <a:solidFill>
                  <a:schemeClr val="folHlink"/>
                </a:solidFill>
                <a:hlinkClick r:id="rId2" action="ppaction://hlinkfile"/>
              </a:rPr>
              <a:t>ESTUDIO COMPARATIVO DE LOS PROCESOS</a:t>
            </a:r>
            <a:r>
              <a:rPr lang="es-ES" sz="2400" b="1">
                <a:solidFill>
                  <a:schemeClr val="folHlink"/>
                </a:solidFill>
              </a:rPr>
              <a:t/>
            </a:r>
            <a:br>
              <a:rPr lang="es-ES" sz="2400" b="1">
                <a:solidFill>
                  <a:schemeClr val="folHlink"/>
                </a:solidFill>
              </a:rPr>
            </a:br>
            <a:endParaRPr lang="es-ES" sz="2400" b="1">
              <a:solidFill>
                <a:schemeClr val="folHlink"/>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s-EC" sz="3600" b="1">
                <a:solidFill>
                  <a:srgbClr val="008000"/>
                </a:solidFill>
              </a:rPr>
              <a:t>METODO TOMA DE DECISION</a:t>
            </a:r>
            <a:endParaRPr lang="es-ES" sz="3600" b="1">
              <a:solidFill>
                <a:srgbClr val="008000"/>
              </a:solidFill>
            </a:endParaRPr>
          </a:p>
        </p:txBody>
      </p:sp>
      <p:sp>
        <p:nvSpPr>
          <p:cNvPr id="124931" name="Rectangle 3"/>
          <p:cNvSpPr>
            <a:spLocks noGrp="1" noChangeArrowheads="1"/>
          </p:cNvSpPr>
          <p:nvPr>
            <p:ph type="body" idx="1"/>
          </p:nvPr>
        </p:nvSpPr>
        <p:spPr>
          <a:xfrm>
            <a:off x="457200" y="2276475"/>
            <a:ext cx="8229600" cy="4032250"/>
          </a:xfrm>
        </p:spPr>
        <p:txBody>
          <a:bodyPr/>
          <a:lstStyle/>
          <a:p>
            <a:pPr>
              <a:lnSpc>
                <a:spcPct val="90000"/>
              </a:lnSpc>
              <a:buFont typeface="Wingdings" pitchFamily="2" charset="2"/>
              <a:buNone/>
            </a:pPr>
            <a:r>
              <a:rPr lang="es-ES" sz="2400"/>
              <a:t>Los criterios usados para la selección de técnicas son:</a:t>
            </a:r>
          </a:p>
          <a:p>
            <a:pPr>
              <a:lnSpc>
                <a:spcPct val="90000"/>
              </a:lnSpc>
            </a:pPr>
            <a:r>
              <a:rPr lang="es-ES" sz="2400"/>
              <a:t>Consistencia interna y validez lógica; </a:t>
            </a:r>
          </a:p>
          <a:p>
            <a:pPr>
              <a:lnSpc>
                <a:spcPct val="90000"/>
              </a:lnSpc>
            </a:pPr>
            <a:r>
              <a:rPr lang="es-ES" sz="2400"/>
              <a:t>Transparencia; </a:t>
            </a:r>
          </a:p>
          <a:p>
            <a:pPr>
              <a:lnSpc>
                <a:spcPct val="90000"/>
              </a:lnSpc>
            </a:pPr>
            <a:r>
              <a:rPr lang="es-ES" sz="2400"/>
              <a:t>Facilidad de empleo; </a:t>
            </a:r>
          </a:p>
          <a:p>
            <a:pPr>
              <a:lnSpc>
                <a:spcPct val="90000"/>
              </a:lnSpc>
            </a:pPr>
            <a:r>
              <a:rPr lang="es-ES" sz="2400"/>
              <a:t>Datos consistentes con la importancia del tema que es considerado;</a:t>
            </a:r>
          </a:p>
          <a:p>
            <a:pPr>
              <a:lnSpc>
                <a:spcPct val="90000"/>
              </a:lnSpc>
            </a:pPr>
            <a:r>
              <a:rPr lang="es-ES" sz="2400"/>
              <a:t>Tiempo realista y recursos de mano de obra para el proceso del análisis; </a:t>
            </a:r>
          </a:p>
          <a:p>
            <a:pPr>
              <a:lnSpc>
                <a:spcPct val="90000"/>
              </a:lnSpc>
            </a:pPr>
            <a:r>
              <a:rPr lang="es-ES" sz="2400"/>
              <a:t>Disponibilidad de software, cuando sea necesario.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C" sz="3600" b="1">
                <a:solidFill>
                  <a:srgbClr val="008000"/>
                </a:solidFill>
              </a:rPr>
              <a:t>METODO TOMA DE DECISION</a:t>
            </a:r>
            <a:endParaRPr lang="es-ES" sz="3600" b="1">
              <a:solidFill>
                <a:srgbClr val="008000"/>
              </a:solidFill>
            </a:endParaRPr>
          </a:p>
        </p:txBody>
      </p:sp>
      <p:sp>
        <p:nvSpPr>
          <p:cNvPr id="13315" name="Rectangle 3"/>
          <p:cNvSpPr>
            <a:spLocks noGrp="1" noChangeArrowheads="1"/>
          </p:cNvSpPr>
          <p:nvPr>
            <p:ph type="body" idx="1"/>
          </p:nvPr>
        </p:nvSpPr>
        <p:spPr>
          <a:xfrm>
            <a:off x="827088" y="2193925"/>
            <a:ext cx="7772400" cy="4114800"/>
          </a:xfrm>
        </p:spPr>
        <p:txBody>
          <a:bodyPr/>
          <a:lstStyle/>
          <a:p>
            <a:pPr marL="609600" indent="-609600" algn="just">
              <a:lnSpc>
                <a:spcPct val="90000"/>
              </a:lnSpc>
            </a:pPr>
            <a:r>
              <a:rPr lang="es-ES_tradnl" sz="2400"/>
              <a:t>El método de </a:t>
            </a:r>
            <a:r>
              <a:rPr lang="es-ES_tradnl" sz="2400" b="1"/>
              <a:t>Jerarquía Analítica</a:t>
            </a:r>
            <a:r>
              <a:rPr lang="es-ES_tradnl" sz="2400"/>
              <a:t> descompone el problema en sus partes más pequeñas. </a:t>
            </a:r>
          </a:p>
          <a:p>
            <a:pPr marL="609600" indent="-609600" algn="just">
              <a:lnSpc>
                <a:spcPct val="90000"/>
              </a:lnSpc>
            </a:pPr>
            <a:endParaRPr lang="es-ES_tradnl" sz="2400"/>
          </a:p>
          <a:p>
            <a:pPr marL="609600" indent="-609600" algn="just">
              <a:lnSpc>
                <a:spcPct val="90000"/>
              </a:lnSpc>
            </a:pPr>
            <a:r>
              <a:rPr lang="es-ES_tradnl" sz="2400"/>
              <a:t>Elabora comparaciones parecidas para desarrollar prioridades en cada nivel jerárquico. </a:t>
            </a:r>
          </a:p>
          <a:p>
            <a:pPr marL="609600" indent="-609600" algn="just">
              <a:lnSpc>
                <a:spcPct val="90000"/>
              </a:lnSpc>
            </a:pPr>
            <a:endParaRPr lang="es-ES_tradnl" sz="2400"/>
          </a:p>
          <a:p>
            <a:pPr marL="609600" indent="-609600" algn="just">
              <a:lnSpc>
                <a:spcPct val="90000"/>
              </a:lnSpc>
            </a:pPr>
            <a:r>
              <a:rPr lang="es-ES_tradnl" sz="2400"/>
              <a:t>Se utiliza para integrar percepciones y objetivos, los componentes pueden ser tomados de mediciones directas. </a:t>
            </a:r>
            <a:endParaRPr lang="es-ES" sz="24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r>
              <a:rPr lang="es-EC" sz="3600" b="1">
                <a:solidFill>
                  <a:srgbClr val="008000"/>
                </a:solidFill>
              </a:rPr>
              <a:t>METODO TOMA DE DECISION</a:t>
            </a:r>
            <a:endParaRPr lang="es-ES" sz="3600" b="1">
              <a:solidFill>
                <a:srgbClr val="008000"/>
              </a:solidFill>
            </a:endParaRPr>
          </a:p>
        </p:txBody>
      </p:sp>
      <p:sp>
        <p:nvSpPr>
          <p:cNvPr id="125955" name="Rectangle 3"/>
          <p:cNvSpPr>
            <a:spLocks noGrp="1" noChangeArrowheads="1"/>
          </p:cNvSpPr>
          <p:nvPr>
            <p:ph type="body" idx="1"/>
          </p:nvPr>
        </p:nvSpPr>
        <p:spPr/>
        <p:txBody>
          <a:bodyPr/>
          <a:lstStyle/>
          <a:p>
            <a:pPr marL="609600" indent="-609600">
              <a:lnSpc>
                <a:spcPct val="90000"/>
              </a:lnSpc>
            </a:pPr>
            <a:r>
              <a:rPr lang="es-ES_tradnl" sz="2400"/>
              <a:t>Se descompone el problema de decisión en una jerarquía de elementos identificando: la meta general, los criterios y alternativas posibles.</a:t>
            </a:r>
          </a:p>
          <a:p>
            <a:pPr marL="609600" indent="-609600">
              <a:lnSpc>
                <a:spcPct val="90000"/>
              </a:lnSpc>
            </a:pPr>
            <a:r>
              <a:rPr lang="es-ES_tradnl" sz="2400"/>
              <a:t>Se desarrolla una matriz de comparación variada de alternativas para cada uno de los criterios estableciendo el rankeo de importancia relativa entre ambas alternativas consideradas.</a:t>
            </a:r>
          </a:p>
          <a:p>
            <a:pPr marL="609600" indent="-609600">
              <a:lnSpc>
                <a:spcPct val="90000"/>
              </a:lnSpc>
            </a:pPr>
            <a:r>
              <a:rPr lang="es-ES_tradnl" sz="2400"/>
              <a:t>Se desarrolla la matriz normalizada dividiendo cada valor de la matriz anterior para la sumatoria de la columna a la que pertenece el valor.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s-EC" sz="3600" b="1">
                <a:solidFill>
                  <a:srgbClr val="008000"/>
                </a:solidFill>
              </a:rPr>
              <a:t>METODO TOMA DE DECISION</a:t>
            </a:r>
            <a:endParaRPr lang="es-ES" sz="3600" b="1">
              <a:solidFill>
                <a:srgbClr val="008000"/>
              </a:solidFill>
            </a:endParaRPr>
          </a:p>
        </p:txBody>
      </p:sp>
      <p:sp>
        <p:nvSpPr>
          <p:cNvPr id="126979" name="Rectangle 3"/>
          <p:cNvSpPr>
            <a:spLocks noGrp="1" noChangeArrowheads="1"/>
          </p:cNvSpPr>
          <p:nvPr>
            <p:ph type="body" idx="1"/>
          </p:nvPr>
        </p:nvSpPr>
        <p:spPr/>
        <p:txBody>
          <a:bodyPr/>
          <a:lstStyle/>
          <a:p>
            <a:pPr marL="609600" indent="-609600">
              <a:lnSpc>
                <a:spcPct val="90000"/>
              </a:lnSpc>
            </a:pPr>
            <a:r>
              <a:rPr lang="es-ES_tradnl" sz="2400"/>
              <a:t>Se resuelve el vector de prioridad para el criterio calculando el promedio de cada fila de matriz normalizada. El resultado va a ser el vector de prioridad de la alternativa con respecto al criterio considerado.</a:t>
            </a:r>
          </a:p>
          <a:p>
            <a:pPr marL="609600" indent="-609600">
              <a:lnSpc>
                <a:spcPct val="90000"/>
              </a:lnSpc>
            </a:pPr>
            <a:r>
              <a:rPr lang="es-ES_tradnl" sz="2400"/>
              <a:t>La consistencia de las opiniones dadas en la matriz de comparación variada se determina mediante el cociente de consistencia CR. Un CR inferior o igual a 0.10 es considerado aceptable. Si resulta mayor a 0.10, las opiniones y juicios deberán ser reconsiderados.</a:t>
            </a:r>
          </a:p>
          <a:p>
            <a:pPr marL="609600" indent="-609600">
              <a:lnSpc>
                <a:spcPct val="90000"/>
              </a:lnSpc>
            </a:pPr>
            <a:endParaRPr lang="es-ES_tradnl"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ctrTitle"/>
          </p:nvPr>
        </p:nvSpPr>
        <p:spPr>
          <a:xfrm>
            <a:off x="1116013" y="2133600"/>
            <a:ext cx="7772400" cy="1038225"/>
          </a:xfrm>
        </p:spPr>
        <p:txBody>
          <a:bodyPr/>
          <a:lstStyle/>
          <a:p>
            <a:pPr algn="ctr"/>
            <a:r>
              <a:rPr lang="es-ES_tradnl" b="1">
                <a:solidFill>
                  <a:srgbClr val="008000"/>
                </a:solidFill>
              </a:rPr>
              <a:t>INTRODUCCIÓN</a:t>
            </a:r>
            <a:endParaRPr lang="es-ES" b="1">
              <a:solidFill>
                <a:srgbClr val="0080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s-EC" sz="3600" b="1">
                <a:solidFill>
                  <a:srgbClr val="008000"/>
                </a:solidFill>
              </a:rPr>
              <a:t>METODO TOMA DE DECISION</a:t>
            </a:r>
            <a:endParaRPr lang="es-ES" sz="3600" b="1">
              <a:solidFill>
                <a:srgbClr val="008000"/>
              </a:solidFill>
            </a:endParaRPr>
          </a:p>
        </p:txBody>
      </p:sp>
      <p:sp>
        <p:nvSpPr>
          <p:cNvPr id="128003" name="Rectangle 3"/>
          <p:cNvSpPr>
            <a:spLocks noGrp="1" noChangeArrowheads="1"/>
          </p:cNvSpPr>
          <p:nvPr>
            <p:ph type="body" idx="1"/>
          </p:nvPr>
        </p:nvSpPr>
        <p:spPr/>
        <p:txBody>
          <a:bodyPr/>
          <a:lstStyle/>
          <a:p>
            <a:pPr marL="609600" indent="-609600">
              <a:lnSpc>
                <a:spcPct val="90000"/>
              </a:lnSpc>
            </a:pPr>
            <a:r>
              <a:rPr lang="es-ES_tradnl" sz="2400"/>
              <a:t>Se resumen los resultados obtenidos en una matriz de prioridad listando las alternativas por filas y los criterios por columna.</a:t>
            </a:r>
          </a:p>
          <a:p>
            <a:pPr marL="609600" indent="-609600">
              <a:lnSpc>
                <a:spcPct val="90000"/>
              </a:lnSpc>
            </a:pPr>
            <a:r>
              <a:rPr lang="es-ES_tradnl" sz="2400"/>
              <a:t>Se desarrolla una matriz de comparación de criterios por pares, de manera similar a la que se hizo anteriormente.</a:t>
            </a:r>
          </a:p>
          <a:p>
            <a:pPr marL="609600" indent="-609600">
              <a:lnSpc>
                <a:spcPct val="90000"/>
              </a:lnSpc>
            </a:pPr>
            <a:r>
              <a:rPr lang="es-ES_tradnl" sz="2400"/>
              <a:t>Se desarrolla un vector de prioridad global, multiplicando el vector de prioridad de los criterios por la matriz de prioridad de las alternativas.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C" sz="3600" b="1">
                <a:solidFill>
                  <a:srgbClr val="008000"/>
                </a:solidFill>
              </a:rPr>
              <a:t>CRITERIOS DE DECISION</a:t>
            </a:r>
            <a:endParaRPr lang="es-ES" sz="3600" b="1">
              <a:solidFill>
                <a:srgbClr val="008000"/>
              </a:solidFill>
            </a:endParaRPr>
          </a:p>
        </p:txBody>
      </p:sp>
      <p:sp>
        <p:nvSpPr>
          <p:cNvPr id="14339" name="Rectangle 3"/>
          <p:cNvSpPr>
            <a:spLocks noGrp="1" noChangeArrowheads="1"/>
          </p:cNvSpPr>
          <p:nvPr>
            <p:ph type="body" idx="1"/>
          </p:nvPr>
        </p:nvSpPr>
        <p:spPr>
          <a:xfrm>
            <a:off x="900113" y="2193925"/>
            <a:ext cx="7772400" cy="4114800"/>
          </a:xfrm>
        </p:spPr>
        <p:txBody>
          <a:bodyPr/>
          <a:lstStyle/>
          <a:p>
            <a:pPr marL="609600" indent="-609600" algn="just">
              <a:lnSpc>
                <a:spcPct val="90000"/>
              </a:lnSpc>
              <a:buFont typeface="Wingdings" pitchFamily="2" charset="2"/>
              <a:buNone/>
            </a:pPr>
            <a:r>
              <a:rPr lang="es-EC" sz="2400"/>
              <a:t>Cliente externo:</a:t>
            </a:r>
          </a:p>
          <a:p>
            <a:pPr marL="609600" indent="-609600" algn="just">
              <a:lnSpc>
                <a:spcPct val="90000"/>
              </a:lnSpc>
            </a:pPr>
            <a:r>
              <a:rPr lang="es-ES_tradnl" sz="2400"/>
              <a:t>El precio que el banco cobra a sus clientes (tasa de interés).</a:t>
            </a:r>
          </a:p>
          <a:p>
            <a:pPr marL="609600" indent="-609600" algn="just">
              <a:lnSpc>
                <a:spcPct val="90000"/>
              </a:lnSpc>
            </a:pPr>
            <a:r>
              <a:rPr lang="es-ES_tradnl" sz="2400"/>
              <a:t>La rapidez con que el banco le de respuesta al cliente sobre la solicitud de crédito. </a:t>
            </a:r>
          </a:p>
          <a:p>
            <a:pPr marL="609600" indent="-609600" algn="just">
              <a:lnSpc>
                <a:spcPct val="90000"/>
              </a:lnSpc>
            </a:pPr>
            <a:r>
              <a:rPr lang="es-ES_tradnl" sz="2400"/>
              <a:t>La flexibilidad que tenga el banco al momento de aceptarle al cliente una solicitud de crédito.</a:t>
            </a:r>
          </a:p>
          <a:p>
            <a:pPr marL="609600" indent="-609600" algn="just">
              <a:lnSpc>
                <a:spcPct val="90000"/>
              </a:lnSpc>
            </a:pPr>
            <a:r>
              <a:rPr lang="es-ES_tradnl" sz="2400"/>
              <a:t>La solvencia financiera del banco.</a:t>
            </a:r>
          </a:p>
          <a:p>
            <a:pPr marL="609600" indent="-609600" algn="just">
              <a:lnSpc>
                <a:spcPct val="90000"/>
              </a:lnSpc>
            </a:pPr>
            <a:r>
              <a:rPr lang="es-ES_tradnl" sz="2400"/>
              <a:t>Nivel de servicio al cliente por parte de los funcionarios del banco.</a:t>
            </a:r>
            <a:endParaRPr lang="es-ES" sz="240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C" sz="3600" b="1">
                <a:solidFill>
                  <a:srgbClr val="008000"/>
                </a:solidFill>
              </a:rPr>
              <a:t>CRITERIOS DE DECISION</a:t>
            </a:r>
            <a:endParaRPr lang="es-ES" sz="3600" b="1">
              <a:solidFill>
                <a:srgbClr val="008000"/>
              </a:solidFill>
            </a:endParaRPr>
          </a:p>
        </p:txBody>
      </p:sp>
      <p:sp>
        <p:nvSpPr>
          <p:cNvPr id="15363" name="Rectangle 3"/>
          <p:cNvSpPr>
            <a:spLocks noGrp="1" noChangeArrowheads="1"/>
          </p:cNvSpPr>
          <p:nvPr>
            <p:ph type="body" idx="1"/>
          </p:nvPr>
        </p:nvSpPr>
        <p:spPr>
          <a:xfrm>
            <a:off x="900113" y="2122488"/>
            <a:ext cx="7772400" cy="4114800"/>
          </a:xfrm>
        </p:spPr>
        <p:txBody>
          <a:bodyPr/>
          <a:lstStyle/>
          <a:p>
            <a:pPr marL="609600" indent="-609600" algn="just">
              <a:buFont typeface="Wingdings" pitchFamily="2" charset="2"/>
              <a:buNone/>
            </a:pPr>
            <a:r>
              <a:rPr lang="es-EC" sz="2400"/>
              <a:t>Funcionarios involucrados en el proceso:</a:t>
            </a:r>
          </a:p>
          <a:p>
            <a:pPr marL="609600" indent="-609600" algn="just"/>
            <a:r>
              <a:rPr lang="es-ES_tradnl" sz="2400"/>
              <a:t>Tener  la información completa del cliente (cualitativa y cuantitativa) antes de empezar el proceso de evaluación.</a:t>
            </a:r>
          </a:p>
          <a:p>
            <a:pPr marL="609600" indent="-609600" algn="just"/>
            <a:r>
              <a:rPr lang="es-ES_tradnl" sz="2400"/>
              <a:t>La importancia de un análisis adecuado con la suficiente información para la correcta toma de decisiones.</a:t>
            </a:r>
          </a:p>
          <a:p>
            <a:pPr marL="609600" indent="-609600" algn="just"/>
            <a:r>
              <a:rPr lang="es-ES_tradnl" sz="2400"/>
              <a:t>Disponer de la accesibilidad a las personas claves dentro de la empresa analizada para poder resolver todas inquietudes del banco</a:t>
            </a:r>
            <a:r>
              <a:rPr lang="es-ES_tradnl" sz="2400">
                <a:solidFill>
                  <a:srgbClr val="008000"/>
                </a:solidFill>
              </a:rPr>
              <a: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C" sz="3600" b="1">
                <a:solidFill>
                  <a:srgbClr val="008000"/>
                </a:solidFill>
              </a:rPr>
              <a:t>CRITERIOS DE DECISION</a:t>
            </a:r>
            <a:endParaRPr lang="es-ES" sz="3600" b="1">
              <a:solidFill>
                <a:srgbClr val="008000"/>
              </a:solidFill>
            </a:endParaRPr>
          </a:p>
        </p:txBody>
      </p:sp>
      <p:sp>
        <p:nvSpPr>
          <p:cNvPr id="16387" name="Rectangle 3"/>
          <p:cNvSpPr>
            <a:spLocks noGrp="1" noChangeArrowheads="1"/>
          </p:cNvSpPr>
          <p:nvPr>
            <p:ph type="body" idx="1"/>
          </p:nvPr>
        </p:nvSpPr>
        <p:spPr>
          <a:xfrm>
            <a:off x="831850" y="2122488"/>
            <a:ext cx="7772400" cy="4114800"/>
          </a:xfrm>
        </p:spPr>
        <p:txBody>
          <a:bodyPr/>
          <a:lstStyle/>
          <a:p>
            <a:pPr marL="609600" indent="-609600" algn="just"/>
            <a:r>
              <a:rPr lang="es-ES_tradnl" sz="2800"/>
              <a:t>Evitar reprocesos en el flujo de aprobación de un crédito, debido a que esto conlleva a la duplicidad de trabajo de los involucrados en el proceso.</a:t>
            </a:r>
          </a:p>
          <a:p>
            <a:pPr marL="609600" indent="-609600" algn="just"/>
            <a:r>
              <a:rPr lang="es-ES_tradnl" sz="2800"/>
              <a:t>No contar con tiempos de espera por no disponer oportunamente del comité para dar respuesta a los clientes.</a:t>
            </a:r>
            <a:endParaRPr lang="es-EC" sz="280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82650" y="284163"/>
            <a:ext cx="7793038" cy="623887"/>
          </a:xfrm>
        </p:spPr>
        <p:txBody>
          <a:bodyPr/>
          <a:lstStyle/>
          <a:p>
            <a:pPr algn="ctr"/>
            <a:r>
              <a:rPr lang="es-EC" sz="3600" b="1">
                <a:solidFill>
                  <a:srgbClr val="008000"/>
                </a:solidFill>
              </a:rPr>
              <a:t>MEDICION DEL PROCESO</a:t>
            </a:r>
            <a:endParaRPr lang="es-ES" sz="3600" b="1">
              <a:solidFill>
                <a:srgbClr val="008000"/>
              </a:solidFill>
            </a:endParaRPr>
          </a:p>
        </p:txBody>
      </p:sp>
      <p:pic>
        <p:nvPicPr>
          <p:cNvPr id="18436" name="Picture 4"/>
          <p:cNvPicPr>
            <a:picLocks noChangeAspect="1" noChangeArrowheads="1"/>
          </p:cNvPicPr>
          <p:nvPr>
            <p:ph idx="1"/>
          </p:nvPr>
        </p:nvPicPr>
        <p:blipFill>
          <a:blip r:embed="rId2"/>
          <a:srcRect/>
          <a:stretch>
            <a:fillRect/>
          </a:stretch>
        </p:blipFill>
        <p:spPr>
          <a:xfrm>
            <a:off x="323850" y="981075"/>
            <a:ext cx="8569325" cy="5688013"/>
          </a:xfrm>
          <a:noFill/>
          <a:ln>
            <a:solidFill>
              <a:schemeClr val="tx1"/>
            </a:solidFill>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739775" y="214313"/>
            <a:ext cx="7793038" cy="1127125"/>
          </a:xfrm>
        </p:spPr>
        <p:txBody>
          <a:bodyPr/>
          <a:lstStyle/>
          <a:p>
            <a:pPr algn="ctr"/>
            <a:r>
              <a:rPr lang="es-ES_tradnl" sz="2800" b="1">
                <a:solidFill>
                  <a:srgbClr val="008000"/>
                </a:solidFill>
              </a:rPr>
              <a:t>TIEMPO PROMEDIO QUE TOMA LA APROBACIÓN DE UN CRÉDITO</a:t>
            </a:r>
            <a:r>
              <a:rPr lang="es-ES" sz="4000"/>
              <a:t> </a:t>
            </a:r>
          </a:p>
        </p:txBody>
      </p:sp>
      <p:pic>
        <p:nvPicPr>
          <p:cNvPr id="34821" name="Picture 5"/>
          <p:cNvPicPr>
            <a:picLocks noChangeAspect="1" noChangeArrowheads="1"/>
          </p:cNvPicPr>
          <p:nvPr>
            <p:ph type="body" idx="1"/>
          </p:nvPr>
        </p:nvPicPr>
        <p:blipFill>
          <a:blip r:embed="rId2"/>
          <a:srcRect/>
          <a:stretch>
            <a:fillRect/>
          </a:stretch>
        </p:blipFill>
        <p:spPr>
          <a:xfrm>
            <a:off x="323850" y="1412875"/>
            <a:ext cx="8569325" cy="5184775"/>
          </a:xfrm>
          <a:noFill/>
          <a:ln>
            <a:solidFill>
              <a:schemeClr val="tx1"/>
            </a:solidFill>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152525" y="549275"/>
            <a:ext cx="7812088" cy="984250"/>
          </a:xfrm>
        </p:spPr>
        <p:txBody>
          <a:bodyPr/>
          <a:lstStyle/>
          <a:p>
            <a:pPr marL="838200" indent="-838200" algn="ctr"/>
            <a:r>
              <a:rPr lang="es-EC" sz="2800" b="1">
                <a:solidFill>
                  <a:srgbClr val="008000"/>
                </a:solidFill>
              </a:rPr>
              <a:t>ANALISIS DE COSTOS DEL PROCESODE APROBACION: BANCO K</a:t>
            </a:r>
            <a:endParaRPr lang="es-ES" sz="2800" b="1">
              <a:solidFill>
                <a:srgbClr val="008000"/>
              </a:solidFill>
            </a:endParaRPr>
          </a:p>
        </p:txBody>
      </p:sp>
      <p:pic>
        <p:nvPicPr>
          <p:cNvPr id="23555" name="Picture 3"/>
          <p:cNvPicPr>
            <a:picLocks noChangeAspect="1" noChangeArrowheads="1"/>
          </p:cNvPicPr>
          <p:nvPr/>
        </p:nvPicPr>
        <p:blipFill>
          <a:blip r:embed="rId2"/>
          <a:srcRect/>
          <a:stretch>
            <a:fillRect/>
          </a:stretch>
        </p:blipFill>
        <p:spPr bwMode="auto">
          <a:xfrm>
            <a:off x="684213" y="2060575"/>
            <a:ext cx="7632700" cy="4248150"/>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042988" y="214313"/>
            <a:ext cx="7793037" cy="1462087"/>
          </a:xfrm>
        </p:spPr>
        <p:txBody>
          <a:bodyPr/>
          <a:lstStyle/>
          <a:p>
            <a:pPr algn="ctr"/>
            <a:r>
              <a:rPr lang="es-EC" sz="3200" b="1">
                <a:solidFill>
                  <a:srgbClr val="008000"/>
                </a:solidFill>
              </a:rPr>
              <a:t>DEFINICION DE PROBLEMAS DEL PROCESO</a:t>
            </a:r>
            <a:endParaRPr lang="es-ES" sz="3200" b="1">
              <a:solidFill>
                <a:srgbClr val="008000"/>
              </a:solidFill>
            </a:endParaRPr>
          </a:p>
        </p:txBody>
      </p:sp>
      <p:sp>
        <p:nvSpPr>
          <p:cNvPr id="19459" name="Rectangle 3"/>
          <p:cNvSpPr>
            <a:spLocks noGrp="1" noChangeArrowheads="1"/>
          </p:cNvSpPr>
          <p:nvPr>
            <p:ph type="body" idx="1"/>
          </p:nvPr>
        </p:nvSpPr>
        <p:spPr>
          <a:xfrm>
            <a:off x="827088" y="2133600"/>
            <a:ext cx="7772400" cy="4114800"/>
          </a:xfrm>
        </p:spPr>
        <p:txBody>
          <a:bodyPr/>
          <a:lstStyle/>
          <a:p>
            <a:pPr marL="609600" indent="-609600" algn="just">
              <a:lnSpc>
                <a:spcPct val="90000"/>
              </a:lnSpc>
              <a:buFont typeface="Wingdings" pitchFamily="2" charset="2"/>
              <a:buNone/>
            </a:pPr>
            <a:r>
              <a:rPr lang="es-ES_tradnl" sz="2400"/>
              <a:t>Los problemas son clasificados en:</a:t>
            </a:r>
            <a:r>
              <a:rPr lang="es-ES" sz="2400"/>
              <a:t> </a:t>
            </a:r>
          </a:p>
          <a:p>
            <a:pPr marL="609600" indent="-609600" algn="just">
              <a:lnSpc>
                <a:spcPct val="90000"/>
              </a:lnSpc>
            </a:pPr>
            <a:r>
              <a:rPr lang="es-ES_tradnl" sz="2400"/>
              <a:t>Problema de cultura: hace ineficiente el uso de las actitudes, valores, creencias, expectativas y costumbres de los trabajadores del proceso.</a:t>
            </a:r>
          </a:p>
          <a:p>
            <a:pPr marL="609600" indent="-609600" algn="just">
              <a:lnSpc>
                <a:spcPct val="90000"/>
              </a:lnSpc>
            </a:pPr>
            <a:r>
              <a:rPr lang="es-ES_tradnl" sz="2400"/>
              <a:t>Problema de proceso: aplicado al proceso de aprobación de crédito para empresas.</a:t>
            </a:r>
          </a:p>
          <a:p>
            <a:pPr marL="609600" indent="-609600" algn="just">
              <a:lnSpc>
                <a:spcPct val="90000"/>
              </a:lnSpc>
            </a:pPr>
            <a:r>
              <a:rPr lang="es-ES_tradnl" sz="2400"/>
              <a:t>Problema de tecnología: se manifiesta en la aplicación inapropiada de conocimientos para lograr una tarea asignada.</a:t>
            </a:r>
            <a:endParaRPr lang="es-EC" sz="240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55650" y="214313"/>
            <a:ext cx="7793038" cy="1462087"/>
          </a:xfrm>
        </p:spPr>
        <p:txBody>
          <a:bodyPr/>
          <a:lstStyle/>
          <a:p>
            <a:pPr algn="ctr"/>
            <a:r>
              <a:rPr lang="es-EC" sz="3200" b="1">
                <a:solidFill>
                  <a:srgbClr val="008000"/>
                </a:solidFill>
              </a:rPr>
              <a:t>DEFINICION DE PROBLEMAS DEL PROCESO</a:t>
            </a:r>
            <a:endParaRPr lang="es-ES" sz="3200" b="1">
              <a:solidFill>
                <a:srgbClr val="008000"/>
              </a:solidFill>
            </a:endParaRPr>
          </a:p>
        </p:txBody>
      </p:sp>
      <p:graphicFrame>
        <p:nvGraphicFramePr>
          <p:cNvPr id="21571" name="Group 67"/>
          <p:cNvGraphicFramePr>
            <a:graphicFrameLocks noGrp="1"/>
          </p:cNvGraphicFramePr>
          <p:nvPr>
            <p:ph idx="1"/>
          </p:nvPr>
        </p:nvGraphicFramePr>
        <p:xfrm>
          <a:off x="250825" y="2060575"/>
          <a:ext cx="8497888" cy="4125913"/>
        </p:xfrm>
        <a:graphic>
          <a:graphicData uri="http://schemas.openxmlformats.org/drawingml/2006/table">
            <a:tbl>
              <a:tblPr/>
              <a:tblGrid>
                <a:gridCol w="5513388"/>
                <a:gridCol w="2984500"/>
              </a:tblGrid>
              <a:tr h="59372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1" i="0" u="none" strike="noStrike" cap="none" normalizeH="0" baseline="0" smtClean="0">
                          <a:ln>
                            <a:noFill/>
                          </a:ln>
                          <a:solidFill>
                            <a:schemeClr val="tx1"/>
                          </a:solidFill>
                          <a:effectLst/>
                          <a:latin typeface="Tahoma" pitchFamily="34" charset="0"/>
                        </a:rPr>
                        <a:t>Respuestas del Jefe de Crédito</a:t>
                      </a:r>
                      <a:r>
                        <a:rPr kumimoji="0" lang="es-ES" sz="2000" b="0" i="0" u="none" strike="noStrike" cap="none" normalizeH="0" baseline="0" smtClean="0">
                          <a:ln>
                            <a:noFill/>
                          </a:ln>
                          <a:solidFill>
                            <a:schemeClr val="tx1"/>
                          </a:solidFill>
                          <a:effectLst/>
                          <a:latin typeface="Tahoma"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1" i="0" u="none" strike="noStrike" cap="none" normalizeH="0" baseline="0" smtClean="0">
                          <a:ln>
                            <a:noFill/>
                          </a:ln>
                          <a:solidFill>
                            <a:schemeClr val="tx1"/>
                          </a:solidFill>
                          <a:effectLst/>
                          <a:latin typeface="Tahoma" pitchFamily="34" charset="0"/>
                        </a:rPr>
                        <a:t>Clasificación</a:t>
                      </a:r>
                      <a:r>
                        <a:rPr kumimoji="0" lang="en-US" sz="2000" b="1" i="0" u="none" strike="noStrike" cap="none" normalizeH="0" baseline="0" smtClean="0">
                          <a:ln>
                            <a:noFill/>
                          </a:ln>
                          <a:solidFill>
                            <a:schemeClr val="tx1"/>
                          </a:solidFill>
                          <a:effectLst/>
                          <a:latin typeface="Tahoma" pitchFamily="34" charset="0"/>
                        </a:rPr>
                        <a:t> de </a:t>
                      </a:r>
                      <a:r>
                        <a:rPr kumimoji="0" lang="es-ES" sz="2000" b="1" i="0" u="none" strike="noStrike" cap="none" normalizeH="0" baseline="0" smtClean="0">
                          <a:ln>
                            <a:noFill/>
                          </a:ln>
                          <a:solidFill>
                            <a:schemeClr val="tx1"/>
                          </a:solidFill>
                          <a:effectLst/>
                          <a:latin typeface="Tahoma" pitchFamily="34" charset="0"/>
                        </a:rPr>
                        <a:t>los</a:t>
                      </a:r>
                      <a:r>
                        <a:rPr kumimoji="0" lang="en-US" sz="2000" b="1" i="0" u="none" strike="noStrike" cap="none" normalizeH="0" baseline="0" smtClean="0">
                          <a:ln>
                            <a:noFill/>
                          </a:ln>
                          <a:solidFill>
                            <a:schemeClr val="tx1"/>
                          </a:solidFill>
                          <a:effectLst/>
                          <a:latin typeface="Tahoma" pitchFamily="34" charset="0"/>
                        </a:rPr>
                        <a:t> </a:t>
                      </a:r>
                      <a:r>
                        <a:rPr kumimoji="0" lang="es-ES" sz="2000" b="1" i="0" u="none" strike="noStrike" cap="none" normalizeH="0" baseline="0" smtClean="0">
                          <a:ln>
                            <a:noFill/>
                          </a:ln>
                          <a:solidFill>
                            <a:schemeClr val="tx1"/>
                          </a:solidFill>
                          <a:effectLst/>
                          <a:latin typeface="Tahoma" pitchFamily="34" charset="0"/>
                        </a:rPr>
                        <a:t>Problemas</a:t>
                      </a:r>
                      <a:r>
                        <a:rPr kumimoji="0" lang="es-ES" sz="2000" b="0" i="0" u="none" strike="noStrike" cap="none" normalizeH="0" baseline="0" smtClean="0">
                          <a:ln>
                            <a:noFill/>
                          </a:ln>
                          <a:solidFill>
                            <a:schemeClr val="tx1"/>
                          </a:solidFill>
                          <a:effectLst/>
                          <a:latin typeface="Tahoma"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51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El proceso es muy lento. Toma mucho tiempo en aprobarse un crédito.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Problema de proceso / Problema de cultura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358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Trabajo no balanceado entre el personal.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Problema de tecnología / Problema de cultura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Existen</a:t>
                      </a:r>
                      <a:r>
                        <a:rPr kumimoji="0" lang="en-US" sz="2000" b="0" i="0" u="none" strike="noStrike" cap="none" normalizeH="0" baseline="0" smtClean="0">
                          <a:ln>
                            <a:noFill/>
                          </a:ln>
                          <a:solidFill>
                            <a:schemeClr val="tx1"/>
                          </a:solidFill>
                          <a:effectLst/>
                          <a:latin typeface="Tahoma" pitchFamily="34" charset="0"/>
                        </a:rPr>
                        <a:t> </a:t>
                      </a:r>
                      <a:r>
                        <a:rPr kumimoji="0" lang="es-ES" sz="2000" b="0" i="0" u="none" strike="noStrike" cap="none" normalizeH="0" baseline="0" smtClean="0">
                          <a:ln>
                            <a:noFill/>
                          </a:ln>
                          <a:solidFill>
                            <a:schemeClr val="tx1"/>
                          </a:solidFill>
                          <a:effectLst/>
                          <a:latin typeface="Tahoma" pitchFamily="34" charset="0"/>
                        </a:rPr>
                        <a:t>reprocesos.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Problema</a:t>
                      </a:r>
                      <a:r>
                        <a:rPr kumimoji="0" lang="en-US" sz="2000" b="0" i="0" u="none" strike="noStrike" cap="none" normalizeH="0" baseline="0" smtClean="0">
                          <a:ln>
                            <a:noFill/>
                          </a:ln>
                          <a:solidFill>
                            <a:schemeClr val="tx1"/>
                          </a:solidFill>
                          <a:effectLst/>
                          <a:latin typeface="Tahoma" pitchFamily="34" charset="0"/>
                        </a:rPr>
                        <a:t> de </a:t>
                      </a:r>
                      <a:r>
                        <a:rPr kumimoji="0" lang="es-ES" sz="2000" b="0" i="0" u="none" strike="noStrike" cap="none" normalizeH="0" baseline="0" smtClean="0">
                          <a:ln>
                            <a:noFill/>
                          </a:ln>
                          <a:solidFill>
                            <a:schemeClr val="tx1"/>
                          </a:solidFill>
                          <a:effectLst/>
                          <a:latin typeface="Tahoma" pitchFamily="34" charset="0"/>
                        </a:rPr>
                        <a:t>proceso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Algunas tareas se concentran en un solo funcionario.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Problema</a:t>
                      </a:r>
                      <a:r>
                        <a:rPr kumimoji="0" lang="en-US" sz="2000" b="0" i="0" u="none" strike="noStrike" cap="none" normalizeH="0" baseline="0" smtClean="0">
                          <a:ln>
                            <a:noFill/>
                          </a:ln>
                          <a:solidFill>
                            <a:schemeClr val="tx1"/>
                          </a:solidFill>
                          <a:effectLst/>
                          <a:latin typeface="Tahoma" pitchFamily="34" charset="0"/>
                        </a:rPr>
                        <a:t> de </a:t>
                      </a:r>
                      <a:r>
                        <a:rPr kumimoji="0" lang="es-ES" sz="2000" b="0" i="0" u="none" strike="noStrike" cap="none" normalizeH="0" baseline="0" smtClean="0">
                          <a:ln>
                            <a:noFill/>
                          </a:ln>
                          <a:solidFill>
                            <a:schemeClr val="tx1"/>
                          </a:solidFill>
                          <a:effectLst/>
                          <a:latin typeface="Tahoma" pitchFamily="34" charset="0"/>
                        </a:rPr>
                        <a:t>cultura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51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El análisis financiero del departamento de riesgo es muy superficial.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S" sz="2000" b="0" i="0" u="none" strike="noStrike" cap="none" normalizeH="0" baseline="0" smtClean="0">
                          <a:ln>
                            <a:noFill/>
                          </a:ln>
                          <a:solidFill>
                            <a:schemeClr val="tx1"/>
                          </a:solidFill>
                          <a:effectLst/>
                          <a:latin typeface="Tahoma" pitchFamily="34" charset="0"/>
                        </a:rPr>
                        <a:t>Problema de tecnología / Problema de cultura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s-EC" sz="3600" b="1">
                <a:solidFill>
                  <a:srgbClr val="008000"/>
                </a:solidFill>
              </a:rPr>
              <a:t>IDENTIFICACION DE DESPERDICIOS</a:t>
            </a:r>
            <a:endParaRPr lang="es-ES" sz="3600" b="1">
              <a:solidFill>
                <a:srgbClr val="008000"/>
              </a:solidFill>
            </a:endParaRPr>
          </a:p>
        </p:txBody>
      </p:sp>
      <p:sp>
        <p:nvSpPr>
          <p:cNvPr id="130051" name="Rectangle 3"/>
          <p:cNvSpPr>
            <a:spLocks noGrp="1" noChangeArrowheads="1"/>
          </p:cNvSpPr>
          <p:nvPr>
            <p:ph type="body" idx="1"/>
          </p:nvPr>
        </p:nvSpPr>
        <p:spPr/>
        <p:txBody>
          <a:bodyPr/>
          <a:lstStyle/>
          <a:p>
            <a:pPr marL="609600" indent="-609600">
              <a:lnSpc>
                <a:spcPct val="80000"/>
              </a:lnSpc>
            </a:pPr>
            <a:r>
              <a:rPr lang="es-ES_tradnl" sz="2400"/>
              <a:t>Observación del proceso a ser mejorado.</a:t>
            </a:r>
          </a:p>
          <a:p>
            <a:pPr marL="609600" indent="-609600">
              <a:lnSpc>
                <a:spcPct val="80000"/>
              </a:lnSpc>
            </a:pPr>
            <a:r>
              <a:rPr lang="es-ES_tradnl" sz="2400"/>
              <a:t>Selección de las preguntas a usarse en la entrevista al personal del departamento de crédito (el diseño del cuestionario utilizado para la determinación de los desperdicios presenta preguntas para identificar los tres tipos de problemas). </a:t>
            </a:r>
          </a:p>
          <a:p>
            <a:pPr marL="609600" indent="-609600">
              <a:lnSpc>
                <a:spcPct val="80000"/>
              </a:lnSpc>
            </a:pPr>
            <a:r>
              <a:rPr lang="es-ES_tradnl" sz="2400"/>
              <a:t>Selección de los participantes de la entrevista, tomándose en consideración al grupo de 3 Oficiales de Negocios y 2 Analistas de Riesgo que operan en el proceso de aprobación de crédito a ser mejorado.</a:t>
            </a:r>
            <a:r>
              <a:rPr lang="es-ES_tradnl" sz="2800">
                <a:solidFill>
                  <a:srgbClr val="008000"/>
                </a:solidFill>
              </a:rPr>
              <a:t> </a:t>
            </a:r>
            <a:endParaRPr lang="es-EC" sz="2800">
              <a:solidFill>
                <a:srgbClr val="008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1458913" y="1052513"/>
            <a:ext cx="7793037" cy="623887"/>
          </a:xfrm>
        </p:spPr>
        <p:txBody>
          <a:bodyPr/>
          <a:lstStyle/>
          <a:p>
            <a:r>
              <a:rPr lang="es-EC" sz="4000" b="1">
                <a:solidFill>
                  <a:srgbClr val="008000"/>
                </a:solidFill>
              </a:rPr>
              <a:t>MARCO LEGAL</a:t>
            </a:r>
            <a:endParaRPr lang="es-ES" sz="4000" b="1">
              <a:solidFill>
                <a:srgbClr val="008000"/>
              </a:solidFill>
            </a:endParaRPr>
          </a:p>
        </p:txBody>
      </p:sp>
      <p:sp>
        <p:nvSpPr>
          <p:cNvPr id="2053" name="Rectangle 5"/>
          <p:cNvSpPr>
            <a:spLocks noGrp="1" noChangeArrowheads="1"/>
          </p:cNvSpPr>
          <p:nvPr>
            <p:ph type="body" idx="1"/>
          </p:nvPr>
        </p:nvSpPr>
        <p:spPr>
          <a:xfrm>
            <a:off x="831850" y="2276475"/>
            <a:ext cx="7772400" cy="4114800"/>
          </a:xfrm>
        </p:spPr>
        <p:txBody>
          <a:bodyPr/>
          <a:lstStyle/>
          <a:p>
            <a:pPr algn="just">
              <a:buFont typeface="Wingdings" pitchFamily="2" charset="2"/>
              <a:buNone/>
            </a:pPr>
            <a:r>
              <a:rPr lang="es-ES" sz="2800"/>
              <a:t>	La Ley General de Instituciones del Sistema Financiero, junto a la Codificación de Resoluciones de la Junta Bancaria, son el marco legal dentro del cual se deben aplicar cada uno de los procesos llevados a cabo por la Banca Privada.</a:t>
            </a:r>
            <a:r>
              <a:rPr lang="es-ES"/>
              <a:t> </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11213" y="333375"/>
            <a:ext cx="7793037" cy="768350"/>
          </a:xfrm>
        </p:spPr>
        <p:txBody>
          <a:bodyPr/>
          <a:lstStyle/>
          <a:p>
            <a:pPr algn="ctr"/>
            <a:r>
              <a:rPr lang="es-EC" sz="3200" b="1">
                <a:solidFill>
                  <a:srgbClr val="008000"/>
                </a:solidFill>
              </a:rPr>
              <a:t>IDENTIFICACION DE DESPERDICIOS</a:t>
            </a:r>
            <a:endParaRPr lang="es-ES" sz="3200" b="1">
              <a:solidFill>
                <a:srgbClr val="008000"/>
              </a:solidFill>
            </a:endParaRPr>
          </a:p>
        </p:txBody>
      </p:sp>
      <p:graphicFrame>
        <p:nvGraphicFramePr>
          <p:cNvPr id="22694" name="Group 166"/>
          <p:cNvGraphicFramePr>
            <a:graphicFrameLocks noGrp="1"/>
          </p:cNvGraphicFramePr>
          <p:nvPr>
            <p:ph idx="1"/>
          </p:nvPr>
        </p:nvGraphicFramePr>
        <p:xfrm>
          <a:off x="827088" y="1628775"/>
          <a:ext cx="7272337" cy="5067300"/>
        </p:xfrm>
        <a:graphic>
          <a:graphicData uri="http://schemas.openxmlformats.org/drawingml/2006/table">
            <a:tbl>
              <a:tblPr/>
              <a:tblGrid>
                <a:gridCol w="649287"/>
                <a:gridCol w="3905250"/>
                <a:gridCol w="1193800"/>
                <a:gridCol w="1524000"/>
              </a:tblGrid>
              <a:tr h="28733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800" b="1" i="0" u="none" strike="noStrike" cap="none" normalizeH="0" baseline="0" smtClean="0">
                          <a:ln>
                            <a:noFill/>
                          </a:ln>
                          <a:solidFill>
                            <a:schemeClr val="tx1"/>
                          </a:solidFill>
                          <a:effectLst/>
                          <a:latin typeface="Tahoma" pitchFamily="34" charset="0"/>
                        </a:rPr>
                        <a:t>DESPERDICIO</a:t>
                      </a:r>
                      <a:endParaRPr kumimoji="0" lang="es-ES" sz="1800" b="1"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800" b="1" i="0" u="none" strike="noStrike" cap="none" normalizeH="0" baseline="0" smtClean="0">
                          <a:ln>
                            <a:noFill/>
                          </a:ln>
                          <a:solidFill>
                            <a:schemeClr val="tx1"/>
                          </a:solidFill>
                          <a:effectLst/>
                          <a:latin typeface="Tahoma" pitchFamily="34" charset="0"/>
                        </a:rPr>
                        <a:t>TOTAL</a:t>
                      </a:r>
                      <a:endParaRPr kumimoji="0" lang="es-ES" sz="1800" b="1"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800" b="1" i="0" u="none" strike="noStrike" cap="none" normalizeH="0" baseline="0" smtClean="0">
                          <a:ln>
                            <a:noFill/>
                          </a:ln>
                          <a:solidFill>
                            <a:schemeClr val="tx1"/>
                          </a:solidFill>
                          <a:effectLst/>
                          <a:latin typeface="Tahoma" pitchFamily="34" charset="0"/>
                        </a:rPr>
                        <a:t>%</a:t>
                      </a:r>
                      <a:endParaRPr kumimoji="0" lang="es-ES" sz="1800" b="1"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1" i="0" u="none" strike="noStrike" cap="none" normalizeH="0" baseline="0" smtClean="0">
                          <a:ln>
                            <a:noFill/>
                          </a:ln>
                          <a:solidFill>
                            <a:schemeClr val="tx1"/>
                          </a:solidFill>
                          <a:effectLst/>
                          <a:latin typeface="Tahoma" pitchFamily="34" charset="0"/>
                        </a:rPr>
                        <a:t>CULTURA</a:t>
                      </a:r>
                      <a:endParaRPr kumimoji="0" lang="es-ES" sz="1400" b="1"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1</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Recurso Humano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15</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0" i="0" u="none" strike="noStrike" cap="none" normalizeH="0" baseline="0" smtClean="0">
                          <a:ln>
                            <a:noFill/>
                          </a:ln>
                          <a:solidFill>
                            <a:schemeClr val="tx1"/>
                          </a:solidFill>
                          <a:effectLst/>
                          <a:latin typeface="Century Gothic" pitchFamily="34" charset="0"/>
                          <a:ea typeface="Times New Roman" pitchFamily="18" charset="0"/>
                          <a:cs typeface="Arial" charset="0"/>
                        </a:rPr>
                        <a:t>75.00</a:t>
                      </a:r>
                      <a:endParaRPr kumimoji="0" lang="es-ES" sz="1400" b="0" i="0" u="none" strike="noStrike" cap="none" normalizeH="0" baseline="0" smtClean="0">
                        <a:ln>
                          <a:noFill/>
                        </a:ln>
                        <a:solidFill>
                          <a:schemeClr val="tx1"/>
                        </a:solidFill>
                        <a:effectLst/>
                        <a:latin typeface="Century Gothic" pitchFamily="34"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8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2</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Proceso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4</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0" i="0" u="none" strike="noStrike" cap="none" normalizeH="0" baseline="0" smtClean="0">
                          <a:ln>
                            <a:noFill/>
                          </a:ln>
                          <a:solidFill>
                            <a:schemeClr val="tx1"/>
                          </a:solidFill>
                          <a:effectLst/>
                          <a:latin typeface="Century Gothic" pitchFamily="34" charset="0"/>
                          <a:ea typeface="Times New Roman" pitchFamily="18" charset="0"/>
                          <a:cs typeface="Arial" charset="0"/>
                        </a:rPr>
                        <a:t>26.67</a:t>
                      </a:r>
                      <a:endParaRPr kumimoji="0" lang="es-ES" sz="1400" b="0" i="0" u="none" strike="noStrike" cap="none" normalizeH="0" baseline="0" smtClean="0">
                        <a:ln>
                          <a:noFill/>
                        </a:ln>
                        <a:solidFill>
                          <a:schemeClr val="tx1"/>
                        </a:solidFill>
                        <a:effectLst/>
                        <a:latin typeface="Century Gothic" pitchFamily="34"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3</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Defecto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3</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0" i="0" u="none" strike="noStrike" cap="none" normalizeH="0" baseline="0" smtClean="0">
                          <a:ln>
                            <a:noFill/>
                          </a:ln>
                          <a:solidFill>
                            <a:schemeClr val="tx1"/>
                          </a:solidFill>
                          <a:effectLst/>
                          <a:latin typeface="Century Gothic" pitchFamily="34" charset="0"/>
                          <a:ea typeface="Times New Roman" pitchFamily="18" charset="0"/>
                          <a:cs typeface="Arial" charset="0"/>
                        </a:rPr>
                        <a:t>60.00</a:t>
                      </a:r>
                      <a:endParaRPr kumimoji="0" lang="es-ES" sz="1400" b="0" i="0" u="none" strike="noStrike" cap="none" normalizeH="0" baseline="0" smtClean="0">
                        <a:ln>
                          <a:noFill/>
                        </a:ln>
                        <a:solidFill>
                          <a:schemeClr val="tx1"/>
                        </a:solidFill>
                        <a:effectLst/>
                        <a:latin typeface="Century Gothic" pitchFamily="34"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74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4</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Espera</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5</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400" b="0" i="0" u="none" strike="noStrike" cap="none" normalizeH="0" baseline="0" smtClean="0">
                          <a:ln>
                            <a:noFill/>
                          </a:ln>
                          <a:solidFill>
                            <a:schemeClr val="tx1"/>
                          </a:solidFill>
                          <a:effectLst/>
                          <a:latin typeface="Century Gothic" pitchFamily="34" charset="0"/>
                          <a:ea typeface="Times New Roman" pitchFamily="18" charset="0"/>
                          <a:cs typeface="Arial" charset="0"/>
                        </a:rPr>
                        <a:t>100.00</a:t>
                      </a:r>
                      <a:endParaRPr kumimoji="0" lang="es-ES" sz="1400" b="0" i="0" u="none" strike="noStrike" cap="none" normalizeH="0" baseline="0" smtClean="0">
                        <a:ln>
                          <a:noFill/>
                        </a:ln>
                        <a:solidFill>
                          <a:schemeClr val="tx1"/>
                        </a:solidFill>
                        <a:effectLst/>
                        <a:latin typeface="Century Gothic" pitchFamily="34"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1" i="0" u="none" strike="noStrike" cap="none" normalizeH="0" baseline="0" smtClean="0">
                          <a:ln>
                            <a:noFill/>
                          </a:ln>
                          <a:solidFill>
                            <a:schemeClr val="tx1"/>
                          </a:solidFill>
                          <a:effectLst/>
                          <a:latin typeface="Tahoma" pitchFamily="34" charset="0"/>
                        </a:rPr>
                        <a:t>PROCESO</a:t>
                      </a:r>
                      <a:endParaRPr kumimoji="0" lang="es-ES" sz="1400" b="1"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5</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Recurso Humano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5</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100.00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8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6</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Proceso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5</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50.00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7</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Espera</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8</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80.00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36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8</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Inventario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5</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100.00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1" i="0" u="none" strike="noStrike" cap="none" normalizeH="0" baseline="0" smtClean="0">
                          <a:ln>
                            <a:noFill/>
                          </a:ln>
                          <a:solidFill>
                            <a:schemeClr val="tx1"/>
                          </a:solidFill>
                          <a:effectLst/>
                          <a:latin typeface="Tahoma" pitchFamily="34" charset="0"/>
                        </a:rPr>
                        <a:t>TECNOLOGIA</a:t>
                      </a:r>
                      <a:endParaRPr kumimoji="0" lang="es-ES" sz="1400" b="1"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endParaRPr kumimoji="0" lang="es-ES"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9</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Recurso Humano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0.00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10</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Proceso</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10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66.67</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38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rgbClr val="008000"/>
                          </a:solidFill>
                          <a:effectLst/>
                          <a:latin typeface="Tahoma" pitchFamily="34" charset="0"/>
                        </a:rPr>
                        <a:t>11</a:t>
                      </a:r>
                      <a:endParaRPr kumimoji="0" lang="es-ES" sz="1400" b="0" i="0" u="none" strike="noStrike" cap="none" normalizeH="0" baseline="0" smtClean="0">
                        <a:ln>
                          <a:noFill/>
                        </a:ln>
                        <a:solidFill>
                          <a:srgbClr val="008000"/>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Espera</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6</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s-EC" sz="1400" b="0" i="0" u="none" strike="noStrike" cap="none" normalizeH="0" baseline="0" smtClean="0">
                          <a:ln>
                            <a:noFill/>
                          </a:ln>
                          <a:solidFill>
                            <a:schemeClr val="tx1"/>
                          </a:solidFill>
                          <a:effectLst/>
                          <a:latin typeface="Tahoma" pitchFamily="34" charset="0"/>
                        </a:rPr>
                        <a:t>60.00</a:t>
                      </a:r>
                      <a:endParaRPr kumimoji="0" lang="es-ES" sz="14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827088" y="2101850"/>
            <a:ext cx="7772400" cy="2119313"/>
          </a:xfrm>
        </p:spPr>
        <p:txBody>
          <a:bodyPr/>
          <a:lstStyle/>
          <a:p>
            <a:pPr algn="just">
              <a:lnSpc>
                <a:spcPct val="90000"/>
              </a:lnSpc>
              <a:buFont typeface="Wingdings" pitchFamily="2" charset="2"/>
              <a:buNone/>
            </a:pPr>
            <a:r>
              <a:rPr lang="es-ES_tradnl"/>
              <a:t>	Para la eliminación de desperdicios se realizó un plan que describe una serie de acciones que a continuación están claramente descritas</a:t>
            </a:r>
            <a:r>
              <a:rPr lang="es-ES"/>
              <a:t>:</a:t>
            </a:r>
          </a:p>
        </p:txBody>
      </p:sp>
      <p:sp>
        <p:nvSpPr>
          <p:cNvPr id="32772" name="Rectangle 4"/>
          <p:cNvSpPr>
            <a:spLocks noGrp="1" noChangeArrowheads="1"/>
          </p:cNvSpPr>
          <p:nvPr>
            <p:ph type="title"/>
          </p:nvPr>
        </p:nvSpPr>
        <p:spPr>
          <a:noFill/>
          <a:ln/>
        </p:spPr>
        <p:txBody>
          <a:bodyPr anchor="ctr"/>
          <a:lstStyle/>
          <a:p>
            <a:pPr algn="ctr"/>
            <a:r>
              <a:rPr lang="es-EC" sz="3600" b="1">
                <a:solidFill>
                  <a:srgbClr val="008000"/>
                </a:solidFill>
              </a:rPr>
              <a:t>ELIMINACION DE DESPERDICIOS</a:t>
            </a:r>
            <a:endParaRPr lang="es-ES" sz="3600" b="1">
              <a:solidFill>
                <a:srgbClr val="008000"/>
              </a:solidFill>
            </a:endParaRPr>
          </a:p>
        </p:txBody>
      </p:sp>
      <p:sp>
        <p:nvSpPr>
          <p:cNvPr id="32773" name="Rectangle 5"/>
          <p:cNvSpPr>
            <a:spLocks noChangeArrowheads="1"/>
          </p:cNvSpPr>
          <p:nvPr/>
        </p:nvSpPr>
        <p:spPr bwMode="auto">
          <a:xfrm>
            <a:off x="303213" y="4365625"/>
            <a:ext cx="8229600" cy="1143000"/>
          </a:xfrm>
          <a:prstGeom prst="rect">
            <a:avLst/>
          </a:prstGeom>
          <a:noFill/>
          <a:ln w="9525">
            <a:noFill/>
            <a:miter lim="800000"/>
            <a:headEnd/>
            <a:tailEnd/>
          </a:ln>
          <a:effectLst/>
        </p:spPr>
        <p:txBody>
          <a:bodyPr anchor="ctr"/>
          <a:lstStyle/>
          <a:p>
            <a:pPr marL="838200" indent="-838200" algn="ctr"/>
            <a:r>
              <a:rPr lang="es-ES_tradnl" sz="2400" b="1">
                <a:solidFill>
                  <a:schemeClr val="tx2"/>
                </a:solidFill>
              </a:rPr>
              <a:t/>
            </a:r>
            <a:br>
              <a:rPr lang="es-ES_tradnl" sz="2400" b="1">
                <a:solidFill>
                  <a:schemeClr val="tx2"/>
                </a:solidFill>
              </a:rPr>
            </a:br>
            <a:r>
              <a:rPr lang="es-ES_tradnl" sz="2400" b="1">
                <a:solidFill>
                  <a:schemeClr val="tx2"/>
                </a:solidFill>
                <a:hlinkClick r:id="rId2" action="ppaction://hlinkfile"/>
              </a:rPr>
              <a:t>ELIMINACION DE DESPERDICIOS</a:t>
            </a:r>
            <a:r>
              <a:rPr lang="es-ES" sz="2400" b="1">
                <a:solidFill>
                  <a:schemeClr val="tx2"/>
                </a:solidFill>
              </a:rPr>
              <a:t/>
            </a:r>
            <a:br>
              <a:rPr lang="es-ES" sz="2400" b="1">
                <a:solidFill>
                  <a:schemeClr val="tx2"/>
                </a:solidFill>
              </a:rPr>
            </a:br>
            <a:endParaRPr lang="es-ES" sz="2400" b="1">
              <a:solidFill>
                <a:schemeClr val="tx2"/>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811213" y="214313"/>
            <a:ext cx="7793037" cy="1462087"/>
          </a:xfrm>
        </p:spPr>
        <p:txBody>
          <a:bodyPr/>
          <a:lstStyle/>
          <a:p>
            <a:pPr marL="838200" indent="-838200" algn="ctr"/>
            <a:r>
              <a:rPr lang="es-EC" sz="3200" b="1">
                <a:solidFill>
                  <a:srgbClr val="008000"/>
                </a:solidFill>
              </a:rPr>
              <a:t>MEDICIÓN DEL PROCESO</a:t>
            </a:r>
            <a:br>
              <a:rPr lang="es-EC" sz="3200" b="1">
                <a:solidFill>
                  <a:srgbClr val="008000"/>
                </a:solidFill>
              </a:rPr>
            </a:br>
            <a:r>
              <a:rPr lang="es-EC" sz="3200" b="1">
                <a:solidFill>
                  <a:srgbClr val="008000"/>
                </a:solidFill>
              </a:rPr>
              <a:t>MEJORADO</a:t>
            </a:r>
            <a:endParaRPr lang="es-ES" sz="3200" b="1">
              <a:solidFill>
                <a:srgbClr val="008000"/>
              </a:solidFill>
            </a:endParaRPr>
          </a:p>
        </p:txBody>
      </p:sp>
      <p:pic>
        <p:nvPicPr>
          <p:cNvPr id="33798" name="Picture 6"/>
          <p:cNvPicPr>
            <a:picLocks noChangeAspect="1" noChangeArrowheads="1"/>
          </p:cNvPicPr>
          <p:nvPr>
            <p:ph type="body" idx="1"/>
          </p:nvPr>
        </p:nvPicPr>
        <p:blipFill>
          <a:blip r:embed="rId2"/>
          <a:srcRect/>
          <a:stretch>
            <a:fillRect/>
          </a:stretch>
        </p:blipFill>
        <p:spPr>
          <a:xfrm>
            <a:off x="250825" y="1771650"/>
            <a:ext cx="8569325" cy="4752975"/>
          </a:xfrm>
          <a:noFill/>
          <a:ln>
            <a:solidFill>
              <a:schemeClr val="tx1"/>
            </a:solidFill>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739775" y="404813"/>
            <a:ext cx="7793038" cy="936625"/>
          </a:xfrm>
        </p:spPr>
        <p:txBody>
          <a:bodyPr/>
          <a:lstStyle/>
          <a:p>
            <a:pPr algn="ctr"/>
            <a:r>
              <a:rPr lang="es-ES_tradnl" sz="2400" b="1">
                <a:solidFill>
                  <a:srgbClr val="008000"/>
                </a:solidFill>
              </a:rPr>
              <a:t>TIEMPO PROMEDIO QUE TOMA LA APROBACIÓN DE UN CRÉDITO DEL PROCESO MEJORADO</a:t>
            </a:r>
            <a:endParaRPr lang="es-ES" sz="2400" b="1">
              <a:solidFill>
                <a:srgbClr val="008000"/>
              </a:solidFill>
            </a:endParaRPr>
          </a:p>
        </p:txBody>
      </p:sp>
      <p:pic>
        <p:nvPicPr>
          <p:cNvPr id="36868" name="Picture 4"/>
          <p:cNvPicPr>
            <a:picLocks noChangeAspect="1" noChangeArrowheads="1"/>
          </p:cNvPicPr>
          <p:nvPr>
            <p:ph type="body" idx="1"/>
          </p:nvPr>
        </p:nvPicPr>
        <p:blipFill>
          <a:blip r:embed="rId2"/>
          <a:srcRect/>
          <a:stretch>
            <a:fillRect/>
          </a:stretch>
        </p:blipFill>
        <p:spPr>
          <a:xfrm>
            <a:off x="250825" y="1700213"/>
            <a:ext cx="8642350" cy="4752975"/>
          </a:xfrm>
          <a:noFill/>
          <a:ln>
            <a:solidFill>
              <a:schemeClr val="tx1"/>
            </a:solidFill>
          </a:ln>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81113" y="238125"/>
            <a:ext cx="7035800" cy="1462088"/>
          </a:xfrm>
        </p:spPr>
        <p:txBody>
          <a:bodyPr/>
          <a:lstStyle/>
          <a:p>
            <a:pPr marL="96838" indent="-33338" algn="ctr"/>
            <a:r>
              <a:rPr lang="es-EC" sz="2400" b="1">
                <a:solidFill>
                  <a:srgbClr val="008000"/>
                </a:solidFill>
              </a:rPr>
              <a:t>ANALISIS DE COSTOS DEL PROCESO DE APROBACION MEJORADO</a:t>
            </a:r>
            <a:br>
              <a:rPr lang="es-EC" sz="2400" b="1">
                <a:solidFill>
                  <a:srgbClr val="008000"/>
                </a:solidFill>
              </a:rPr>
            </a:br>
            <a:endParaRPr lang="es-ES" sz="2400" b="1">
              <a:solidFill>
                <a:srgbClr val="008000"/>
              </a:solidFill>
            </a:endParaRPr>
          </a:p>
        </p:txBody>
      </p:sp>
      <p:pic>
        <p:nvPicPr>
          <p:cNvPr id="37892" name="Picture 4"/>
          <p:cNvPicPr>
            <a:picLocks noChangeAspect="1" noChangeArrowheads="1"/>
          </p:cNvPicPr>
          <p:nvPr>
            <p:ph type="body" idx="1"/>
          </p:nvPr>
        </p:nvPicPr>
        <p:blipFill>
          <a:blip r:embed="rId2"/>
          <a:srcRect/>
          <a:stretch>
            <a:fillRect/>
          </a:stretch>
        </p:blipFill>
        <p:spPr>
          <a:xfrm>
            <a:off x="1042988" y="2492375"/>
            <a:ext cx="7070725" cy="3168650"/>
          </a:xfrm>
          <a:noFill/>
          <a:ln/>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es-ES" sz="2800" b="1">
                <a:solidFill>
                  <a:srgbClr val="008000"/>
                </a:solidFill>
              </a:rPr>
              <a:t>Inversión para la mejora del proceso de aprobación: Banco K</a:t>
            </a:r>
            <a:r>
              <a:rPr lang="es-ES" sz="2800">
                <a:solidFill>
                  <a:srgbClr val="008000"/>
                </a:solidFill>
              </a:rPr>
              <a:t> </a:t>
            </a:r>
          </a:p>
        </p:txBody>
      </p:sp>
      <p:pic>
        <p:nvPicPr>
          <p:cNvPr id="38916" name="Picture 4"/>
          <p:cNvPicPr>
            <a:picLocks noChangeAspect="1" noChangeArrowheads="1"/>
          </p:cNvPicPr>
          <p:nvPr>
            <p:ph type="body" idx="1"/>
          </p:nvPr>
        </p:nvPicPr>
        <p:blipFill>
          <a:blip r:embed="rId2"/>
          <a:srcRect/>
          <a:stretch>
            <a:fillRect/>
          </a:stretch>
        </p:blipFill>
        <p:spPr>
          <a:xfrm>
            <a:off x="2225675" y="2492375"/>
            <a:ext cx="5441950" cy="1377950"/>
          </a:xfrm>
          <a:noFill/>
          <a:ln/>
        </p:spPr>
      </p:pic>
      <p:sp>
        <p:nvSpPr>
          <p:cNvPr id="38918" name="Text Box 6"/>
          <p:cNvSpPr txBox="1">
            <a:spLocks noChangeArrowheads="1"/>
          </p:cNvSpPr>
          <p:nvPr/>
        </p:nvSpPr>
        <p:spPr bwMode="auto">
          <a:xfrm>
            <a:off x="1116013" y="4508500"/>
            <a:ext cx="7416800" cy="1552575"/>
          </a:xfrm>
          <a:prstGeom prst="rect">
            <a:avLst/>
          </a:prstGeom>
          <a:noFill/>
          <a:ln w="9525">
            <a:noFill/>
            <a:miter lim="800000"/>
            <a:headEnd/>
            <a:tailEnd/>
          </a:ln>
          <a:effectLst/>
        </p:spPr>
        <p:txBody>
          <a:bodyPr>
            <a:spAutoFit/>
          </a:bodyPr>
          <a:lstStyle/>
          <a:p>
            <a:pPr algn="just"/>
            <a:r>
              <a:rPr lang="es-ES_tradnl" sz="2400">
                <a:latin typeface="Arial" charset="0"/>
              </a:rPr>
              <a:t>Esta inversión será recuperada  en tres procesos de aprobación de crédito, debido a que el ahorro económico entre el proceso anterior con respecto al proceso mejorado es de USD 2.5 M.</a:t>
            </a:r>
            <a:endParaRPr lang="es-ES" sz="2400">
              <a:latin typeface="Arial"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a:r>
              <a:rPr lang="es-ES" sz="2800" b="1">
                <a:solidFill>
                  <a:srgbClr val="008000"/>
                </a:solidFill>
              </a:rPr>
              <a:t>COMPARACIÓN DE MEDICIONES ANTES Y DESPUÉS DE LAS MEJORAS</a:t>
            </a:r>
            <a:r>
              <a:rPr lang="es-ES" sz="4000">
                <a:solidFill>
                  <a:srgbClr val="008000"/>
                </a:solidFill>
              </a:rPr>
              <a:t> </a:t>
            </a:r>
          </a:p>
        </p:txBody>
      </p:sp>
      <p:sp>
        <p:nvSpPr>
          <p:cNvPr id="39939" name="Rectangle 3"/>
          <p:cNvSpPr>
            <a:spLocks noGrp="1" noChangeArrowheads="1"/>
          </p:cNvSpPr>
          <p:nvPr>
            <p:ph type="body" idx="1"/>
          </p:nvPr>
        </p:nvSpPr>
        <p:spPr>
          <a:xfrm>
            <a:off x="831850" y="2205038"/>
            <a:ext cx="7772400" cy="4114800"/>
          </a:xfrm>
        </p:spPr>
        <p:txBody>
          <a:bodyPr/>
          <a:lstStyle/>
          <a:p>
            <a:pPr algn="just">
              <a:buFont typeface="Wingdings" pitchFamily="2" charset="2"/>
              <a:buNone/>
            </a:pPr>
            <a:r>
              <a:rPr lang="es-ES_tradnl" sz="2800"/>
              <a:t>	En la primera tabla el tiempo promedio que tarda el banco K en aprobar un crédito tomaba alrededor de 31 días laborables, mientras que en la segunda éste tiempo se redujo a un promedio 11 días laborables luego de la implementación de estrategias y objetivos para eliminar los problemas y desperdicios.</a:t>
            </a:r>
            <a:r>
              <a:rPr lang="es-ES" sz="2800"/>
              <a:t> </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a:r>
              <a:rPr lang="es-ES" sz="2700" b="1">
                <a:solidFill>
                  <a:srgbClr val="008000"/>
                </a:solidFill>
              </a:rPr>
              <a:t>COMPARACIÓN DE MEDICIONES ANTES Y DESPUÉS DE LAS MEJORAS</a:t>
            </a:r>
          </a:p>
        </p:txBody>
      </p:sp>
      <p:sp>
        <p:nvSpPr>
          <p:cNvPr id="40963" name="Rectangle 3"/>
          <p:cNvSpPr>
            <a:spLocks noGrp="1" noChangeArrowheads="1"/>
          </p:cNvSpPr>
          <p:nvPr>
            <p:ph type="body" idx="1"/>
          </p:nvPr>
        </p:nvSpPr>
        <p:spPr>
          <a:xfrm>
            <a:off x="827088" y="2193925"/>
            <a:ext cx="7772400" cy="3179763"/>
          </a:xfrm>
        </p:spPr>
        <p:txBody>
          <a:bodyPr/>
          <a:lstStyle/>
          <a:p>
            <a:pPr marL="82550" indent="4763" algn="just">
              <a:buFont typeface="Wingdings" pitchFamily="2" charset="2"/>
              <a:buNone/>
            </a:pPr>
            <a:r>
              <a:rPr lang="es-ES_tradnl" sz="2800"/>
              <a:t>Por tanto, el objetivo general de “Establecer un proceso mejorado de aprobación de crédito mediante el cual se consiga reducir el tiempo”  que se propuso al comienzo de esta tesis se logró dado a que se pudo, mejorar significativamente el tiempo de respuesta.</a:t>
            </a:r>
            <a:endParaRPr lang="es-ES" sz="280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042988" y="549275"/>
            <a:ext cx="7793037" cy="1152525"/>
          </a:xfrm>
        </p:spPr>
        <p:txBody>
          <a:bodyPr/>
          <a:lstStyle/>
          <a:p>
            <a:pPr marL="33338" indent="-33338" algn="ctr"/>
            <a:r>
              <a:rPr lang="es-EC" sz="2800" b="1">
                <a:solidFill>
                  <a:srgbClr val="008000"/>
                </a:solidFill>
              </a:rPr>
              <a:t>ANÁLISIS FODA DEL PROCESO MEJORADO</a:t>
            </a:r>
            <a:endParaRPr lang="es-ES" sz="2800" b="1">
              <a:solidFill>
                <a:srgbClr val="008000"/>
              </a:solidFill>
            </a:endParaRPr>
          </a:p>
        </p:txBody>
      </p:sp>
      <p:grpSp>
        <p:nvGrpSpPr>
          <p:cNvPr id="41994" name="Group 10"/>
          <p:cNvGrpSpPr>
            <a:grpSpLocks noChangeAspect="1"/>
          </p:cNvGrpSpPr>
          <p:nvPr/>
        </p:nvGrpSpPr>
        <p:grpSpPr bwMode="auto">
          <a:xfrm>
            <a:off x="1116013" y="2276475"/>
            <a:ext cx="7078662" cy="3733800"/>
            <a:chOff x="836" y="1298"/>
            <a:chExt cx="4459" cy="2352"/>
          </a:xfrm>
        </p:grpSpPr>
        <p:sp>
          <p:nvSpPr>
            <p:cNvPr id="41993" name="AutoShape 9"/>
            <p:cNvSpPr>
              <a:spLocks noChangeAspect="1" noChangeArrowheads="1" noTextEdit="1"/>
            </p:cNvSpPr>
            <p:nvPr/>
          </p:nvSpPr>
          <p:spPr bwMode="auto">
            <a:xfrm>
              <a:off x="839" y="1298"/>
              <a:ext cx="4456" cy="2352"/>
            </a:xfrm>
            <a:prstGeom prst="rect">
              <a:avLst/>
            </a:prstGeom>
            <a:noFill/>
            <a:ln w="9525" algn="ctr">
              <a:solidFill>
                <a:schemeClr val="tx1"/>
              </a:solidFill>
              <a:miter lim="800000"/>
              <a:headEnd/>
              <a:tailEnd/>
            </a:ln>
          </p:spPr>
          <p:txBody>
            <a:bodyPr/>
            <a:lstStyle/>
            <a:p>
              <a:endParaRPr lang="es-ES"/>
            </a:p>
          </p:txBody>
        </p:sp>
        <p:sp>
          <p:nvSpPr>
            <p:cNvPr id="41995" name="Rectangle 11"/>
            <p:cNvSpPr>
              <a:spLocks noChangeArrowheads="1"/>
            </p:cNvSpPr>
            <p:nvPr/>
          </p:nvSpPr>
          <p:spPr bwMode="auto">
            <a:xfrm>
              <a:off x="2482" y="1368"/>
              <a:ext cx="781"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EVALUACIÓN INT</a:t>
              </a:r>
              <a:endParaRPr lang="es-ES"/>
            </a:p>
          </p:txBody>
        </p:sp>
        <p:sp>
          <p:nvSpPr>
            <p:cNvPr id="41996" name="Rectangle 12"/>
            <p:cNvSpPr>
              <a:spLocks noChangeArrowheads="1"/>
            </p:cNvSpPr>
            <p:nvPr/>
          </p:nvSpPr>
          <p:spPr bwMode="auto">
            <a:xfrm>
              <a:off x="3337" y="1368"/>
              <a:ext cx="248"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ERNA</a:t>
              </a:r>
              <a:endParaRPr lang="es-ES"/>
            </a:p>
          </p:txBody>
        </p:sp>
        <p:sp>
          <p:nvSpPr>
            <p:cNvPr id="41997" name="Rectangle 13"/>
            <p:cNvSpPr>
              <a:spLocks noChangeArrowheads="1"/>
            </p:cNvSpPr>
            <p:nvPr/>
          </p:nvSpPr>
          <p:spPr bwMode="auto">
            <a:xfrm>
              <a:off x="3609" y="1368"/>
              <a:ext cx="27"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 </a:t>
              </a:r>
              <a:endParaRPr lang="es-ES"/>
            </a:p>
          </p:txBody>
        </p:sp>
        <p:sp>
          <p:nvSpPr>
            <p:cNvPr id="41998" name="Rectangle 14"/>
            <p:cNvSpPr>
              <a:spLocks noChangeArrowheads="1"/>
            </p:cNvSpPr>
            <p:nvPr/>
          </p:nvSpPr>
          <p:spPr bwMode="auto">
            <a:xfrm>
              <a:off x="836" y="1298"/>
              <a:ext cx="6" cy="5"/>
            </a:xfrm>
            <a:prstGeom prst="rect">
              <a:avLst/>
            </a:prstGeom>
            <a:solidFill>
              <a:srgbClr val="000000"/>
            </a:solidFill>
            <a:ln w="9525">
              <a:noFill/>
              <a:miter lim="800000"/>
              <a:headEnd/>
              <a:tailEnd/>
            </a:ln>
          </p:spPr>
          <p:txBody>
            <a:bodyPr/>
            <a:lstStyle/>
            <a:p>
              <a:endParaRPr lang="es-ES"/>
            </a:p>
          </p:txBody>
        </p:sp>
        <p:sp>
          <p:nvSpPr>
            <p:cNvPr id="41999" name="Rectangle 15"/>
            <p:cNvSpPr>
              <a:spLocks noChangeArrowheads="1"/>
            </p:cNvSpPr>
            <p:nvPr/>
          </p:nvSpPr>
          <p:spPr bwMode="auto">
            <a:xfrm>
              <a:off x="836" y="1298"/>
              <a:ext cx="6" cy="5"/>
            </a:xfrm>
            <a:prstGeom prst="rect">
              <a:avLst/>
            </a:prstGeom>
            <a:solidFill>
              <a:srgbClr val="000000"/>
            </a:solidFill>
            <a:ln w="9525">
              <a:noFill/>
              <a:miter lim="800000"/>
              <a:headEnd/>
              <a:tailEnd/>
            </a:ln>
          </p:spPr>
          <p:txBody>
            <a:bodyPr/>
            <a:lstStyle/>
            <a:p>
              <a:endParaRPr lang="es-ES"/>
            </a:p>
          </p:txBody>
        </p:sp>
        <p:sp>
          <p:nvSpPr>
            <p:cNvPr id="42000" name="Rectangle 16"/>
            <p:cNvSpPr>
              <a:spLocks noChangeArrowheads="1"/>
            </p:cNvSpPr>
            <p:nvPr/>
          </p:nvSpPr>
          <p:spPr bwMode="auto">
            <a:xfrm>
              <a:off x="842" y="1298"/>
              <a:ext cx="4407" cy="5"/>
            </a:xfrm>
            <a:prstGeom prst="rect">
              <a:avLst/>
            </a:prstGeom>
            <a:solidFill>
              <a:srgbClr val="000000"/>
            </a:solidFill>
            <a:ln w="9525">
              <a:noFill/>
              <a:miter lim="800000"/>
              <a:headEnd/>
              <a:tailEnd/>
            </a:ln>
          </p:spPr>
          <p:txBody>
            <a:bodyPr/>
            <a:lstStyle/>
            <a:p>
              <a:endParaRPr lang="es-ES"/>
            </a:p>
          </p:txBody>
        </p:sp>
        <p:sp>
          <p:nvSpPr>
            <p:cNvPr id="42001" name="Rectangle 17"/>
            <p:cNvSpPr>
              <a:spLocks noChangeArrowheads="1"/>
            </p:cNvSpPr>
            <p:nvPr/>
          </p:nvSpPr>
          <p:spPr bwMode="auto">
            <a:xfrm>
              <a:off x="5249" y="1298"/>
              <a:ext cx="5" cy="5"/>
            </a:xfrm>
            <a:prstGeom prst="rect">
              <a:avLst/>
            </a:prstGeom>
            <a:solidFill>
              <a:srgbClr val="000000"/>
            </a:solidFill>
            <a:ln w="9525">
              <a:noFill/>
              <a:miter lim="800000"/>
              <a:headEnd/>
              <a:tailEnd/>
            </a:ln>
          </p:spPr>
          <p:txBody>
            <a:bodyPr/>
            <a:lstStyle/>
            <a:p>
              <a:endParaRPr lang="es-ES"/>
            </a:p>
          </p:txBody>
        </p:sp>
        <p:sp>
          <p:nvSpPr>
            <p:cNvPr id="42002" name="Rectangle 18"/>
            <p:cNvSpPr>
              <a:spLocks noChangeArrowheads="1"/>
            </p:cNvSpPr>
            <p:nvPr/>
          </p:nvSpPr>
          <p:spPr bwMode="auto">
            <a:xfrm>
              <a:off x="5249" y="1298"/>
              <a:ext cx="5" cy="5"/>
            </a:xfrm>
            <a:prstGeom prst="rect">
              <a:avLst/>
            </a:prstGeom>
            <a:solidFill>
              <a:srgbClr val="000000"/>
            </a:solidFill>
            <a:ln w="9525">
              <a:noFill/>
              <a:miter lim="800000"/>
              <a:headEnd/>
              <a:tailEnd/>
            </a:ln>
          </p:spPr>
          <p:txBody>
            <a:bodyPr/>
            <a:lstStyle/>
            <a:p>
              <a:endParaRPr lang="es-ES"/>
            </a:p>
          </p:txBody>
        </p:sp>
        <p:sp>
          <p:nvSpPr>
            <p:cNvPr id="42003" name="Rectangle 19"/>
            <p:cNvSpPr>
              <a:spLocks noChangeArrowheads="1"/>
            </p:cNvSpPr>
            <p:nvPr/>
          </p:nvSpPr>
          <p:spPr bwMode="auto">
            <a:xfrm>
              <a:off x="836" y="1303"/>
              <a:ext cx="6" cy="239"/>
            </a:xfrm>
            <a:prstGeom prst="rect">
              <a:avLst/>
            </a:prstGeom>
            <a:solidFill>
              <a:srgbClr val="000000"/>
            </a:solidFill>
            <a:ln w="9525">
              <a:noFill/>
              <a:miter lim="800000"/>
              <a:headEnd/>
              <a:tailEnd/>
            </a:ln>
          </p:spPr>
          <p:txBody>
            <a:bodyPr/>
            <a:lstStyle/>
            <a:p>
              <a:endParaRPr lang="es-ES"/>
            </a:p>
          </p:txBody>
        </p:sp>
        <p:sp>
          <p:nvSpPr>
            <p:cNvPr id="42004" name="Rectangle 20"/>
            <p:cNvSpPr>
              <a:spLocks noChangeArrowheads="1"/>
            </p:cNvSpPr>
            <p:nvPr/>
          </p:nvSpPr>
          <p:spPr bwMode="auto">
            <a:xfrm>
              <a:off x="5249" y="1303"/>
              <a:ext cx="5" cy="239"/>
            </a:xfrm>
            <a:prstGeom prst="rect">
              <a:avLst/>
            </a:prstGeom>
            <a:solidFill>
              <a:srgbClr val="000000"/>
            </a:solidFill>
            <a:ln w="9525">
              <a:noFill/>
              <a:miter lim="800000"/>
              <a:headEnd/>
              <a:tailEnd/>
            </a:ln>
          </p:spPr>
          <p:txBody>
            <a:bodyPr/>
            <a:lstStyle/>
            <a:p>
              <a:endParaRPr lang="es-ES"/>
            </a:p>
          </p:txBody>
        </p:sp>
        <p:sp>
          <p:nvSpPr>
            <p:cNvPr id="42005" name="Rectangle 21"/>
            <p:cNvSpPr>
              <a:spLocks noChangeArrowheads="1"/>
            </p:cNvSpPr>
            <p:nvPr/>
          </p:nvSpPr>
          <p:spPr bwMode="auto">
            <a:xfrm>
              <a:off x="1639" y="1612"/>
              <a:ext cx="555"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FORTALEZAS</a:t>
              </a:r>
              <a:endParaRPr lang="es-ES"/>
            </a:p>
          </p:txBody>
        </p:sp>
        <p:sp>
          <p:nvSpPr>
            <p:cNvPr id="42006" name="Rectangle 22"/>
            <p:cNvSpPr>
              <a:spLocks noChangeArrowheads="1"/>
            </p:cNvSpPr>
            <p:nvPr/>
          </p:nvSpPr>
          <p:spPr bwMode="auto">
            <a:xfrm>
              <a:off x="2248" y="1612"/>
              <a:ext cx="27"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 </a:t>
              </a:r>
              <a:endParaRPr lang="es-ES"/>
            </a:p>
          </p:txBody>
        </p:sp>
        <p:sp>
          <p:nvSpPr>
            <p:cNvPr id="42007" name="Rectangle 23"/>
            <p:cNvSpPr>
              <a:spLocks noChangeArrowheads="1"/>
            </p:cNvSpPr>
            <p:nvPr/>
          </p:nvSpPr>
          <p:spPr bwMode="auto">
            <a:xfrm>
              <a:off x="3835" y="1612"/>
              <a:ext cx="574"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DEBILIDADES</a:t>
              </a:r>
              <a:endParaRPr lang="es-ES"/>
            </a:p>
          </p:txBody>
        </p:sp>
        <p:sp>
          <p:nvSpPr>
            <p:cNvPr id="42008" name="Rectangle 24"/>
            <p:cNvSpPr>
              <a:spLocks noChangeArrowheads="1"/>
            </p:cNvSpPr>
            <p:nvPr/>
          </p:nvSpPr>
          <p:spPr bwMode="auto">
            <a:xfrm>
              <a:off x="4464" y="1612"/>
              <a:ext cx="27"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 </a:t>
              </a:r>
              <a:endParaRPr lang="es-ES"/>
            </a:p>
          </p:txBody>
        </p:sp>
        <p:sp>
          <p:nvSpPr>
            <p:cNvPr id="42009" name="Rectangle 25"/>
            <p:cNvSpPr>
              <a:spLocks noChangeArrowheads="1"/>
            </p:cNvSpPr>
            <p:nvPr/>
          </p:nvSpPr>
          <p:spPr bwMode="auto">
            <a:xfrm>
              <a:off x="836" y="1542"/>
              <a:ext cx="6" cy="4"/>
            </a:xfrm>
            <a:prstGeom prst="rect">
              <a:avLst/>
            </a:prstGeom>
            <a:solidFill>
              <a:srgbClr val="000000"/>
            </a:solidFill>
            <a:ln w="9525">
              <a:noFill/>
              <a:miter lim="800000"/>
              <a:headEnd/>
              <a:tailEnd/>
            </a:ln>
          </p:spPr>
          <p:txBody>
            <a:bodyPr/>
            <a:lstStyle/>
            <a:p>
              <a:endParaRPr lang="es-ES"/>
            </a:p>
          </p:txBody>
        </p:sp>
        <p:sp>
          <p:nvSpPr>
            <p:cNvPr id="42010" name="Rectangle 26"/>
            <p:cNvSpPr>
              <a:spLocks noChangeArrowheads="1"/>
            </p:cNvSpPr>
            <p:nvPr/>
          </p:nvSpPr>
          <p:spPr bwMode="auto">
            <a:xfrm>
              <a:off x="842" y="1542"/>
              <a:ext cx="2201" cy="4"/>
            </a:xfrm>
            <a:prstGeom prst="rect">
              <a:avLst/>
            </a:prstGeom>
            <a:solidFill>
              <a:srgbClr val="000000"/>
            </a:solidFill>
            <a:ln w="9525">
              <a:noFill/>
              <a:miter lim="800000"/>
              <a:headEnd/>
              <a:tailEnd/>
            </a:ln>
          </p:spPr>
          <p:txBody>
            <a:bodyPr/>
            <a:lstStyle/>
            <a:p>
              <a:endParaRPr lang="es-ES"/>
            </a:p>
          </p:txBody>
        </p:sp>
        <p:sp>
          <p:nvSpPr>
            <p:cNvPr id="42011" name="Rectangle 27"/>
            <p:cNvSpPr>
              <a:spLocks noChangeArrowheads="1"/>
            </p:cNvSpPr>
            <p:nvPr/>
          </p:nvSpPr>
          <p:spPr bwMode="auto">
            <a:xfrm>
              <a:off x="3043" y="1542"/>
              <a:ext cx="5" cy="4"/>
            </a:xfrm>
            <a:prstGeom prst="rect">
              <a:avLst/>
            </a:prstGeom>
            <a:solidFill>
              <a:srgbClr val="000000"/>
            </a:solidFill>
            <a:ln w="9525">
              <a:noFill/>
              <a:miter lim="800000"/>
              <a:headEnd/>
              <a:tailEnd/>
            </a:ln>
          </p:spPr>
          <p:txBody>
            <a:bodyPr/>
            <a:lstStyle/>
            <a:p>
              <a:endParaRPr lang="es-ES"/>
            </a:p>
          </p:txBody>
        </p:sp>
        <p:sp>
          <p:nvSpPr>
            <p:cNvPr id="42012" name="Rectangle 28"/>
            <p:cNvSpPr>
              <a:spLocks noChangeArrowheads="1"/>
            </p:cNvSpPr>
            <p:nvPr/>
          </p:nvSpPr>
          <p:spPr bwMode="auto">
            <a:xfrm>
              <a:off x="3048" y="1542"/>
              <a:ext cx="2201" cy="4"/>
            </a:xfrm>
            <a:prstGeom prst="rect">
              <a:avLst/>
            </a:prstGeom>
            <a:solidFill>
              <a:srgbClr val="000000"/>
            </a:solidFill>
            <a:ln w="9525">
              <a:noFill/>
              <a:miter lim="800000"/>
              <a:headEnd/>
              <a:tailEnd/>
            </a:ln>
          </p:spPr>
          <p:txBody>
            <a:bodyPr/>
            <a:lstStyle/>
            <a:p>
              <a:endParaRPr lang="es-ES"/>
            </a:p>
          </p:txBody>
        </p:sp>
        <p:sp>
          <p:nvSpPr>
            <p:cNvPr id="42013" name="Rectangle 29"/>
            <p:cNvSpPr>
              <a:spLocks noChangeArrowheads="1"/>
            </p:cNvSpPr>
            <p:nvPr/>
          </p:nvSpPr>
          <p:spPr bwMode="auto">
            <a:xfrm>
              <a:off x="5249" y="1542"/>
              <a:ext cx="5" cy="4"/>
            </a:xfrm>
            <a:prstGeom prst="rect">
              <a:avLst/>
            </a:prstGeom>
            <a:solidFill>
              <a:srgbClr val="000000"/>
            </a:solidFill>
            <a:ln w="9525">
              <a:noFill/>
              <a:miter lim="800000"/>
              <a:headEnd/>
              <a:tailEnd/>
            </a:ln>
          </p:spPr>
          <p:txBody>
            <a:bodyPr/>
            <a:lstStyle/>
            <a:p>
              <a:endParaRPr lang="es-ES"/>
            </a:p>
          </p:txBody>
        </p:sp>
        <p:sp>
          <p:nvSpPr>
            <p:cNvPr id="42014" name="Rectangle 30"/>
            <p:cNvSpPr>
              <a:spLocks noChangeArrowheads="1"/>
            </p:cNvSpPr>
            <p:nvPr/>
          </p:nvSpPr>
          <p:spPr bwMode="auto">
            <a:xfrm>
              <a:off x="836" y="1546"/>
              <a:ext cx="6" cy="179"/>
            </a:xfrm>
            <a:prstGeom prst="rect">
              <a:avLst/>
            </a:prstGeom>
            <a:solidFill>
              <a:srgbClr val="000000"/>
            </a:solidFill>
            <a:ln w="9525">
              <a:noFill/>
              <a:miter lim="800000"/>
              <a:headEnd/>
              <a:tailEnd/>
            </a:ln>
          </p:spPr>
          <p:txBody>
            <a:bodyPr/>
            <a:lstStyle/>
            <a:p>
              <a:endParaRPr lang="es-ES"/>
            </a:p>
          </p:txBody>
        </p:sp>
        <p:sp>
          <p:nvSpPr>
            <p:cNvPr id="42015" name="Rectangle 31"/>
            <p:cNvSpPr>
              <a:spLocks noChangeArrowheads="1"/>
            </p:cNvSpPr>
            <p:nvPr/>
          </p:nvSpPr>
          <p:spPr bwMode="auto">
            <a:xfrm>
              <a:off x="3043" y="1546"/>
              <a:ext cx="5" cy="179"/>
            </a:xfrm>
            <a:prstGeom prst="rect">
              <a:avLst/>
            </a:prstGeom>
            <a:solidFill>
              <a:srgbClr val="000000"/>
            </a:solidFill>
            <a:ln w="9525">
              <a:noFill/>
              <a:miter lim="800000"/>
              <a:headEnd/>
              <a:tailEnd/>
            </a:ln>
          </p:spPr>
          <p:txBody>
            <a:bodyPr/>
            <a:lstStyle/>
            <a:p>
              <a:endParaRPr lang="es-ES"/>
            </a:p>
          </p:txBody>
        </p:sp>
        <p:sp>
          <p:nvSpPr>
            <p:cNvPr id="42016" name="Rectangle 32"/>
            <p:cNvSpPr>
              <a:spLocks noChangeArrowheads="1"/>
            </p:cNvSpPr>
            <p:nvPr/>
          </p:nvSpPr>
          <p:spPr bwMode="auto">
            <a:xfrm>
              <a:off x="5249" y="1546"/>
              <a:ext cx="5" cy="179"/>
            </a:xfrm>
            <a:prstGeom prst="rect">
              <a:avLst/>
            </a:prstGeom>
            <a:solidFill>
              <a:srgbClr val="000000"/>
            </a:solidFill>
            <a:ln w="9525">
              <a:noFill/>
              <a:miter lim="800000"/>
              <a:headEnd/>
              <a:tailEnd/>
            </a:ln>
          </p:spPr>
          <p:txBody>
            <a:bodyPr/>
            <a:lstStyle/>
            <a:p>
              <a:endParaRPr lang="es-ES"/>
            </a:p>
          </p:txBody>
        </p:sp>
        <p:sp>
          <p:nvSpPr>
            <p:cNvPr id="42017" name="Rectangle 33"/>
            <p:cNvSpPr>
              <a:spLocks noChangeArrowheads="1"/>
            </p:cNvSpPr>
            <p:nvPr/>
          </p:nvSpPr>
          <p:spPr bwMode="auto">
            <a:xfrm>
              <a:off x="897" y="173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18" name="Rectangle 34"/>
            <p:cNvSpPr>
              <a:spLocks noChangeArrowheads="1"/>
            </p:cNvSpPr>
            <p:nvPr/>
          </p:nvSpPr>
          <p:spPr bwMode="auto">
            <a:xfrm>
              <a:off x="897" y="1854"/>
              <a:ext cx="4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Symbol" pitchFamily="18" charset="2"/>
                </a:rPr>
                <a:t>·</a:t>
              </a:r>
              <a:endParaRPr lang="es-ES"/>
            </a:p>
          </p:txBody>
        </p:sp>
        <p:sp>
          <p:nvSpPr>
            <p:cNvPr id="42019" name="Rectangle 35"/>
            <p:cNvSpPr>
              <a:spLocks noChangeArrowheads="1"/>
            </p:cNvSpPr>
            <p:nvPr/>
          </p:nvSpPr>
          <p:spPr bwMode="auto">
            <a:xfrm>
              <a:off x="945" y="1865"/>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charset="0"/>
                </a:rPr>
                <a:t> </a:t>
              </a:r>
              <a:endParaRPr lang="es-ES"/>
            </a:p>
          </p:txBody>
        </p:sp>
        <p:sp>
          <p:nvSpPr>
            <p:cNvPr id="42020" name="Rectangle 36"/>
            <p:cNvSpPr>
              <a:spLocks noChangeArrowheads="1"/>
            </p:cNvSpPr>
            <p:nvPr/>
          </p:nvSpPr>
          <p:spPr bwMode="auto">
            <a:xfrm>
              <a:off x="1086" y="1856"/>
              <a:ext cx="828"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Ahorro de tiempo</a:t>
              </a:r>
              <a:endParaRPr lang="es-ES"/>
            </a:p>
          </p:txBody>
        </p:sp>
        <p:sp>
          <p:nvSpPr>
            <p:cNvPr id="42021" name="Rectangle 37"/>
            <p:cNvSpPr>
              <a:spLocks noChangeArrowheads="1"/>
            </p:cNvSpPr>
            <p:nvPr/>
          </p:nvSpPr>
          <p:spPr bwMode="auto">
            <a:xfrm>
              <a:off x="1991" y="1856"/>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22" name="Rectangle 38"/>
            <p:cNvSpPr>
              <a:spLocks noChangeArrowheads="1"/>
            </p:cNvSpPr>
            <p:nvPr/>
          </p:nvSpPr>
          <p:spPr bwMode="auto">
            <a:xfrm>
              <a:off x="897" y="1976"/>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23" name="Rectangle 39"/>
            <p:cNvSpPr>
              <a:spLocks noChangeArrowheads="1"/>
            </p:cNvSpPr>
            <p:nvPr/>
          </p:nvSpPr>
          <p:spPr bwMode="auto">
            <a:xfrm>
              <a:off x="897" y="2093"/>
              <a:ext cx="4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Symbol" pitchFamily="18" charset="2"/>
                </a:rPr>
                <a:t>·</a:t>
              </a:r>
              <a:endParaRPr lang="es-ES"/>
            </a:p>
          </p:txBody>
        </p:sp>
        <p:sp>
          <p:nvSpPr>
            <p:cNvPr id="42024" name="Rectangle 40"/>
            <p:cNvSpPr>
              <a:spLocks noChangeArrowheads="1"/>
            </p:cNvSpPr>
            <p:nvPr/>
          </p:nvSpPr>
          <p:spPr bwMode="auto">
            <a:xfrm>
              <a:off x="945" y="210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charset="0"/>
                </a:rPr>
                <a:t> </a:t>
              </a:r>
              <a:endParaRPr lang="es-ES"/>
            </a:p>
          </p:txBody>
        </p:sp>
        <p:sp>
          <p:nvSpPr>
            <p:cNvPr id="42025" name="Rectangle 41"/>
            <p:cNvSpPr>
              <a:spLocks noChangeArrowheads="1"/>
            </p:cNvSpPr>
            <p:nvPr/>
          </p:nvSpPr>
          <p:spPr bwMode="auto">
            <a:xfrm>
              <a:off x="1086" y="2095"/>
              <a:ext cx="946"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Resultados medibles</a:t>
              </a:r>
              <a:endParaRPr lang="es-ES"/>
            </a:p>
          </p:txBody>
        </p:sp>
        <p:sp>
          <p:nvSpPr>
            <p:cNvPr id="42026" name="Rectangle 42"/>
            <p:cNvSpPr>
              <a:spLocks noChangeArrowheads="1"/>
            </p:cNvSpPr>
            <p:nvPr/>
          </p:nvSpPr>
          <p:spPr bwMode="auto">
            <a:xfrm>
              <a:off x="2122" y="2095"/>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27" name="Rectangle 43"/>
            <p:cNvSpPr>
              <a:spLocks noChangeArrowheads="1"/>
            </p:cNvSpPr>
            <p:nvPr/>
          </p:nvSpPr>
          <p:spPr bwMode="auto">
            <a:xfrm>
              <a:off x="897" y="2215"/>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28" name="Rectangle 44"/>
            <p:cNvSpPr>
              <a:spLocks noChangeArrowheads="1"/>
            </p:cNvSpPr>
            <p:nvPr/>
          </p:nvSpPr>
          <p:spPr bwMode="auto">
            <a:xfrm>
              <a:off x="897" y="2332"/>
              <a:ext cx="4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Symbol" pitchFamily="18" charset="2"/>
                </a:rPr>
                <a:t>·</a:t>
              </a:r>
              <a:endParaRPr lang="es-ES"/>
            </a:p>
          </p:txBody>
        </p:sp>
        <p:sp>
          <p:nvSpPr>
            <p:cNvPr id="42029" name="Rectangle 45"/>
            <p:cNvSpPr>
              <a:spLocks noChangeArrowheads="1"/>
            </p:cNvSpPr>
            <p:nvPr/>
          </p:nvSpPr>
          <p:spPr bwMode="auto">
            <a:xfrm>
              <a:off x="945" y="2343"/>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charset="0"/>
                </a:rPr>
                <a:t> </a:t>
              </a:r>
              <a:endParaRPr lang="es-ES"/>
            </a:p>
          </p:txBody>
        </p:sp>
        <p:sp>
          <p:nvSpPr>
            <p:cNvPr id="42030" name="Rectangle 46"/>
            <p:cNvSpPr>
              <a:spLocks noChangeArrowheads="1"/>
            </p:cNvSpPr>
            <p:nvPr/>
          </p:nvSpPr>
          <p:spPr bwMode="auto">
            <a:xfrm>
              <a:off x="1086" y="2334"/>
              <a:ext cx="1035"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Adaptable a cambios</a:t>
              </a:r>
              <a:endParaRPr lang="es-ES"/>
            </a:p>
          </p:txBody>
        </p:sp>
        <p:sp>
          <p:nvSpPr>
            <p:cNvPr id="42031" name="Rectangle 47"/>
            <p:cNvSpPr>
              <a:spLocks noChangeArrowheads="1"/>
            </p:cNvSpPr>
            <p:nvPr/>
          </p:nvSpPr>
          <p:spPr bwMode="auto">
            <a:xfrm>
              <a:off x="2218" y="233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32" name="Rectangle 48"/>
            <p:cNvSpPr>
              <a:spLocks noChangeArrowheads="1"/>
            </p:cNvSpPr>
            <p:nvPr/>
          </p:nvSpPr>
          <p:spPr bwMode="auto">
            <a:xfrm>
              <a:off x="897" y="245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33" name="Rectangle 49"/>
            <p:cNvSpPr>
              <a:spLocks noChangeArrowheads="1"/>
            </p:cNvSpPr>
            <p:nvPr/>
          </p:nvSpPr>
          <p:spPr bwMode="auto">
            <a:xfrm>
              <a:off x="897" y="2571"/>
              <a:ext cx="4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Symbol" pitchFamily="18" charset="2"/>
                </a:rPr>
                <a:t>·</a:t>
              </a:r>
              <a:endParaRPr lang="es-ES"/>
            </a:p>
          </p:txBody>
        </p:sp>
        <p:sp>
          <p:nvSpPr>
            <p:cNvPr id="42034" name="Rectangle 50"/>
            <p:cNvSpPr>
              <a:spLocks noChangeArrowheads="1"/>
            </p:cNvSpPr>
            <p:nvPr/>
          </p:nvSpPr>
          <p:spPr bwMode="auto">
            <a:xfrm>
              <a:off x="945" y="2582"/>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charset="0"/>
                </a:rPr>
                <a:t> </a:t>
              </a:r>
              <a:endParaRPr lang="es-ES"/>
            </a:p>
          </p:txBody>
        </p:sp>
        <p:sp>
          <p:nvSpPr>
            <p:cNvPr id="42035" name="Rectangle 51"/>
            <p:cNvSpPr>
              <a:spLocks noChangeArrowheads="1"/>
            </p:cNvSpPr>
            <p:nvPr/>
          </p:nvSpPr>
          <p:spPr bwMode="auto">
            <a:xfrm>
              <a:off x="1086" y="2573"/>
              <a:ext cx="1696"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Comunicación y mejora de proceso</a:t>
              </a:r>
              <a:endParaRPr lang="es-ES"/>
            </a:p>
          </p:txBody>
        </p:sp>
        <p:sp>
          <p:nvSpPr>
            <p:cNvPr id="42036" name="Rectangle 52"/>
            <p:cNvSpPr>
              <a:spLocks noChangeArrowheads="1"/>
            </p:cNvSpPr>
            <p:nvPr/>
          </p:nvSpPr>
          <p:spPr bwMode="auto">
            <a:xfrm>
              <a:off x="2937" y="2575"/>
              <a:ext cx="27"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 </a:t>
              </a:r>
              <a:endParaRPr lang="es-ES"/>
            </a:p>
          </p:txBody>
        </p:sp>
        <p:sp>
          <p:nvSpPr>
            <p:cNvPr id="42037" name="Rectangle 53"/>
            <p:cNvSpPr>
              <a:spLocks noChangeArrowheads="1"/>
            </p:cNvSpPr>
            <p:nvPr/>
          </p:nvSpPr>
          <p:spPr bwMode="auto">
            <a:xfrm>
              <a:off x="3103" y="173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38" name="Rectangle 54"/>
            <p:cNvSpPr>
              <a:spLocks noChangeArrowheads="1"/>
            </p:cNvSpPr>
            <p:nvPr/>
          </p:nvSpPr>
          <p:spPr bwMode="auto">
            <a:xfrm>
              <a:off x="3103" y="1854"/>
              <a:ext cx="4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Symbol" pitchFamily="18" charset="2"/>
                </a:rPr>
                <a:t>·</a:t>
              </a:r>
              <a:endParaRPr lang="es-ES"/>
            </a:p>
          </p:txBody>
        </p:sp>
        <p:sp>
          <p:nvSpPr>
            <p:cNvPr id="42039" name="Rectangle 55"/>
            <p:cNvSpPr>
              <a:spLocks noChangeArrowheads="1"/>
            </p:cNvSpPr>
            <p:nvPr/>
          </p:nvSpPr>
          <p:spPr bwMode="auto">
            <a:xfrm>
              <a:off x="3151" y="1865"/>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charset="0"/>
                </a:rPr>
                <a:t> </a:t>
              </a:r>
              <a:endParaRPr lang="es-ES"/>
            </a:p>
          </p:txBody>
        </p:sp>
        <p:sp>
          <p:nvSpPr>
            <p:cNvPr id="42040" name="Rectangle 56"/>
            <p:cNvSpPr>
              <a:spLocks noChangeArrowheads="1"/>
            </p:cNvSpPr>
            <p:nvPr/>
          </p:nvSpPr>
          <p:spPr bwMode="auto">
            <a:xfrm>
              <a:off x="3292" y="1856"/>
              <a:ext cx="1742"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Si el mejoramiento del proceso no se </a:t>
              </a:r>
              <a:endParaRPr lang="es-ES"/>
            </a:p>
          </p:txBody>
        </p:sp>
        <p:sp>
          <p:nvSpPr>
            <p:cNvPr id="42041" name="Rectangle 57"/>
            <p:cNvSpPr>
              <a:spLocks noChangeArrowheads="1"/>
            </p:cNvSpPr>
            <p:nvPr/>
          </p:nvSpPr>
          <p:spPr bwMode="auto">
            <a:xfrm>
              <a:off x="3292" y="1976"/>
              <a:ext cx="1682"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implementa en todas sus etapas, el </a:t>
              </a:r>
              <a:endParaRPr lang="es-ES"/>
            </a:p>
          </p:txBody>
        </p:sp>
        <p:sp>
          <p:nvSpPr>
            <p:cNvPr id="42042" name="Rectangle 58"/>
            <p:cNvSpPr>
              <a:spLocks noChangeArrowheads="1"/>
            </p:cNvSpPr>
            <p:nvPr/>
          </p:nvSpPr>
          <p:spPr bwMode="auto">
            <a:xfrm>
              <a:off x="3292" y="2095"/>
              <a:ext cx="1722"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resultado final no se vería. Por tanto, </a:t>
              </a:r>
              <a:endParaRPr lang="es-ES"/>
            </a:p>
          </p:txBody>
        </p:sp>
        <p:sp>
          <p:nvSpPr>
            <p:cNvPr id="42043" name="Rectangle 59"/>
            <p:cNvSpPr>
              <a:spLocks noChangeArrowheads="1"/>
            </p:cNvSpPr>
            <p:nvPr/>
          </p:nvSpPr>
          <p:spPr bwMode="auto">
            <a:xfrm>
              <a:off x="3292" y="2215"/>
              <a:ext cx="916"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éstas tienen que ne</a:t>
              </a:r>
              <a:endParaRPr lang="es-ES"/>
            </a:p>
          </p:txBody>
        </p:sp>
        <p:sp>
          <p:nvSpPr>
            <p:cNvPr id="42044" name="Rectangle 60"/>
            <p:cNvSpPr>
              <a:spLocks noChangeArrowheads="1"/>
            </p:cNvSpPr>
            <p:nvPr/>
          </p:nvSpPr>
          <p:spPr bwMode="auto">
            <a:xfrm>
              <a:off x="4316" y="2215"/>
              <a:ext cx="829"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cesariamente ser </a:t>
              </a:r>
              <a:endParaRPr lang="es-ES"/>
            </a:p>
          </p:txBody>
        </p:sp>
        <p:sp>
          <p:nvSpPr>
            <p:cNvPr id="42045" name="Rectangle 61"/>
            <p:cNvSpPr>
              <a:spLocks noChangeArrowheads="1"/>
            </p:cNvSpPr>
            <p:nvPr/>
          </p:nvSpPr>
          <p:spPr bwMode="auto">
            <a:xfrm>
              <a:off x="3292" y="2334"/>
              <a:ext cx="1133"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trabajadas en conjunto.</a:t>
              </a:r>
              <a:endParaRPr lang="es-ES"/>
            </a:p>
          </p:txBody>
        </p:sp>
        <p:sp>
          <p:nvSpPr>
            <p:cNvPr id="42046" name="Rectangle 62"/>
            <p:cNvSpPr>
              <a:spLocks noChangeArrowheads="1"/>
            </p:cNvSpPr>
            <p:nvPr/>
          </p:nvSpPr>
          <p:spPr bwMode="auto">
            <a:xfrm>
              <a:off x="4524" y="233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47" name="Rectangle 63"/>
            <p:cNvSpPr>
              <a:spLocks noChangeArrowheads="1"/>
            </p:cNvSpPr>
            <p:nvPr/>
          </p:nvSpPr>
          <p:spPr bwMode="auto">
            <a:xfrm>
              <a:off x="3103" y="2454"/>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48" name="Rectangle 64"/>
            <p:cNvSpPr>
              <a:spLocks noChangeArrowheads="1"/>
            </p:cNvSpPr>
            <p:nvPr/>
          </p:nvSpPr>
          <p:spPr bwMode="auto">
            <a:xfrm>
              <a:off x="3103" y="2571"/>
              <a:ext cx="4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Symbol" pitchFamily="18" charset="2"/>
                </a:rPr>
                <a:t>·</a:t>
              </a:r>
              <a:endParaRPr lang="es-ES"/>
            </a:p>
          </p:txBody>
        </p:sp>
        <p:sp>
          <p:nvSpPr>
            <p:cNvPr id="42049" name="Rectangle 65"/>
            <p:cNvSpPr>
              <a:spLocks noChangeArrowheads="1"/>
            </p:cNvSpPr>
            <p:nvPr/>
          </p:nvSpPr>
          <p:spPr bwMode="auto">
            <a:xfrm>
              <a:off x="3151" y="2582"/>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charset="0"/>
                </a:rPr>
                <a:t> </a:t>
              </a:r>
              <a:endParaRPr lang="es-ES"/>
            </a:p>
          </p:txBody>
        </p:sp>
        <p:sp>
          <p:nvSpPr>
            <p:cNvPr id="42050" name="Rectangle 66"/>
            <p:cNvSpPr>
              <a:spLocks noChangeArrowheads="1"/>
            </p:cNvSpPr>
            <p:nvPr/>
          </p:nvSpPr>
          <p:spPr bwMode="auto">
            <a:xfrm>
              <a:off x="3292" y="2573"/>
              <a:ext cx="1625"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Los resultados de cada operación </a:t>
              </a:r>
              <a:endParaRPr lang="es-ES"/>
            </a:p>
          </p:txBody>
        </p:sp>
        <p:sp>
          <p:nvSpPr>
            <p:cNvPr id="42051" name="Rectangle 67"/>
            <p:cNvSpPr>
              <a:spLocks noChangeArrowheads="1"/>
            </p:cNvSpPr>
            <p:nvPr/>
          </p:nvSpPr>
          <p:spPr bwMode="auto">
            <a:xfrm>
              <a:off x="3292" y="2693"/>
              <a:ext cx="516"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de crédito </a:t>
              </a:r>
              <a:endParaRPr lang="es-ES"/>
            </a:p>
          </p:txBody>
        </p:sp>
        <p:sp>
          <p:nvSpPr>
            <p:cNvPr id="42052" name="Rectangle 68"/>
            <p:cNvSpPr>
              <a:spLocks noChangeArrowheads="1"/>
            </p:cNvSpPr>
            <p:nvPr/>
          </p:nvSpPr>
          <p:spPr bwMode="auto">
            <a:xfrm>
              <a:off x="3908" y="2693"/>
              <a:ext cx="621"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podrían estar</a:t>
              </a:r>
              <a:endParaRPr lang="es-ES"/>
            </a:p>
          </p:txBody>
        </p:sp>
        <p:sp>
          <p:nvSpPr>
            <p:cNvPr id="42053" name="Rectangle 69"/>
            <p:cNvSpPr>
              <a:spLocks noChangeArrowheads="1"/>
            </p:cNvSpPr>
            <p:nvPr/>
          </p:nvSpPr>
          <p:spPr bwMode="auto">
            <a:xfrm>
              <a:off x="4615" y="2693"/>
              <a:ext cx="564"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propensas  </a:t>
              </a:r>
              <a:endParaRPr lang="es-ES"/>
            </a:p>
          </p:txBody>
        </p:sp>
        <p:sp>
          <p:nvSpPr>
            <p:cNvPr id="42054" name="Rectangle 70"/>
            <p:cNvSpPr>
              <a:spLocks noChangeArrowheads="1"/>
            </p:cNvSpPr>
            <p:nvPr/>
          </p:nvSpPr>
          <p:spPr bwMode="auto">
            <a:xfrm>
              <a:off x="3292" y="2812"/>
              <a:ext cx="1336"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a ser alteradas acorde a las </a:t>
              </a:r>
              <a:endParaRPr lang="es-ES"/>
            </a:p>
          </p:txBody>
        </p:sp>
        <p:sp>
          <p:nvSpPr>
            <p:cNvPr id="42055" name="Rectangle 71"/>
            <p:cNvSpPr>
              <a:spLocks noChangeArrowheads="1"/>
            </p:cNvSpPr>
            <p:nvPr/>
          </p:nvSpPr>
          <p:spPr bwMode="auto">
            <a:xfrm>
              <a:off x="3292" y="2932"/>
              <a:ext cx="1665"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características de cada cliente y a </a:t>
              </a:r>
              <a:endParaRPr lang="es-ES"/>
            </a:p>
          </p:txBody>
        </p:sp>
        <p:sp>
          <p:nvSpPr>
            <p:cNvPr id="42056" name="Rectangle 72"/>
            <p:cNvSpPr>
              <a:spLocks noChangeArrowheads="1"/>
            </p:cNvSpPr>
            <p:nvPr/>
          </p:nvSpPr>
          <p:spPr bwMode="auto">
            <a:xfrm>
              <a:off x="3292" y="3051"/>
              <a:ext cx="1730"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la profundidad del análisis que haya </a:t>
              </a:r>
              <a:endParaRPr lang="es-ES"/>
            </a:p>
          </p:txBody>
        </p:sp>
        <p:sp>
          <p:nvSpPr>
            <p:cNvPr id="42057" name="Rectangle 73"/>
            <p:cNvSpPr>
              <a:spLocks noChangeArrowheads="1"/>
            </p:cNvSpPr>
            <p:nvPr/>
          </p:nvSpPr>
          <p:spPr bwMode="auto">
            <a:xfrm>
              <a:off x="3292" y="3171"/>
              <a:ext cx="1635"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que hacer dependiendo de cada </a:t>
              </a:r>
              <a:endParaRPr lang="es-ES"/>
            </a:p>
          </p:txBody>
        </p:sp>
        <p:sp>
          <p:nvSpPr>
            <p:cNvPr id="42058" name="Rectangle 74"/>
            <p:cNvSpPr>
              <a:spLocks noChangeArrowheads="1"/>
            </p:cNvSpPr>
            <p:nvPr/>
          </p:nvSpPr>
          <p:spPr bwMode="auto">
            <a:xfrm>
              <a:off x="3292" y="3293"/>
              <a:ext cx="255"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caso.</a:t>
              </a:r>
              <a:endParaRPr lang="es-ES"/>
            </a:p>
          </p:txBody>
        </p:sp>
        <p:sp>
          <p:nvSpPr>
            <p:cNvPr id="42059" name="Rectangle 75"/>
            <p:cNvSpPr>
              <a:spLocks noChangeArrowheads="1"/>
            </p:cNvSpPr>
            <p:nvPr/>
          </p:nvSpPr>
          <p:spPr bwMode="auto">
            <a:xfrm>
              <a:off x="3571" y="3293"/>
              <a:ext cx="27"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Century Gothic" pitchFamily="34" charset="0"/>
                </a:rPr>
                <a:t> </a:t>
              </a:r>
              <a:endParaRPr lang="es-ES"/>
            </a:p>
          </p:txBody>
        </p:sp>
        <p:sp>
          <p:nvSpPr>
            <p:cNvPr id="42060" name="Rectangle 76"/>
            <p:cNvSpPr>
              <a:spLocks noChangeArrowheads="1"/>
            </p:cNvSpPr>
            <p:nvPr/>
          </p:nvSpPr>
          <p:spPr bwMode="auto">
            <a:xfrm>
              <a:off x="836" y="1725"/>
              <a:ext cx="6" cy="4"/>
            </a:xfrm>
            <a:prstGeom prst="rect">
              <a:avLst/>
            </a:prstGeom>
            <a:solidFill>
              <a:srgbClr val="000000"/>
            </a:solidFill>
            <a:ln w="9525">
              <a:noFill/>
              <a:miter lim="800000"/>
              <a:headEnd/>
              <a:tailEnd/>
            </a:ln>
          </p:spPr>
          <p:txBody>
            <a:bodyPr/>
            <a:lstStyle/>
            <a:p>
              <a:endParaRPr lang="es-ES"/>
            </a:p>
          </p:txBody>
        </p:sp>
        <p:sp>
          <p:nvSpPr>
            <p:cNvPr id="42061" name="Rectangle 77"/>
            <p:cNvSpPr>
              <a:spLocks noChangeArrowheads="1"/>
            </p:cNvSpPr>
            <p:nvPr/>
          </p:nvSpPr>
          <p:spPr bwMode="auto">
            <a:xfrm>
              <a:off x="842" y="1725"/>
              <a:ext cx="2201" cy="4"/>
            </a:xfrm>
            <a:prstGeom prst="rect">
              <a:avLst/>
            </a:prstGeom>
            <a:solidFill>
              <a:srgbClr val="000000"/>
            </a:solidFill>
            <a:ln w="9525">
              <a:noFill/>
              <a:miter lim="800000"/>
              <a:headEnd/>
              <a:tailEnd/>
            </a:ln>
          </p:spPr>
          <p:txBody>
            <a:bodyPr/>
            <a:lstStyle/>
            <a:p>
              <a:endParaRPr lang="es-ES"/>
            </a:p>
          </p:txBody>
        </p:sp>
        <p:sp>
          <p:nvSpPr>
            <p:cNvPr id="42062" name="Rectangle 78"/>
            <p:cNvSpPr>
              <a:spLocks noChangeArrowheads="1"/>
            </p:cNvSpPr>
            <p:nvPr/>
          </p:nvSpPr>
          <p:spPr bwMode="auto">
            <a:xfrm>
              <a:off x="3043" y="1725"/>
              <a:ext cx="5" cy="4"/>
            </a:xfrm>
            <a:prstGeom prst="rect">
              <a:avLst/>
            </a:prstGeom>
            <a:solidFill>
              <a:srgbClr val="000000"/>
            </a:solidFill>
            <a:ln w="9525">
              <a:noFill/>
              <a:miter lim="800000"/>
              <a:headEnd/>
              <a:tailEnd/>
            </a:ln>
          </p:spPr>
          <p:txBody>
            <a:bodyPr/>
            <a:lstStyle/>
            <a:p>
              <a:endParaRPr lang="es-ES"/>
            </a:p>
          </p:txBody>
        </p:sp>
        <p:sp>
          <p:nvSpPr>
            <p:cNvPr id="42063" name="Rectangle 79"/>
            <p:cNvSpPr>
              <a:spLocks noChangeArrowheads="1"/>
            </p:cNvSpPr>
            <p:nvPr/>
          </p:nvSpPr>
          <p:spPr bwMode="auto">
            <a:xfrm>
              <a:off x="3048" y="1725"/>
              <a:ext cx="2201" cy="4"/>
            </a:xfrm>
            <a:prstGeom prst="rect">
              <a:avLst/>
            </a:prstGeom>
            <a:solidFill>
              <a:srgbClr val="000000"/>
            </a:solidFill>
            <a:ln w="9525">
              <a:noFill/>
              <a:miter lim="800000"/>
              <a:headEnd/>
              <a:tailEnd/>
            </a:ln>
          </p:spPr>
          <p:txBody>
            <a:bodyPr/>
            <a:lstStyle/>
            <a:p>
              <a:endParaRPr lang="es-ES"/>
            </a:p>
          </p:txBody>
        </p:sp>
        <p:sp>
          <p:nvSpPr>
            <p:cNvPr id="42064" name="Rectangle 80"/>
            <p:cNvSpPr>
              <a:spLocks noChangeArrowheads="1"/>
            </p:cNvSpPr>
            <p:nvPr/>
          </p:nvSpPr>
          <p:spPr bwMode="auto">
            <a:xfrm>
              <a:off x="5249" y="1725"/>
              <a:ext cx="5" cy="4"/>
            </a:xfrm>
            <a:prstGeom prst="rect">
              <a:avLst/>
            </a:prstGeom>
            <a:solidFill>
              <a:srgbClr val="000000"/>
            </a:solidFill>
            <a:ln w="9525">
              <a:noFill/>
              <a:miter lim="800000"/>
              <a:headEnd/>
              <a:tailEnd/>
            </a:ln>
          </p:spPr>
          <p:txBody>
            <a:bodyPr/>
            <a:lstStyle/>
            <a:p>
              <a:endParaRPr lang="es-ES"/>
            </a:p>
          </p:txBody>
        </p:sp>
        <p:sp>
          <p:nvSpPr>
            <p:cNvPr id="42065" name="Rectangle 81"/>
            <p:cNvSpPr>
              <a:spLocks noChangeArrowheads="1"/>
            </p:cNvSpPr>
            <p:nvPr/>
          </p:nvSpPr>
          <p:spPr bwMode="auto">
            <a:xfrm>
              <a:off x="836" y="1729"/>
              <a:ext cx="6" cy="1679"/>
            </a:xfrm>
            <a:prstGeom prst="rect">
              <a:avLst/>
            </a:prstGeom>
            <a:solidFill>
              <a:srgbClr val="000000"/>
            </a:solidFill>
            <a:ln w="9525">
              <a:noFill/>
              <a:miter lim="800000"/>
              <a:headEnd/>
              <a:tailEnd/>
            </a:ln>
          </p:spPr>
          <p:txBody>
            <a:bodyPr/>
            <a:lstStyle/>
            <a:p>
              <a:endParaRPr lang="es-ES"/>
            </a:p>
          </p:txBody>
        </p:sp>
        <p:sp>
          <p:nvSpPr>
            <p:cNvPr id="42066" name="Rectangle 82"/>
            <p:cNvSpPr>
              <a:spLocks noChangeArrowheads="1"/>
            </p:cNvSpPr>
            <p:nvPr/>
          </p:nvSpPr>
          <p:spPr bwMode="auto">
            <a:xfrm>
              <a:off x="836" y="3408"/>
              <a:ext cx="6" cy="4"/>
            </a:xfrm>
            <a:prstGeom prst="rect">
              <a:avLst/>
            </a:prstGeom>
            <a:solidFill>
              <a:srgbClr val="000000"/>
            </a:solidFill>
            <a:ln w="9525">
              <a:noFill/>
              <a:miter lim="800000"/>
              <a:headEnd/>
              <a:tailEnd/>
            </a:ln>
          </p:spPr>
          <p:txBody>
            <a:bodyPr/>
            <a:lstStyle/>
            <a:p>
              <a:endParaRPr lang="es-ES"/>
            </a:p>
          </p:txBody>
        </p:sp>
        <p:sp>
          <p:nvSpPr>
            <p:cNvPr id="42067" name="Rectangle 83"/>
            <p:cNvSpPr>
              <a:spLocks noChangeArrowheads="1"/>
            </p:cNvSpPr>
            <p:nvPr/>
          </p:nvSpPr>
          <p:spPr bwMode="auto">
            <a:xfrm>
              <a:off x="836" y="3408"/>
              <a:ext cx="6" cy="4"/>
            </a:xfrm>
            <a:prstGeom prst="rect">
              <a:avLst/>
            </a:prstGeom>
            <a:solidFill>
              <a:srgbClr val="000000"/>
            </a:solidFill>
            <a:ln w="9525">
              <a:noFill/>
              <a:miter lim="800000"/>
              <a:headEnd/>
              <a:tailEnd/>
            </a:ln>
          </p:spPr>
          <p:txBody>
            <a:bodyPr/>
            <a:lstStyle/>
            <a:p>
              <a:endParaRPr lang="es-ES"/>
            </a:p>
          </p:txBody>
        </p:sp>
        <p:sp>
          <p:nvSpPr>
            <p:cNvPr id="42068" name="Rectangle 84"/>
            <p:cNvSpPr>
              <a:spLocks noChangeArrowheads="1"/>
            </p:cNvSpPr>
            <p:nvPr/>
          </p:nvSpPr>
          <p:spPr bwMode="auto">
            <a:xfrm>
              <a:off x="842" y="3408"/>
              <a:ext cx="2201" cy="4"/>
            </a:xfrm>
            <a:prstGeom prst="rect">
              <a:avLst/>
            </a:prstGeom>
            <a:solidFill>
              <a:srgbClr val="000000"/>
            </a:solidFill>
            <a:ln w="9525">
              <a:noFill/>
              <a:miter lim="800000"/>
              <a:headEnd/>
              <a:tailEnd/>
            </a:ln>
          </p:spPr>
          <p:txBody>
            <a:bodyPr/>
            <a:lstStyle/>
            <a:p>
              <a:endParaRPr lang="es-ES"/>
            </a:p>
          </p:txBody>
        </p:sp>
        <p:sp>
          <p:nvSpPr>
            <p:cNvPr id="42069" name="Rectangle 85"/>
            <p:cNvSpPr>
              <a:spLocks noChangeArrowheads="1"/>
            </p:cNvSpPr>
            <p:nvPr/>
          </p:nvSpPr>
          <p:spPr bwMode="auto">
            <a:xfrm>
              <a:off x="3043" y="1729"/>
              <a:ext cx="5" cy="1679"/>
            </a:xfrm>
            <a:prstGeom prst="rect">
              <a:avLst/>
            </a:prstGeom>
            <a:solidFill>
              <a:srgbClr val="000000"/>
            </a:solidFill>
            <a:ln w="9525">
              <a:noFill/>
              <a:miter lim="800000"/>
              <a:headEnd/>
              <a:tailEnd/>
            </a:ln>
          </p:spPr>
          <p:txBody>
            <a:bodyPr/>
            <a:lstStyle/>
            <a:p>
              <a:endParaRPr lang="es-ES"/>
            </a:p>
          </p:txBody>
        </p:sp>
        <p:sp>
          <p:nvSpPr>
            <p:cNvPr id="42070" name="Rectangle 86"/>
            <p:cNvSpPr>
              <a:spLocks noChangeArrowheads="1"/>
            </p:cNvSpPr>
            <p:nvPr/>
          </p:nvSpPr>
          <p:spPr bwMode="auto">
            <a:xfrm>
              <a:off x="3043" y="3408"/>
              <a:ext cx="5" cy="4"/>
            </a:xfrm>
            <a:prstGeom prst="rect">
              <a:avLst/>
            </a:prstGeom>
            <a:solidFill>
              <a:srgbClr val="000000"/>
            </a:solidFill>
            <a:ln w="9525">
              <a:noFill/>
              <a:miter lim="800000"/>
              <a:headEnd/>
              <a:tailEnd/>
            </a:ln>
          </p:spPr>
          <p:txBody>
            <a:bodyPr/>
            <a:lstStyle/>
            <a:p>
              <a:endParaRPr lang="es-ES"/>
            </a:p>
          </p:txBody>
        </p:sp>
        <p:sp>
          <p:nvSpPr>
            <p:cNvPr id="42071" name="Rectangle 87"/>
            <p:cNvSpPr>
              <a:spLocks noChangeArrowheads="1"/>
            </p:cNvSpPr>
            <p:nvPr/>
          </p:nvSpPr>
          <p:spPr bwMode="auto">
            <a:xfrm>
              <a:off x="3048" y="3408"/>
              <a:ext cx="2201" cy="4"/>
            </a:xfrm>
            <a:prstGeom prst="rect">
              <a:avLst/>
            </a:prstGeom>
            <a:solidFill>
              <a:srgbClr val="000000"/>
            </a:solidFill>
            <a:ln w="9525">
              <a:noFill/>
              <a:miter lim="800000"/>
              <a:headEnd/>
              <a:tailEnd/>
            </a:ln>
          </p:spPr>
          <p:txBody>
            <a:bodyPr/>
            <a:lstStyle/>
            <a:p>
              <a:endParaRPr lang="es-ES"/>
            </a:p>
          </p:txBody>
        </p:sp>
        <p:sp>
          <p:nvSpPr>
            <p:cNvPr id="42072" name="Rectangle 88"/>
            <p:cNvSpPr>
              <a:spLocks noChangeArrowheads="1"/>
            </p:cNvSpPr>
            <p:nvPr/>
          </p:nvSpPr>
          <p:spPr bwMode="auto">
            <a:xfrm>
              <a:off x="5249" y="1729"/>
              <a:ext cx="5" cy="1679"/>
            </a:xfrm>
            <a:prstGeom prst="rect">
              <a:avLst/>
            </a:prstGeom>
            <a:solidFill>
              <a:srgbClr val="000000"/>
            </a:solidFill>
            <a:ln w="9525">
              <a:noFill/>
              <a:miter lim="800000"/>
              <a:headEnd/>
              <a:tailEnd/>
            </a:ln>
          </p:spPr>
          <p:txBody>
            <a:bodyPr/>
            <a:lstStyle/>
            <a:p>
              <a:endParaRPr lang="es-ES"/>
            </a:p>
          </p:txBody>
        </p:sp>
        <p:sp>
          <p:nvSpPr>
            <p:cNvPr id="42073" name="Rectangle 89"/>
            <p:cNvSpPr>
              <a:spLocks noChangeArrowheads="1"/>
            </p:cNvSpPr>
            <p:nvPr/>
          </p:nvSpPr>
          <p:spPr bwMode="auto">
            <a:xfrm>
              <a:off x="5249" y="3408"/>
              <a:ext cx="5" cy="4"/>
            </a:xfrm>
            <a:prstGeom prst="rect">
              <a:avLst/>
            </a:prstGeom>
            <a:solidFill>
              <a:srgbClr val="000000"/>
            </a:solidFill>
            <a:ln w="9525">
              <a:noFill/>
              <a:miter lim="800000"/>
              <a:headEnd/>
              <a:tailEnd/>
            </a:ln>
          </p:spPr>
          <p:txBody>
            <a:bodyPr/>
            <a:lstStyle/>
            <a:p>
              <a:endParaRPr lang="es-ES"/>
            </a:p>
          </p:txBody>
        </p:sp>
        <p:sp>
          <p:nvSpPr>
            <p:cNvPr id="42074" name="Rectangle 90"/>
            <p:cNvSpPr>
              <a:spLocks noChangeArrowheads="1"/>
            </p:cNvSpPr>
            <p:nvPr/>
          </p:nvSpPr>
          <p:spPr bwMode="auto">
            <a:xfrm>
              <a:off x="5249" y="3408"/>
              <a:ext cx="5" cy="4"/>
            </a:xfrm>
            <a:prstGeom prst="rect">
              <a:avLst/>
            </a:prstGeom>
            <a:solidFill>
              <a:srgbClr val="000000"/>
            </a:solidFill>
            <a:ln w="9525">
              <a:noFill/>
              <a:miter lim="800000"/>
              <a:headEnd/>
              <a:tailEnd/>
            </a:ln>
          </p:spPr>
          <p:txBody>
            <a:bodyPr/>
            <a:lstStyle/>
            <a:p>
              <a:endParaRPr lang="es-ES"/>
            </a:p>
          </p:txBody>
        </p:sp>
        <p:sp>
          <p:nvSpPr>
            <p:cNvPr id="42075" name="Rectangle 91"/>
            <p:cNvSpPr>
              <a:spLocks noChangeArrowheads="1"/>
            </p:cNvSpPr>
            <p:nvPr/>
          </p:nvSpPr>
          <p:spPr bwMode="auto">
            <a:xfrm>
              <a:off x="897" y="3419"/>
              <a:ext cx="27" cy="115"/>
            </a:xfrm>
            <a:prstGeom prst="rect">
              <a:avLst/>
            </a:prstGeom>
            <a:noFill/>
            <a:ln w="9525">
              <a:noFill/>
              <a:miter lim="800000"/>
              <a:headEnd/>
              <a:tailEnd/>
            </a:ln>
          </p:spPr>
          <p:txBody>
            <a:bodyPr wrap="none" lIns="0" tIns="0" rIns="0" bIns="0">
              <a:spAutoFit/>
            </a:bodyPr>
            <a:lstStyle/>
            <a:p>
              <a:r>
                <a:rPr lang="es-ES" sz="1200" b="1">
                  <a:solidFill>
                    <a:srgbClr val="000000"/>
                  </a:solidFill>
                  <a:latin typeface="Century Gothic" pitchFamily="34" charset="0"/>
                </a:rPr>
                <a:t> </a:t>
              </a:r>
              <a:endParaRPr lang="es-ES"/>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150938" y="476250"/>
            <a:ext cx="7793037" cy="1127125"/>
          </a:xfrm>
        </p:spPr>
        <p:txBody>
          <a:bodyPr/>
          <a:lstStyle/>
          <a:p>
            <a:pPr algn="ctr"/>
            <a:r>
              <a:rPr lang="es-EC" sz="2800" b="1">
                <a:solidFill>
                  <a:srgbClr val="008000"/>
                </a:solidFill>
              </a:rPr>
              <a:t>ANÁLISIS FODA DEL PROCESO MEJORADO</a:t>
            </a:r>
            <a:endParaRPr lang="es-ES" sz="2800" b="1">
              <a:solidFill>
                <a:srgbClr val="008000"/>
              </a:solidFill>
            </a:endParaRPr>
          </a:p>
        </p:txBody>
      </p:sp>
      <p:grpSp>
        <p:nvGrpSpPr>
          <p:cNvPr id="43015" name="Group 7"/>
          <p:cNvGrpSpPr>
            <a:grpSpLocks/>
          </p:cNvGrpSpPr>
          <p:nvPr/>
        </p:nvGrpSpPr>
        <p:grpSpPr bwMode="auto">
          <a:xfrm>
            <a:off x="1187450" y="2132013"/>
            <a:ext cx="7200900" cy="4392612"/>
            <a:chOff x="748" y="1343"/>
            <a:chExt cx="4536" cy="2767"/>
          </a:xfrm>
        </p:grpSpPr>
        <p:pic>
          <p:nvPicPr>
            <p:cNvPr id="43012" name="Picture 4"/>
            <p:cNvPicPr>
              <a:picLocks noChangeAspect="1" noChangeArrowheads="1"/>
            </p:cNvPicPr>
            <p:nvPr/>
          </p:nvPicPr>
          <p:blipFill>
            <a:blip r:embed="rId2"/>
            <a:srcRect/>
            <a:stretch>
              <a:fillRect/>
            </a:stretch>
          </p:blipFill>
          <p:spPr bwMode="auto">
            <a:xfrm>
              <a:off x="748" y="1343"/>
              <a:ext cx="4536" cy="2767"/>
            </a:xfrm>
            <a:prstGeom prst="rect">
              <a:avLst/>
            </a:prstGeom>
            <a:noFill/>
            <a:ln>
              <a:noFill/>
            </a:ln>
            <a:effectLst/>
          </p:spPr>
        </p:pic>
        <p:sp>
          <p:nvSpPr>
            <p:cNvPr id="43013" name="Line 5"/>
            <p:cNvSpPr>
              <a:spLocks noChangeShapeType="1"/>
            </p:cNvSpPr>
            <p:nvPr/>
          </p:nvSpPr>
          <p:spPr bwMode="auto">
            <a:xfrm>
              <a:off x="748" y="1344"/>
              <a:ext cx="0" cy="2404"/>
            </a:xfrm>
            <a:prstGeom prst="line">
              <a:avLst/>
            </a:prstGeom>
            <a:noFill/>
            <a:ln w="9525">
              <a:solidFill>
                <a:schemeClr val="tx1"/>
              </a:solidFill>
              <a:round/>
              <a:headEnd/>
              <a:tailEnd/>
            </a:ln>
            <a:effectLst/>
          </p:spPr>
          <p:txBody>
            <a:bodyPr/>
            <a:lstStyle/>
            <a:p>
              <a:endParaRPr lang="es-ES"/>
            </a:p>
          </p:txBody>
        </p:sp>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C" b="1">
                <a:solidFill>
                  <a:srgbClr val="008000"/>
                </a:solidFill>
              </a:rPr>
              <a:t>LIMITES DE CREDITO</a:t>
            </a:r>
            <a:endParaRPr lang="es-ES" b="1">
              <a:solidFill>
                <a:srgbClr val="008000"/>
              </a:solidFill>
            </a:endParaRPr>
          </a:p>
        </p:txBody>
      </p:sp>
      <p:sp>
        <p:nvSpPr>
          <p:cNvPr id="4099" name="Rectangle 3"/>
          <p:cNvSpPr>
            <a:spLocks noGrp="1" noChangeArrowheads="1"/>
          </p:cNvSpPr>
          <p:nvPr>
            <p:ph type="body" idx="1"/>
          </p:nvPr>
        </p:nvSpPr>
        <p:spPr>
          <a:xfrm>
            <a:off x="831850" y="2133600"/>
            <a:ext cx="7772400" cy="4114800"/>
          </a:xfrm>
        </p:spPr>
        <p:txBody>
          <a:bodyPr/>
          <a:lstStyle/>
          <a:p>
            <a:pPr algn="just"/>
            <a:r>
              <a:rPr lang="es-ES" sz="2800"/>
              <a:t>Los límites de crédito establecidos se determinarán a la fecha de aprobación original de la operación de crédito. </a:t>
            </a:r>
          </a:p>
          <a:p>
            <a:pPr algn="just">
              <a:buFont typeface="Wingdings" pitchFamily="2" charset="2"/>
              <a:buNone/>
            </a:pPr>
            <a:endParaRPr lang="es-ES" sz="2800"/>
          </a:p>
          <a:p>
            <a:pPr algn="just"/>
            <a:r>
              <a:rPr lang="es-ES" sz="2800"/>
              <a:t>Ninguna institución del sistema financiero podrá realizar  operaciones por  una  suma  que  exceda, en conjunto, el diez por ciento (10%) del patrimonio técnico de la institución.</a:t>
            </a:r>
            <a:r>
              <a:rPr lang="es-ES"/>
              <a:t>  </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150938" y="530225"/>
            <a:ext cx="7793037" cy="811213"/>
          </a:xfrm>
        </p:spPr>
        <p:txBody>
          <a:bodyPr/>
          <a:lstStyle/>
          <a:p>
            <a:pPr marL="838200" indent="-838200" algn="ctr"/>
            <a:r>
              <a:rPr lang="es-EC" sz="3600" b="1">
                <a:solidFill>
                  <a:srgbClr val="008000"/>
                </a:solidFill>
              </a:rPr>
              <a:t>PRUEBA DE HIPOTESIS</a:t>
            </a:r>
            <a:endParaRPr lang="es-ES" sz="3600" b="1">
              <a:solidFill>
                <a:srgbClr val="008000"/>
              </a:solidFill>
            </a:endParaRPr>
          </a:p>
        </p:txBody>
      </p:sp>
      <p:grpSp>
        <p:nvGrpSpPr>
          <p:cNvPr id="44044" name="Group 12"/>
          <p:cNvGrpSpPr>
            <a:grpSpLocks/>
          </p:cNvGrpSpPr>
          <p:nvPr/>
        </p:nvGrpSpPr>
        <p:grpSpPr bwMode="auto">
          <a:xfrm>
            <a:off x="900113" y="2349500"/>
            <a:ext cx="7208837" cy="3359150"/>
            <a:chOff x="567" y="1480"/>
            <a:chExt cx="4541" cy="2116"/>
          </a:xfrm>
        </p:grpSpPr>
        <p:grpSp>
          <p:nvGrpSpPr>
            <p:cNvPr id="44042" name="Group 10"/>
            <p:cNvGrpSpPr>
              <a:grpSpLocks/>
            </p:cNvGrpSpPr>
            <p:nvPr/>
          </p:nvGrpSpPr>
          <p:grpSpPr bwMode="auto">
            <a:xfrm>
              <a:off x="567" y="1480"/>
              <a:ext cx="4541" cy="2116"/>
              <a:chOff x="567" y="1480"/>
              <a:chExt cx="4541" cy="2116"/>
            </a:xfrm>
          </p:grpSpPr>
          <p:grpSp>
            <p:nvGrpSpPr>
              <p:cNvPr id="44040" name="Group 8"/>
              <p:cNvGrpSpPr>
                <a:grpSpLocks/>
              </p:cNvGrpSpPr>
              <p:nvPr/>
            </p:nvGrpSpPr>
            <p:grpSpPr bwMode="auto">
              <a:xfrm>
                <a:off x="567" y="1480"/>
                <a:ext cx="4541" cy="2116"/>
                <a:chOff x="567" y="1480"/>
                <a:chExt cx="4541" cy="2116"/>
              </a:xfrm>
            </p:grpSpPr>
            <p:pic>
              <p:nvPicPr>
                <p:cNvPr id="44036" name="Picture 4"/>
                <p:cNvPicPr>
                  <a:picLocks noChangeAspect="1" noChangeArrowheads="1"/>
                </p:cNvPicPr>
                <p:nvPr/>
              </p:nvPicPr>
              <p:blipFill>
                <a:blip r:embed="rId2"/>
                <a:srcRect/>
                <a:stretch>
                  <a:fillRect/>
                </a:stretch>
              </p:blipFill>
              <p:spPr bwMode="auto">
                <a:xfrm>
                  <a:off x="567" y="1480"/>
                  <a:ext cx="4541" cy="2116"/>
                </a:xfrm>
                <a:prstGeom prst="rect">
                  <a:avLst/>
                </a:prstGeom>
                <a:noFill/>
                <a:ln>
                  <a:noFill/>
                </a:ln>
                <a:effectLst/>
              </p:spPr>
            </p:pic>
            <p:sp>
              <p:nvSpPr>
                <p:cNvPr id="44039" name="Line 7"/>
                <p:cNvSpPr>
                  <a:spLocks noChangeShapeType="1"/>
                </p:cNvSpPr>
                <p:nvPr/>
              </p:nvSpPr>
              <p:spPr bwMode="auto">
                <a:xfrm>
                  <a:off x="567" y="1480"/>
                  <a:ext cx="0" cy="1769"/>
                </a:xfrm>
                <a:prstGeom prst="line">
                  <a:avLst/>
                </a:prstGeom>
                <a:noFill/>
                <a:ln w="9525">
                  <a:solidFill>
                    <a:schemeClr val="tx1"/>
                  </a:solidFill>
                  <a:round/>
                  <a:headEnd/>
                  <a:tailEnd/>
                </a:ln>
                <a:effectLst/>
              </p:spPr>
              <p:txBody>
                <a:bodyPr/>
                <a:lstStyle/>
                <a:p>
                  <a:endParaRPr lang="es-ES"/>
                </a:p>
              </p:txBody>
            </p:sp>
          </p:grpSp>
          <p:sp>
            <p:nvSpPr>
              <p:cNvPr id="44041" name="Line 9"/>
              <p:cNvSpPr>
                <a:spLocks noChangeShapeType="1"/>
              </p:cNvSpPr>
              <p:nvPr/>
            </p:nvSpPr>
            <p:spPr bwMode="auto">
              <a:xfrm>
                <a:off x="2653" y="1480"/>
                <a:ext cx="0" cy="1769"/>
              </a:xfrm>
              <a:prstGeom prst="line">
                <a:avLst/>
              </a:prstGeom>
              <a:noFill/>
              <a:ln w="9525">
                <a:solidFill>
                  <a:schemeClr val="tx1"/>
                </a:solidFill>
                <a:round/>
                <a:headEnd/>
                <a:tailEnd/>
              </a:ln>
              <a:effectLst/>
            </p:spPr>
            <p:txBody>
              <a:bodyPr/>
              <a:lstStyle/>
              <a:p>
                <a:endParaRPr lang="es-ES"/>
              </a:p>
            </p:txBody>
          </p:sp>
        </p:grpSp>
        <p:sp>
          <p:nvSpPr>
            <p:cNvPr id="44043" name="Line 11"/>
            <p:cNvSpPr>
              <a:spLocks noChangeShapeType="1"/>
            </p:cNvSpPr>
            <p:nvPr/>
          </p:nvSpPr>
          <p:spPr bwMode="auto">
            <a:xfrm>
              <a:off x="3651" y="1661"/>
              <a:ext cx="0" cy="1542"/>
            </a:xfrm>
            <a:prstGeom prst="line">
              <a:avLst/>
            </a:prstGeom>
            <a:noFill/>
            <a:ln w="9525">
              <a:solidFill>
                <a:schemeClr val="tx1"/>
              </a:solidFill>
              <a:round/>
              <a:headEnd/>
              <a:tailEnd/>
            </a:ln>
            <a:effectLst/>
          </p:spPr>
          <p:txBody>
            <a:bodyPr/>
            <a:lstStyle/>
            <a:p>
              <a:endParaRPr lang="es-ES"/>
            </a:p>
          </p:txBody>
        </p:sp>
      </p:gr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C" b="1"/>
              <a:t>PRUEBA DE HIPOTESIS</a:t>
            </a:r>
            <a:br>
              <a:rPr lang="es-EC" b="1"/>
            </a:br>
            <a:endParaRPr lang="es-ES" b="1"/>
          </a:p>
        </p:txBody>
      </p:sp>
      <p:sp>
        <p:nvSpPr>
          <p:cNvPr id="45059" name="Rectangle 3"/>
          <p:cNvSpPr>
            <a:spLocks noGrp="1" noChangeArrowheads="1"/>
          </p:cNvSpPr>
          <p:nvPr>
            <p:ph type="body" sz="half" idx="1"/>
          </p:nvPr>
        </p:nvSpPr>
        <p:spPr>
          <a:xfrm>
            <a:off x="457200" y="2060575"/>
            <a:ext cx="7859713" cy="4537075"/>
          </a:xfrm>
        </p:spPr>
        <p:txBody>
          <a:bodyPr/>
          <a:lstStyle/>
          <a:p>
            <a:pPr>
              <a:lnSpc>
                <a:spcPct val="90000"/>
              </a:lnSpc>
            </a:pPr>
            <a:r>
              <a:rPr lang="es-ES_tradnl" sz="2000" b="1"/>
              <a:t>Medias Aritméticas</a:t>
            </a:r>
            <a:endParaRPr lang="es-ES" sz="2000" b="1"/>
          </a:p>
        </p:txBody>
      </p:sp>
      <p:sp>
        <p:nvSpPr>
          <p:cNvPr id="45060" name="Text Box 4"/>
          <p:cNvSpPr txBox="1">
            <a:spLocks noChangeArrowheads="1"/>
          </p:cNvSpPr>
          <p:nvPr/>
        </p:nvSpPr>
        <p:spPr bwMode="auto">
          <a:xfrm>
            <a:off x="2608263" y="3232150"/>
            <a:ext cx="184150" cy="366713"/>
          </a:xfrm>
          <a:prstGeom prst="rect">
            <a:avLst/>
          </a:prstGeom>
          <a:noFill/>
          <a:ln w="9525">
            <a:noFill/>
            <a:miter lim="800000"/>
            <a:headEnd/>
            <a:tailEnd/>
          </a:ln>
          <a:effectLst/>
        </p:spPr>
        <p:txBody>
          <a:bodyPr wrap="none">
            <a:spAutoFit/>
          </a:bodyPr>
          <a:lstStyle/>
          <a:p>
            <a:endParaRPr lang="es-ES">
              <a:latin typeface="Arial" charset="0"/>
            </a:endParaRPr>
          </a:p>
        </p:txBody>
      </p:sp>
      <p:sp>
        <p:nvSpPr>
          <p:cNvPr id="45062" name="Text Box 6"/>
          <p:cNvSpPr txBox="1">
            <a:spLocks noChangeArrowheads="1"/>
          </p:cNvSpPr>
          <p:nvPr/>
        </p:nvSpPr>
        <p:spPr bwMode="auto">
          <a:xfrm>
            <a:off x="1527175" y="2152650"/>
            <a:ext cx="184150" cy="366713"/>
          </a:xfrm>
          <a:prstGeom prst="rect">
            <a:avLst/>
          </a:prstGeom>
          <a:noFill/>
          <a:ln w="9525">
            <a:noFill/>
            <a:miter lim="800000"/>
            <a:headEnd/>
            <a:tailEnd/>
          </a:ln>
          <a:effectLst/>
        </p:spPr>
        <p:txBody>
          <a:bodyPr wrap="none">
            <a:spAutoFit/>
          </a:bodyPr>
          <a:lstStyle/>
          <a:p>
            <a:endParaRPr lang="es-ES">
              <a:latin typeface="Arial" charset="0"/>
            </a:endParaRPr>
          </a:p>
        </p:txBody>
      </p:sp>
      <p:sp>
        <p:nvSpPr>
          <p:cNvPr id="45064" name="Rectangle 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45067"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45069" name="Text Box 13"/>
          <p:cNvSpPr txBox="1">
            <a:spLocks noChangeArrowheads="1"/>
          </p:cNvSpPr>
          <p:nvPr/>
        </p:nvSpPr>
        <p:spPr bwMode="auto">
          <a:xfrm>
            <a:off x="879475" y="4313238"/>
            <a:ext cx="184150" cy="366712"/>
          </a:xfrm>
          <a:prstGeom prst="rect">
            <a:avLst/>
          </a:prstGeom>
          <a:noFill/>
          <a:ln w="9525">
            <a:noFill/>
            <a:miter lim="800000"/>
            <a:headEnd/>
            <a:tailEnd/>
          </a:ln>
          <a:effectLst/>
        </p:spPr>
        <p:txBody>
          <a:bodyPr wrap="none">
            <a:spAutoFit/>
          </a:bodyPr>
          <a:lstStyle/>
          <a:p>
            <a:endParaRPr lang="es-ES">
              <a:latin typeface="Arial" charset="0"/>
            </a:endParaRPr>
          </a:p>
        </p:txBody>
      </p:sp>
      <p:sp>
        <p:nvSpPr>
          <p:cNvPr id="45071" name="Rectangle 1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45072" name="Text Box 16"/>
          <p:cNvSpPr txBox="1">
            <a:spLocks noChangeArrowheads="1"/>
          </p:cNvSpPr>
          <p:nvPr/>
        </p:nvSpPr>
        <p:spPr bwMode="auto">
          <a:xfrm>
            <a:off x="1384300" y="5753100"/>
            <a:ext cx="184150" cy="366713"/>
          </a:xfrm>
          <a:prstGeom prst="rect">
            <a:avLst/>
          </a:prstGeom>
          <a:noFill/>
          <a:ln w="9525">
            <a:noFill/>
            <a:miter lim="800000"/>
            <a:headEnd/>
            <a:tailEnd/>
          </a:ln>
          <a:effectLst/>
        </p:spPr>
        <p:txBody>
          <a:bodyPr wrap="none">
            <a:spAutoFit/>
          </a:bodyPr>
          <a:lstStyle/>
          <a:p>
            <a:endParaRPr lang="es-ES">
              <a:latin typeface="Arial" charset="0"/>
            </a:endParaRPr>
          </a:p>
        </p:txBody>
      </p:sp>
      <p:sp>
        <p:nvSpPr>
          <p:cNvPr id="45074" name="Rectangle 18"/>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pSp>
        <p:nvGrpSpPr>
          <p:cNvPr id="45090" name="Group 34"/>
          <p:cNvGrpSpPr>
            <a:grpSpLocks/>
          </p:cNvGrpSpPr>
          <p:nvPr/>
        </p:nvGrpSpPr>
        <p:grpSpPr bwMode="auto">
          <a:xfrm>
            <a:off x="2413000" y="2468563"/>
            <a:ext cx="3600450" cy="1536700"/>
            <a:chOff x="1520" y="1555"/>
            <a:chExt cx="2268" cy="1129"/>
          </a:xfrm>
        </p:grpSpPr>
        <p:sp>
          <p:nvSpPr>
            <p:cNvPr id="45068" name="Rectangle 12"/>
            <p:cNvSpPr>
              <a:spLocks noChangeArrowheads="1"/>
            </p:cNvSpPr>
            <p:nvPr/>
          </p:nvSpPr>
          <p:spPr bwMode="auto">
            <a:xfrm>
              <a:off x="1520" y="1605"/>
              <a:ext cx="2176" cy="1079"/>
            </a:xfrm>
            <a:prstGeom prst="rect">
              <a:avLst/>
            </a:prstGeom>
            <a:solidFill>
              <a:schemeClr val="bg1"/>
            </a:solidFill>
            <a:ln w="9525">
              <a:solidFill>
                <a:schemeClr val="tx1"/>
              </a:solidFill>
              <a:miter lim="800000"/>
              <a:headEnd/>
              <a:tailEnd/>
            </a:ln>
            <a:effectLst/>
          </p:spPr>
          <p:txBody>
            <a:bodyPr wrap="none" anchor="ctr"/>
            <a:lstStyle/>
            <a:p>
              <a:pPr algn="ctr"/>
              <a:endParaRPr lang="es-ES">
                <a:latin typeface="Arial" charset="0"/>
              </a:endParaRPr>
            </a:p>
          </p:txBody>
        </p:sp>
        <p:graphicFrame>
          <p:nvGraphicFramePr>
            <p:cNvPr id="45066" name="Object 10"/>
            <p:cNvGraphicFramePr>
              <a:graphicFrameLocks noChangeAspect="1"/>
            </p:cNvGraphicFramePr>
            <p:nvPr/>
          </p:nvGraphicFramePr>
          <p:xfrm>
            <a:off x="1656" y="1555"/>
            <a:ext cx="2132" cy="393"/>
          </p:xfrm>
          <a:graphic>
            <a:graphicData uri="http://schemas.openxmlformats.org/presentationml/2006/ole">
              <p:oleObj spid="_x0000_s45066" name="Ecuación" r:id="rId3" imgW="748975" imgH="215806" progId="Equation.3">
                <p:embed/>
              </p:oleObj>
            </a:graphicData>
          </a:graphic>
        </p:graphicFrame>
        <p:graphicFrame>
          <p:nvGraphicFramePr>
            <p:cNvPr id="45077" name="Object 21"/>
            <p:cNvGraphicFramePr>
              <a:graphicFrameLocks noChangeAspect="1"/>
            </p:cNvGraphicFramePr>
            <p:nvPr/>
          </p:nvGraphicFramePr>
          <p:xfrm>
            <a:off x="1803" y="2296"/>
            <a:ext cx="1757" cy="357"/>
          </p:xfrm>
          <a:graphic>
            <a:graphicData uri="http://schemas.openxmlformats.org/presentationml/2006/ole">
              <p:oleObj spid="_x0000_s45077" name="Ecuación" r:id="rId4" imgW="748975" imgH="215806" progId="Equation.3">
                <p:embed/>
              </p:oleObj>
            </a:graphicData>
          </a:graphic>
        </p:graphicFrame>
      </p:grpSp>
      <p:sp>
        <p:nvSpPr>
          <p:cNvPr id="45079" name="Text Box 23"/>
          <p:cNvSpPr txBox="1">
            <a:spLocks noChangeArrowheads="1"/>
          </p:cNvSpPr>
          <p:nvPr/>
        </p:nvSpPr>
        <p:spPr bwMode="auto">
          <a:xfrm>
            <a:off x="468313" y="4149725"/>
            <a:ext cx="1871662" cy="396875"/>
          </a:xfrm>
          <a:prstGeom prst="rect">
            <a:avLst/>
          </a:prstGeom>
          <a:noFill/>
          <a:ln w="9525">
            <a:noFill/>
            <a:miter lim="800000"/>
            <a:headEnd/>
            <a:tailEnd/>
          </a:ln>
          <a:effectLst/>
        </p:spPr>
        <p:txBody>
          <a:bodyPr>
            <a:spAutoFit/>
          </a:bodyPr>
          <a:lstStyle/>
          <a:p>
            <a:pPr>
              <a:buFontTx/>
              <a:buChar char="•"/>
            </a:pPr>
            <a:r>
              <a:rPr lang="es-ES">
                <a:latin typeface="Arial" charset="0"/>
              </a:rPr>
              <a:t>  </a:t>
            </a:r>
            <a:r>
              <a:rPr lang="es-ES" sz="2000" b="1">
                <a:latin typeface="Arial" charset="0"/>
              </a:rPr>
              <a:t>Varianzas</a:t>
            </a:r>
          </a:p>
        </p:txBody>
      </p:sp>
      <p:grpSp>
        <p:nvGrpSpPr>
          <p:cNvPr id="45089" name="Group 33"/>
          <p:cNvGrpSpPr>
            <a:grpSpLocks/>
          </p:cNvGrpSpPr>
          <p:nvPr/>
        </p:nvGrpSpPr>
        <p:grpSpPr bwMode="auto">
          <a:xfrm>
            <a:off x="2411413" y="4797425"/>
            <a:ext cx="2879725" cy="1439863"/>
            <a:chOff x="612" y="3022"/>
            <a:chExt cx="1814" cy="1134"/>
          </a:xfrm>
        </p:grpSpPr>
        <p:sp>
          <p:nvSpPr>
            <p:cNvPr id="45085" name="Rectangle 29"/>
            <p:cNvSpPr>
              <a:spLocks noChangeArrowheads="1"/>
            </p:cNvSpPr>
            <p:nvPr/>
          </p:nvSpPr>
          <p:spPr bwMode="auto">
            <a:xfrm>
              <a:off x="612" y="3022"/>
              <a:ext cx="1814" cy="1134"/>
            </a:xfrm>
            <a:prstGeom prst="rect">
              <a:avLst/>
            </a:prstGeom>
            <a:solidFill>
              <a:schemeClr val="bg1"/>
            </a:solidFill>
            <a:ln w="9525">
              <a:solidFill>
                <a:schemeClr val="tx1"/>
              </a:solidFill>
              <a:miter lim="800000"/>
              <a:headEnd/>
              <a:tailEnd/>
            </a:ln>
            <a:effectLst/>
          </p:spPr>
          <p:txBody>
            <a:bodyPr wrap="none" anchor="ctr"/>
            <a:lstStyle/>
            <a:p>
              <a:endParaRPr lang="es-ES"/>
            </a:p>
          </p:txBody>
        </p:sp>
        <p:graphicFrame>
          <p:nvGraphicFramePr>
            <p:cNvPr id="45080" name="Object 24"/>
            <p:cNvGraphicFramePr>
              <a:graphicFrameLocks noChangeAspect="1"/>
            </p:cNvGraphicFramePr>
            <p:nvPr/>
          </p:nvGraphicFramePr>
          <p:xfrm>
            <a:off x="748" y="3067"/>
            <a:ext cx="1497" cy="408"/>
          </p:xfrm>
          <a:graphic>
            <a:graphicData uri="http://schemas.openxmlformats.org/presentationml/2006/ole">
              <p:oleObj spid="_x0000_s45080" name="Ecuación" r:id="rId5" imgW="634725" imgH="228501" progId="Equation.3">
                <p:embed/>
              </p:oleObj>
            </a:graphicData>
          </a:graphic>
        </p:graphicFrame>
        <p:graphicFrame>
          <p:nvGraphicFramePr>
            <p:cNvPr id="45082" name="Object 26"/>
            <p:cNvGraphicFramePr>
              <a:graphicFrameLocks noChangeAspect="1"/>
            </p:cNvGraphicFramePr>
            <p:nvPr/>
          </p:nvGraphicFramePr>
          <p:xfrm>
            <a:off x="748" y="3748"/>
            <a:ext cx="1406" cy="402"/>
          </p:xfrm>
          <a:graphic>
            <a:graphicData uri="http://schemas.openxmlformats.org/presentationml/2006/ole">
              <p:oleObj spid="_x0000_s45082" name="Ecuación" r:id="rId6" imgW="558800" imgH="228600" progId="Equation.3">
                <p:embed/>
              </p:oleObj>
            </a:graphicData>
          </a:graphic>
        </p:graphicFrame>
      </p:gr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lgn="ctr"/>
            <a:r>
              <a:rPr lang="es-EC" sz="4000" b="1">
                <a:solidFill>
                  <a:srgbClr val="008000"/>
                </a:solidFill>
              </a:rPr>
              <a:t>PRUEBA DE HIPOTESIS</a:t>
            </a:r>
            <a:endParaRPr lang="es-ES" sz="4000" b="1">
              <a:solidFill>
                <a:srgbClr val="008000"/>
              </a:solidFill>
            </a:endParaRPr>
          </a:p>
        </p:txBody>
      </p:sp>
      <p:sp>
        <p:nvSpPr>
          <p:cNvPr id="46085" name="Rectangle 5"/>
          <p:cNvSpPr>
            <a:spLocks noChangeArrowheads="1"/>
          </p:cNvSpPr>
          <p:nvPr/>
        </p:nvSpPr>
        <p:spPr bwMode="auto">
          <a:xfrm>
            <a:off x="0" y="3200400"/>
            <a:ext cx="9144000" cy="0"/>
          </a:xfrm>
          <a:prstGeom prst="rect">
            <a:avLst/>
          </a:prstGeom>
          <a:noFill/>
          <a:ln w="9525">
            <a:noFill/>
            <a:miter lim="800000"/>
            <a:headEnd/>
            <a:tailEnd/>
          </a:ln>
          <a:effectLst/>
        </p:spPr>
        <p:txBody>
          <a:bodyPr wrap="none" anchor="ctr">
            <a:spAutoFit/>
          </a:bodyPr>
          <a:lstStyle/>
          <a:p>
            <a:endParaRPr lang="es-ES"/>
          </a:p>
        </p:txBody>
      </p:sp>
      <p:sp>
        <p:nvSpPr>
          <p:cNvPr id="46087" name="Rectangle 7"/>
          <p:cNvSpPr>
            <a:spLocks noChangeArrowheads="1"/>
          </p:cNvSpPr>
          <p:nvPr/>
        </p:nvSpPr>
        <p:spPr bwMode="auto">
          <a:xfrm>
            <a:off x="0" y="3214688"/>
            <a:ext cx="9144000" cy="0"/>
          </a:xfrm>
          <a:prstGeom prst="rect">
            <a:avLst/>
          </a:prstGeom>
          <a:noFill/>
          <a:ln w="9525">
            <a:noFill/>
            <a:miter lim="800000"/>
            <a:headEnd/>
            <a:tailEnd/>
          </a:ln>
          <a:effectLst/>
        </p:spPr>
        <p:txBody>
          <a:bodyPr wrap="none" anchor="ctr">
            <a:spAutoFit/>
          </a:bodyPr>
          <a:lstStyle/>
          <a:p>
            <a:endParaRPr lang="es-ES"/>
          </a:p>
        </p:txBody>
      </p:sp>
      <p:sp>
        <p:nvSpPr>
          <p:cNvPr id="46089" name="Rectangle 9"/>
          <p:cNvSpPr>
            <a:spLocks noChangeArrowheads="1"/>
          </p:cNvSpPr>
          <p:nvPr/>
        </p:nvSpPr>
        <p:spPr bwMode="auto">
          <a:xfrm>
            <a:off x="0" y="3314700"/>
            <a:ext cx="9144000" cy="0"/>
          </a:xfrm>
          <a:prstGeom prst="rect">
            <a:avLst/>
          </a:prstGeom>
          <a:noFill/>
          <a:ln w="9525">
            <a:noFill/>
            <a:miter lim="800000"/>
            <a:headEnd/>
            <a:tailEnd/>
          </a:ln>
          <a:effectLst/>
        </p:spPr>
        <p:txBody>
          <a:bodyPr wrap="none" anchor="ctr">
            <a:spAutoFit/>
          </a:bodyPr>
          <a:lstStyle/>
          <a:p>
            <a:endParaRPr lang="es-ES"/>
          </a:p>
        </p:txBody>
      </p:sp>
      <p:sp>
        <p:nvSpPr>
          <p:cNvPr id="46091" name="Text Box 11"/>
          <p:cNvSpPr txBox="1">
            <a:spLocks noChangeArrowheads="1"/>
          </p:cNvSpPr>
          <p:nvPr/>
        </p:nvSpPr>
        <p:spPr bwMode="auto">
          <a:xfrm>
            <a:off x="1166813" y="1792288"/>
            <a:ext cx="184150" cy="366712"/>
          </a:xfrm>
          <a:prstGeom prst="rect">
            <a:avLst/>
          </a:prstGeom>
          <a:noFill/>
          <a:ln w="9525">
            <a:noFill/>
            <a:miter lim="800000"/>
            <a:headEnd/>
            <a:tailEnd/>
          </a:ln>
          <a:effectLst/>
        </p:spPr>
        <p:txBody>
          <a:bodyPr wrap="none">
            <a:spAutoFit/>
          </a:bodyPr>
          <a:lstStyle/>
          <a:p>
            <a:endParaRPr lang="es-ES">
              <a:latin typeface="Arial" charset="0"/>
            </a:endParaRPr>
          </a:p>
        </p:txBody>
      </p:sp>
      <p:sp>
        <p:nvSpPr>
          <p:cNvPr id="46092" name="Text Box 12"/>
          <p:cNvSpPr txBox="1">
            <a:spLocks noChangeArrowheads="1"/>
          </p:cNvSpPr>
          <p:nvPr/>
        </p:nvSpPr>
        <p:spPr bwMode="auto">
          <a:xfrm>
            <a:off x="1258888" y="1382713"/>
            <a:ext cx="7416800" cy="2838450"/>
          </a:xfrm>
          <a:prstGeom prst="rect">
            <a:avLst/>
          </a:prstGeom>
          <a:noFill/>
          <a:ln w="9525">
            <a:noFill/>
            <a:miter lim="800000"/>
            <a:headEnd/>
            <a:tailEnd/>
          </a:ln>
          <a:effectLst/>
        </p:spPr>
        <p:txBody>
          <a:bodyPr>
            <a:spAutoFit/>
          </a:bodyPr>
          <a:lstStyle/>
          <a:p>
            <a:r>
              <a:rPr lang="es-ES_tradnl" b="1">
                <a:latin typeface="Arial" charset="0"/>
              </a:rPr>
              <a:t>Desarrollo:</a:t>
            </a:r>
            <a:endParaRPr lang="es-ES_tradnl" u="sng">
              <a:latin typeface="Arial" charset="0"/>
            </a:endParaRPr>
          </a:p>
          <a:p>
            <a:endParaRPr lang="es-ES_tradnl" u="sng">
              <a:latin typeface="Arial" charset="0"/>
            </a:endParaRPr>
          </a:p>
          <a:p>
            <a:r>
              <a:rPr lang="es-ES_tradnl" u="sng">
                <a:latin typeface="Arial" charset="0"/>
              </a:rPr>
              <a:t>Datos:</a:t>
            </a:r>
            <a:endParaRPr lang="es-ES_tradnl">
              <a:latin typeface="Arial" charset="0"/>
            </a:endParaRPr>
          </a:p>
          <a:p>
            <a:r>
              <a:rPr lang="es-ES_tradnl">
                <a:latin typeface="Arial" charset="0"/>
              </a:rPr>
              <a:t>Nivel de Confianza (NC) = 98%</a:t>
            </a:r>
          </a:p>
          <a:p>
            <a:r>
              <a:rPr lang="es-ES_tradnl">
                <a:latin typeface="Arial" charset="0"/>
              </a:rPr>
              <a:t>Nivel de Significancia (       </a:t>
            </a:r>
            <a:r>
              <a:rPr lang="es-ES">
                <a:latin typeface="Arial" charset="0"/>
              </a:rPr>
              <a:t>) = 2%</a:t>
            </a:r>
            <a:endParaRPr lang="es-ES_tradnl">
              <a:latin typeface="Arial" charset="0"/>
            </a:endParaRPr>
          </a:p>
          <a:p>
            <a:r>
              <a:rPr lang="es-ES_tradnl">
                <a:latin typeface="Arial" charset="0"/>
              </a:rPr>
              <a:t>gl = nA + nB – 2 = 5 + 5 – 2 = 8</a:t>
            </a:r>
          </a:p>
          <a:p>
            <a:r>
              <a:rPr lang="es-ES_tradnl">
                <a:latin typeface="Arial" charset="0"/>
              </a:rPr>
              <a:t>t crítico = 3.747 (según la tabla de distribución t)</a:t>
            </a:r>
          </a:p>
          <a:p>
            <a:endParaRPr lang="es-ES_tradnl">
              <a:latin typeface="Arial" charset="0"/>
            </a:endParaRPr>
          </a:p>
          <a:p>
            <a:r>
              <a:rPr lang="es-ES_tradnl" u="sng">
                <a:latin typeface="Arial" charset="0"/>
              </a:rPr>
              <a:t>Desviación Standar:</a:t>
            </a:r>
          </a:p>
          <a:p>
            <a:endParaRPr lang="es-ES">
              <a:latin typeface="Arial" charset="0"/>
            </a:endParaRPr>
          </a:p>
        </p:txBody>
      </p:sp>
      <p:sp>
        <p:nvSpPr>
          <p:cNvPr id="46095" name="Rectangle 1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6094" name="Object 14"/>
          <p:cNvGraphicFramePr>
            <a:graphicFrameLocks noChangeAspect="1"/>
          </p:cNvGraphicFramePr>
          <p:nvPr/>
        </p:nvGraphicFramePr>
        <p:xfrm>
          <a:off x="539750" y="4221163"/>
          <a:ext cx="3673475" cy="2257425"/>
        </p:xfrm>
        <a:graphic>
          <a:graphicData uri="http://schemas.openxmlformats.org/presentationml/2006/ole">
            <p:oleObj spid="_x0000_s46094" name="Ecuación" r:id="rId3" imgW="1917700" imgH="1193800" progId="Equation.3">
              <p:embed/>
            </p:oleObj>
          </a:graphicData>
        </a:graphic>
      </p:graphicFrame>
      <p:sp>
        <p:nvSpPr>
          <p:cNvPr id="46097" name="Rectangle 17"/>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6096" name="Object 16"/>
          <p:cNvGraphicFramePr>
            <a:graphicFrameLocks noChangeAspect="1"/>
          </p:cNvGraphicFramePr>
          <p:nvPr/>
        </p:nvGraphicFramePr>
        <p:xfrm>
          <a:off x="3708400" y="2565400"/>
          <a:ext cx="439738" cy="287338"/>
        </p:xfrm>
        <a:graphic>
          <a:graphicData uri="http://schemas.openxmlformats.org/presentationml/2006/ole">
            <p:oleObj spid="_x0000_s46096" name="Ecuación" r:id="rId4" imgW="152334" imgH="139639" progId="Equation.3">
              <p:embed/>
            </p:oleObj>
          </a:graphicData>
        </a:graphic>
      </p:graphicFrame>
      <p:sp>
        <p:nvSpPr>
          <p:cNvPr id="46098" name="Text Box 18"/>
          <p:cNvSpPr txBox="1">
            <a:spLocks noChangeArrowheads="1"/>
          </p:cNvSpPr>
          <p:nvPr/>
        </p:nvSpPr>
        <p:spPr bwMode="auto">
          <a:xfrm>
            <a:off x="5435600" y="3573463"/>
            <a:ext cx="2309813" cy="366712"/>
          </a:xfrm>
          <a:prstGeom prst="rect">
            <a:avLst/>
          </a:prstGeom>
          <a:noFill/>
          <a:ln w="9525">
            <a:noFill/>
            <a:miter lim="800000"/>
            <a:headEnd/>
            <a:tailEnd/>
          </a:ln>
          <a:effectLst/>
        </p:spPr>
        <p:txBody>
          <a:bodyPr wrap="none">
            <a:spAutoFit/>
          </a:bodyPr>
          <a:lstStyle/>
          <a:p>
            <a:r>
              <a:rPr lang="es-ES" u="sng"/>
              <a:t>Análisis de Hipótesis:</a:t>
            </a:r>
          </a:p>
        </p:txBody>
      </p:sp>
      <p:sp>
        <p:nvSpPr>
          <p:cNvPr id="46100" name="Text Box 20"/>
          <p:cNvSpPr txBox="1">
            <a:spLocks noChangeArrowheads="1"/>
          </p:cNvSpPr>
          <p:nvPr/>
        </p:nvSpPr>
        <p:spPr bwMode="auto">
          <a:xfrm>
            <a:off x="5343525" y="4379913"/>
            <a:ext cx="184150" cy="366712"/>
          </a:xfrm>
          <a:prstGeom prst="rect">
            <a:avLst/>
          </a:prstGeom>
          <a:noFill/>
          <a:ln w="9525">
            <a:noFill/>
            <a:miter lim="800000"/>
            <a:headEnd/>
            <a:tailEnd/>
          </a:ln>
          <a:effectLst/>
        </p:spPr>
        <p:txBody>
          <a:bodyPr wrap="none">
            <a:spAutoFit/>
          </a:bodyPr>
          <a:lstStyle/>
          <a:p>
            <a:endParaRPr lang="es-ES"/>
          </a:p>
        </p:txBody>
      </p:sp>
      <p:graphicFrame>
        <p:nvGraphicFramePr>
          <p:cNvPr id="46101" name="Object 21"/>
          <p:cNvGraphicFramePr>
            <a:graphicFrameLocks noChangeAspect="1"/>
          </p:cNvGraphicFramePr>
          <p:nvPr>
            <p:ph idx="1"/>
          </p:nvPr>
        </p:nvGraphicFramePr>
        <p:xfrm>
          <a:off x="5580063" y="4149725"/>
          <a:ext cx="2232025" cy="1008063"/>
        </p:xfrm>
        <a:graphic>
          <a:graphicData uri="http://schemas.openxmlformats.org/presentationml/2006/ole">
            <p:oleObj spid="_x0000_s46101" name="Ecuación" r:id="rId5" imgW="1168400" imgH="457200" progId="Equation.3">
              <p:embed/>
            </p:oleObj>
          </a:graphicData>
        </a:graphic>
      </p:graphicFrame>
      <p:sp>
        <p:nvSpPr>
          <p:cNvPr id="46103" name="Text Box 23"/>
          <p:cNvSpPr txBox="1">
            <a:spLocks noChangeArrowheads="1"/>
          </p:cNvSpPr>
          <p:nvPr/>
        </p:nvSpPr>
        <p:spPr bwMode="auto">
          <a:xfrm>
            <a:off x="5632450" y="5676900"/>
            <a:ext cx="184150" cy="366713"/>
          </a:xfrm>
          <a:prstGeom prst="rect">
            <a:avLst/>
          </a:prstGeom>
          <a:noFill/>
          <a:ln w="9525">
            <a:noFill/>
            <a:miter lim="800000"/>
            <a:headEnd/>
            <a:tailEnd/>
          </a:ln>
          <a:effectLst/>
        </p:spPr>
        <p:txBody>
          <a:bodyPr wrap="none">
            <a:spAutoFit/>
          </a:bodyPr>
          <a:lstStyle/>
          <a:p>
            <a:endParaRPr lang="es-ES"/>
          </a:p>
        </p:txBody>
      </p:sp>
      <p:pic>
        <p:nvPicPr>
          <p:cNvPr id="46104" name="Picture 24"/>
          <p:cNvPicPr>
            <a:picLocks noChangeAspect="1" noChangeArrowheads="1"/>
          </p:cNvPicPr>
          <p:nvPr/>
        </p:nvPicPr>
        <p:blipFill>
          <a:blip r:embed="rId6"/>
          <a:srcRect/>
          <a:stretch>
            <a:fillRect/>
          </a:stretch>
        </p:blipFill>
        <p:spPr bwMode="auto">
          <a:xfrm>
            <a:off x="5076825" y="5157788"/>
            <a:ext cx="3384550" cy="1439862"/>
          </a:xfrm>
          <a:prstGeom prst="rect">
            <a:avLst/>
          </a:prstGeom>
          <a:noFill/>
          <a:ln w="9525">
            <a:solidFill>
              <a:srgbClr val="000000"/>
            </a:solidFill>
            <a:miter lim="800000"/>
            <a:headEnd/>
            <a:tailEnd/>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971550" y="715963"/>
            <a:ext cx="7793038" cy="768350"/>
          </a:xfrm>
        </p:spPr>
        <p:txBody>
          <a:bodyPr/>
          <a:lstStyle/>
          <a:p>
            <a:pPr algn="ctr"/>
            <a:r>
              <a:rPr lang="es-EC" sz="3600" b="1">
                <a:solidFill>
                  <a:srgbClr val="008000"/>
                </a:solidFill>
              </a:rPr>
              <a:t>PRUEBA DE HIPOTESIS</a:t>
            </a:r>
            <a:endParaRPr lang="es-ES" sz="3600" b="1">
              <a:solidFill>
                <a:srgbClr val="008000"/>
              </a:solidFill>
            </a:endParaRPr>
          </a:p>
        </p:txBody>
      </p:sp>
      <p:sp>
        <p:nvSpPr>
          <p:cNvPr id="4915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
        <p:nvSpPr>
          <p:cNvPr id="49159" name="Rectangle 7"/>
          <p:cNvSpPr>
            <a:spLocks noChangeArrowheads="1"/>
          </p:cNvSpPr>
          <p:nvPr/>
        </p:nvSpPr>
        <p:spPr bwMode="auto">
          <a:xfrm>
            <a:off x="0" y="3148013"/>
            <a:ext cx="9144000" cy="0"/>
          </a:xfrm>
          <a:prstGeom prst="rect">
            <a:avLst/>
          </a:prstGeom>
          <a:noFill/>
          <a:ln w="9525">
            <a:noFill/>
            <a:miter lim="800000"/>
            <a:headEnd/>
            <a:tailEnd/>
          </a:ln>
          <a:effectLst/>
        </p:spPr>
        <p:txBody>
          <a:bodyPr wrap="none" anchor="ctr">
            <a:spAutoFit/>
          </a:bodyPr>
          <a:lstStyle/>
          <a:p>
            <a:endParaRPr lang="es-ES"/>
          </a:p>
        </p:txBody>
      </p:sp>
      <p:grpSp>
        <p:nvGrpSpPr>
          <p:cNvPr id="49161" name="Group 9"/>
          <p:cNvGrpSpPr>
            <a:grpSpLocks/>
          </p:cNvGrpSpPr>
          <p:nvPr/>
        </p:nvGrpSpPr>
        <p:grpSpPr bwMode="auto">
          <a:xfrm>
            <a:off x="1427163" y="1989138"/>
            <a:ext cx="6384925" cy="4117975"/>
            <a:chOff x="899" y="1253"/>
            <a:chExt cx="4022" cy="2594"/>
          </a:xfrm>
        </p:grpSpPr>
        <p:graphicFrame>
          <p:nvGraphicFramePr>
            <p:cNvPr id="49156" name="Object 4"/>
            <p:cNvGraphicFramePr>
              <a:graphicFrameLocks noChangeAspect="1"/>
            </p:cNvGraphicFramePr>
            <p:nvPr/>
          </p:nvGraphicFramePr>
          <p:xfrm>
            <a:off x="899" y="1253"/>
            <a:ext cx="4022" cy="1977"/>
          </p:xfrm>
          <a:graphic>
            <a:graphicData uri="http://schemas.openxmlformats.org/presentationml/2006/ole">
              <p:oleObj spid="_x0000_s49156" name="Ecuación" r:id="rId3" imgW="1955800" imgH="1562100" progId="Equation.3">
                <p:embed/>
              </p:oleObj>
            </a:graphicData>
          </a:graphic>
        </p:graphicFrame>
        <p:graphicFrame>
          <p:nvGraphicFramePr>
            <p:cNvPr id="49158" name="Object 6"/>
            <p:cNvGraphicFramePr>
              <a:graphicFrameLocks noChangeAspect="1"/>
            </p:cNvGraphicFramePr>
            <p:nvPr/>
          </p:nvGraphicFramePr>
          <p:xfrm>
            <a:off x="1746" y="3294"/>
            <a:ext cx="2221" cy="553"/>
          </p:xfrm>
          <a:graphic>
            <a:graphicData uri="http://schemas.openxmlformats.org/presentationml/2006/ole">
              <p:oleObj spid="_x0000_s49158" name="Ecuación" r:id="rId4" imgW="990170" imgH="431613" progId="Equation.3">
                <p:embed/>
              </p:oleObj>
            </a:graphicData>
          </a:graphic>
        </p:graphicFrame>
      </p:gr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150938" y="549275"/>
            <a:ext cx="7793037" cy="839788"/>
          </a:xfrm>
        </p:spPr>
        <p:txBody>
          <a:bodyPr/>
          <a:lstStyle/>
          <a:p>
            <a:pPr algn="ctr"/>
            <a:r>
              <a:rPr lang="es-EC" sz="3600" b="1">
                <a:solidFill>
                  <a:srgbClr val="008000"/>
                </a:solidFill>
              </a:rPr>
              <a:t>PRUEBA DE HIPOTESIS</a:t>
            </a:r>
            <a:endParaRPr lang="es-ES" sz="3600" b="1">
              <a:solidFill>
                <a:srgbClr val="008000"/>
              </a:solidFill>
            </a:endParaRPr>
          </a:p>
        </p:txBody>
      </p:sp>
      <p:sp>
        <p:nvSpPr>
          <p:cNvPr id="50179" name="Rectangle 3"/>
          <p:cNvSpPr>
            <a:spLocks noGrp="1" noChangeArrowheads="1"/>
          </p:cNvSpPr>
          <p:nvPr>
            <p:ph type="body" idx="1"/>
          </p:nvPr>
        </p:nvSpPr>
        <p:spPr>
          <a:xfrm>
            <a:off x="827088" y="2185988"/>
            <a:ext cx="7772400" cy="2971800"/>
          </a:xfrm>
        </p:spPr>
        <p:txBody>
          <a:bodyPr/>
          <a:lstStyle/>
          <a:p>
            <a:pPr algn="just">
              <a:lnSpc>
                <a:spcPct val="90000"/>
              </a:lnSpc>
              <a:buFont typeface="Wingdings" pitchFamily="2" charset="2"/>
              <a:buNone/>
            </a:pPr>
            <a:r>
              <a:rPr lang="es-ES_tradnl"/>
              <a:t>	</a:t>
            </a:r>
            <a:r>
              <a:rPr lang="es-ES_tradnl" u="sng"/>
              <a:t>Respuesta: </a:t>
            </a:r>
            <a:r>
              <a:rPr lang="es-ES_tradnl"/>
              <a:t>  Se acepta la hipótesis nula de que el tiempo que demorará un proceso de aprobación de crédito después de implementadas las mejoras será menor o igual a 15 días laborables.</a:t>
            </a:r>
            <a:endParaRPr lang="es-ES"/>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619250" y="765175"/>
            <a:ext cx="6408738" cy="768350"/>
          </a:xfrm>
        </p:spPr>
        <p:txBody>
          <a:bodyPr/>
          <a:lstStyle/>
          <a:p>
            <a:pPr algn="ctr"/>
            <a:r>
              <a:rPr lang="es-ES_tradnl" sz="4000" b="1">
                <a:solidFill>
                  <a:srgbClr val="008000"/>
                </a:solidFill>
              </a:rPr>
              <a:t>CONCLUSIONES</a:t>
            </a:r>
            <a:endParaRPr lang="es-ES" sz="4000" b="1">
              <a:solidFill>
                <a:srgbClr val="008000"/>
              </a:solidFill>
            </a:endParaRPr>
          </a:p>
        </p:txBody>
      </p:sp>
      <p:sp>
        <p:nvSpPr>
          <p:cNvPr id="51203" name="Rectangle 3"/>
          <p:cNvSpPr>
            <a:spLocks noGrp="1" noChangeArrowheads="1"/>
          </p:cNvSpPr>
          <p:nvPr>
            <p:ph type="body" idx="1"/>
          </p:nvPr>
        </p:nvSpPr>
        <p:spPr>
          <a:xfrm>
            <a:off x="827088" y="2160588"/>
            <a:ext cx="7772400" cy="3140075"/>
          </a:xfrm>
        </p:spPr>
        <p:txBody>
          <a:bodyPr/>
          <a:lstStyle/>
          <a:p>
            <a:pPr marL="609600" indent="-609600" algn="just">
              <a:lnSpc>
                <a:spcPct val="90000"/>
              </a:lnSpc>
            </a:pPr>
            <a:r>
              <a:rPr lang="es-ES_tradnl" sz="2400"/>
              <a:t>Se encontraron desperdicios de cultura, proceso y tecnología que dificultaban la efectividad del proceso de aprobación de créditos, para la banca de empresas, del banco K.</a:t>
            </a:r>
          </a:p>
          <a:p>
            <a:pPr marL="609600" indent="-609600" algn="just">
              <a:lnSpc>
                <a:spcPct val="90000"/>
              </a:lnSpc>
              <a:buFont typeface="Wingdings" pitchFamily="2" charset="2"/>
              <a:buNone/>
            </a:pPr>
            <a:endParaRPr lang="es-ES" sz="2400" b="1"/>
          </a:p>
          <a:p>
            <a:pPr marL="609600" indent="-609600" algn="just">
              <a:lnSpc>
                <a:spcPct val="90000"/>
              </a:lnSpc>
            </a:pPr>
            <a:r>
              <a:rPr lang="es-ES_tradnl" sz="2400"/>
              <a:t>Se plantearon soluciones específicas a cada problema del proceso identificado en el transcurso del análisis realizado.</a:t>
            </a:r>
            <a:endParaRPr lang="es-ES" sz="2400" b="1"/>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42988" y="835025"/>
            <a:ext cx="7793037" cy="649288"/>
          </a:xfrm>
        </p:spPr>
        <p:txBody>
          <a:bodyPr/>
          <a:lstStyle/>
          <a:p>
            <a:pPr algn="ctr"/>
            <a:r>
              <a:rPr lang="es-ES_tradnl" sz="4000" b="1">
                <a:solidFill>
                  <a:srgbClr val="008000"/>
                </a:solidFill>
              </a:rPr>
              <a:t>CONCLUSIONES</a:t>
            </a:r>
            <a:endParaRPr lang="es-ES" sz="4000" b="1">
              <a:solidFill>
                <a:srgbClr val="008000"/>
              </a:solidFill>
            </a:endParaRPr>
          </a:p>
        </p:txBody>
      </p:sp>
      <p:sp>
        <p:nvSpPr>
          <p:cNvPr id="52227" name="Rectangle 3"/>
          <p:cNvSpPr>
            <a:spLocks noGrp="1" noChangeArrowheads="1"/>
          </p:cNvSpPr>
          <p:nvPr>
            <p:ph type="body" idx="1"/>
          </p:nvPr>
        </p:nvSpPr>
        <p:spPr>
          <a:xfrm>
            <a:off x="827088" y="2205038"/>
            <a:ext cx="7634287" cy="3240087"/>
          </a:xfrm>
        </p:spPr>
        <p:txBody>
          <a:bodyPr/>
          <a:lstStyle/>
          <a:p>
            <a:pPr marL="533400" indent="-533400" algn="just">
              <a:lnSpc>
                <a:spcPct val="80000"/>
              </a:lnSpc>
            </a:pPr>
            <a:r>
              <a:rPr lang="es-ES_tradnl" sz="2400"/>
              <a:t>Se verificó mediante una prueba piloto aplicada exclusivamente al banco K que las mejoras que se propusieron cumplen con el propósito de mejorar la eficiencia en el proceso de crédito.</a:t>
            </a:r>
          </a:p>
          <a:p>
            <a:pPr marL="533400" indent="-533400" algn="just">
              <a:lnSpc>
                <a:spcPct val="80000"/>
              </a:lnSpc>
              <a:buFont typeface="Wingdings" pitchFamily="2" charset="2"/>
              <a:buNone/>
            </a:pPr>
            <a:endParaRPr lang="es-ES" sz="2400" b="1"/>
          </a:p>
          <a:p>
            <a:pPr marL="533400" indent="-533400" algn="just">
              <a:lnSpc>
                <a:spcPct val="80000"/>
              </a:lnSpc>
            </a:pPr>
            <a:r>
              <a:rPr lang="es-ES_tradnl" sz="2400"/>
              <a:t>Se realizó una prueba de hipótesis en la cual se comprueba que el t calculado es menor al t  crítico, lo cual muestra una diferencia significativa en tiempo de lo que tardaba  el proceso anterior comparado con el tiempo que tarda el proceso mejorado.</a:t>
            </a:r>
            <a:endParaRPr lang="es-ES" sz="2400" b="1"/>
          </a:p>
          <a:p>
            <a:pPr marL="533400" indent="-533400" algn="just">
              <a:lnSpc>
                <a:spcPct val="80000"/>
              </a:lnSpc>
              <a:buFont typeface="Wingdings" pitchFamily="2" charset="2"/>
              <a:buNone/>
            </a:pPr>
            <a:endParaRPr lang="es-ES" sz="2400"/>
          </a:p>
          <a:p>
            <a:pPr marL="533400" indent="-533400" algn="just">
              <a:lnSpc>
                <a:spcPct val="80000"/>
              </a:lnSpc>
              <a:buFont typeface="Wingdings" pitchFamily="2" charset="2"/>
              <a:buNone/>
            </a:pPr>
            <a:endParaRPr lang="es-ES" sz="240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476375" y="836613"/>
            <a:ext cx="6624638" cy="695325"/>
          </a:xfrm>
        </p:spPr>
        <p:txBody>
          <a:bodyPr/>
          <a:lstStyle/>
          <a:p>
            <a:pPr algn="ctr"/>
            <a:r>
              <a:rPr lang="es-ES_tradnl" sz="3600" b="1">
                <a:solidFill>
                  <a:srgbClr val="008000"/>
                </a:solidFill>
              </a:rPr>
              <a:t>RECOMENDACIONES</a:t>
            </a:r>
            <a:endParaRPr lang="es-ES" sz="3600" b="1">
              <a:solidFill>
                <a:srgbClr val="008000"/>
              </a:solidFill>
            </a:endParaRPr>
          </a:p>
        </p:txBody>
      </p:sp>
      <p:sp>
        <p:nvSpPr>
          <p:cNvPr id="53251" name="Rectangle 3"/>
          <p:cNvSpPr>
            <a:spLocks noGrp="1" noChangeArrowheads="1"/>
          </p:cNvSpPr>
          <p:nvPr>
            <p:ph type="body" idx="1"/>
          </p:nvPr>
        </p:nvSpPr>
        <p:spPr>
          <a:xfrm>
            <a:off x="827088" y="2162175"/>
            <a:ext cx="7772400" cy="3211513"/>
          </a:xfrm>
        </p:spPr>
        <p:txBody>
          <a:bodyPr/>
          <a:lstStyle/>
          <a:p>
            <a:pPr marL="609600" indent="-609600" algn="just"/>
            <a:r>
              <a:rPr lang="es-ES_tradnl" sz="2400"/>
              <a:t>Realizar un cambio cultural y organizacional con el fin de mejorar el proceso deficiente.</a:t>
            </a:r>
          </a:p>
          <a:p>
            <a:pPr marL="609600" indent="-609600" algn="just">
              <a:buFont typeface="Wingdings" pitchFamily="2" charset="2"/>
              <a:buNone/>
            </a:pPr>
            <a:endParaRPr lang="es-ES_tradnl" sz="2400"/>
          </a:p>
          <a:p>
            <a:pPr marL="609600" indent="-609600" algn="just"/>
            <a:r>
              <a:rPr lang="es-ES_tradnl" sz="2400"/>
              <a:t>Realizar reuniones periódicas con el personal envuelto en el proceso con el fin de recibir una retroalimentación del mismo para mejorar sus defectos.</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150938" y="765175"/>
            <a:ext cx="7793037" cy="695325"/>
          </a:xfrm>
        </p:spPr>
        <p:txBody>
          <a:bodyPr/>
          <a:lstStyle/>
          <a:p>
            <a:pPr algn="ctr"/>
            <a:r>
              <a:rPr lang="es-ES_tradnl" sz="4000" b="1">
                <a:solidFill>
                  <a:srgbClr val="008000"/>
                </a:solidFill>
              </a:rPr>
              <a:t>RECOMENDACIONES</a:t>
            </a:r>
            <a:endParaRPr lang="es-ES" sz="4000" b="1">
              <a:solidFill>
                <a:srgbClr val="008000"/>
              </a:solidFill>
            </a:endParaRPr>
          </a:p>
        </p:txBody>
      </p:sp>
      <p:sp>
        <p:nvSpPr>
          <p:cNvPr id="54275" name="Rectangle 3"/>
          <p:cNvSpPr>
            <a:spLocks noGrp="1" noChangeArrowheads="1"/>
          </p:cNvSpPr>
          <p:nvPr>
            <p:ph type="body" idx="1"/>
          </p:nvPr>
        </p:nvSpPr>
        <p:spPr>
          <a:xfrm>
            <a:off x="827088" y="2176463"/>
            <a:ext cx="7786687" cy="3484562"/>
          </a:xfrm>
        </p:spPr>
        <p:txBody>
          <a:bodyPr/>
          <a:lstStyle/>
          <a:p>
            <a:pPr algn="just">
              <a:lnSpc>
                <a:spcPct val="80000"/>
              </a:lnSpc>
            </a:pPr>
            <a:r>
              <a:rPr lang="es-ES_tradnl" sz="2400"/>
              <a:t>Se recomienda que los Bancos del Sistema Financiero ecuatoriano cumplan con el requerimiento de la Superintendencia de Bancos de que hasta junio de este año tengan correctamente estructurados sus manuales de funciones.</a:t>
            </a:r>
          </a:p>
          <a:p>
            <a:pPr algn="just">
              <a:lnSpc>
                <a:spcPct val="80000"/>
              </a:lnSpc>
              <a:buFont typeface="Wingdings" pitchFamily="2" charset="2"/>
              <a:buNone/>
            </a:pPr>
            <a:endParaRPr lang="es-ES_tradnl" sz="2400"/>
          </a:p>
          <a:p>
            <a:pPr algn="just">
              <a:lnSpc>
                <a:spcPct val="80000"/>
              </a:lnSpc>
            </a:pPr>
            <a:r>
              <a:rPr lang="es-ES_tradnl" sz="2400"/>
              <a:t>Se recomienda plantear esta tesis como una guía de fácil aplicación para los otros bancos que no fueron analizados y que necesiten mejorar su proceso de aprobación de créditos para la banca de empresas.</a:t>
            </a:r>
            <a:endParaRPr lang="es-ES" sz="2400"/>
          </a:p>
          <a:p>
            <a:pPr algn="just">
              <a:lnSpc>
                <a:spcPct val="80000"/>
              </a:lnSpc>
            </a:pPr>
            <a:endParaRPr lang="es-ES" sz="240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1116013" y="3068638"/>
            <a:ext cx="7200900" cy="979487"/>
          </a:xfrm>
        </p:spPr>
        <p:txBody>
          <a:bodyPr/>
          <a:lstStyle/>
          <a:p>
            <a:pPr>
              <a:buFont typeface="Wingdings" pitchFamily="2" charset="2"/>
              <a:buNone/>
            </a:pPr>
            <a:r>
              <a:rPr lang="es-ES" sz="3600" b="1"/>
              <a:t>GRACIAS POR SU ATENCIÓN</a:t>
            </a:r>
          </a:p>
        </p:txBody>
      </p:sp>
      <p:sp>
        <p:nvSpPr>
          <p:cNvPr id="122884" name="Text Box 4"/>
          <p:cNvSpPr txBox="1">
            <a:spLocks noChangeArrowheads="1"/>
          </p:cNvSpPr>
          <p:nvPr/>
        </p:nvSpPr>
        <p:spPr bwMode="auto">
          <a:xfrm>
            <a:off x="4408488" y="4810125"/>
            <a:ext cx="3879850" cy="822325"/>
          </a:xfrm>
          <a:prstGeom prst="rect">
            <a:avLst/>
          </a:prstGeom>
          <a:noFill/>
          <a:ln w="9525">
            <a:noFill/>
            <a:miter lim="800000"/>
            <a:headEnd/>
            <a:tailEnd/>
          </a:ln>
          <a:effectLst/>
        </p:spPr>
        <p:txBody>
          <a:bodyPr wrap="none">
            <a:spAutoFit/>
          </a:bodyPr>
          <a:lstStyle/>
          <a:p>
            <a:r>
              <a:rPr lang="es-ES" sz="2400" b="1"/>
              <a:t>Miriam Cárdenas Landín</a:t>
            </a:r>
          </a:p>
          <a:p>
            <a:r>
              <a:rPr lang="es-ES" sz="2400" b="1"/>
              <a:t>Irene Cajas Arenas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C" b="1">
                <a:solidFill>
                  <a:srgbClr val="008000"/>
                </a:solidFill>
              </a:rPr>
              <a:t>LIMITES DE CREDITO</a:t>
            </a:r>
            <a:endParaRPr lang="es-ES" b="1">
              <a:solidFill>
                <a:srgbClr val="008000"/>
              </a:solidFill>
            </a:endParaRPr>
          </a:p>
        </p:txBody>
      </p:sp>
      <p:sp>
        <p:nvSpPr>
          <p:cNvPr id="5123" name="Rectangle 3"/>
          <p:cNvSpPr>
            <a:spLocks noGrp="1" noChangeArrowheads="1"/>
          </p:cNvSpPr>
          <p:nvPr>
            <p:ph type="body" idx="1"/>
          </p:nvPr>
        </p:nvSpPr>
        <p:spPr>
          <a:xfrm>
            <a:off x="831850" y="2133600"/>
            <a:ext cx="7772400" cy="4435475"/>
          </a:xfrm>
        </p:spPr>
        <p:txBody>
          <a:bodyPr/>
          <a:lstStyle/>
          <a:p>
            <a:pPr algn="just">
              <a:lnSpc>
                <a:spcPct val="90000"/>
              </a:lnSpc>
            </a:pPr>
            <a:r>
              <a:rPr lang="es-ES" sz="2800"/>
              <a:t>Este límite se elevará al  veinte por ciento (20%) si lo que excede del diez por ciento (10%) corresponde a obligaciones respaldadas con garantía de bancos de reconocida solvencia o por garantías adecuadas admitidas como  tales por  la Superintendencia de Bancos. </a:t>
            </a:r>
          </a:p>
          <a:p>
            <a:pPr algn="just">
              <a:lnSpc>
                <a:spcPct val="90000"/>
              </a:lnSpc>
              <a:buFont typeface="Wingdings" pitchFamily="2" charset="2"/>
              <a:buNone/>
            </a:pPr>
            <a:endParaRPr lang="es-ES" sz="2800"/>
          </a:p>
          <a:p>
            <a:pPr algn="just">
              <a:lnSpc>
                <a:spcPct val="90000"/>
              </a:lnSpc>
            </a:pPr>
            <a:r>
              <a:rPr lang="es-ES" sz="2800"/>
              <a:t>La garantía adecuada no podrá tener un valor inferior al ciento cuarenta por ciento (140%)  de  la obligación garantizada.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C" b="1">
                <a:solidFill>
                  <a:srgbClr val="008000"/>
                </a:solidFill>
              </a:rPr>
              <a:t>LIMITES DE CREDITO</a:t>
            </a:r>
            <a:endParaRPr lang="es-ES" b="1">
              <a:solidFill>
                <a:srgbClr val="008000"/>
              </a:solidFill>
            </a:endParaRPr>
          </a:p>
        </p:txBody>
      </p:sp>
      <p:sp>
        <p:nvSpPr>
          <p:cNvPr id="6147" name="Rectangle 3"/>
          <p:cNvSpPr>
            <a:spLocks noGrp="1" noChangeArrowheads="1"/>
          </p:cNvSpPr>
          <p:nvPr>
            <p:ph type="body" idx="1"/>
          </p:nvPr>
        </p:nvSpPr>
        <p:spPr>
          <a:xfrm>
            <a:off x="831850" y="2133600"/>
            <a:ext cx="7772400" cy="4114800"/>
          </a:xfrm>
        </p:spPr>
        <p:txBody>
          <a:bodyPr/>
          <a:lstStyle/>
          <a:p>
            <a:pPr algn="just"/>
            <a:r>
              <a:rPr lang="es-ES" sz="2800"/>
              <a:t>El conjunto de las operaciones en ningún caso podrá exceder del doscientos por  ciento (200%) del patrimonio del sujeto de crédito, salvo que existiesen garantías adecuadas que cubran,  en  lo que excediese por lo menos el ciento veinte por ciento (120%).</a:t>
            </a:r>
            <a:r>
              <a:rPr lang="es-ES"/>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C" sz="3600" b="1">
                <a:solidFill>
                  <a:srgbClr val="008000"/>
                </a:solidFill>
              </a:rPr>
              <a:t>ADMINISTRACION DE RIESGOS</a:t>
            </a:r>
            <a:endParaRPr lang="es-ES" sz="3600" b="1">
              <a:solidFill>
                <a:srgbClr val="008000"/>
              </a:solidFill>
            </a:endParaRPr>
          </a:p>
        </p:txBody>
      </p:sp>
      <p:sp>
        <p:nvSpPr>
          <p:cNvPr id="7171" name="Rectangle 3"/>
          <p:cNvSpPr>
            <a:spLocks noGrp="1" noChangeArrowheads="1"/>
          </p:cNvSpPr>
          <p:nvPr>
            <p:ph type="body" idx="1"/>
          </p:nvPr>
        </p:nvSpPr>
        <p:spPr>
          <a:xfrm>
            <a:off x="831850" y="2122488"/>
            <a:ext cx="7772400" cy="4114800"/>
          </a:xfrm>
        </p:spPr>
        <p:txBody>
          <a:bodyPr/>
          <a:lstStyle/>
          <a:p>
            <a:pPr algn="just"/>
            <a:r>
              <a:rPr lang="es-EC" sz="2800"/>
              <a:t>Las instituciones del sistema financiero tienen la responsabilidad de administrar sus riesgos,  a cuyo efecto deben contar con procesos formales de administración integral de riesgos que permitan identificar, medir, controlar/mitigar y monitorear las exposiciones de riesgo que están asumiendo.</a:t>
            </a:r>
            <a:endParaRPr lang="es-ES" sz="280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C" sz="3600" b="1">
                <a:solidFill>
                  <a:srgbClr val="008000"/>
                </a:solidFill>
              </a:rPr>
              <a:t>ADMINISTRACION DE RIESGOS</a:t>
            </a:r>
            <a:endParaRPr lang="es-ES" sz="3600" b="1">
              <a:solidFill>
                <a:srgbClr val="008000"/>
              </a:solidFill>
            </a:endParaRPr>
          </a:p>
        </p:txBody>
      </p:sp>
      <p:sp>
        <p:nvSpPr>
          <p:cNvPr id="8195" name="Rectangle 3"/>
          <p:cNvSpPr>
            <a:spLocks noGrp="1" noChangeArrowheads="1"/>
          </p:cNvSpPr>
          <p:nvPr>
            <p:ph type="body" idx="1"/>
          </p:nvPr>
        </p:nvSpPr>
        <p:spPr>
          <a:xfrm>
            <a:off x="831850" y="2133600"/>
            <a:ext cx="7772400" cy="4114800"/>
          </a:xfrm>
        </p:spPr>
        <p:txBody>
          <a:bodyPr/>
          <a:lstStyle/>
          <a:p>
            <a:pPr marL="609600" algn="just">
              <a:lnSpc>
                <a:spcPct val="90000"/>
              </a:lnSpc>
              <a:buFont typeface="Wingdings" pitchFamily="2" charset="2"/>
              <a:buNone/>
            </a:pPr>
            <a:r>
              <a:rPr lang="es-EC" sz="2800"/>
              <a:t>	Una adecuada administración integral de riesgos debe incluir, al menos lo siguiente:</a:t>
            </a:r>
          </a:p>
          <a:p>
            <a:pPr marL="609600" algn="just">
              <a:lnSpc>
                <a:spcPct val="90000"/>
              </a:lnSpc>
            </a:pPr>
            <a:r>
              <a:rPr lang="es-EC" sz="2800"/>
              <a:t>Estrategia de negocio, que incluirá criterios de aceptación de riesgos en función del mercado objetivo;</a:t>
            </a:r>
          </a:p>
          <a:p>
            <a:pPr marL="609600" algn="just">
              <a:lnSpc>
                <a:spcPct val="90000"/>
              </a:lnSpc>
            </a:pPr>
            <a:r>
              <a:rPr lang="es-EC" sz="2800"/>
              <a:t>Políticas y límites de exposición para cada tipo de riesgo, así como de excepciones;</a:t>
            </a:r>
          </a:p>
          <a:p>
            <a:pPr marL="609600" algn="just">
              <a:lnSpc>
                <a:spcPct val="90000"/>
              </a:lnSpc>
            </a:pPr>
            <a:r>
              <a:rPr lang="es-EC" sz="2800"/>
              <a:t>Procedimientos para identificar, medir, controlar / mitigar y monitorear los distintos tipos de riesgo;</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C" sz="3600" b="1">
                <a:solidFill>
                  <a:srgbClr val="008000"/>
                </a:solidFill>
              </a:rPr>
              <a:t>ADMINISTRACION DE RIESGOS</a:t>
            </a:r>
            <a:endParaRPr lang="es-ES" sz="3600" b="1">
              <a:solidFill>
                <a:srgbClr val="008000"/>
              </a:solidFill>
            </a:endParaRPr>
          </a:p>
        </p:txBody>
      </p:sp>
      <p:sp>
        <p:nvSpPr>
          <p:cNvPr id="9219" name="Rectangle 3"/>
          <p:cNvSpPr>
            <a:spLocks noGrp="1" noChangeArrowheads="1"/>
          </p:cNvSpPr>
          <p:nvPr>
            <p:ph type="body" idx="1"/>
          </p:nvPr>
        </p:nvSpPr>
        <p:spPr>
          <a:xfrm>
            <a:off x="900113" y="2133600"/>
            <a:ext cx="7772400" cy="4114800"/>
          </a:xfrm>
        </p:spPr>
        <p:txBody>
          <a:bodyPr/>
          <a:lstStyle/>
          <a:p>
            <a:pPr marL="609600" indent="-609600" algn="just">
              <a:lnSpc>
                <a:spcPct val="80000"/>
              </a:lnSpc>
            </a:pPr>
            <a:r>
              <a:rPr lang="es-EC" sz="2800"/>
              <a:t>Una estructura organizativa que defina claramente los procesos, funciones, responsabilidades y el grado de dependencia e interrelación entre las diferentes áreas.</a:t>
            </a:r>
          </a:p>
          <a:p>
            <a:pPr marL="609600" indent="-609600" algn="just">
              <a:lnSpc>
                <a:spcPct val="80000"/>
              </a:lnSpc>
              <a:buFont typeface="Wingdings" pitchFamily="2" charset="2"/>
              <a:buNone/>
            </a:pPr>
            <a:endParaRPr lang="es-EC" sz="2800"/>
          </a:p>
          <a:p>
            <a:pPr marL="609600" indent="-609600" algn="just">
              <a:lnSpc>
                <a:spcPct val="80000"/>
              </a:lnSpc>
            </a:pPr>
            <a:r>
              <a:rPr lang="es-EC" sz="2800"/>
              <a:t>Sistemas de información que establezcan los mecanismos para elaborar e intercambiar información oportuna, confiable, fidedigna, tanto interna como externa.</a:t>
            </a:r>
            <a:endParaRPr lang="es-ES" sz="280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Mezclas">
  <a:themeElements>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Ocean</Template>
  <TotalTime>342</TotalTime>
  <Words>1848</Words>
  <Application>Microsoft Office PowerPoint</Application>
  <PresentationFormat>Presentación en pantalla (4:3)</PresentationFormat>
  <Paragraphs>276</Paragraphs>
  <Slides>49</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49</vt:i4>
      </vt:variant>
    </vt:vector>
  </HeadingPairs>
  <TitlesOfParts>
    <vt:vector size="57" baseType="lpstr">
      <vt:lpstr>Arial</vt:lpstr>
      <vt:lpstr>Tahoma</vt:lpstr>
      <vt:lpstr>Wingdings</vt:lpstr>
      <vt:lpstr>Century Gothic</vt:lpstr>
      <vt:lpstr>Times New Roman</vt:lpstr>
      <vt:lpstr>Symbol</vt:lpstr>
      <vt:lpstr>Mezclas</vt:lpstr>
      <vt:lpstr>Microsoft Editor de ecuaciones 3.0</vt:lpstr>
      <vt:lpstr>ESCUELA SUPERIOR POLITÉCNICA DEL LITORAL FACULTAD DE CIENCIAS HUMANÍSTICAS Y ECONÓMICAS</vt:lpstr>
      <vt:lpstr>INTRODUCCIÓN</vt:lpstr>
      <vt:lpstr>MARCO LEGAL</vt:lpstr>
      <vt:lpstr>LIMITES DE CREDITO</vt:lpstr>
      <vt:lpstr>LIMITES DE CREDITO</vt:lpstr>
      <vt:lpstr>LIMITES DE CREDITO</vt:lpstr>
      <vt:lpstr>ADMINISTRACION DE RIESGOS</vt:lpstr>
      <vt:lpstr>ADMINISTRACION DE RIESGOS</vt:lpstr>
      <vt:lpstr>ADMINISTRACION DE RIESGOS</vt:lpstr>
      <vt:lpstr>JUSTIFICACIÓN DEL TEMA </vt:lpstr>
      <vt:lpstr>PLANTEAMIENTO DE OBJETIVOS </vt:lpstr>
      <vt:lpstr> PLANTEAMIENTO DE LA HIPÓTESIS </vt:lpstr>
      <vt:lpstr>SELECCIÓN DE MUESTRA </vt:lpstr>
      <vt:lpstr>SELECCIÓN DE MUESTRA </vt:lpstr>
      <vt:lpstr>SELECCIÓN DE MUESTRA</vt:lpstr>
      <vt:lpstr>METODO TOMA DE DECISION</vt:lpstr>
      <vt:lpstr>METODO TOMA DE DECISION</vt:lpstr>
      <vt:lpstr>METODO TOMA DE DECISION</vt:lpstr>
      <vt:lpstr>METODO TOMA DE DECISION</vt:lpstr>
      <vt:lpstr>METODO TOMA DE DECISION</vt:lpstr>
      <vt:lpstr>CRITERIOS DE DECISION</vt:lpstr>
      <vt:lpstr>CRITERIOS DE DECISION</vt:lpstr>
      <vt:lpstr>CRITERIOS DE DECISION</vt:lpstr>
      <vt:lpstr>MEDICION DEL PROCESO</vt:lpstr>
      <vt:lpstr>TIEMPO PROMEDIO QUE TOMA LA APROBACIÓN DE UN CRÉDITO </vt:lpstr>
      <vt:lpstr>ANALISIS DE COSTOS DEL PROCESODE APROBACION: BANCO K</vt:lpstr>
      <vt:lpstr>DEFINICION DE PROBLEMAS DEL PROCESO</vt:lpstr>
      <vt:lpstr>DEFINICION DE PROBLEMAS DEL PROCESO</vt:lpstr>
      <vt:lpstr>IDENTIFICACION DE DESPERDICIOS</vt:lpstr>
      <vt:lpstr>IDENTIFICACION DE DESPERDICIOS</vt:lpstr>
      <vt:lpstr>ELIMINACION DE DESPERDICIOS</vt:lpstr>
      <vt:lpstr>MEDICIÓN DEL PROCESO MEJORADO</vt:lpstr>
      <vt:lpstr>TIEMPO PROMEDIO QUE TOMA LA APROBACIÓN DE UN CRÉDITO DEL PROCESO MEJORADO</vt:lpstr>
      <vt:lpstr>ANALISIS DE COSTOS DEL PROCESO DE APROBACION MEJORADO </vt:lpstr>
      <vt:lpstr>Inversión para la mejora del proceso de aprobación: Banco K </vt:lpstr>
      <vt:lpstr>COMPARACIÓN DE MEDICIONES ANTES Y DESPUÉS DE LAS MEJORAS </vt:lpstr>
      <vt:lpstr>COMPARACIÓN DE MEDICIONES ANTES Y DESPUÉS DE LAS MEJORAS</vt:lpstr>
      <vt:lpstr>ANÁLISIS FODA DEL PROCESO MEJORADO</vt:lpstr>
      <vt:lpstr>ANÁLISIS FODA DEL PROCESO MEJORADO</vt:lpstr>
      <vt:lpstr>PRUEBA DE HIPOTESIS</vt:lpstr>
      <vt:lpstr>PRUEBA DE HIPOTESIS </vt:lpstr>
      <vt:lpstr>PRUEBA DE HIPOTESIS</vt:lpstr>
      <vt:lpstr>PRUEBA DE HIPOTESIS</vt:lpstr>
      <vt:lpstr>PRUEBA DE HIPOTESIS</vt:lpstr>
      <vt:lpstr>CONCLUSIONES</vt:lpstr>
      <vt:lpstr>CONCLUSIONES</vt:lpstr>
      <vt:lpstr>RECOMENDACIONES</vt:lpstr>
      <vt:lpstr>RECOMENDACIONES</vt:lpstr>
      <vt:lpstr>Diapositiva 49</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MARCO LEGAL</dc:title>
  <dc:creator>Gusa</dc:creator>
  <cp:lastModifiedBy>Administrador</cp:lastModifiedBy>
  <cp:revision>102</cp:revision>
  <dcterms:created xsi:type="dcterms:W3CDTF">2005-10-23T21:18:44Z</dcterms:created>
  <dcterms:modified xsi:type="dcterms:W3CDTF">2009-12-14T16:32:17Z</dcterms:modified>
</cp:coreProperties>
</file>