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281" r:id="rId2"/>
    <p:sldId id="282" r:id="rId3"/>
    <p:sldId id="283" r:id="rId4"/>
    <p:sldId id="284" r:id="rId5"/>
    <p:sldId id="289" r:id="rId6"/>
    <p:sldId id="286" r:id="rId7"/>
    <p:sldId id="287" r:id="rId8"/>
    <p:sldId id="292" r:id="rId9"/>
    <p:sldId id="296" r:id="rId10"/>
    <p:sldId id="297" r:id="rId11"/>
    <p:sldId id="298" r:id="rId12"/>
    <p:sldId id="328" r:id="rId13"/>
    <p:sldId id="329" r:id="rId14"/>
    <p:sldId id="330" r:id="rId15"/>
    <p:sldId id="334" r:id="rId16"/>
    <p:sldId id="331" r:id="rId17"/>
    <p:sldId id="335" r:id="rId18"/>
    <p:sldId id="337" r:id="rId19"/>
    <p:sldId id="336" r:id="rId20"/>
    <p:sldId id="375" r:id="rId21"/>
    <p:sldId id="295" r:id="rId22"/>
    <p:sldId id="338" r:id="rId23"/>
    <p:sldId id="339" r:id="rId24"/>
    <p:sldId id="340" r:id="rId25"/>
    <p:sldId id="341" r:id="rId26"/>
    <p:sldId id="342" r:id="rId27"/>
    <p:sldId id="371" r:id="rId28"/>
    <p:sldId id="344" r:id="rId29"/>
    <p:sldId id="346" r:id="rId30"/>
    <p:sldId id="369" r:id="rId31"/>
    <p:sldId id="348" r:id="rId32"/>
    <p:sldId id="349" r:id="rId33"/>
    <p:sldId id="350" r:id="rId34"/>
    <p:sldId id="351" r:id="rId35"/>
    <p:sldId id="352" r:id="rId36"/>
    <p:sldId id="353" r:id="rId37"/>
    <p:sldId id="354" r:id="rId38"/>
    <p:sldId id="372" r:id="rId39"/>
    <p:sldId id="355" r:id="rId40"/>
    <p:sldId id="356" r:id="rId41"/>
    <p:sldId id="357" r:id="rId42"/>
    <p:sldId id="368" r:id="rId43"/>
    <p:sldId id="374" r:id="rId44"/>
    <p:sldId id="360" r:id="rId45"/>
    <p:sldId id="373" r:id="rId46"/>
    <p:sldId id="361" r:id="rId47"/>
    <p:sldId id="362" r:id="rId48"/>
    <p:sldId id="363" r:id="rId49"/>
    <p:sldId id="364" r:id="rId50"/>
    <p:sldId id="365" r:id="rId51"/>
    <p:sldId id="366" r:id="rId52"/>
    <p:sldId id="321" r:id="rId53"/>
    <p:sldId id="376" r:id="rId54"/>
    <p:sldId id="378" r:id="rId55"/>
    <p:sldId id="379" r:id="rId56"/>
    <p:sldId id="377" r:id="rId57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1200" kern="1200">
        <a:solidFill>
          <a:srgbClr val="CCFFFF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rgbClr val="CCFFFF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rgbClr val="CCFFFF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rgbClr val="CCFFFF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rgbClr val="CCFFFF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CCFFFF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CCFFFF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CCFFFF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CCFFFF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00FF00"/>
    <a:srgbClr val="00CC00"/>
    <a:srgbClr val="339933"/>
    <a:srgbClr val="990099"/>
    <a:srgbClr val="66FF66"/>
    <a:srgbClr val="CCFFCC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2006" autoAdjust="0"/>
    <p:restoredTop sz="90929"/>
  </p:normalViewPr>
  <p:slideViewPr>
    <p:cSldViewPr>
      <p:cViewPr>
        <p:scale>
          <a:sx n="60" d="100"/>
          <a:sy n="60" d="100"/>
        </p:scale>
        <p:origin x="-150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0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4.xml"/><Relationship Id="rId2" Type="http://schemas.openxmlformats.org/officeDocument/2006/relationships/slide" Target="slides/slide23.xml"/><Relationship Id="rId1" Type="http://schemas.openxmlformats.org/officeDocument/2006/relationships/slide" Target="slides/slide19.xml"/><Relationship Id="rId5" Type="http://schemas.openxmlformats.org/officeDocument/2006/relationships/slide" Target="slides/slide56.xml"/><Relationship Id="rId4" Type="http://schemas.openxmlformats.org/officeDocument/2006/relationships/slide" Target="slides/slide4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image" Target="../media/image2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image" Target="../media/image5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es-ES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endParaRPr lang="es-ES"/>
          </a:p>
        </p:txBody>
      </p:sp>
      <p:sp>
        <p:nvSpPr>
          <p:cNvPr id="158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es-ES"/>
          </a:p>
        </p:txBody>
      </p:sp>
      <p:sp>
        <p:nvSpPr>
          <p:cNvPr id="158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9F045ABA-F9CD-4692-9935-BA412D8C45C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endParaRPr lang="es-E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1">
                <a:solidFill>
                  <a:schemeClr val="bg1"/>
                </a:solidFill>
              </a:defRPr>
            </a:lvl1pPr>
          </a:lstStyle>
          <a:p>
            <a:endParaRPr lang="es-ES"/>
          </a:p>
        </p:txBody>
      </p:sp>
      <p:sp>
        <p:nvSpPr>
          <p:cNvPr id="10035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0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endParaRPr lang="es-ES"/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b="1">
                <a:solidFill>
                  <a:schemeClr val="bg1"/>
                </a:solidFill>
              </a:defRPr>
            </a:lvl1pPr>
          </a:lstStyle>
          <a:p>
            <a:fld id="{6CC866F9-3A79-4DF9-A5F0-AD9CF28C88B7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B8E00F-348A-4996-80BC-D70C3231E8DF}" type="slidenum">
              <a:rPr lang="es-ES"/>
              <a:pPr/>
              <a:t>22</a:t>
            </a:fld>
            <a:endParaRPr lang="es-ES"/>
          </a:p>
        </p:txBody>
      </p:sp>
      <p:sp>
        <p:nvSpPr>
          <p:cNvPr id="1126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1CC7AC-FB24-49CC-B89B-C66F49A8A017}" type="slidenum">
              <a:rPr lang="es-ES"/>
              <a:pPr/>
              <a:t>31</a:t>
            </a:fld>
            <a:endParaRPr lang="es-ES"/>
          </a:p>
        </p:txBody>
      </p:sp>
      <p:sp>
        <p:nvSpPr>
          <p:cNvPr id="12390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_tradnl"/>
              <a:t>DIAPOSITIVAS DE LA 11 A LA 22</a:t>
            </a:r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60BED1-35F4-4EA7-95AE-EFAC367E11A7}" type="slidenum">
              <a:rPr lang="es-ES"/>
              <a:pPr/>
              <a:t>44</a:t>
            </a:fld>
            <a:endParaRPr lang="es-ES"/>
          </a:p>
        </p:txBody>
      </p:sp>
      <p:sp>
        <p:nvSpPr>
          <p:cNvPr id="1382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_tradnl"/>
              <a:t>EXPOSICIOND E LA  23 A  LA  30</a:t>
            </a:r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EB3685-2160-4AC1-BC38-C34C677CAC4E}" type="slidenum">
              <a:rPr lang="es-ES"/>
              <a:pPr/>
              <a:t>45</a:t>
            </a:fld>
            <a:endParaRPr lang="es-ES"/>
          </a:p>
        </p:txBody>
      </p:sp>
      <p:sp>
        <p:nvSpPr>
          <p:cNvPr id="154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462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_tradnl"/>
              <a:t>EXPOSICIOND E LA  23 A  LA  30</a:t>
            </a:r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33A1C6-BEF9-4DD7-9BAA-43A38FAC08F1}" type="slidenum">
              <a:rPr lang="es-ES"/>
              <a:pPr/>
              <a:t>46</a:t>
            </a:fld>
            <a:endParaRPr lang="es-ES"/>
          </a:p>
        </p:txBody>
      </p:sp>
      <p:sp>
        <p:nvSpPr>
          <p:cNvPr id="14029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_tradnl"/>
              <a:t>Verificar datos de la cámara de turismo llamar por teléfono a  Roberto  BuenDía para verificar datos acerca de la cpacitación turística.</a:t>
            </a:r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F9C04-C37B-4028-9550-87190D0BCE4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39BF4-5369-45F3-88B5-592FDC0DC91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EC3714-F7F3-4218-84E6-4FC90E58A0D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F0507-B517-4079-A469-4DC2EDE6B6C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5FE811-F04C-4B2B-913F-E12E8ACBA45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07C055-2F8F-4D64-B76A-166751B940F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EA37C-E398-4463-AF7F-BD2E573E7AE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97569-536E-4021-8E9F-C052049B9B3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61EF63-28D4-4361-9AA1-2631EAF256B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5CA70-3F5A-4769-90B3-B0CF4B9A019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346B2-28D8-4AAF-AE97-2AF56B7B0C9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63EDB4B4-A425-4B64-B661-B1488AC89D27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Gr_fico_de_Microsoft_Office_Excel3.xls"/><Relationship Id="rId4" Type="http://schemas.openxmlformats.org/officeDocument/2006/relationships/oleObject" Target="../embeddings/Gr_fico_de_Microsoft_Office_Excel2.xls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Documento_de_Microsoft_Office_Word_97-20034.doc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Documento_de_Microsoft_Office_Word_97-20035.doc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Documento_de_Microsoft_Office_Word_97-20037.doc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Documento_de_Microsoft_Office_Word_97-20038.doc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Documento_de_Microsoft_Office_Word_97-20039.doc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3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0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emf"/><Relationship Id="rId4" Type="http://schemas.openxmlformats.org/officeDocument/2006/relationships/image" Target="../media/image49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4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58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64.jpeg"/><Relationship Id="rId4" Type="http://schemas.openxmlformats.org/officeDocument/2006/relationships/image" Target="../media/image62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4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5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ownRibbonSharp"/>
          <p:cNvSpPr>
            <a:spLocks noEditPoints="1" noChangeArrowheads="1"/>
          </p:cNvSpPr>
          <p:nvPr/>
        </p:nvSpPr>
        <p:spPr bwMode="auto">
          <a:xfrm>
            <a:off x="990600" y="533400"/>
            <a:ext cx="7427913" cy="1597025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1600 0 2700"/>
              <a:gd name="G6" fmla="*/ G5 1 2"/>
              <a:gd name="G7" fmla="+- 2700 0 0"/>
              <a:gd name="T0" fmla="*/ 10800 w 21600"/>
              <a:gd name="T1" fmla="*/ 2700 h 21600"/>
              <a:gd name="T2" fmla="*/ 2700 w 21600"/>
              <a:gd name="T3" fmla="*/ 9450 h 21600"/>
              <a:gd name="T4" fmla="*/ 10800 w 21600"/>
              <a:gd name="T5" fmla="*/ 21600 h 21600"/>
              <a:gd name="T6" fmla="*/ 18900 w 21600"/>
              <a:gd name="T7" fmla="*/ 94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7 h 21600"/>
              <a:gd name="T14" fmla="*/ G4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8100" y="0"/>
                </a:lnTo>
                <a:lnTo>
                  <a:pt x="8100" y="2700"/>
                </a:lnTo>
                <a:lnTo>
                  <a:pt x="13500" y="2700"/>
                </a:lnTo>
                <a:lnTo>
                  <a:pt x="13500" y="0"/>
                </a:lnTo>
                <a:lnTo>
                  <a:pt x="21600" y="0"/>
                </a:lnTo>
                <a:lnTo>
                  <a:pt x="18900" y="9450"/>
                </a:lnTo>
                <a:lnTo>
                  <a:pt x="21600" y="18900"/>
                </a:lnTo>
                <a:lnTo>
                  <a:pt x="16200" y="18900"/>
                </a:lnTo>
                <a:lnTo>
                  <a:pt x="16200" y="21600"/>
                </a:lnTo>
                <a:lnTo>
                  <a:pt x="5400" y="21600"/>
                </a:lnTo>
                <a:lnTo>
                  <a:pt x="5400" y="18900"/>
                </a:lnTo>
                <a:lnTo>
                  <a:pt x="0" y="18900"/>
                </a:lnTo>
                <a:lnTo>
                  <a:pt x="2700" y="9450"/>
                </a:lnTo>
                <a:close/>
              </a:path>
              <a:path w="21600" h="21600" fill="none" extrusionOk="0">
                <a:moveTo>
                  <a:pt x="8100" y="2700"/>
                </a:moveTo>
                <a:lnTo>
                  <a:pt x="5400" y="2700"/>
                </a:lnTo>
                <a:lnTo>
                  <a:pt x="5400" y="18900"/>
                </a:lnTo>
              </a:path>
              <a:path w="21600" h="21600" fill="none" extrusionOk="0">
                <a:moveTo>
                  <a:pt x="5400" y="2700"/>
                </a:moveTo>
                <a:lnTo>
                  <a:pt x="8100" y="0"/>
                </a:lnTo>
              </a:path>
              <a:path w="21600" h="21600" fill="none" extrusionOk="0">
                <a:moveTo>
                  <a:pt x="13500" y="2700"/>
                </a:moveTo>
                <a:lnTo>
                  <a:pt x="16200" y="2700"/>
                </a:lnTo>
                <a:lnTo>
                  <a:pt x="16200" y="18900"/>
                </a:lnTo>
              </a:path>
              <a:path w="21600" h="21600" fill="none" extrusionOk="0">
                <a:moveTo>
                  <a:pt x="16200" y="2700"/>
                </a:moveTo>
                <a:lnTo>
                  <a:pt x="13500" y="0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s-E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2971800" y="838200"/>
            <a:ext cx="3429000" cy="11430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s-ES" sz="1800">
                <a:solidFill>
                  <a:srgbClr val="0000FF"/>
                </a:solidFill>
              </a:rPr>
              <a:t>DIAGNOSTICO DE LA REALIDAD TURÍSTICA DEL CANTÓN GENERAL VILLAMIL-PLAYAS</a:t>
            </a:r>
          </a:p>
        </p:txBody>
      </p:sp>
      <p:pic>
        <p:nvPicPr>
          <p:cNvPr id="38916" name="Picture 4" descr="C:\WINDOWS\TEMP\SAT9111.TMP"/>
          <p:cNvPicPr>
            <a:picLocks noChangeAspect="1" noChangeArrowheads="1"/>
          </p:cNvPicPr>
          <p:nvPr>
            <p:ph type="ctrTitle"/>
          </p:nvPr>
        </p:nvPicPr>
        <p:blipFill>
          <a:blip r:embed="rId2" cstate="print">
            <a:lum bright="6000"/>
          </a:blip>
          <a:srcRect t="4945"/>
          <a:stretch>
            <a:fillRect/>
          </a:stretch>
        </p:blipFill>
        <p:spPr>
          <a:xfrm>
            <a:off x="381000" y="2286000"/>
            <a:ext cx="2589213" cy="1689100"/>
          </a:xfrm>
          <a:ln w="57150">
            <a:solidFill>
              <a:srgbClr val="333399"/>
            </a:solidFill>
          </a:ln>
        </p:spPr>
      </p:pic>
      <p:pic>
        <p:nvPicPr>
          <p:cNvPr id="38917" name="Picture 5" descr="C:\WINDOWS\TEMP\SAT2041.TMP"/>
          <p:cNvPicPr>
            <a:picLocks noChangeAspect="1" noChangeArrowheads="1"/>
          </p:cNvPicPr>
          <p:nvPr/>
        </p:nvPicPr>
        <p:blipFill>
          <a:blip r:embed="rId3" cstate="print"/>
          <a:srcRect t="5934" b="5934"/>
          <a:stretch>
            <a:fillRect/>
          </a:stretch>
        </p:blipFill>
        <p:spPr bwMode="auto">
          <a:xfrm>
            <a:off x="6019800" y="4876800"/>
            <a:ext cx="2743200" cy="1676400"/>
          </a:xfrm>
          <a:prstGeom prst="rect">
            <a:avLst/>
          </a:prstGeom>
          <a:noFill/>
          <a:ln w="57150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38918" name="Picture 6" descr="C:\WINDOWS\TEMP\SAT6204.TMP"/>
          <p:cNvPicPr>
            <a:picLocks noChangeAspect="1" noChangeArrowheads="1"/>
          </p:cNvPicPr>
          <p:nvPr/>
        </p:nvPicPr>
        <p:blipFill>
          <a:blip r:embed="rId4"/>
          <a:srcRect b="3914"/>
          <a:stretch>
            <a:fillRect/>
          </a:stretch>
        </p:blipFill>
        <p:spPr bwMode="auto">
          <a:xfrm>
            <a:off x="533400" y="4800600"/>
            <a:ext cx="2655888" cy="1730375"/>
          </a:xfrm>
          <a:prstGeom prst="rect">
            <a:avLst/>
          </a:prstGeom>
          <a:noFill/>
          <a:ln w="76200">
            <a:solidFill>
              <a:srgbClr val="008080"/>
            </a:solidFill>
            <a:miter lim="800000"/>
            <a:headEnd/>
            <a:tailEnd/>
          </a:ln>
        </p:spPr>
      </p:pic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3124200" y="2667000"/>
            <a:ext cx="3048000" cy="290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>
                <a:solidFill>
                  <a:schemeClr val="accent2"/>
                </a:solidFill>
                <a:latin typeface="Arial Black" pitchFamily="34" charset="0"/>
              </a:rPr>
              <a:t> Investigadores:      </a:t>
            </a:r>
          </a:p>
          <a:p>
            <a:pPr algn="l">
              <a:spcBef>
                <a:spcPct val="50000"/>
              </a:spcBef>
            </a:pPr>
            <a:r>
              <a:rPr lang="es-ES_tradnl" sz="1600">
                <a:solidFill>
                  <a:schemeClr val="accent2"/>
                </a:solidFill>
                <a:latin typeface="Arial Black" pitchFamily="34" charset="0"/>
              </a:rPr>
              <a:t>      Sandra García P.</a:t>
            </a:r>
          </a:p>
          <a:p>
            <a:pPr algn="l">
              <a:spcBef>
                <a:spcPct val="50000"/>
              </a:spcBef>
            </a:pPr>
            <a:r>
              <a:rPr lang="es-ES_tradnl" sz="1600">
                <a:solidFill>
                  <a:schemeClr val="accent2"/>
                </a:solidFill>
                <a:latin typeface="Arial Black" pitchFamily="34" charset="0"/>
              </a:rPr>
              <a:t>  María Rosa Andrade E.</a:t>
            </a:r>
          </a:p>
          <a:p>
            <a:pPr algn="l">
              <a:spcBef>
                <a:spcPct val="50000"/>
              </a:spcBef>
            </a:pPr>
            <a:endParaRPr lang="es-ES" sz="1600">
              <a:solidFill>
                <a:schemeClr val="accent2"/>
              </a:solidFill>
              <a:latin typeface="Arial Black" pitchFamily="34" charset="0"/>
            </a:endParaRPr>
          </a:p>
          <a:p>
            <a:pPr>
              <a:spcBef>
                <a:spcPct val="50000"/>
              </a:spcBef>
            </a:pPr>
            <a:r>
              <a:rPr lang="es-ES_tradnl" sz="1600">
                <a:solidFill>
                  <a:schemeClr val="accent2"/>
                </a:solidFill>
                <a:latin typeface="Arial Black" pitchFamily="34" charset="0"/>
              </a:rPr>
              <a:t>  Director de Tesis:    </a:t>
            </a:r>
          </a:p>
          <a:p>
            <a:pPr algn="l">
              <a:spcBef>
                <a:spcPct val="50000"/>
              </a:spcBef>
            </a:pPr>
            <a:r>
              <a:rPr lang="es-ES_tradnl" sz="1600">
                <a:solidFill>
                  <a:schemeClr val="accent2"/>
                </a:solidFill>
                <a:latin typeface="Arial Black" pitchFamily="34" charset="0"/>
              </a:rPr>
              <a:t>     Eco. Jaime Freire P.</a:t>
            </a:r>
          </a:p>
          <a:p>
            <a:pPr algn="l">
              <a:spcBef>
                <a:spcPct val="50000"/>
              </a:spcBef>
            </a:pPr>
            <a:endParaRPr lang="es-ES_tradnl" sz="1600">
              <a:solidFill>
                <a:schemeClr val="accent2"/>
              </a:solidFill>
              <a:latin typeface="Arial Black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es-ES_tradnl" sz="1600">
                <a:solidFill>
                  <a:schemeClr val="accent2"/>
                </a:solidFill>
                <a:latin typeface="Arial Black" pitchFamily="34" charset="0"/>
              </a:rPr>
              <a:t>      </a:t>
            </a:r>
            <a:endParaRPr lang="es-ES" sz="1600">
              <a:solidFill>
                <a:schemeClr val="accent2"/>
              </a:solidFill>
              <a:latin typeface="Arial Black" pitchFamily="34" charset="0"/>
            </a:endParaRPr>
          </a:p>
        </p:txBody>
      </p:sp>
      <p:pic>
        <p:nvPicPr>
          <p:cNvPr id="38920" name="Picture 8" descr="C:\WINDOWS\TEMP\SATD1E0.TMP"/>
          <p:cNvPicPr>
            <a:picLocks noChangeAspect="1" noChangeArrowheads="1"/>
          </p:cNvPicPr>
          <p:nvPr/>
        </p:nvPicPr>
        <p:blipFill>
          <a:blip r:embed="rId5" cstate="print">
            <a:lum bright="14000" contrast="10000"/>
          </a:blip>
          <a:srcRect t="8902"/>
          <a:stretch>
            <a:fillRect/>
          </a:stretch>
        </p:blipFill>
        <p:spPr bwMode="auto">
          <a:xfrm>
            <a:off x="6248400" y="2386013"/>
            <a:ext cx="2590800" cy="1709737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nimBg="1"/>
      <p:bldP spid="38915" grpId="0" animBg="1" autoUpdateAnimBg="0"/>
      <p:bldP spid="38919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609600" y="609600"/>
            <a:ext cx="5943600" cy="366713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 b="1">
                <a:solidFill>
                  <a:schemeClr val="accent2"/>
                </a:solidFill>
              </a:rPr>
              <a:t>Límites</a:t>
            </a:r>
            <a:endParaRPr lang="es-ES" sz="1800" b="1">
              <a:solidFill>
                <a:schemeClr val="accent2"/>
              </a:solidFill>
            </a:endParaRPr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143000"/>
            <a:ext cx="4876800" cy="4953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5638800" y="1981200"/>
            <a:ext cx="3505200" cy="366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1800" u="sng">
                <a:solidFill>
                  <a:schemeClr val="tx1"/>
                </a:solidFill>
                <a:cs typeface="Times New Roman" pitchFamily="18" charset="0"/>
              </a:rPr>
              <a:t>Norte</a:t>
            </a:r>
            <a:r>
              <a:rPr lang="es-ES" sz="1800">
                <a:solidFill>
                  <a:schemeClr val="tx1"/>
                </a:solidFill>
                <a:cs typeface="Times New Roman" pitchFamily="18" charset="0"/>
              </a:rPr>
              <a:t>: </a:t>
            </a:r>
            <a:r>
              <a:rPr lang="es-ES_tradnl" sz="1800">
                <a:solidFill>
                  <a:schemeClr val="tx1"/>
                </a:solidFill>
                <a:cs typeface="Times New Roman" pitchFamily="18" charset="0"/>
              </a:rPr>
              <a:t>Localidades de </a:t>
            </a:r>
          </a:p>
          <a:p>
            <a:pPr algn="just">
              <a:spcBef>
                <a:spcPct val="50000"/>
              </a:spcBef>
            </a:pPr>
            <a:r>
              <a:rPr lang="es-ES_tradnl" sz="1800">
                <a:solidFill>
                  <a:schemeClr val="tx1"/>
                </a:solidFill>
                <a:cs typeface="Times New Roman" pitchFamily="18" charset="0"/>
              </a:rPr>
              <a:t>           </a:t>
            </a:r>
            <a:r>
              <a:rPr lang="es-ES" sz="1800">
                <a:solidFill>
                  <a:schemeClr val="tx1"/>
                </a:solidFill>
                <a:cs typeface="Times New Roman" pitchFamily="18" charset="0"/>
              </a:rPr>
              <a:t>Engunga</a:t>
            </a:r>
            <a:r>
              <a:rPr lang="es-ES_tradnl" sz="1800">
                <a:solidFill>
                  <a:schemeClr val="tx1"/>
                </a:solidFill>
                <a:cs typeface="Times New Roman" pitchFamily="18" charset="0"/>
              </a:rPr>
              <a:t> y </a:t>
            </a:r>
            <a:r>
              <a:rPr lang="es-ES" sz="1800">
                <a:solidFill>
                  <a:schemeClr val="tx1"/>
                </a:solidFill>
                <a:cs typeface="Times New Roman" pitchFamily="18" charset="0"/>
              </a:rPr>
              <a:t>Gómez     </a:t>
            </a:r>
            <a:endParaRPr lang="es-ES_tradnl" sz="1800">
              <a:solidFill>
                <a:schemeClr val="tx1"/>
              </a:solidFill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1800">
                <a:solidFill>
                  <a:schemeClr val="tx1"/>
                </a:solidFill>
                <a:cs typeface="Times New Roman" pitchFamily="18" charset="0"/>
              </a:rPr>
              <a:t>           </a:t>
            </a:r>
            <a:r>
              <a:rPr lang="es-ES" sz="1800">
                <a:solidFill>
                  <a:schemeClr val="tx1"/>
                </a:solidFill>
                <a:cs typeface="Times New Roman" pitchFamily="18" charset="0"/>
              </a:rPr>
              <a:t>Rendón    </a:t>
            </a:r>
          </a:p>
          <a:p>
            <a:pPr algn="just">
              <a:spcBef>
                <a:spcPct val="50000"/>
              </a:spcBef>
            </a:pPr>
            <a:r>
              <a:rPr lang="es-ES" sz="1800" u="sng">
                <a:solidFill>
                  <a:schemeClr val="tx1"/>
                </a:solidFill>
                <a:cs typeface="Times New Roman" pitchFamily="18" charset="0"/>
              </a:rPr>
              <a:t>Sur:</a:t>
            </a:r>
            <a:r>
              <a:rPr lang="es-ES" sz="1800">
                <a:solidFill>
                  <a:schemeClr val="tx1"/>
                </a:solidFill>
                <a:cs typeface="Times New Roman" pitchFamily="18" charset="0"/>
              </a:rPr>
              <a:t>    Recinto Posorja</a:t>
            </a:r>
            <a:r>
              <a:rPr lang="es-ES_tradnl" sz="1800">
                <a:solidFill>
                  <a:schemeClr val="tx1"/>
                </a:solidFill>
                <a:cs typeface="Times New Roman" pitchFamily="18" charset="0"/>
              </a:rPr>
              <a:t> ( cantón </a:t>
            </a:r>
          </a:p>
          <a:p>
            <a:pPr algn="just">
              <a:spcBef>
                <a:spcPct val="50000"/>
              </a:spcBef>
            </a:pPr>
            <a:r>
              <a:rPr lang="es-ES_tradnl" sz="1800">
                <a:solidFill>
                  <a:schemeClr val="tx1"/>
                </a:solidFill>
                <a:cs typeface="Times New Roman" pitchFamily="18" charset="0"/>
              </a:rPr>
              <a:t>          Guayaquil)</a:t>
            </a:r>
            <a:endParaRPr lang="es-ES" sz="1800">
              <a:solidFill>
                <a:schemeClr val="tx1"/>
              </a:solidFill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" sz="1800" u="sng">
                <a:solidFill>
                  <a:schemeClr val="tx1"/>
                </a:solidFill>
                <a:cs typeface="Times New Roman" pitchFamily="18" charset="0"/>
              </a:rPr>
              <a:t>Este</a:t>
            </a:r>
            <a:r>
              <a:rPr lang="es-ES" sz="1800">
                <a:solidFill>
                  <a:schemeClr val="tx1"/>
                </a:solidFill>
                <a:cs typeface="Times New Roman" pitchFamily="18" charset="0"/>
              </a:rPr>
              <a:t>: </a:t>
            </a:r>
            <a:r>
              <a:rPr lang="es-ES_tradnl" sz="180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s-ES" sz="1800">
                <a:solidFill>
                  <a:schemeClr val="tx1"/>
                </a:solidFill>
                <a:cs typeface="Times New Roman" pitchFamily="18" charset="0"/>
              </a:rPr>
              <a:t>Localidades de San Juan, </a:t>
            </a:r>
            <a:endParaRPr lang="es-ES_tradnl" sz="1800">
              <a:solidFill>
                <a:schemeClr val="tx1"/>
              </a:solidFill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1800">
                <a:solidFill>
                  <a:schemeClr val="tx1"/>
                </a:solidFill>
                <a:cs typeface="Times New Roman" pitchFamily="18" charset="0"/>
              </a:rPr>
              <a:t>          </a:t>
            </a:r>
            <a:r>
              <a:rPr lang="es-ES" sz="1800">
                <a:solidFill>
                  <a:schemeClr val="tx1"/>
                </a:solidFill>
                <a:cs typeface="Times New Roman" pitchFamily="18" charset="0"/>
              </a:rPr>
              <a:t>San Miguel y El Morro     </a:t>
            </a:r>
          </a:p>
          <a:p>
            <a:pPr algn="just">
              <a:spcBef>
                <a:spcPct val="50000"/>
              </a:spcBef>
            </a:pPr>
            <a:r>
              <a:rPr lang="es-ES" sz="1800" u="sng">
                <a:solidFill>
                  <a:schemeClr val="tx1"/>
                </a:solidFill>
                <a:cs typeface="Times New Roman" pitchFamily="18" charset="0"/>
              </a:rPr>
              <a:t>Oeste</a:t>
            </a:r>
            <a:r>
              <a:rPr lang="es-ES" sz="1800">
                <a:solidFill>
                  <a:schemeClr val="tx1"/>
                </a:solidFill>
                <a:cs typeface="Times New Roman" pitchFamily="18" charset="0"/>
              </a:rPr>
              <a:t>: Océano Pacífico.</a:t>
            </a:r>
          </a:p>
          <a:p>
            <a:pPr algn="l">
              <a:spcBef>
                <a:spcPct val="50000"/>
              </a:spcBef>
            </a:pPr>
            <a:endParaRPr lang="es-ES" sz="1800">
              <a:solidFill>
                <a:schemeClr val="tx1"/>
              </a:solidFill>
            </a:endParaRPr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5029200" y="0"/>
            <a:ext cx="411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400" b="1">
                <a:solidFill>
                  <a:schemeClr val="accent2"/>
                </a:solidFill>
              </a:rPr>
              <a:t>Características Generales del cantón Playas</a:t>
            </a:r>
            <a:endParaRPr lang="es-ES" sz="1400" b="1">
              <a:solidFill>
                <a:schemeClr val="accent2"/>
              </a:solidFill>
            </a:endParaRPr>
          </a:p>
          <a:p>
            <a:pPr algn="l">
              <a:spcBef>
                <a:spcPct val="50000"/>
              </a:spcBef>
            </a:pPr>
            <a:endParaRPr lang="es-ES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65" name="Picture 21" descr="C:\Archivos de programa\Microsoft Office\Clipart\standard\stddir1\BD05490_.WMF"/>
          <p:cNvPicPr>
            <a:picLocks noChangeAspect="1" noChangeArrowheads="1"/>
          </p:cNvPicPr>
          <p:nvPr/>
        </p:nvPicPr>
        <p:blipFill>
          <a:blip r:embed="rId2">
            <a:lum bright="40000" contrast="-70000"/>
          </a:blip>
          <a:srcRect l="7416" t="59988" r="72041" b="25258"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</p:spPr>
      </p:pic>
      <p:pic>
        <p:nvPicPr>
          <p:cNvPr id="57361" name="Picture 17" descr="C:\Archivos de programa\Microsoft Office\Clipart\standard\stddir1\AN01314_.wmf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5016500" y="2474913"/>
            <a:ext cx="3898900" cy="2314575"/>
          </a:xfrm>
          <a:prstGeom prst="rect">
            <a:avLst/>
          </a:prstGeom>
          <a:noFill/>
        </p:spPr>
      </p:pic>
      <p:pic>
        <p:nvPicPr>
          <p:cNvPr id="57360" name="Picture 16" descr="C:\Archivos de programa\Archivos comunes\Microsoft Shared\Clipart\cagcat50\NA01441_.wmf"/>
          <p:cNvPicPr>
            <a:picLocks noChangeAspect="1" noChangeArrowheads="1"/>
          </p:cNvPicPr>
          <p:nvPr/>
        </p:nvPicPr>
        <p:blipFill>
          <a:blip r:embed="rId4">
            <a:lum bright="70000" contrast="-70000"/>
          </a:blip>
          <a:srcRect/>
          <a:stretch>
            <a:fillRect/>
          </a:stretch>
        </p:blipFill>
        <p:spPr bwMode="auto">
          <a:xfrm>
            <a:off x="6553200" y="3505200"/>
            <a:ext cx="2103438" cy="3048000"/>
          </a:xfrm>
          <a:prstGeom prst="rect">
            <a:avLst/>
          </a:prstGeom>
          <a:noFill/>
        </p:spPr>
      </p:pic>
      <p:pic>
        <p:nvPicPr>
          <p:cNvPr id="57359" name="Picture 15" descr="C:\Archivos de programa\Microsoft Office\Clipart\standard\stddir2\BD07811_.WMF"/>
          <p:cNvPicPr>
            <a:picLocks noChangeAspect="1" noChangeArrowheads="1"/>
          </p:cNvPicPr>
          <p:nvPr/>
        </p:nvPicPr>
        <p:blipFill>
          <a:blip r:embed="rId5">
            <a:lum bright="70000" contrast="-14000"/>
          </a:blip>
          <a:srcRect/>
          <a:stretch>
            <a:fillRect/>
          </a:stretch>
        </p:blipFill>
        <p:spPr bwMode="auto">
          <a:xfrm>
            <a:off x="1066800" y="838200"/>
            <a:ext cx="6248400" cy="35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381000" y="381000"/>
            <a:ext cx="5943600" cy="366713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 b="1">
                <a:solidFill>
                  <a:schemeClr val="accent2"/>
                </a:solidFill>
              </a:rPr>
              <a:t>Descripción Natural del Entorno</a:t>
            </a:r>
            <a:endParaRPr lang="es-ES" sz="1800" b="1">
              <a:solidFill>
                <a:schemeClr val="accent2"/>
              </a:solidFill>
            </a:endParaRP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381000" y="990600"/>
            <a:ext cx="2438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</a:rPr>
              <a:t>Clima :  seco</a:t>
            </a:r>
            <a:endParaRPr lang="es-ES" sz="1600" b="1">
              <a:solidFill>
                <a:schemeClr val="tx1"/>
              </a:solidFill>
            </a:endParaRP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381000" y="1295400"/>
            <a:ext cx="2819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</a:rPr>
              <a:t>Temperatura: 23º a 25º C </a:t>
            </a:r>
            <a:endParaRPr lang="es-ES" sz="1600" b="1">
              <a:solidFill>
                <a:schemeClr val="tx1"/>
              </a:solidFill>
            </a:endParaRPr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381000" y="1600200"/>
            <a:ext cx="411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</a:rPr>
              <a:t>Precipitación:  500 mm de lluvia anual</a:t>
            </a:r>
            <a:endParaRPr lang="es-ES" sz="1600" b="1">
              <a:solidFill>
                <a:schemeClr val="tx1"/>
              </a:solidFill>
            </a:endParaRP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381000" y="1949450"/>
            <a:ext cx="54864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</a:rPr>
              <a:t>Hidrología:  Río Arena ( sin caudal permanente), </a:t>
            </a:r>
          </a:p>
          <a:p>
            <a:pPr algn="l"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</a:rPr>
              <a:t>                     Estero Acumbe, </a:t>
            </a:r>
            <a:r>
              <a:rPr lang="es-ES" sz="1600" b="1">
                <a:solidFill>
                  <a:schemeClr val="tx1"/>
                </a:solidFill>
                <a:cs typeface="Times New Roman" pitchFamily="18" charset="0"/>
              </a:rPr>
              <a:t>Estero Algarrobo, Estero</a:t>
            </a:r>
            <a:endParaRPr lang="es-ES_tradnl" sz="1600" b="1">
              <a:solidFill>
                <a:schemeClr val="tx1"/>
              </a:solidFill>
              <a:cs typeface="Times New Roman" pitchFamily="18" charset="0"/>
            </a:endParaRPr>
          </a:p>
          <a:p>
            <a:pPr algn="l"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  <a:cs typeface="Times New Roman" pitchFamily="18" charset="0"/>
              </a:rPr>
              <a:t>                    </a:t>
            </a:r>
            <a:r>
              <a:rPr lang="es-ES" sz="1600" b="1">
                <a:solidFill>
                  <a:schemeClr val="tx1"/>
                </a:solidFill>
                <a:cs typeface="Times New Roman" pitchFamily="18" charset="0"/>
              </a:rPr>
              <a:t> Guayaquil, Estero El Dorado, Estero 25 de</a:t>
            </a:r>
            <a:endParaRPr lang="es-ES_tradnl" sz="1600" b="1">
              <a:solidFill>
                <a:schemeClr val="tx1"/>
              </a:solidFill>
              <a:cs typeface="Times New Roman" pitchFamily="18" charset="0"/>
            </a:endParaRPr>
          </a:p>
          <a:p>
            <a:pPr algn="l"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  <a:cs typeface="Times New Roman" pitchFamily="18" charset="0"/>
              </a:rPr>
              <a:t>                    </a:t>
            </a:r>
            <a:r>
              <a:rPr lang="es-ES" sz="1600" b="1">
                <a:solidFill>
                  <a:schemeClr val="tx1"/>
                </a:solidFill>
                <a:cs typeface="Times New Roman" pitchFamily="18" charset="0"/>
              </a:rPr>
              <a:t> Julio</a:t>
            </a:r>
            <a:r>
              <a:rPr lang="es-ES_tradnl" sz="1600" b="1">
                <a:solidFill>
                  <a:schemeClr val="tx1"/>
                </a:solidFill>
                <a:cs typeface="Times New Roman" pitchFamily="18" charset="0"/>
              </a:rPr>
              <a:t>, Estero de Data y</a:t>
            </a:r>
            <a:r>
              <a:rPr lang="es-ES" sz="1600" b="1">
                <a:solidFill>
                  <a:schemeClr val="tx1"/>
                </a:solidFill>
                <a:cs typeface="Times New Roman" pitchFamily="18" charset="0"/>
              </a:rPr>
              <a:t> Estero Brisas.</a:t>
            </a:r>
          </a:p>
          <a:p>
            <a:pPr algn="l">
              <a:spcBef>
                <a:spcPct val="50000"/>
              </a:spcBef>
            </a:pPr>
            <a:endParaRPr lang="es-ES" sz="1600" b="1">
              <a:solidFill>
                <a:schemeClr val="tx1"/>
              </a:solidFill>
            </a:endParaRPr>
          </a:p>
        </p:txBody>
      </p:sp>
      <p:sp>
        <p:nvSpPr>
          <p:cNvPr id="57354" name="Text Box 10"/>
          <p:cNvSpPr txBox="1">
            <a:spLocks noChangeArrowheads="1"/>
          </p:cNvSpPr>
          <p:nvPr/>
        </p:nvSpPr>
        <p:spPr bwMode="auto">
          <a:xfrm>
            <a:off x="381000" y="3321050"/>
            <a:ext cx="510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</a:rPr>
              <a:t>Heliofanía:   906 horas anual de intensidad de sol</a:t>
            </a:r>
            <a:endParaRPr lang="es-ES" sz="1600" b="1">
              <a:solidFill>
                <a:schemeClr val="tx1"/>
              </a:solidFill>
            </a:endParaRPr>
          </a:p>
        </p:txBody>
      </p:sp>
      <p:sp>
        <p:nvSpPr>
          <p:cNvPr id="57355" name="Text Box 11"/>
          <p:cNvSpPr txBox="1">
            <a:spLocks noChangeArrowheads="1"/>
          </p:cNvSpPr>
          <p:nvPr/>
        </p:nvSpPr>
        <p:spPr bwMode="auto">
          <a:xfrm>
            <a:off x="381000" y="3702050"/>
            <a:ext cx="73152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  <a:cs typeface="Times New Roman" pitchFamily="18" charset="0"/>
              </a:rPr>
              <a:t>Evaporación:   </a:t>
            </a:r>
            <a:r>
              <a:rPr lang="es-ES" sz="1600" b="1">
                <a:solidFill>
                  <a:schemeClr val="tx1"/>
                </a:solidFill>
                <a:cs typeface="Times New Roman" pitchFamily="18" charset="0"/>
              </a:rPr>
              <a:t>1414,32 mm</a:t>
            </a:r>
            <a:r>
              <a:rPr lang="es-ES_tradnl" sz="1600" b="1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s-ES" sz="1600" b="1">
                <a:solidFill>
                  <a:schemeClr val="tx1"/>
                </a:solidFill>
                <a:cs typeface="Times New Roman" pitchFamily="18" charset="0"/>
              </a:rPr>
              <a:t> anual</a:t>
            </a:r>
            <a:r>
              <a:rPr lang="es-ES_tradnl" sz="1600" b="1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es-ES" sz="1600" b="1">
              <a:solidFill>
                <a:schemeClr val="tx1"/>
              </a:solidFill>
              <a:cs typeface="Times New Roman" pitchFamily="18" charset="0"/>
            </a:endParaRPr>
          </a:p>
          <a:p>
            <a:pPr algn="l">
              <a:spcBef>
                <a:spcPct val="50000"/>
              </a:spcBef>
            </a:pPr>
            <a:endParaRPr lang="es-ES" sz="1600" b="1">
              <a:solidFill>
                <a:schemeClr val="tx1"/>
              </a:solidFill>
            </a:endParaRPr>
          </a:p>
        </p:txBody>
      </p:sp>
      <p:sp>
        <p:nvSpPr>
          <p:cNvPr id="57356" name="Text Box 12"/>
          <p:cNvSpPr txBox="1">
            <a:spLocks noChangeArrowheads="1"/>
          </p:cNvSpPr>
          <p:nvPr/>
        </p:nvSpPr>
        <p:spPr bwMode="auto">
          <a:xfrm>
            <a:off x="381000" y="4006850"/>
            <a:ext cx="70104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  <a:cs typeface="Times New Roman" pitchFamily="18" charset="0"/>
              </a:rPr>
              <a:t>Morfología:    </a:t>
            </a:r>
            <a:r>
              <a:rPr lang="es-ES" sz="1600" b="1">
                <a:solidFill>
                  <a:schemeClr val="tx1"/>
                </a:solidFill>
                <a:cs typeface="Times New Roman" pitchFamily="18" charset="0"/>
              </a:rPr>
              <a:t>Costa rectilínea abierta, expuesta al viento y a las olas.</a:t>
            </a:r>
          </a:p>
          <a:p>
            <a:pPr algn="l">
              <a:spcBef>
                <a:spcPct val="50000"/>
              </a:spcBef>
            </a:pPr>
            <a:endParaRPr lang="es-ES" sz="1600" b="1">
              <a:solidFill>
                <a:schemeClr val="tx1"/>
              </a:solidFill>
            </a:endParaRPr>
          </a:p>
        </p:txBody>
      </p:sp>
      <p:sp>
        <p:nvSpPr>
          <p:cNvPr id="57357" name="Text Box 13"/>
          <p:cNvSpPr txBox="1">
            <a:spLocks noChangeArrowheads="1"/>
          </p:cNvSpPr>
          <p:nvPr/>
        </p:nvSpPr>
        <p:spPr bwMode="auto">
          <a:xfrm>
            <a:off x="381000" y="4325938"/>
            <a:ext cx="72390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</a:rPr>
              <a:t>Flora:       </a:t>
            </a:r>
            <a:r>
              <a:rPr lang="es-ES" sz="1600" b="1">
                <a:solidFill>
                  <a:schemeClr val="tx1"/>
                </a:solidFill>
                <a:cs typeface="Times New Roman" pitchFamily="18" charset="0"/>
              </a:rPr>
              <a:t>Algarrobo, Cullulle, Mullullo</a:t>
            </a:r>
            <a:r>
              <a:rPr lang="es-ES_tradnl" sz="1600" b="1">
                <a:solidFill>
                  <a:schemeClr val="tx1"/>
                </a:solidFill>
                <a:cs typeface="Times New Roman" pitchFamily="18" charset="0"/>
              </a:rPr>
              <a:t>,</a:t>
            </a:r>
            <a:r>
              <a:rPr lang="es-ES" sz="1600" b="1">
                <a:solidFill>
                  <a:schemeClr val="tx1"/>
                </a:solidFill>
                <a:cs typeface="Times New Roman" pitchFamily="18" charset="0"/>
              </a:rPr>
              <a:t> Aromo, Cascol, Mango, Ciruela, </a:t>
            </a:r>
            <a:endParaRPr lang="es-ES_tradnl" sz="1600" b="1">
              <a:solidFill>
                <a:schemeClr val="tx1"/>
              </a:solidFill>
              <a:cs typeface="Times New Roman" pitchFamily="18" charset="0"/>
            </a:endParaRPr>
          </a:p>
          <a:p>
            <a:pPr algn="l"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  <a:cs typeface="Times New Roman" pitchFamily="18" charset="0"/>
              </a:rPr>
              <a:t>                </a:t>
            </a:r>
            <a:r>
              <a:rPr lang="es-ES" sz="1600" b="1">
                <a:solidFill>
                  <a:schemeClr val="tx1"/>
                </a:solidFill>
                <a:cs typeface="Times New Roman" pitchFamily="18" charset="0"/>
              </a:rPr>
              <a:t>Junquillo, Guachapelí blanco, Ceibo, Balsa</a:t>
            </a:r>
            <a:r>
              <a:rPr lang="es-ES_tradnl" sz="1600" b="1">
                <a:solidFill>
                  <a:schemeClr val="tx1"/>
                </a:solidFill>
                <a:cs typeface="Times New Roman" pitchFamily="18" charset="0"/>
              </a:rPr>
              <a:t>.</a:t>
            </a:r>
            <a:r>
              <a:rPr lang="es-ES" sz="1600" b="1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7358" name="Text Box 14"/>
          <p:cNvSpPr txBox="1">
            <a:spLocks noChangeArrowheads="1"/>
          </p:cNvSpPr>
          <p:nvPr/>
        </p:nvSpPr>
        <p:spPr bwMode="auto">
          <a:xfrm>
            <a:off x="381000" y="4997450"/>
            <a:ext cx="6705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</a:rPr>
              <a:t>Fauna:    </a:t>
            </a:r>
            <a:r>
              <a:rPr lang="es-ES" sz="1600" b="1">
                <a:solidFill>
                  <a:schemeClr val="tx1"/>
                </a:solidFill>
                <a:cs typeface="Times New Roman" pitchFamily="18" charset="0"/>
              </a:rPr>
              <a:t>Gaviotas, Garzas, Pelícanos, Albatros, Palomas tierreras, </a:t>
            </a:r>
          </a:p>
        </p:txBody>
      </p:sp>
      <p:sp>
        <p:nvSpPr>
          <p:cNvPr id="57366" name="Text Box 22"/>
          <p:cNvSpPr txBox="1">
            <a:spLocks noChangeArrowheads="1"/>
          </p:cNvSpPr>
          <p:nvPr/>
        </p:nvSpPr>
        <p:spPr bwMode="auto">
          <a:xfrm>
            <a:off x="5029200" y="0"/>
            <a:ext cx="411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400" b="1">
                <a:solidFill>
                  <a:schemeClr val="accent2"/>
                </a:solidFill>
              </a:rPr>
              <a:t>Características Generales del cantón Playas</a:t>
            </a:r>
            <a:endParaRPr lang="es-ES" sz="1400" b="1">
              <a:solidFill>
                <a:schemeClr val="accent2"/>
              </a:solidFill>
            </a:endParaRPr>
          </a:p>
          <a:p>
            <a:pPr algn="l">
              <a:spcBef>
                <a:spcPct val="50000"/>
              </a:spcBef>
            </a:pPr>
            <a:endParaRPr lang="es-ES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447800"/>
            <a:ext cx="7315200" cy="4343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381000" y="381000"/>
            <a:ext cx="5943600" cy="366713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 b="1">
                <a:solidFill>
                  <a:schemeClr val="accent2"/>
                </a:solidFill>
              </a:rPr>
              <a:t>Descripción Natural del Entorno</a:t>
            </a:r>
            <a:endParaRPr lang="es-ES" sz="1800" b="1">
              <a:solidFill>
                <a:schemeClr val="accent2"/>
              </a:solidFill>
            </a:endParaRPr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381000" y="914400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 b="1">
                <a:solidFill>
                  <a:schemeClr val="tx1"/>
                </a:solidFill>
              </a:rPr>
              <a:t>Morfología</a:t>
            </a:r>
            <a:endParaRPr lang="es-ES" sz="1800" b="1">
              <a:solidFill>
                <a:schemeClr val="tx1"/>
              </a:solidFill>
            </a:endParaRPr>
          </a:p>
        </p:txBody>
      </p:sp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5029200" y="0"/>
            <a:ext cx="411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400" b="1">
                <a:solidFill>
                  <a:schemeClr val="accent2"/>
                </a:solidFill>
              </a:rPr>
              <a:t>Características Generales del cantón Playas</a:t>
            </a:r>
            <a:endParaRPr lang="es-ES" sz="1400" b="1">
              <a:solidFill>
                <a:schemeClr val="accent2"/>
              </a:solidFill>
            </a:endParaRPr>
          </a:p>
          <a:p>
            <a:pPr algn="l">
              <a:spcBef>
                <a:spcPct val="50000"/>
              </a:spcBef>
            </a:pPr>
            <a:endParaRPr lang="es-ES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381000" y="381000"/>
            <a:ext cx="5943600" cy="366713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 b="1">
                <a:solidFill>
                  <a:schemeClr val="accent2"/>
                </a:solidFill>
              </a:rPr>
              <a:t>Información Socio-económica </a:t>
            </a:r>
            <a:endParaRPr lang="es-ES" sz="1800" b="1">
              <a:solidFill>
                <a:schemeClr val="accent2"/>
              </a:solidFill>
            </a:endParaRPr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5029200" y="0"/>
            <a:ext cx="411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400" b="1">
                <a:solidFill>
                  <a:schemeClr val="accent2"/>
                </a:solidFill>
              </a:rPr>
              <a:t>Características Generales del cantón Playas</a:t>
            </a:r>
            <a:endParaRPr lang="es-ES" sz="1400" b="1">
              <a:solidFill>
                <a:schemeClr val="accent2"/>
              </a:solidFill>
            </a:endParaRPr>
          </a:p>
          <a:p>
            <a:pPr algn="l">
              <a:spcBef>
                <a:spcPct val="50000"/>
              </a:spcBef>
            </a:pP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89092" name="Text Box 4"/>
          <p:cNvSpPr txBox="1">
            <a:spLocks noChangeArrowheads="1"/>
          </p:cNvSpPr>
          <p:nvPr/>
        </p:nvSpPr>
        <p:spPr bwMode="auto">
          <a:xfrm>
            <a:off x="457200" y="10668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 b="1">
                <a:solidFill>
                  <a:schemeClr val="tx1"/>
                </a:solidFill>
              </a:rPr>
              <a:t>Población :</a:t>
            </a:r>
            <a:r>
              <a:rPr lang="es-ES_tradnl" sz="1800" b="1">
                <a:solidFill>
                  <a:srgbClr val="0000CC"/>
                </a:solidFill>
              </a:rPr>
              <a:t> </a:t>
            </a:r>
            <a:endParaRPr lang="es-ES" sz="1800" b="1">
              <a:solidFill>
                <a:srgbClr val="0000CC"/>
              </a:solidFill>
            </a:endParaRPr>
          </a:p>
        </p:txBody>
      </p:sp>
      <p:graphicFrame>
        <p:nvGraphicFramePr>
          <p:cNvPr id="89093" name="Object 5"/>
          <p:cNvGraphicFramePr>
            <a:graphicFrameLocks noChangeAspect="1"/>
          </p:cNvGraphicFramePr>
          <p:nvPr/>
        </p:nvGraphicFramePr>
        <p:xfrm>
          <a:off x="1143000" y="1447800"/>
          <a:ext cx="6972300" cy="2419350"/>
        </p:xfrm>
        <a:graphic>
          <a:graphicData uri="http://schemas.openxmlformats.org/presentationml/2006/ole">
            <p:oleObj spid="_x0000_s89093" name="Documento" r:id="rId3" imgW="4886280" imgH="2070000" progId="Word.Document.8">
              <p:embed/>
            </p:oleObj>
          </a:graphicData>
        </a:graphic>
      </p:graphicFrame>
      <p:graphicFrame>
        <p:nvGraphicFramePr>
          <p:cNvPr id="89119" name="Object 31"/>
          <p:cNvGraphicFramePr>
            <a:graphicFrameLocks noChangeAspect="1"/>
          </p:cNvGraphicFramePr>
          <p:nvPr/>
        </p:nvGraphicFramePr>
        <p:xfrm>
          <a:off x="2971800" y="3810000"/>
          <a:ext cx="2282825" cy="2300288"/>
        </p:xfrm>
        <a:graphic>
          <a:graphicData uri="http://schemas.openxmlformats.org/presentationml/2006/ole">
            <p:oleObj spid="_x0000_s89119" name="Gráfico" r:id="rId4" imgW="3429271" imgH="2876760" progId="MSGraph.Chart.8">
              <p:embed followColorScheme="full"/>
            </p:oleObj>
          </a:graphicData>
        </a:graphic>
      </p:graphicFrame>
      <p:sp>
        <p:nvSpPr>
          <p:cNvPr id="89120" name="Rectangle 32"/>
          <p:cNvSpPr>
            <a:spLocks noChangeArrowheads="1"/>
          </p:cNvSpPr>
          <p:nvPr/>
        </p:nvSpPr>
        <p:spPr bwMode="auto">
          <a:xfrm>
            <a:off x="2971800" y="5867400"/>
            <a:ext cx="152400" cy="762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9121" name="Rectangle 33"/>
          <p:cNvSpPr>
            <a:spLocks noChangeArrowheads="1"/>
          </p:cNvSpPr>
          <p:nvPr/>
        </p:nvSpPr>
        <p:spPr bwMode="auto">
          <a:xfrm>
            <a:off x="2971800" y="6096000"/>
            <a:ext cx="152400" cy="76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9122" name="Text Box 34"/>
          <p:cNvSpPr txBox="1">
            <a:spLocks noChangeArrowheads="1"/>
          </p:cNvSpPr>
          <p:nvPr/>
        </p:nvSpPr>
        <p:spPr bwMode="auto">
          <a:xfrm>
            <a:off x="3276600" y="5791200"/>
            <a:ext cx="1828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b="1">
                <a:solidFill>
                  <a:schemeClr val="tx1"/>
                </a:solidFill>
              </a:rPr>
              <a:t>Área Urbana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89123" name="Text Box 35"/>
          <p:cNvSpPr txBox="1">
            <a:spLocks noChangeArrowheads="1"/>
          </p:cNvSpPr>
          <p:nvPr/>
        </p:nvSpPr>
        <p:spPr bwMode="auto">
          <a:xfrm>
            <a:off x="3276600" y="5973763"/>
            <a:ext cx="1828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b="1">
                <a:solidFill>
                  <a:schemeClr val="tx1"/>
                </a:solidFill>
              </a:rPr>
              <a:t>Área Rural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89124" name="Text Box 36"/>
          <p:cNvSpPr txBox="1">
            <a:spLocks noChangeArrowheads="1"/>
          </p:cNvSpPr>
          <p:nvPr/>
        </p:nvSpPr>
        <p:spPr bwMode="auto">
          <a:xfrm>
            <a:off x="2286000" y="6248400"/>
            <a:ext cx="3200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500" b="1">
                <a:solidFill>
                  <a:srgbClr val="990099"/>
                </a:solidFill>
              </a:rPr>
              <a:t>POBLACIÓN ECONOMICAMENTE ACTIVA</a:t>
            </a:r>
            <a:endParaRPr lang="es-ES" sz="1500" b="1">
              <a:solidFill>
                <a:srgbClr val="990099"/>
              </a:solidFill>
            </a:endParaRPr>
          </a:p>
        </p:txBody>
      </p:sp>
      <p:sp>
        <p:nvSpPr>
          <p:cNvPr id="89125" name="Text Box 37"/>
          <p:cNvSpPr txBox="1">
            <a:spLocks noChangeArrowheads="1"/>
          </p:cNvSpPr>
          <p:nvPr/>
        </p:nvSpPr>
        <p:spPr bwMode="auto">
          <a:xfrm>
            <a:off x="3352800" y="43434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400" b="1">
                <a:solidFill>
                  <a:schemeClr val="tx1"/>
                </a:solidFill>
              </a:rPr>
              <a:t>88.6%</a:t>
            </a:r>
            <a:endParaRPr lang="es-ES" sz="1400" b="1">
              <a:solidFill>
                <a:schemeClr val="tx1"/>
              </a:solidFill>
            </a:endParaRPr>
          </a:p>
        </p:txBody>
      </p:sp>
      <p:sp>
        <p:nvSpPr>
          <p:cNvPr id="89126" name="Text Box 38"/>
          <p:cNvSpPr txBox="1">
            <a:spLocks noChangeArrowheads="1"/>
          </p:cNvSpPr>
          <p:nvPr/>
        </p:nvSpPr>
        <p:spPr bwMode="auto">
          <a:xfrm>
            <a:off x="4114800" y="51054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400" b="1">
                <a:solidFill>
                  <a:schemeClr val="tx1"/>
                </a:solidFill>
              </a:rPr>
              <a:t>11.4%</a:t>
            </a:r>
            <a:endParaRPr lang="es-ES" sz="1400" b="1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381000" y="381000"/>
            <a:ext cx="5943600" cy="366713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 b="1">
                <a:solidFill>
                  <a:schemeClr val="accent2"/>
                </a:solidFill>
              </a:rPr>
              <a:t>Información Socio-económica </a:t>
            </a:r>
            <a:endParaRPr lang="es-ES" sz="1800" b="1">
              <a:solidFill>
                <a:schemeClr val="accent2"/>
              </a:solidFill>
            </a:endParaRPr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5029200" y="0"/>
            <a:ext cx="411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400" b="1">
                <a:solidFill>
                  <a:schemeClr val="accent2"/>
                </a:solidFill>
              </a:rPr>
              <a:t>Características Generales del cantón Playas</a:t>
            </a:r>
            <a:endParaRPr lang="es-ES" sz="1400" b="1">
              <a:solidFill>
                <a:schemeClr val="accent2"/>
              </a:solidFill>
            </a:endParaRPr>
          </a:p>
          <a:p>
            <a:pPr algn="l">
              <a:spcBef>
                <a:spcPct val="50000"/>
              </a:spcBef>
            </a:pP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381000" y="1066800"/>
            <a:ext cx="807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 b="1">
                <a:solidFill>
                  <a:schemeClr val="accent2"/>
                </a:solidFill>
              </a:rPr>
              <a:t>Población Económicamente Activa (PEA):  7.507 personas (100%)</a:t>
            </a:r>
            <a:endParaRPr lang="es-ES" sz="1800" b="1">
              <a:solidFill>
                <a:schemeClr val="accent2"/>
              </a:solidFill>
            </a:endParaRP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2057400" y="1720850"/>
            <a:ext cx="480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 i="1">
                <a:solidFill>
                  <a:schemeClr val="accent2"/>
                </a:solidFill>
              </a:rPr>
              <a:t>Interviene en la producción de bienes y servicios y se clasifica en dos categorías:</a:t>
            </a:r>
            <a:endParaRPr lang="es-ES" sz="1800" i="1">
              <a:solidFill>
                <a:schemeClr val="accent2"/>
              </a:solidFill>
            </a:endParaRPr>
          </a:p>
        </p:txBody>
      </p:sp>
      <p:sp>
        <p:nvSpPr>
          <p:cNvPr id="90127" name="Line 15"/>
          <p:cNvSpPr>
            <a:spLocks noChangeShapeType="1"/>
          </p:cNvSpPr>
          <p:nvPr/>
        </p:nvSpPr>
        <p:spPr bwMode="auto">
          <a:xfrm>
            <a:off x="4495800" y="1447800"/>
            <a:ext cx="0" cy="3048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grpSp>
        <p:nvGrpSpPr>
          <p:cNvPr id="90128" name="Group 16"/>
          <p:cNvGrpSpPr>
            <a:grpSpLocks/>
          </p:cNvGrpSpPr>
          <p:nvPr/>
        </p:nvGrpSpPr>
        <p:grpSpPr bwMode="auto">
          <a:xfrm>
            <a:off x="838200" y="2667000"/>
            <a:ext cx="7315200" cy="3962400"/>
            <a:chOff x="3036" y="2680"/>
            <a:chExt cx="6660" cy="4080"/>
          </a:xfrm>
        </p:grpSpPr>
        <p:sp>
          <p:nvSpPr>
            <p:cNvPr id="90129" name="Rectangle 17"/>
            <p:cNvSpPr>
              <a:spLocks noChangeArrowheads="1"/>
            </p:cNvSpPr>
            <p:nvPr/>
          </p:nvSpPr>
          <p:spPr bwMode="auto">
            <a:xfrm>
              <a:off x="3036" y="2680"/>
              <a:ext cx="6660" cy="4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30" name="Freeform 18"/>
            <p:cNvSpPr>
              <a:spLocks/>
            </p:cNvSpPr>
            <p:nvPr/>
          </p:nvSpPr>
          <p:spPr bwMode="auto">
            <a:xfrm>
              <a:off x="3366" y="4360"/>
              <a:ext cx="2325" cy="1440"/>
            </a:xfrm>
            <a:custGeom>
              <a:avLst/>
              <a:gdLst/>
              <a:ahLst/>
              <a:cxnLst>
                <a:cxn ang="0">
                  <a:pos x="2175" y="690"/>
                </a:cxn>
                <a:cxn ang="0">
                  <a:pos x="1995" y="675"/>
                </a:cxn>
                <a:cxn ang="0">
                  <a:pos x="1860" y="660"/>
                </a:cxn>
                <a:cxn ang="0">
                  <a:pos x="1680" y="645"/>
                </a:cxn>
                <a:cxn ang="0">
                  <a:pos x="1515" y="630"/>
                </a:cxn>
                <a:cxn ang="0">
                  <a:pos x="1350" y="615"/>
                </a:cxn>
                <a:cxn ang="0">
                  <a:pos x="1185" y="585"/>
                </a:cxn>
                <a:cxn ang="0">
                  <a:pos x="1035" y="555"/>
                </a:cxn>
                <a:cxn ang="0">
                  <a:pos x="885" y="525"/>
                </a:cxn>
                <a:cxn ang="0">
                  <a:pos x="750" y="495"/>
                </a:cxn>
                <a:cxn ang="0">
                  <a:pos x="630" y="450"/>
                </a:cxn>
                <a:cxn ang="0">
                  <a:pos x="510" y="420"/>
                </a:cxn>
                <a:cxn ang="0">
                  <a:pos x="435" y="390"/>
                </a:cxn>
                <a:cxn ang="0">
                  <a:pos x="330" y="345"/>
                </a:cxn>
                <a:cxn ang="0">
                  <a:pos x="255" y="300"/>
                </a:cxn>
                <a:cxn ang="0">
                  <a:pos x="180" y="255"/>
                </a:cxn>
                <a:cxn ang="0">
                  <a:pos x="120" y="210"/>
                </a:cxn>
                <a:cxn ang="0">
                  <a:pos x="60" y="165"/>
                </a:cxn>
                <a:cxn ang="0">
                  <a:pos x="30" y="120"/>
                </a:cxn>
                <a:cxn ang="0">
                  <a:pos x="0" y="60"/>
                </a:cxn>
                <a:cxn ang="0">
                  <a:pos x="0" y="15"/>
                </a:cxn>
                <a:cxn ang="0">
                  <a:pos x="0" y="765"/>
                </a:cxn>
                <a:cxn ang="0">
                  <a:pos x="0" y="810"/>
                </a:cxn>
                <a:cxn ang="0">
                  <a:pos x="30" y="870"/>
                </a:cxn>
                <a:cxn ang="0">
                  <a:pos x="60" y="915"/>
                </a:cxn>
                <a:cxn ang="0">
                  <a:pos x="120" y="960"/>
                </a:cxn>
                <a:cxn ang="0">
                  <a:pos x="180" y="1005"/>
                </a:cxn>
                <a:cxn ang="0">
                  <a:pos x="255" y="1050"/>
                </a:cxn>
                <a:cxn ang="0">
                  <a:pos x="330" y="1095"/>
                </a:cxn>
                <a:cxn ang="0">
                  <a:pos x="435" y="1140"/>
                </a:cxn>
                <a:cxn ang="0">
                  <a:pos x="510" y="1170"/>
                </a:cxn>
                <a:cxn ang="0">
                  <a:pos x="630" y="1200"/>
                </a:cxn>
                <a:cxn ang="0">
                  <a:pos x="750" y="1245"/>
                </a:cxn>
                <a:cxn ang="0">
                  <a:pos x="885" y="1275"/>
                </a:cxn>
                <a:cxn ang="0">
                  <a:pos x="1035" y="1305"/>
                </a:cxn>
                <a:cxn ang="0">
                  <a:pos x="1185" y="1335"/>
                </a:cxn>
                <a:cxn ang="0">
                  <a:pos x="1350" y="1365"/>
                </a:cxn>
                <a:cxn ang="0">
                  <a:pos x="1515" y="1380"/>
                </a:cxn>
                <a:cxn ang="0">
                  <a:pos x="1680" y="1395"/>
                </a:cxn>
                <a:cxn ang="0">
                  <a:pos x="1860" y="1410"/>
                </a:cxn>
                <a:cxn ang="0">
                  <a:pos x="1995" y="1425"/>
                </a:cxn>
                <a:cxn ang="0">
                  <a:pos x="2175" y="1440"/>
                </a:cxn>
                <a:cxn ang="0">
                  <a:pos x="2325" y="690"/>
                </a:cxn>
              </a:cxnLst>
              <a:rect l="0" t="0" r="r" b="b"/>
              <a:pathLst>
                <a:path w="2325" h="1440">
                  <a:moveTo>
                    <a:pt x="2325" y="690"/>
                  </a:moveTo>
                  <a:lnTo>
                    <a:pt x="2280" y="690"/>
                  </a:lnTo>
                  <a:lnTo>
                    <a:pt x="2175" y="690"/>
                  </a:lnTo>
                  <a:lnTo>
                    <a:pt x="2130" y="690"/>
                  </a:lnTo>
                  <a:lnTo>
                    <a:pt x="2085" y="690"/>
                  </a:lnTo>
                  <a:lnTo>
                    <a:pt x="1995" y="675"/>
                  </a:lnTo>
                  <a:lnTo>
                    <a:pt x="1950" y="675"/>
                  </a:lnTo>
                  <a:lnTo>
                    <a:pt x="1905" y="675"/>
                  </a:lnTo>
                  <a:lnTo>
                    <a:pt x="1860" y="660"/>
                  </a:lnTo>
                  <a:lnTo>
                    <a:pt x="1770" y="660"/>
                  </a:lnTo>
                  <a:lnTo>
                    <a:pt x="1725" y="660"/>
                  </a:lnTo>
                  <a:lnTo>
                    <a:pt x="1680" y="645"/>
                  </a:lnTo>
                  <a:lnTo>
                    <a:pt x="1605" y="645"/>
                  </a:lnTo>
                  <a:lnTo>
                    <a:pt x="1560" y="630"/>
                  </a:lnTo>
                  <a:lnTo>
                    <a:pt x="1515" y="630"/>
                  </a:lnTo>
                  <a:lnTo>
                    <a:pt x="1425" y="615"/>
                  </a:lnTo>
                  <a:lnTo>
                    <a:pt x="1380" y="615"/>
                  </a:lnTo>
                  <a:lnTo>
                    <a:pt x="1350" y="615"/>
                  </a:lnTo>
                  <a:lnTo>
                    <a:pt x="1305" y="600"/>
                  </a:lnTo>
                  <a:lnTo>
                    <a:pt x="1230" y="585"/>
                  </a:lnTo>
                  <a:lnTo>
                    <a:pt x="1185" y="585"/>
                  </a:lnTo>
                  <a:lnTo>
                    <a:pt x="1155" y="570"/>
                  </a:lnTo>
                  <a:lnTo>
                    <a:pt x="1065" y="555"/>
                  </a:lnTo>
                  <a:lnTo>
                    <a:pt x="1035" y="555"/>
                  </a:lnTo>
                  <a:lnTo>
                    <a:pt x="990" y="540"/>
                  </a:lnTo>
                  <a:lnTo>
                    <a:pt x="930" y="525"/>
                  </a:lnTo>
                  <a:lnTo>
                    <a:pt x="885" y="525"/>
                  </a:lnTo>
                  <a:lnTo>
                    <a:pt x="855" y="510"/>
                  </a:lnTo>
                  <a:lnTo>
                    <a:pt x="825" y="510"/>
                  </a:lnTo>
                  <a:lnTo>
                    <a:pt x="750" y="495"/>
                  </a:lnTo>
                  <a:lnTo>
                    <a:pt x="720" y="480"/>
                  </a:lnTo>
                  <a:lnTo>
                    <a:pt x="690" y="465"/>
                  </a:lnTo>
                  <a:lnTo>
                    <a:pt x="630" y="450"/>
                  </a:lnTo>
                  <a:lnTo>
                    <a:pt x="600" y="450"/>
                  </a:lnTo>
                  <a:lnTo>
                    <a:pt x="570" y="435"/>
                  </a:lnTo>
                  <a:lnTo>
                    <a:pt x="510" y="420"/>
                  </a:lnTo>
                  <a:lnTo>
                    <a:pt x="480" y="405"/>
                  </a:lnTo>
                  <a:lnTo>
                    <a:pt x="465" y="390"/>
                  </a:lnTo>
                  <a:lnTo>
                    <a:pt x="435" y="390"/>
                  </a:lnTo>
                  <a:lnTo>
                    <a:pt x="375" y="360"/>
                  </a:lnTo>
                  <a:lnTo>
                    <a:pt x="360" y="360"/>
                  </a:lnTo>
                  <a:lnTo>
                    <a:pt x="330" y="345"/>
                  </a:lnTo>
                  <a:lnTo>
                    <a:pt x="285" y="315"/>
                  </a:lnTo>
                  <a:lnTo>
                    <a:pt x="270" y="315"/>
                  </a:lnTo>
                  <a:lnTo>
                    <a:pt x="255" y="300"/>
                  </a:lnTo>
                  <a:lnTo>
                    <a:pt x="210" y="270"/>
                  </a:lnTo>
                  <a:lnTo>
                    <a:pt x="195" y="270"/>
                  </a:lnTo>
                  <a:lnTo>
                    <a:pt x="180" y="255"/>
                  </a:lnTo>
                  <a:lnTo>
                    <a:pt x="165" y="240"/>
                  </a:lnTo>
                  <a:lnTo>
                    <a:pt x="135" y="225"/>
                  </a:lnTo>
                  <a:lnTo>
                    <a:pt x="120" y="210"/>
                  </a:lnTo>
                  <a:lnTo>
                    <a:pt x="105" y="195"/>
                  </a:lnTo>
                  <a:lnTo>
                    <a:pt x="75" y="165"/>
                  </a:lnTo>
                  <a:lnTo>
                    <a:pt x="60" y="165"/>
                  </a:lnTo>
                  <a:lnTo>
                    <a:pt x="60" y="150"/>
                  </a:lnTo>
                  <a:lnTo>
                    <a:pt x="30" y="120"/>
                  </a:lnTo>
                  <a:lnTo>
                    <a:pt x="30" y="120"/>
                  </a:lnTo>
                  <a:lnTo>
                    <a:pt x="30" y="105"/>
                  </a:lnTo>
                  <a:lnTo>
                    <a:pt x="15" y="90"/>
                  </a:lnTo>
                  <a:lnTo>
                    <a:pt x="0" y="6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0" y="750"/>
                  </a:lnTo>
                  <a:lnTo>
                    <a:pt x="0" y="765"/>
                  </a:lnTo>
                  <a:lnTo>
                    <a:pt x="0" y="795"/>
                  </a:lnTo>
                  <a:lnTo>
                    <a:pt x="0" y="795"/>
                  </a:lnTo>
                  <a:lnTo>
                    <a:pt x="0" y="810"/>
                  </a:lnTo>
                  <a:lnTo>
                    <a:pt x="15" y="840"/>
                  </a:lnTo>
                  <a:lnTo>
                    <a:pt x="30" y="855"/>
                  </a:lnTo>
                  <a:lnTo>
                    <a:pt x="30" y="870"/>
                  </a:lnTo>
                  <a:lnTo>
                    <a:pt x="30" y="870"/>
                  </a:lnTo>
                  <a:lnTo>
                    <a:pt x="60" y="900"/>
                  </a:lnTo>
                  <a:lnTo>
                    <a:pt x="60" y="915"/>
                  </a:lnTo>
                  <a:lnTo>
                    <a:pt x="75" y="915"/>
                  </a:lnTo>
                  <a:lnTo>
                    <a:pt x="105" y="945"/>
                  </a:lnTo>
                  <a:lnTo>
                    <a:pt x="120" y="960"/>
                  </a:lnTo>
                  <a:lnTo>
                    <a:pt x="135" y="975"/>
                  </a:lnTo>
                  <a:lnTo>
                    <a:pt x="165" y="990"/>
                  </a:lnTo>
                  <a:lnTo>
                    <a:pt x="180" y="1005"/>
                  </a:lnTo>
                  <a:lnTo>
                    <a:pt x="195" y="1020"/>
                  </a:lnTo>
                  <a:lnTo>
                    <a:pt x="210" y="1020"/>
                  </a:lnTo>
                  <a:lnTo>
                    <a:pt x="255" y="1050"/>
                  </a:lnTo>
                  <a:lnTo>
                    <a:pt x="270" y="1065"/>
                  </a:lnTo>
                  <a:lnTo>
                    <a:pt x="285" y="1065"/>
                  </a:lnTo>
                  <a:lnTo>
                    <a:pt x="330" y="1095"/>
                  </a:lnTo>
                  <a:lnTo>
                    <a:pt x="360" y="1110"/>
                  </a:lnTo>
                  <a:lnTo>
                    <a:pt x="375" y="1110"/>
                  </a:lnTo>
                  <a:lnTo>
                    <a:pt x="435" y="1140"/>
                  </a:lnTo>
                  <a:lnTo>
                    <a:pt x="465" y="1140"/>
                  </a:lnTo>
                  <a:lnTo>
                    <a:pt x="480" y="1155"/>
                  </a:lnTo>
                  <a:lnTo>
                    <a:pt x="510" y="1170"/>
                  </a:lnTo>
                  <a:lnTo>
                    <a:pt x="570" y="1185"/>
                  </a:lnTo>
                  <a:lnTo>
                    <a:pt x="600" y="1200"/>
                  </a:lnTo>
                  <a:lnTo>
                    <a:pt x="630" y="1200"/>
                  </a:lnTo>
                  <a:lnTo>
                    <a:pt x="690" y="1215"/>
                  </a:lnTo>
                  <a:lnTo>
                    <a:pt x="720" y="1230"/>
                  </a:lnTo>
                  <a:lnTo>
                    <a:pt x="750" y="1245"/>
                  </a:lnTo>
                  <a:lnTo>
                    <a:pt x="825" y="1260"/>
                  </a:lnTo>
                  <a:lnTo>
                    <a:pt x="855" y="1260"/>
                  </a:lnTo>
                  <a:lnTo>
                    <a:pt x="885" y="1275"/>
                  </a:lnTo>
                  <a:lnTo>
                    <a:pt x="930" y="1275"/>
                  </a:lnTo>
                  <a:lnTo>
                    <a:pt x="990" y="1290"/>
                  </a:lnTo>
                  <a:lnTo>
                    <a:pt x="1035" y="1305"/>
                  </a:lnTo>
                  <a:lnTo>
                    <a:pt x="1065" y="1305"/>
                  </a:lnTo>
                  <a:lnTo>
                    <a:pt x="1155" y="1320"/>
                  </a:lnTo>
                  <a:lnTo>
                    <a:pt x="1185" y="1335"/>
                  </a:lnTo>
                  <a:lnTo>
                    <a:pt x="1230" y="1335"/>
                  </a:lnTo>
                  <a:lnTo>
                    <a:pt x="1305" y="1350"/>
                  </a:lnTo>
                  <a:lnTo>
                    <a:pt x="1350" y="1365"/>
                  </a:lnTo>
                  <a:lnTo>
                    <a:pt x="1380" y="1365"/>
                  </a:lnTo>
                  <a:lnTo>
                    <a:pt x="1425" y="1365"/>
                  </a:lnTo>
                  <a:lnTo>
                    <a:pt x="1515" y="1380"/>
                  </a:lnTo>
                  <a:lnTo>
                    <a:pt x="1560" y="1380"/>
                  </a:lnTo>
                  <a:lnTo>
                    <a:pt x="1605" y="1395"/>
                  </a:lnTo>
                  <a:lnTo>
                    <a:pt x="1680" y="1395"/>
                  </a:lnTo>
                  <a:lnTo>
                    <a:pt x="1725" y="1410"/>
                  </a:lnTo>
                  <a:lnTo>
                    <a:pt x="1770" y="1410"/>
                  </a:lnTo>
                  <a:lnTo>
                    <a:pt x="1860" y="1410"/>
                  </a:lnTo>
                  <a:lnTo>
                    <a:pt x="1905" y="1425"/>
                  </a:lnTo>
                  <a:lnTo>
                    <a:pt x="1950" y="1425"/>
                  </a:lnTo>
                  <a:lnTo>
                    <a:pt x="1995" y="1425"/>
                  </a:lnTo>
                  <a:lnTo>
                    <a:pt x="2085" y="1440"/>
                  </a:lnTo>
                  <a:lnTo>
                    <a:pt x="2130" y="1440"/>
                  </a:lnTo>
                  <a:lnTo>
                    <a:pt x="2175" y="1440"/>
                  </a:lnTo>
                  <a:lnTo>
                    <a:pt x="2280" y="1440"/>
                  </a:lnTo>
                  <a:lnTo>
                    <a:pt x="2325" y="1440"/>
                  </a:lnTo>
                  <a:lnTo>
                    <a:pt x="2325" y="690"/>
                  </a:lnTo>
                  <a:close/>
                </a:path>
              </a:pathLst>
            </a:custGeom>
            <a:solidFill>
              <a:srgbClr val="4D1A33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31" name="Freeform 19"/>
            <p:cNvSpPr>
              <a:spLocks/>
            </p:cNvSpPr>
            <p:nvPr/>
          </p:nvSpPr>
          <p:spPr bwMode="auto">
            <a:xfrm>
              <a:off x="5691" y="4360"/>
              <a:ext cx="375" cy="1440"/>
            </a:xfrm>
            <a:custGeom>
              <a:avLst/>
              <a:gdLst/>
              <a:ahLst/>
              <a:cxnLst>
                <a:cxn ang="0">
                  <a:pos x="375" y="0"/>
                </a:cxn>
                <a:cxn ang="0">
                  <a:pos x="0" y="690"/>
                </a:cxn>
                <a:cxn ang="0">
                  <a:pos x="0" y="1440"/>
                </a:cxn>
                <a:cxn ang="0">
                  <a:pos x="375" y="750"/>
                </a:cxn>
                <a:cxn ang="0">
                  <a:pos x="375" y="0"/>
                </a:cxn>
              </a:cxnLst>
              <a:rect l="0" t="0" r="r" b="b"/>
              <a:pathLst>
                <a:path w="375" h="1440">
                  <a:moveTo>
                    <a:pt x="375" y="0"/>
                  </a:moveTo>
                  <a:lnTo>
                    <a:pt x="0" y="690"/>
                  </a:lnTo>
                  <a:lnTo>
                    <a:pt x="0" y="1440"/>
                  </a:lnTo>
                  <a:lnTo>
                    <a:pt x="375" y="750"/>
                  </a:lnTo>
                  <a:lnTo>
                    <a:pt x="375" y="0"/>
                  </a:lnTo>
                  <a:close/>
                </a:path>
              </a:pathLst>
            </a:custGeom>
            <a:solidFill>
              <a:srgbClr val="4D1A33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32" name="Freeform 20"/>
            <p:cNvSpPr>
              <a:spLocks/>
            </p:cNvSpPr>
            <p:nvPr/>
          </p:nvSpPr>
          <p:spPr bwMode="auto">
            <a:xfrm>
              <a:off x="3366" y="3670"/>
              <a:ext cx="2700" cy="1380"/>
            </a:xfrm>
            <a:custGeom>
              <a:avLst/>
              <a:gdLst/>
              <a:ahLst/>
              <a:cxnLst>
                <a:cxn ang="0">
                  <a:pos x="2175" y="1380"/>
                </a:cxn>
                <a:cxn ang="0">
                  <a:pos x="1995" y="1365"/>
                </a:cxn>
                <a:cxn ang="0">
                  <a:pos x="1815" y="1350"/>
                </a:cxn>
                <a:cxn ang="0">
                  <a:pos x="1635" y="1335"/>
                </a:cxn>
                <a:cxn ang="0">
                  <a:pos x="1470" y="1320"/>
                </a:cxn>
                <a:cxn ang="0">
                  <a:pos x="1305" y="1290"/>
                </a:cxn>
                <a:cxn ang="0">
                  <a:pos x="1155" y="1260"/>
                </a:cxn>
                <a:cxn ang="0">
                  <a:pos x="990" y="1230"/>
                </a:cxn>
                <a:cxn ang="0">
                  <a:pos x="855" y="1200"/>
                </a:cxn>
                <a:cxn ang="0">
                  <a:pos x="720" y="1170"/>
                </a:cxn>
                <a:cxn ang="0">
                  <a:pos x="600" y="1140"/>
                </a:cxn>
                <a:cxn ang="0">
                  <a:pos x="480" y="1095"/>
                </a:cxn>
                <a:cxn ang="0">
                  <a:pos x="375" y="1050"/>
                </a:cxn>
                <a:cxn ang="0">
                  <a:pos x="285" y="1005"/>
                </a:cxn>
                <a:cxn ang="0">
                  <a:pos x="210" y="960"/>
                </a:cxn>
                <a:cxn ang="0">
                  <a:pos x="150" y="915"/>
                </a:cxn>
                <a:cxn ang="0">
                  <a:pos x="90" y="870"/>
                </a:cxn>
                <a:cxn ang="0">
                  <a:pos x="45" y="825"/>
                </a:cxn>
                <a:cxn ang="0">
                  <a:pos x="15" y="780"/>
                </a:cxn>
                <a:cxn ang="0">
                  <a:pos x="0" y="735"/>
                </a:cxn>
                <a:cxn ang="0">
                  <a:pos x="0" y="675"/>
                </a:cxn>
                <a:cxn ang="0">
                  <a:pos x="0" y="630"/>
                </a:cxn>
                <a:cxn ang="0">
                  <a:pos x="30" y="585"/>
                </a:cxn>
                <a:cxn ang="0">
                  <a:pos x="60" y="540"/>
                </a:cxn>
                <a:cxn ang="0">
                  <a:pos x="120" y="495"/>
                </a:cxn>
                <a:cxn ang="0">
                  <a:pos x="180" y="450"/>
                </a:cxn>
                <a:cxn ang="0">
                  <a:pos x="255" y="405"/>
                </a:cxn>
                <a:cxn ang="0">
                  <a:pos x="330" y="360"/>
                </a:cxn>
                <a:cxn ang="0">
                  <a:pos x="435" y="315"/>
                </a:cxn>
                <a:cxn ang="0">
                  <a:pos x="540" y="270"/>
                </a:cxn>
                <a:cxn ang="0">
                  <a:pos x="660" y="240"/>
                </a:cxn>
                <a:cxn ang="0">
                  <a:pos x="780" y="195"/>
                </a:cxn>
                <a:cxn ang="0">
                  <a:pos x="930" y="165"/>
                </a:cxn>
                <a:cxn ang="0">
                  <a:pos x="1065" y="135"/>
                </a:cxn>
                <a:cxn ang="0">
                  <a:pos x="1230" y="105"/>
                </a:cxn>
                <a:cxn ang="0">
                  <a:pos x="1380" y="90"/>
                </a:cxn>
                <a:cxn ang="0">
                  <a:pos x="1560" y="60"/>
                </a:cxn>
                <a:cxn ang="0">
                  <a:pos x="1725" y="45"/>
                </a:cxn>
                <a:cxn ang="0">
                  <a:pos x="1905" y="30"/>
                </a:cxn>
                <a:cxn ang="0">
                  <a:pos x="2085" y="15"/>
                </a:cxn>
                <a:cxn ang="0">
                  <a:pos x="2280" y="0"/>
                </a:cxn>
                <a:cxn ang="0">
                  <a:pos x="2460" y="0"/>
                </a:cxn>
                <a:cxn ang="0">
                  <a:pos x="2655" y="0"/>
                </a:cxn>
                <a:cxn ang="0">
                  <a:pos x="2325" y="1380"/>
                </a:cxn>
              </a:cxnLst>
              <a:rect l="0" t="0" r="r" b="b"/>
              <a:pathLst>
                <a:path w="2700" h="1380">
                  <a:moveTo>
                    <a:pt x="2325" y="1380"/>
                  </a:moveTo>
                  <a:lnTo>
                    <a:pt x="2280" y="1380"/>
                  </a:lnTo>
                  <a:lnTo>
                    <a:pt x="2175" y="1380"/>
                  </a:lnTo>
                  <a:lnTo>
                    <a:pt x="2130" y="1380"/>
                  </a:lnTo>
                  <a:lnTo>
                    <a:pt x="2085" y="1380"/>
                  </a:lnTo>
                  <a:lnTo>
                    <a:pt x="1995" y="1365"/>
                  </a:lnTo>
                  <a:lnTo>
                    <a:pt x="1950" y="1365"/>
                  </a:lnTo>
                  <a:lnTo>
                    <a:pt x="1905" y="1365"/>
                  </a:lnTo>
                  <a:lnTo>
                    <a:pt x="1815" y="1350"/>
                  </a:lnTo>
                  <a:lnTo>
                    <a:pt x="1770" y="1350"/>
                  </a:lnTo>
                  <a:lnTo>
                    <a:pt x="1725" y="1350"/>
                  </a:lnTo>
                  <a:lnTo>
                    <a:pt x="1635" y="1335"/>
                  </a:lnTo>
                  <a:lnTo>
                    <a:pt x="1605" y="1335"/>
                  </a:lnTo>
                  <a:lnTo>
                    <a:pt x="1560" y="1320"/>
                  </a:lnTo>
                  <a:lnTo>
                    <a:pt x="1470" y="1320"/>
                  </a:lnTo>
                  <a:lnTo>
                    <a:pt x="1425" y="1305"/>
                  </a:lnTo>
                  <a:lnTo>
                    <a:pt x="1380" y="1305"/>
                  </a:lnTo>
                  <a:lnTo>
                    <a:pt x="1305" y="1290"/>
                  </a:lnTo>
                  <a:lnTo>
                    <a:pt x="1260" y="1290"/>
                  </a:lnTo>
                  <a:lnTo>
                    <a:pt x="1230" y="1275"/>
                  </a:lnTo>
                  <a:lnTo>
                    <a:pt x="1155" y="1260"/>
                  </a:lnTo>
                  <a:lnTo>
                    <a:pt x="1110" y="1260"/>
                  </a:lnTo>
                  <a:lnTo>
                    <a:pt x="1065" y="1245"/>
                  </a:lnTo>
                  <a:lnTo>
                    <a:pt x="990" y="1230"/>
                  </a:lnTo>
                  <a:lnTo>
                    <a:pt x="960" y="1230"/>
                  </a:lnTo>
                  <a:lnTo>
                    <a:pt x="930" y="1215"/>
                  </a:lnTo>
                  <a:lnTo>
                    <a:pt x="855" y="1200"/>
                  </a:lnTo>
                  <a:lnTo>
                    <a:pt x="825" y="1200"/>
                  </a:lnTo>
                  <a:lnTo>
                    <a:pt x="780" y="1185"/>
                  </a:lnTo>
                  <a:lnTo>
                    <a:pt x="720" y="1170"/>
                  </a:lnTo>
                  <a:lnTo>
                    <a:pt x="690" y="1155"/>
                  </a:lnTo>
                  <a:lnTo>
                    <a:pt x="660" y="1155"/>
                  </a:lnTo>
                  <a:lnTo>
                    <a:pt x="600" y="1140"/>
                  </a:lnTo>
                  <a:lnTo>
                    <a:pt x="570" y="1125"/>
                  </a:lnTo>
                  <a:lnTo>
                    <a:pt x="540" y="1110"/>
                  </a:lnTo>
                  <a:lnTo>
                    <a:pt x="480" y="1095"/>
                  </a:lnTo>
                  <a:lnTo>
                    <a:pt x="465" y="1080"/>
                  </a:lnTo>
                  <a:lnTo>
                    <a:pt x="435" y="1080"/>
                  </a:lnTo>
                  <a:lnTo>
                    <a:pt x="375" y="1050"/>
                  </a:lnTo>
                  <a:lnTo>
                    <a:pt x="360" y="1050"/>
                  </a:lnTo>
                  <a:lnTo>
                    <a:pt x="330" y="1035"/>
                  </a:lnTo>
                  <a:lnTo>
                    <a:pt x="285" y="1005"/>
                  </a:lnTo>
                  <a:lnTo>
                    <a:pt x="270" y="1005"/>
                  </a:lnTo>
                  <a:lnTo>
                    <a:pt x="255" y="990"/>
                  </a:lnTo>
                  <a:lnTo>
                    <a:pt x="210" y="960"/>
                  </a:lnTo>
                  <a:lnTo>
                    <a:pt x="195" y="960"/>
                  </a:lnTo>
                  <a:lnTo>
                    <a:pt x="180" y="945"/>
                  </a:lnTo>
                  <a:lnTo>
                    <a:pt x="150" y="915"/>
                  </a:lnTo>
                  <a:lnTo>
                    <a:pt x="135" y="915"/>
                  </a:lnTo>
                  <a:lnTo>
                    <a:pt x="120" y="900"/>
                  </a:lnTo>
                  <a:lnTo>
                    <a:pt x="90" y="870"/>
                  </a:lnTo>
                  <a:lnTo>
                    <a:pt x="75" y="855"/>
                  </a:lnTo>
                  <a:lnTo>
                    <a:pt x="60" y="855"/>
                  </a:lnTo>
                  <a:lnTo>
                    <a:pt x="45" y="825"/>
                  </a:lnTo>
                  <a:lnTo>
                    <a:pt x="30" y="810"/>
                  </a:lnTo>
                  <a:lnTo>
                    <a:pt x="30" y="810"/>
                  </a:lnTo>
                  <a:lnTo>
                    <a:pt x="15" y="780"/>
                  </a:lnTo>
                  <a:lnTo>
                    <a:pt x="15" y="765"/>
                  </a:lnTo>
                  <a:lnTo>
                    <a:pt x="0" y="750"/>
                  </a:lnTo>
                  <a:lnTo>
                    <a:pt x="0" y="735"/>
                  </a:lnTo>
                  <a:lnTo>
                    <a:pt x="0" y="720"/>
                  </a:lnTo>
                  <a:lnTo>
                    <a:pt x="0" y="705"/>
                  </a:lnTo>
                  <a:lnTo>
                    <a:pt x="0" y="675"/>
                  </a:lnTo>
                  <a:lnTo>
                    <a:pt x="0" y="675"/>
                  </a:lnTo>
                  <a:lnTo>
                    <a:pt x="0" y="660"/>
                  </a:lnTo>
                  <a:lnTo>
                    <a:pt x="0" y="630"/>
                  </a:lnTo>
                  <a:lnTo>
                    <a:pt x="15" y="615"/>
                  </a:lnTo>
                  <a:lnTo>
                    <a:pt x="15" y="615"/>
                  </a:lnTo>
                  <a:lnTo>
                    <a:pt x="30" y="585"/>
                  </a:lnTo>
                  <a:lnTo>
                    <a:pt x="30" y="570"/>
                  </a:lnTo>
                  <a:lnTo>
                    <a:pt x="45" y="555"/>
                  </a:lnTo>
                  <a:lnTo>
                    <a:pt x="60" y="540"/>
                  </a:lnTo>
                  <a:lnTo>
                    <a:pt x="75" y="525"/>
                  </a:lnTo>
                  <a:lnTo>
                    <a:pt x="90" y="510"/>
                  </a:lnTo>
                  <a:lnTo>
                    <a:pt x="120" y="495"/>
                  </a:lnTo>
                  <a:lnTo>
                    <a:pt x="135" y="480"/>
                  </a:lnTo>
                  <a:lnTo>
                    <a:pt x="150" y="465"/>
                  </a:lnTo>
                  <a:lnTo>
                    <a:pt x="180" y="450"/>
                  </a:lnTo>
                  <a:lnTo>
                    <a:pt x="195" y="435"/>
                  </a:lnTo>
                  <a:lnTo>
                    <a:pt x="210" y="420"/>
                  </a:lnTo>
                  <a:lnTo>
                    <a:pt x="255" y="405"/>
                  </a:lnTo>
                  <a:lnTo>
                    <a:pt x="270" y="390"/>
                  </a:lnTo>
                  <a:lnTo>
                    <a:pt x="285" y="375"/>
                  </a:lnTo>
                  <a:lnTo>
                    <a:pt x="330" y="360"/>
                  </a:lnTo>
                  <a:lnTo>
                    <a:pt x="360" y="345"/>
                  </a:lnTo>
                  <a:lnTo>
                    <a:pt x="375" y="330"/>
                  </a:lnTo>
                  <a:lnTo>
                    <a:pt x="435" y="315"/>
                  </a:lnTo>
                  <a:lnTo>
                    <a:pt x="465" y="300"/>
                  </a:lnTo>
                  <a:lnTo>
                    <a:pt x="480" y="300"/>
                  </a:lnTo>
                  <a:lnTo>
                    <a:pt x="540" y="270"/>
                  </a:lnTo>
                  <a:lnTo>
                    <a:pt x="570" y="270"/>
                  </a:lnTo>
                  <a:lnTo>
                    <a:pt x="600" y="255"/>
                  </a:lnTo>
                  <a:lnTo>
                    <a:pt x="660" y="240"/>
                  </a:lnTo>
                  <a:lnTo>
                    <a:pt x="690" y="225"/>
                  </a:lnTo>
                  <a:lnTo>
                    <a:pt x="720" y="225"/>
                  </a:lnTo>
                  <a:lnTo>
                    <a:pt x="780" y="195"/>
                  </a:lnTo>
                  <a:lnTo>
                    <a:pt x="825" y="195"/>
                  </a:lnTo>
                  <a:lnTo>
                    <a:pt x="855" y="180"/>
                  </a:lnTo>
                  <a:lnTo>
                    <a:pt x="930" y="165"/>
                  </a:lnTo>
                  <a:lnTo>
                    <a:pt x="960" y="165"/>
                  </a:lnTo>
                  <a:lnTo>
                    <a:pt x="990" y="150"/>
                  </a:lnTo>
                  <a:lnTo>
                    <a:pt x="1065" y="135"/>
                  </a:lnTo>
                  <a:lnTo>
                    <a:pt x="1110" y="135"/>
                  </a:lnTo>
                  <a:lnTo>
                    <a:pt x="1155" y="120"/>
                  </a:lnTo>
                  <a:lnTo>
                    <a:pt x="1230" y="105"/>
                  </a:lnTo>
                  <a:lnTo>
                    <a:pt x="1260" y="105"/>
                  </a:lnTo>
                  <a:lnTo>
                    <a:pt x="1305" y="90"/>
                  </a:lnTo>
                  <a:lnTo>
                    <a:pt x="1380" y="90"/>
                  </a:lnTo>
                  <a:lnTo>
                    <a:pt x="1425" y="75"/>
                  </a:lnTo>
                  <a:lnTo>
                    <a:pt x="1470" y="75"/>
                  </a:lnTo>
                  <a:lnTo>
                    <a:pt x="1560" y="60"/>
                  </a:lnTo>
                  <a:lnTo>
                    <a:pt x="1605" y="60"/>
                  </a:lnTo>
                  <a:lnTo>
                    <a:pt x="1635" y="45"/>
                  </a:lnTo>
                  <a:lnTo>
                    <a:pt x="1725" y="45"/>
                  </a:lnTo>
                  <a:lnTo>
                    <a:pt x="1770" y="45"/>
                  </a:lnTo>
                  <a:lnTo>
                    <a:pt x="1815" y="30"/>
                  </a:lnTo>
                  <a:lnTo>
                    <a:pt x="1905" y="30"/>
                  </a:lnTo>
                  <a:lnTo>
                    <a:pt x="1950" y="30"/>
                  </a:lnTo>
                  <a:lnTo>
                    <a:pt x="1995" y="15"/>
                  </a:lnTo>
                  <a:lnTo>
                    <a:pt x="2085" y="15"/>
                  </a:lnTo>
                  <a:lnTo>
                    <a:pt x="2130" y="15"/>
                  </a:lnTo>
                  <a:lnTo>
                    <a:pt x="2175" y="15"/>
                  </a:lnTo>
                  <a:lnTo>
                    <a:pt x="2280" y="0"/>
                  </a:lnTo>
                  <a:lnTo>
                    <a:pt x="2325" y="0"/>
                  </a:lnTo>
                  <a:lnTo>
                    <a:pt x="2370" y="0"/>
                  </a:lnTo>
                  <a:lnTo>
                    <a:pt x="2460" y="0"/>
                  </a:lnTo>
                  <a:lnTo>
                    <a:pt x="2505" y="0"/>
                  </a:lnTo>
                  <a:lnTo>
                    <a:pt x="2550" y="0"/>
                  </a:lnTo>
                  <a:lnTo>
                    <a:pt x="2655" y="0"/>
                  </a:lnTo>
                  <a:lnTo>
                    <a:pt x="2700" y="0"/>
                  </a:lnTo>
                  <a:lnTo>
                    <a:pt x="2700" y="690"/>
                  </a:lnTo>
                  <a:lnTo>
                    <a:pt x="2325" y="1380"/>
                  </a:lnTo>
                  <a:close/>
                </a:path>
              </a:pathLst>
            </a:custGeom>
            <a:solidFill>
              <a:srgbClr val="993366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33" name="Freeform 21"/>
            <p:cNvSpPr>
              <a:spLocks/>
            </p:cNvSpPr>
            <p:nvPr/>
          </p:nvSpPr>
          <p:spPr bwMode="auto">
            <a:xfrm>
              <a:off x="5901" y="4360"/>
              <a:ext cx="3075" cy="1455"/>
            </a:xfrm>
            <a:custGeom>
              <a:avLst/>
              <a:gdLst/>
              <a:ahLst/>
              <a:cxnLst>
                <a:cxn ang="0">
                  <a:pos x="3075" y="45"/>
                </a:cxn>
                <a:cxn ang="0">
                  <a:pos x="3045" y="90"/>
                </a:cxn>
                <a:cxn ang="0">
                  <a:pos x="3030" y="120"/>
                </a:cxn>
                <a:cxn ang="0">
                  <a:pos x="2985" y="165"/>
                </a:cxn>
                <a:cxn ang="0">
                  <a:pos x="2940" y="225"/>
                </a:cxn>
                <a:cxn ang="0">
                  <a:pos x="2880" y="270"/>
                </a:cxn>
                <a:cxn ang="0">
                  <a:pos x="2805" y="315"/>
                </a:cxn>
                <a:cxn ang="0">
                  <a:pos x="2715" y="360"/>
                </a:cxn>
                <a:cxn ang="0">
                  <a:pos x="2610" y="390"/>
                </a:cxn>
                <a:cxn ang="0">
                  <a:pos x="2505" y="435"/>
                </a:cxn>
                <a:cxn ang="0">
                  <a:pos x="2385" y="465"/>
                </a:cxn>
                <a:cxn ang="0">
                  <a:pos x="2250" y="510"/>
                </a:cxn>
                <a:cxn ang="0">
                  <a:pos x="2100" y="540"/>
                </a:cxn>
                <a:cxn ang="0">
                  <a:pos x="1965" y="570"/>
                </a:cxn>
                <a:cxn ang="0">
                  <a:pos x="1845" y="585"/>
                </a:cxn>
                <a:cxn ang="0">
                  <a:pos x="1680" y="615"/>
                </a:cxn>
                <a:cxn ang="0">
                  <a:pos x="1515" y="630"/>
                </a:cxn>
                <a:cxn ang="0">
                  <a:pos x="1335" y="660"/>
                </a:cxn>
                <a:cxn ang="0">
                  <a:pos x="1155" y="675"/>
                </a:cxn>
                <a:cxn ang="0">
                  <a:pos x="975" y="690"/>
                </a:cxn>
                <a:cxn ang="0">
                  <a:pos x="795" y="690"/>
                </a:cxn>
                <a:cxn ang="0">
                  <a:pos x="600" y="705"/>
                </a:cxn>
                <a:cxn ang="0">
                  <a:pos x="420" y="705"/>
                </a:cxn>
                <a:cxn ang="0">
                  <a:pos x="225" y="705"/>
                </a:cxn>
                <a:cxn ang="0">
                  <a:pos x="45" y="690"/>
                </a:cxn>
                <a:cxn ang="0">
                  <a:pos x="45" y="1440"/>
                </a:cxn>
                <a:cxn ang="0">
                  <a:pos x="225" y="1455"/>
                </a:cxn>
                <a:cxn ang="0">
                  <a:pos x="420" y="1455"/>
                </a:cxn>
                <a:cxn ang="0">
                  <a:pos x="600" y="1455"/>
                </a:cxn>
                <a:cxn ang="0">
                  <a:pos x="795" y="1440"/>
                </a:cxn>
                <a:cxn ang="0">
                  <a:pos x="975" y="1440"/>
                </a:cxn>
                <a:cxn ang="0">
                  <a:pos x="1155" y="1425"/>
                </a:cxn>
                <a:cxn ang="0">
                  <a:pos x="1335" y="1410"/>
                </a:cxn>
                <a:cxn ang="0">
                  <a:pos x="1515" y="1380"/>
                </a:cxn>
                <a:cxn ang="0">
                  <a:pos x="1680" y="1365"/>
                </a:cxn>
                <a:cxn ang="0">
                  <a:pos x="1845" y="1335"/>
                </a:cxn>
                <a:cxn ang="0">
                  <a:pos x="1965" y="1320"/>
                </a:cxn>
                <a:cxn ang="0">
                  <a:pos x="2100" y="1290"/>
                </a:cxn>
                <a:cxn ang="0">
                  <a:pos x="2250" y="1260"/>
                </a:cxn>
                <a:cxn ang="0">
                  <a:pos x="2385" y="1215"/>
                </a:cxn>
                <a:cxn ang="0">
                  <a:pos x="2505" y="1185"/>
                </a:cxn>
                <a:cxn ang="0">
                  <a:pos x="2610" y="1140"/>
                </a:cxn>
                <a:cxn ang="0">
                  <a:pos x="2715" y="1110"/>
                </a:cxn>
                <a:cxn ang="0">
                  <a:pos x="2805" y="1065"/>
                </a:cxn>
                <a:cxn ang="0">
                  <a:pos x="2880" y="1020"/>
                </a:cxn>
                <a:cxn ang="0">
                  <a:pos x="2940" y="975"/>
                </a:cxn>
                <a:cxn ang="0">
                  <a:pos x="2985" y="915"/>
                </a:cxn>
                <a:cxn ang="0">
                  <a:pos x="3030" y="870"/>
                </a:cxn>
                <a:cxn ang="0">
                  <a:pos x="3045" y="840"/>
                </a:cxn>
                <a:cxn ang="0">
                  <a:pos x="3075" y="795"/>
                </a:cxn>
                <a:cxn ang="0">
                  <a:pos x="3075" y="0"/>
                </a:cxn>
              </a:cxnLst>
              <a:rect l="0" t="0" r="r" b="b"/>
              <a:pathLst>
                <a:path w="3075" h="1455">
                  <a:moveTo>
                    <a:pt x="3075" y="0"/>
                  </a:moveTo>
                  <a:lnTo>
                    <a:pt x="3075" y="15"/>
                  </a:lnTo>
                  <a:lnTo>
                    <a:pt x="3075" y="45"/>
                  </a:lnTo>
                  <a:lnTo>
                    <a:pt x="3060" y="45"/>
                  </a:lnTo>
                  <a:lnTo>
                    <a:pt x="3060" y="60"/>
                  </a:lnTo>
                  <a:lnTo>
                    <a:pt x="3045" y="90"/>
                  </a:lnTo>
                  <a:lnTo>
                    <a:pt x="3045" y="105"/>
                  </a:lnTo>
                  <a:lnTo>
                    <a:pt x="3045" y="120"/>
                  </a:lnTo>
                  <a:lnTo>
                    <a:pt x="3030" y="120"/>
                  </a:lnTo>
                  <a:lnTo>
                    <a:pt x="3015" y="150"/>
                  </a:lnTo>
                  <a:lnTo>
                    <a:pt x="3000" y="165"/>
                  </a:lnTo>
                  <a:lnTo>
                    <a:pt x="2985" y="165"/>
                  </a:lnTo>
                  <a:lnTo>
                    <a:pt x="2970" y="195"/>
                  </a:lnTo>
                  <a:lnTo>
                    <a:pt x="2955" y="210"/>
                  </a:lnTo>
                  <a:lnTo>
                    <a:pt x="2940" y="225"/>
                  </a:lnTo>
                  <a:lnTo>
                    <a:pt x="2910" y="240"/>
                  </a:lnTo>
                  <a:lnTo>
                    <a:pt x="2895" y="255"/>
                  </a:lnTo>
                  <a:lnTo>
                    <a:pt x="2880" y="270"/>
                  </a:lnTo>
                  <a:lnTo>
                    <a:pt x="2835" y="285"/>
                  </a:lnTo>
                  <a:lnTo>
                    <a:pt x="2820" y="300"/>
                  </a:lnTo>
                  <a:lnTo>
                    <a:pt x="2805" y="315"/>
                  </a:lnTo>
                  <a:lnTo>
                    <a:pt x="2775" y="315"/>
                  </a:lnTo>
                  <a:lnTo>
                    <a:pt x="2730" y="345"/>
                  </a:lnTo>
                  <a:lnTo>
                    <a:pt x="2715" y="360"/>
                  </a:lnTo>
                  <a:lnTo>
                    <a:pt x="2685" y="360"/>
                  </a:lnTo>
                  <a:lnTo>
                    <a:pt x="2640" y="390"/>
                  </a:lnTo>
                  <a:lnTo>
                    <a:pt x="2610" y="390"/>
                  </a:lnTo>
                  <a:lnTo>
                    <a:pt x="2580" y="405"/>
                  </a:lnTo>
                  <a:lnTo>
                    <a:pt x="2535" y="420"/>
                  </a:lnTo>
                  <a:lnTo>
                    <a:pt x="2505" y="435"/>
                  </a:lnTo>
                  <a:lnTo>
                    <a:pt x="2475" y="450"/>
                  </a:lnTo>
                  <a:lnTo>
                    <a:pt x="2415" y="465"/>
                  </a:lnTo>
                  <a:lnTo>
                    <a:pt x="2385" y="465"/>
                  </a:lnTo>
                  <a:lnTo>
                    <a:pt x="2340" y="480"/>
                  </a:lnTo>
                  <a:lnTo>
                    <a:pt x="2310" y="495"/>
                  </a:lnTo>
                  <a:lnTo>
                    <a:pt x="2250" y="510"/>
                  </a:lnTo>
                  <a:lnTo>
                    <a:pt x="2220" y="510"/>
                  </a:lnTo>
                  <a:lnTo>
                    <a:pt x="2175" y="525"/>
                  </a:lnTo>
                  <a:lnTo>
                    <a:pt x="2100" y="540"/>
                  </a:lnTo>
                  <a:lnTo>
                    <a:pt x="2070" y="540"/>
                  </a:lnTo>
                  <a:lnTo>
                    <a:pt x="2040" y="555"/>
                  </a:lnTo>
                  <a:lnTo>
                    <a:pt x="1965" y="570"/>
                  </a:lnTo>
                  <a:lnTo>
                    <a:pt x="1920" y="570"/>
                  </a:lnTo>
                  <a:lnTo>
                    <a:pt x="1875" y="585"/>
                  </a:lnTo>
                  <a:lnTo>
                    <a:pt x="1845" y="585"/>
                  </a:lnTo>
                  <a:lnTo>
                    <a:pt x="1755" y="600"/>
                  </a:lnTo>
                  <a:lnTo>
                    <a:pt x="1725" y="615"/>
                  </a:lnTo>
                  <a:lnTo>
                    <a:pt x="1680" y="615"/>
                  </a:lnTo>
                  <a:lnTo>
                    <a:pt x="1590" y="630"/>
                  </a:lnTo>
                  <a:lnTo>
                    <a:pt x="1560" y="630"/>
                  </a:lnTo>
                  <a:lnTo>
                    <a:pt x="1515" y="630"/>
                  </a:lnTo>
                  <a:lnTo>
                    <a:pt x="1425" y="645"/>
                  </a:lnTo>
                  <a:lnTo>
                    <a:pt x="1380" y="645"/>
                  </a:lnTo>
                  <a:lnTo>
                    <a:pt x="1335" y="660"/>
                  </a:lnTo>
                  <a:lnTo>
                    <a:pt x="1245" y="660"/>
                  </a:lnTo>
                  <a:lnTo>
                    <a:pt x="1200" y="660"/>
                  </a:lnTo>
                  <a:lnTo>
                    <a:pt x="1155" y="675"/>
                  </a:lnTo>
                  <a:lnTo>
                    <a:pt x="1110" y="675"/>
                  </a:lnTo>
                  <a:lnTo>
                    <a:pt x="1020" y="675"/>
                  </a:lnTo>
                  <a:lnTo>
                    <a:pt x="975" y="690"/>
                  </a:lnTo>
                  <a:lnTo>
                    <a:pt x="930" y="690"/>
                  </a:lnTo>
                  <a:lnTo>
                    <a:pt x="840" y="690"/>
                  </a:lnTo>
                  <a:lnTo>
                    <a:pt x="795" y="690"/>
                  </a:lnTo>
                  <a:lnTo>
                    <a:pt x="750" y="690"/>
                  </a:lnTo>
                  <a:lnTo>
                    <a:pt x="660" y="690"/>
                  </a:lnTo>
                  <a:lnTo>
                    <a:pt x="600" y="705"/>
                  </a:lnTo>
                  <a:lnTo>
                    <a:pt x="555" y="705"/>
                  </a:lnTo>
                  <a:lnTo>
                    <a:pt x="465" y="705"/>
                  </a:lnTo>
                  <a:lnTo>
                    <a:pt x="420" y="705"/>
                  </a:lnTo>
                  <a:lnTo>
                    <a:pt x="375" y="705"/>
                  </a:lnTo>
                  <a:lnTo>
                    <a:pt x="330" y="705"/>
                  </a:lnTo>
                  <a:lnTo>
                    <a:pt x="225" y="705"/>
                  </a:lnTo>
                  <a:lnTo>
                    <a:pt x="180" y="705"/>
                  </a:lnTo>
                  <a:lnTo>
                    <a:pt x="135" y="705"/>
                  </a:lnTo>
                  <a:lnTo>
                    <a:pt x="45" y="690"/>
                  </a:lnTo>
                  <a:lnTo>
                    <a:pt x="0" y="690"/>
                  </a:lnTo>
                  <a:lnTo>
                    <a:pt x="0" y="1440"/>
                  </a:lnTo>
                  <a:lnTo>
                    <a:pt x="45" y="1440"/>
                  </a:lnTo>
                  <a:lnTo>
                    <a:pt x="135" y="1455"/>
                  </a:lnTo>
                  <a:lnTo>
                    <a:pt x="180" y="1455"/>
                  </a:lnTo>
                  <a:lnTo>
                    <a:pt x="225" y="1455"/>
                  </a:lnTo>
                  <a:lnTo>
                    <a:pt x="330" y="1455"/>
                  </a:lnTo>
                  <a:lnTo>
                    <a:pt x="375" y="1455"/>
                  </a:lnTo>
                  <a:lnTo>
                    <a:pt x="420" y="1455"/>
                  </a:lnTo>
                  <a:lnTo>
                    <a:pt x="465" y="1455"/>
                  </a:lnTo>
                  <a:lnTo>
                    <a:pt x="555" y="1455"/>
                  </a:lnTo>
                  <a:lnTo>
                    <a:pt x="600" y="1455"/>
                  </a:lnTo>
                  <a:lnTo>
                    <a:pt x="660" y="1440"/>
                  </a:lnTo>
                  <a:lnTo>
                    <a:pt x="750" y="1440"/>
                  </a:lnTo>
                  <a:lnTo>
                    <a:pt x="795" y="1440"/>
                  </a:lnTo>
                  <a:lnTo>
                    <a:pt x="840" y="1440"/>
                  </a:lnTo>
                  <a:lnTo>
                    <a:pt x="930" y="1440"/>
                  </a:lnTo>
                  <a:lnTo>
                    <a:pt x="975" y="1440"/>
                  </a:lnTo>
                  <a:lnTo>
                    <a:pt x="1020" y="1425"/>
                  </a:lnTo>
                  <a:lnTo>
                    <a:pt x="1110" y="1425"/>
                  </a:lnTo>
                  <a:lnTo>
                    <a:pt x="1155" y="1425"/>
                  </a:lnTo>
                  <a:lnTo>
                    <a:pt x="1200" y="1410"/>
                  </a:lnTo>
                  <a:lnTo>
                    <a:pt x="1245" y="1410"/>
                  </a:lnTo>
                  <a:lnTo>
                    <a:pt x="1335" y="1410"/>
                  </a:lnTo>
                  <a:lnTo>
                    <a:pt x="1380" y="1395"/>
                  </a:lnTo>
                  <a:lnTo>
                    <a:pt x="1425" y="1395"/>
                  </a:lnTo>
                  <a:lnTo>
                    <a:pt x="1515" y="1380"/>
                  </a:lnTo>
                  <a:lnTo>
                    <a:pt x="1560" y="1380"/>
                  </a:lnTo>
                  <a:lnTo>
                    <a:pt x="1590" y="1380"/>
                  </a:lnTo>
                  <a:lnTo>
                    <a:pt x="1680" y="1365"/>
                  </a:lnTo>
                  <a:lnTo>
                    <a:pt x="1725" y="1365"/>
                  </a:lnTo>
                  <a:lnTo>
                    <a:pt x="1755" y="1350"/>
                  </a:lnTo>
                  <a:lnTo>
                    <a:pt x="1845" y="1335"/>
                  </a:lnTo>
                  <a:lnTo>
                    <a:pt x="1875" y="1335"/>
                  </a:lnTo>
                  <a:lnTo>
                    <a:pt x="1920" y="1320"/>
                  </a:lnTo>
                  <a:lnTo>
                    <a:pt x="1965" y="1320"/>
                  </a:lnTo>
                  <a:lnTo>
                    <a:pt x="2040" y="1305"/>
                  </a:lnTo>
                  <a:lnTo>
                    <a:pt x="2070" y="1290"/>
                  </a:lnTo>
                  <a:lnTo>
                    <a:pt x="2100" y="1290"/>
                  </a:lnTo>
                  <a:lnTo>
                    <a:pt x="2175" y="1275"/>
                  </a:lnTo>
                  <a:lnTo>
                    <a:pt x="2220" y="1260"/>
                  </a:lnTo>
                  <a:lnTo>
                    <a:pt x="2250" y="1260"/>
                  </a:lnTo>
                  <a:lnTo>
                    <a:pt x="2310" y="1245"/>
                  </a:lnTo>
                  <a:lnTo>
                    <a:pt x="2340" y="1230"/>
                  </a:lnTo>
                  <a:lnTo>
                    <a:pt x="2385" y="1215"/>
                  </a:lnTo>
                  <a:lnTo>
                    <a:pt x="2415" y="1215"/>
                  </a:lnTo>
                  <a:lnTo>
                    <a:pt x="2475" y="1200"/>
                  </a:lnTo>
                  <a:lnTo>
                    <a:pt x="2505" y="1185"/>
                  </a:lnTo>
                  <a:lnTo>
                    <a:pt x="2535" y="1170"/>
                  </a:lnTo>
                  <a:lnTo>
                    <a:pt x="2580" y="1155"/>
                  </a:lnTo>
                  <a:lnTo>
                    <a:pt x="2610" y="1140"/>
                  </a:lnTo>
                  <a:lnTo>
                    <a:pt x="2640" y="1140"/>
                  </a:lnTo>
                  <a:lnTo>
                    <a:pt x="2685" y="1110"/>
                  </a:lnTo>
                  <a:lnTo>
                    <a:pt x="2715" y="1110"/>
                  </a:lnTo>
                  <a:lnTo>
                    <a:pt x="2730" y="1095"/>
                  </a:lnTo>
                  <a:lnTo>
                    <a:pt x="2775" y="1065"/>
                  </a:lnTo>
                  <a:lnTo>
                    <a:pt x="2805" y="1065"/>
                  </a:lnTo>
                  <a:lnTo>
                    <a:pt x="2820" y="1050"/>
                  </a:lnTo>
                  <a:lnTo>
                    <a:pt x="2835" y="1035"/>
                  </a:lnTo>
                  <a:lnTo>
                    <a:pt x="2880" y="1020"/>
                  </a:lnTo>
                  <a:lnTo>
                    <a:pt x="2895" y="1005"/>
                  </a:lnTo>
                  <a:lnTo>
                    <a:pt x="2910" y="990"/>
                  </a:lnTo>
                  <a:lnTo>
                    <a:pt x="2940" y="975"/>
                  </a:lnTo>
                  <a:lnTo>
                    <a:pt x="2955" y="960"/>
                  </a:lnTo>
                  <a:lnTo>
                    <a:pt x="2970" y="945"/>
                  </a:lnTo>
                  <a:lnTo>
                    <a:pt x="2985" y="915"/>
                  </a:lnTo>
                  <a:lnTo>
                    <a:pt x="3000" y="915"/>
                  </a:lnTo>
                  <a:lnTo>
                    <a:pt x="3015" y="900"/>
                  </a:lnTo>
                  <a:lnTo>
                    <a:pt x="3030" y="870"/>
                  </a:lnTo>
                  <a:lnTo>
                    <a:pt x="3045" y="870"/>
                  </a:lnTo>
                  <a:lnTo>
                    <a:pt x="3045" y="855"/>
                  </a:lnTo>
                  <a:lnTo>
                    <a:pt x="3045" y="840"/>
                  </a:lnTo>
                  <a:lnTo>
                    <a:pt x="3060" y="810"/>
                  </a:lnTo>
                  <a:lnTo>
                    <a:pt x="3060" y="795"/>
                  </a:lnTo>
                  <a:lnTo>
                    <a:pt x="3075" y="795"/>
                  </a:lnTo>
                  <a:lnTo>
                    <a:pt x="3075" y="765"/>
                  </a:lnTo>
                  <a:lnTo>
                    <a:pt x="3075" y="750"/>
                  </a:lnTo>
                  <a:lnTo>
                    <a:pt x="3075" y="0"/>
                  </a:lnTo>
                  <a:close/>
                </a:path>
              </a:pathLst>
            </a:custGeom>
            <a:solidFill>
              <a:srgbClr val="4D4D8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34" name="Freeform 22"/>
            <p:cNvSpPr>
              <a:spLocks/>
            </p:cNvSpPr>
            <p:nvPr/>
          </p:nvSpPr>
          <p:spPr bwMode="auto">
            <a:xfrm>
              <a:off x="5901" y="3670"/>
              <a:ext cx="3075" cy="1395"/>
            </a:xfrm>
            <a:custGeom>
              <a:avLst/>
              <a:gdLst/>
              <a:ahLst/>
              <a:cxnLst>
                <a:cxn ang="0">
                  <a:pos x="510" y="0"/>
                </a:cxn>
                <a:cxn ang="0">
                  <a:pos x="705" y="0"/>
                </a:cxn>
                <a:cxn ang="0">
                  <a:pos x="885" y="15"/>
                </a:cxn>
                <a:cxn ang="0">
                  <a:pos x="1065" y="15"/>
                </a:cxn>
                <a:cxn ang="0">
                  <a:pos x="1245" y="30"/>
                </a:cxn>
                <a:cxn ang="0">
                  <a:pos x="1425" y="45"/>
                </a:cxn>
                <a:cxn ang="0">
                  <a:pos x="1590" y="75"/>
                </a:cxn>
                <a:cxn ang="0">
                  <a:pos x="1755" y="90"/>
                </a:cxn>
                <a:cxn ang="0">
                  <a:pos x="1920" y="120"/>
                </a:cxn>
                <a:cxn ang="0">
                  <a:pos x="2070" y="150"/>
                </a:cxn>
                <a:cxn ang="0">
                  <a:pos x="2220" y="180"/>
                </a:cxn>
                <a:cxn ang="0">
                  <a:pos x="2340" y="225"/>
                </a:cxn>
                <a:cxn ang="0">
                  <a:pos x="2475" y="255"/>
                </a:cxn>
                <a:cxn ang="0">
                  <a:pos x="2580" y="300"/>
                </a:cxn>
                <a:cxn ang="0">
                  <a:pos x="2685" y="330"/>
                </a:cxn>
                <a:cxn ang="0">
                  <a:pos x="2775" y="375"/>
                </a:cxn>
                <a:cxn ang="0">
                  <a:pos x="2850" y="420"/>
                </a:cxn>
                <a:cxn ang="0">
                  <a:pos x="2925" y="465"/>
                </a:cxn>
                <a:cxn ang="0">
                  <a:pos x="2985" y="510"/>
                </a:cxn>
                <a:cxn ang="0">
                  <a:pos x="3015" y="555"/>
                </a:cxn>
                <a:cxn ang="0">
                  <a:pos x="3045" y="615"/>
                </a:cxn>
                <a:cxn ang="0">
                  <a:pos x="3075" y="660"/>
                </a:cxn>
                <a:cxn ang="0">
                  <a:pos x="3075" y="705"/>
                </a:cxn>
                <a:cxn ang="0">
                  <a:pos x="3060" y="750"/>
                </a:cxn>
                <a:cxn ang="0">
                  <a:pos x="3045" y="810"/>
                </a:cxn>
                <a:cxn ang="0">
                  <a:pos x="3000" y="855"/>
                </a:cxn>
                <a:cxn ang="0">
                  <a:pos x="2955" y="900"/>
                </a:cxn>
                <a:cxn ang="0">
                  <a:pos x="2895" y="945"/>
                </a:cxn>
                <a:cxn ang="0">
                  <a:pos x="2820" y="990"/>
                </a:cxn>
                <a:cxn ang="0">
                  <a:pos x="2730" y="1035"/>
                </a:cxn>
                <a:cxn ang="0">
                  <a:pos x="2640" y="1080"/>
                </a:cxn>
                <a:cxn ang="0">
                  <a:pos x="2535" y="1110"/>
                </a:cxn>
                <a:cxn ang="0">
                  <a:pos x="2415" y="1155"/>
                </a:cxn>
                <a:cxn ang="0">
                  <a:pos x="2280" y="1185"/>
                </a:cxn>
                <a:cxn ang="0">
                  <a:pos x="2145" y="1215"/>
                </a:cxn>
                <a:cxn ang="0">
                  <a:pos x="1995" y="1245"/>
                </a:cxn>
                <a:cxn ang="0">
                  <a:pos x="1845" y="1275"/>
                </a:cxn>
                <a:cxn ang="0">
                  <a:pos x="1680" y="1305"/>
                </a:cxn>
                <a:cxn ang="0">
                  <a:pos x="1515" y="1320"/>
                </a:cxn>
                <a:cxn ang="0">
                  <a:pos x="1335" y="1350"/>
                </a:cxn>
                <a:cxn ang="0">
                  <a:pos x="1155" y="1365"/>
                </a:cxn>
                <a:cxn ang="0">
                  <a:pos x="975" y="1380"/>
                </a:cxn>
                <a:cxn ang="0">
                  <a:pos x="795" y="1380"/>
                </a:cxn>
                <a:cxn ang="0">
                  <a:pos x="600" y="1395"/>
                </a:cxn>
                <a:cxn ang="0">
                  <a:pos x="420" y="1395"/>
                </a:cxn>
                <a:cxn ang="0">
                  <a:pos x="225" y="1395"/>
                </a:cxn>
                <a:cxn ang="0">
                  <a:pos x="45" y="1380"/>
                </a:cxn>
                <a:cxn ang="0">
                  <a:pos x="375" y="0"/>
                </a:cxn>
              </a:cxnLst>
              <a:rect l="0" t="0" r="r" b="b"/>
              <a:pathLst>
                <a:path w="3075" h="1395">
                  <a:moveTo>
                    <a:pt x="375" y="0"/>
                  </a:moveTo>
                  <a:lnTo>
                    <a:pt x="420" y="0"/>
                  </a:lnTo>
                  <a:lnTo>
                    <a:pt x="510" y="0"/>
                  </a:lnTo>
                  <a:lnTo>
                    <a:pt x="555" y="0"/>
                  </a:lnTo>
                  <a:lnTo>
                    <a:pt x="600" y="0"/>
                  </a:lnTo>
                  <a:lnTo>
                    <a:pt x="705" y="0"/>
                  </a:lnTo>
                  <a:lnTo>
                    <a:pt x="750" y="0"/>
                  </a:lnTo>
                  <a:lnTo>
                    <a:pt x="795" y="0"/>
                  </a:lnTo>
                  <a:lnTo>
                    <a:pt x="885" y="15"/>
                  </a:lnTo>
                  <a:lnTo>
                    <a:pt x="930" y="15"/>
                  </a:lnTo>
                  <a:lnTo>
                    <a:pt x="975" y="15"/>
                  </a:lnTo>
                  <a:lnTo>
                    <a:pt x="1065" y="15"/>
                  </a:lnTo>
                  <a:lnTo>
                    <a:pt x="1110" y="30"/>
                  </a:lnTo>
                  <a:lnTo>
                    <a:pt x="1155" y="30"/>
                  </a:lnTo>
                  <a:lnTo>
                    <a:pt x="1245" y="30"/>
                  </a:lnTo>
                  <a:lnTo>
                    <a:pt x="1290" y="45"/>
                  </a:lnTo>
                  <a:lnTo>
                    <a:pt x="1335" y="45"/>
                  </a:lnTo>
                  <a:lnTo>
                    <a:pt x="1425" y="45"/>
                  </a:lnTo>
                  <a:lnTo>
                    <a:pt x="1470" y="60"/>
                  </a:lnTo>
                  <a:lnTo>
                    <a:pt x="1515" y="60"/>
                  </a:lnTo>
                  <a:lnTo>
                    <a:pt x="1590" y="75"/>
                  </a:lnTo>
                  <a:lnTo>
                    <a:pt x="1635" y="75"/>
                  </a:lnTo>
                  <a:lnTo>
                    <a:pt x="1680" y="90"/>
                  </a:lnTo>
                  <a:lnTo>
                    <a:pt x="1755" y="90"/>
                  </a:lnTo>
                  <a:lnTo>
                    <a:pt x="1800" y="105"/>
                  </a:lnTo>
                  <a:lnTo>
                    <a:pt x="1845" y="105"/>
                  </a:lnTo>
                  <a:lnTo>
                    <a:pt x="1920" y="120"/>
                  </a:lnTo>
                  <a:lnTo>
                    <a:pt x="1965" y="135"/>
                  </a:lnTo>
                  <a:lnTo>
                    <a:pt x="1995" y="135"/>
                  </a:lnTo>
                  <a:lnTo>
                    <a:pt x="2070" y="150"/>
                  </a:lnTo>
                  <a:lnTo>
                    <a:pt x="2100" y="165"/>
                  </a:lnTo>
                  <a:lnTo>
                    <a:pt x="2145" y="165"/>
                  </a:lnTo>
                  <a:lnTo>
                    <a:pt x="2220" y="180"/>
                  </a:lnTo>
                  <a:lnTo>
                    <a:pt x="2250" y="195"/>
                  </a:lnTo>
                  <a:lnTo>
                    <a:pt x="2280" y="195"/>
                  </a:lnTo>
                  <a:lnTo>
                    <a:pt x="2340" y="225"/>
                  </a:lnTo>
                  <a:lnTo>
                    <a:pt x="2385" y="225"/>
                  </a:lnTo>
                  <a:lnTo>
                    <a:pt x="2415" y="240"/>
                  </a:lnTo>
                  <a:lnTo>
                    <a:pt x="2475" y="255"/>
                  </a:lnTo>
                  <a:lnTo>
                    <a:pt x="2505" y="270"/>
                  </a:lnTo>
                  <a:lnTo>
                    <a:pt x="2535" y="270"/>
                  </a:lnTo>
                  <a:lnTo>
                    <a:pt x="2580" y="300"/>
                  </a:lnTo>
                  <a:lnTo>
                    <a:pt x="2610" y="300"/>
                  </a:lnTo>
                  <a:lnTo>
                    <a:pt x="2640" y="315"/>
                  </a:lnTo>
                  <a:lnTo>
                    <a:pt x="2685" y="330"/>
                  </a:lnTo>
                  <a:lnTo>
                    <a:pt x="2715" y="345"/>
                  </a:lnTo>
                  <a:lnTo>
                    <a:pt x="2730" y="360"/>
                  </a:lnTo>
                  <a:lnTo>
                    <a:pt x="2775" y="375"/>
                  </a:lnTo>
                  <a:lnTo>
                    <a:pt x="2805" y="390"/>
                  </a:lnTo>
                  <a:lnTo>
                    <a:pt x="2820" y="405"/>
                  </a:lnTo>
                  <a:lnTo>
                    <a:pt x="2850" y="420"/>
                  </a:lnTo>
                  <a:lnTo>
                    <a:pt x="2880" y="435"/>
                  </a:lnTo>
                  <a:lnTo>
                    <a:pt x="2895" y="450"/>
                  </a:lnTo>
                  <a:lnTo>
                    <a:pt x="2925" y="465"/>
                  </a:lnTo>
                  <a:lnTo>
                    <a:pt x="2940" y="480"/>
                  </a:lnTo>
                  <a:lnTo>
                    <a:pt x="2955" y="495"/>
                  </a:lnTo>
                  <a:lnTo>
                    <a:pt x="2985" y="510"/>
                  </a:lnTo>
                  <a:lnTo>
                    <a:pt x="2985" y="525"/>
                  </a:lnTo>
                  <a:lnTo>
                    <a:pt x="3000" y="540"/>
                  </a:lnTo>
                  <a:lnTo>
                    <a:pt x="3015" y="555"/>
                  </a:lnTo>
                  <a:lnTo>
                    <a:pt x="3030" y="570"/>
                  </a:lnTo>
                  <a:lnTo>
                    <a:pt x="3045" y="585"/>
                  </a:lnTo>
                  <a:lnTo>
                    <a:pt x="3045" y="615"/>
                  </a:lnTo>
                  <a:lnTo>
                    <a:pt x="3060" y="615"/>
                  </a:lnTo>
                  <a:lnTo>
                    <a:pt x="3060" y="630"/>
                  </a:lnTo>
                  <a:lnTo>
                    <a:pt x="3075" y="660"/>
                  </a:lnTo>
                  <a:lnTo>
                    <a:pt x="3075" y="675"/>
                  </a:lnTo>
                  <a:lnTo>
                    <a:pt x="3075" y="675"/>
                  </a:lnTo>
                  <a:lnTo>
                    <a:pt x="3075" y="705"/>
                  </a:lnTo>
                  <a:lnTo>
                    <a:pt x="3075" y="720"/>
                  </a:lnTo>
                  <a:lnTo>
                    <a:pt x="3075" y="735"/>
                  </a:lnTo>
                  <a:lnTo>
                    <a:pt x="3060" y="750"/>
                  </a:lnTo>
                  <a:lnTo>
                    <a:pt x="3060" y="765"/>
                  </a:lnTo>
                  <a:lnTo>
                    <a:pt x="3045" y="780"/>
                  </a:lnTo>
                  <a:lnTo>
                    <a:pt x="3045" y="810"/>
                  </a:lnTo>
                  <a:lnTo>
                    <a:pt x="3030" y="810"/>
                  </a:lnTo>
                  <a:lnTo>
                    <a:pt x="3015" y="825"/>
                  </a:lnTo>
                  <a:lnTo>
                    <a:pt x="3000" y="855"/>
                  </a:lnTo>
                  <a:lnTo>
                    <a:pt x="2985" y="855"/>
                  </a:lnTo>
                  <a:lnTo>
                    <a:pt x="2985" y="870"/>
                  </a:lnTo>
                  <a:lnTo>
                    <a:pt x="2955" y="900"/>
                  </a:lnTo>
                  <a:lnTo>
                    <a:pt x="2940" y="915"/>
                  </a:lnTo>
                  <a:lnTo>
                    <a:pt x="2925" y="915"/>
                  </a:lnTo>
                  <a:lnTo>
                    <a:pt x="2895" y="945"/>
                  </a:lnTo>
                  <a:lnTo>
                    <a:pt x="2880" y="960"/>
                  </a:lnTo>
                  <a:lnTo>
                    <a:pt x="2850" y="960"/>
                  </a:lnTo>
                  <a:lnTo>
                    <a:pt x="2820" y="990"/>
                  </a:lnTo>
                  <a:lnTo>
                    <a:pt x="2805" y="1005"/>
                  </a:lnTo>
                  <a:lnTo>
                    <a:pt x="2775" y="1005"/>
                  </a:lnTo>
                  <a:lnTo>
                    <a:pt x="2730" y="1035"/>
                  </a:lnTo>
                  <a:lnTo>
                    <a:pt x="2715" y="1050"/>
                  </a:lnTo>
                  <a:lnTo>
                    <a:pt x="2685" y="1050"/>
                  </a:lnTo>
                  <a:lnTo>
                    <a:pt x="2640" y="1080"/>
                  </a:lnTo>
                  <a:lnTo>
                    <a:pt x="2610" y="1080"/>
                  </a:lnTo>
                  <a:lnTo>
                    <a:pt x="2580" y="1095"/>
                  </a:lnTo>
                  <a:lnTo>
                    <a:pt x="2535" y="1110"/>
                  </a:lnTo>
                  <a:lnTo>
                    <a:pt x="2505" y="1125"/>
                  </a:lnTo>
                  <a:lnTo>
                    <a:pt x="2475" y="1140"/>
                  </a:lnTo>
                  <a:lnTo>
                    <a:pt x="2415" y="1155"/>
                  </a:lnTo>
                  <a:lnTo>
                    <a:pt x="2385" y="1155"/>
                  </a:lnTo>
                  <a:lnTo>
                    <a:pt x="2340" y="1170"/>
                  </a:lnTo>
                  <a:lnTo>
                    <a:pt x="2280" y="1185"/>
                  </a:lnTo>
                  <a:lnTo>
                    <a:pt x="2250" y="1200"/>
                  </a:lnTo>
                  <a:lnTo>
                    <a:pt x="2220" y="1200"/>
                  </a:lnTo>
                  <a:lnTo>
                    <a:pt x="2145" y="1215"/>
                  </a:lnTo>
                  <a:lnTo>
                    <a:pt x="2100" y="1230"/>
                  </a:lnTo>
                  <a:lnTo>
                    <a:pt x="2070" y="1230"/>
                  </a:lnTo>
                  <a:lnTo>
                    <a:pt x="1995" y="1245"/>
                  </a:lnTo>
                  <a:lnTo>
                    <a:pt x="1965" y="1260"/>
                  </a:lnTo>
                  <a:lnTo>
                    <a:pt x="1920" y="1260"/>
                  </a:lnTo>
                  <a:lnTo>
                    <a:pt x="1845" y="1275"/>
                  </a:lnTo>
                  <a:lnTo>
                    <a:pt x="1800" y="1290"/>
                  </a:lnTo>
                  <a:lnTo>
                    <a:pt x="1755" y="1290"/>
                  </a:lnTo>
                  <a:lnTo>
                    <a:pt x="1680" y="1305"/>
                  </a:lnTo>
                  <a:lnTo>
                    <a:pt x="1635" y="1305"/>
                  </a:lnTo>
                  <a:lnTo>
                    <a:pt x="1590" y="1320"/>
                  </a:lnTo>
                  <a:lnTo>
                    <a:pt x="1515" y="1320"/>
                  </a:lnTo>
                  <a:lnTo>
                    <a:pt x="1470" y="1335"/>
                  </a:lnTo>
                  <a:lnTo>
                    <a:pt x="1425" y="1335"/>
                  </a:lnTo>
                  <a:lnTo>
                    <a:pt x="1335" y="1350"/>
                  </a:lnTo>
                  <a:lnTo>
                    <a:pt x="1290" y="1350"/>
                  </a:lnTo>
                  <a:lnTo>
                    <a:pt x="1245" y="1350"/>
                  </a:lnTo>
                  <a:lnTo>
                    <a:pt x="1155" y="1365"/>
                  </a:lnTo>
                  <a:lnTo>
                    <a:pt x="1110" y="1365"/>
                  </a:lnTo>
                  <a:lnTo>
                    <a:pt x="1065" y="1365"/>
                  </a:lnTo>
                  <a:lnTo>
                    <a:pt x="975" y="1380"/>
                  </a:lnTo>
                  <a:lnTo>
                    <a:pt x="930" y="1380"/>
                  </a:lnTo>
                  <a:lnTo>
                    <a:pt x="885" y="1380"/>
                  </a:lnTo>
                  <a:lnTo>
                    <a:pt x="795" y="1380"/>
                  </a:lnTo>
                  <a:lnTo>
                    <a:pt x="750" y="1380"/>
                  </a:lnTo>
                  <a:lnTo>
                    <a:pt x="705" y="1380"/>
                  </a:lnTo>
                  <a:lnTo>
                    <a:pt x="600" y="1395"/>
                  </a:lnTo>
                  <a:lnTo>
                    <a:pt x="555" y="1395"/>
                  </a:lnTo>
                  <a:lnTo>
                    <a:pt x="510" y="1395"/>
                  </a:lnTo>
                  <a:lnTo>
                    <a:pt x="420" y="1395"/>
                  </a:lnTo>
                  <a:lnTo>
                    <a:pt x="375" y="1395"/>
                  </a:lnTo>
                  <a:lnTo>
                    <a:pt x="330" y="1395"/>
                  </a:lnTo>
                  <a:lnTo>
                    <a:pt x="225" y="1395"/>
                  </a:lnTo>
                  <a:lnTo>
                    <a:pt x="180" y="1395"/>
                  </a:lnTo>
                  <a:lnTo>
                    <a:pt x="135" y="1395"/>
                  </a:lnTo>
                  <a:lnTo>
                    <a:pt x="45" y="1380"/>
                  </a:lnTo>
                  <a:lnTo>
                    <a:pt x="0" y="1380"/>
                  </a:lnTo>
                  <a:lnTo>
                    <a:pt x="375" y="690"/>
                  </a:lnTo>
                  <a:lnTo>
                    <a:pt x="375" y="0"/>
                  </a:lnTo>
                  <a:close/>
                </a:path>
              </a:pathLst>
            </a:custGeom>
            <a:solidFill>
              <a:srgbClr val="9999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35" name="Rectangle 23"/>
            <p:cNvSpPr>
              <a:spLocks noChangeArrowheads="1"/>
            </p:cNvSpPr>
            <p:nvPr/>
          </p:nvSpPr>
          <p:spPr bwMode="auto">
            <a:xfrm>
              <a:off x="6966" y="4060"/>
              <a:ext cx="535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hangingPunct="0"/>
              <a:r>
                <a:rPr lang="es-ES" sz="1500">
                  <a:latin typeface="Times New Roman" pitchFamily="18" charset="0"/>
                </a:rPr>
                <a:t>52,20%</a:t>
              </a:r>
              <a:endParaRPr lang="es-E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90136" name="Rectangle 24"/>
            <p:cNvSpPr>
              <a:spLocks noChangeArrowheads="1"/>
            </p:cNvSpPr>
            <p:nvPr/>
          </p:nvSpPr>
          <p:spPr bwMode="auto">
            <a:xfrm>
              <a:off x="4565" y="4136"/>
              <a:ext cx="535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hangingPunct="0"/>
              <a:r>
                <a:rPr lang="es-ES" sz="1500">
                  <a:latin typeface="Times New Roman" pitchFamily="18" charset="0"/>
                </a:rPr>
                <a:t>47,80%</a:t>
              </a:r>
              <a:endParaRPr lang="es-E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90137" name="Rectangle 25"/>
            <p:cNvSpPr>
              <a:spLocks noChangeArrowheads="1"/>
            </p:cNvSpPr>
            <p:nvPr/>
          </p:nvSpPr>
          <p:spPr bwMode="auto">
            <a:xfrm>
              <a:off x="7356" y="5785"/>
              <a:ext cx="1860" cy="855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38" name="Rectangle 26"/>
            <p:cNvSpPr>
              <a:spLocks noChangeArrowheads="1"/>
            </p:cNvSpPr>
            <p:nvPr/>
          </p:nvSpPr>
          <p:spPr bwMode="auto">
            <a:xfrm>
              <a:off x="7461" y="5935"/>
              <a:ext cx="150" cy="150"/>
            </a:xfrm>
            <a:prstGeom prst="rect">
              <a:avLst/>
            </a:prstGeom>
            <a:solidFill>
              <a:srgbClr val="99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39" name="Rectangle 27"/>
            <p:cNvSpPr>
              <a:spLocks noChangeArrowheads="1"/>
            </p:cNvSpPr>
            <p:nvPr/>
          </p:nvSpPr>
          <p:spPr bwMode="auto">
            <a:xfrm>
              <a:off x="7671" y="5861"/>
              <a:ext cx="555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hangingPunct="0"/>
              <a:r>
                <a:rPr lang="es-ES">
                  <a:solidFill>
                    <a:srgbClr val="000000"/>
                  </a:solidFill>
                  <a:latin typeface="Times New Roman" pitchFamily="18" charset="0"/>
                </a:rPr>
                <a:t>Ocupados</a:t>
              </a:r>
              <a:endParaRPr lang="es-E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90140" name="Rectangle 28"/>
            <p:cNvSpPr>
              <a:spLocks noChangeArrowheads="1"/>
            </p:cNvSpPr>
            <p:nvPr/>
          </p:nvSpPr>
          <p:spPr bwMode="auto">
            <a:xfrm>
              <a:off x="7461" y="6340"/>
              <a:ext cx="150" cy="150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41" name="Rectangle 29"/>
            <p:cNvSpPr>
              <a:spLocks noChangeArrowheads="1"/>
            </p:cNvSpPr>
            <p:nvPr/>
          </p:nvSpPr>
          <p:spPr bwMode="auto">
            <a:xfrm>
              <a:off x="7671" y="6265"/>
              <a:ext cx="740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hangingPunct="0"/>
              <a:r>
                <a:rPr lang="es-ES">
                  <a:solidFill>
                    <a:srgbClr val="000000"/>
                  </a:solidFill>
                  <a:latin typeface="Times New Roman" pitchFamily="18" charset="0"/>
                </a:rPr>
                <a:t>Desocupados</a:t>
              </a:r>
              <a:endParaRPr lang="es-E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90142" name="Rectangle 30"/>
            <p:cNvSpPr>
              <a:spLocks noChangeArrowheads="1"/>
            </p:cNvSpPr>
            <p:nvPr/>
          </p:nvSpPr>
          <p:spPr bwMode="auto">
            <a:xfrm>
              <a:off x="3036" y="2680"/>
              <a:ext cx="6660" cy="408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90119" name="Line 7"/>
          <p:cNvSpPr>
            <a:spLocks noChangeShapeType="1"/>
          </p:cNvSpPr>
          <p:nvPr/>
        </p:nvSpPr>
        <p:spPr bwMode="auto">
          <a:xfrm flipH="1">
            <a:off x="3124200" y="2362200"/>
            <a:ext cx="1219200" cy="6858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90120" name="Line 8"/>
          <p:cNvSpPr>
            <a:spLocks noChangeShapeType="1"/>
          </p:cNvSpPr>
          <p:nvPr/>
        </p:nvSpPr>
        <p:spPr bwMode="auto">
          <a:xfrm>
            <a:off x="4724400" y="2362200"/>
            <a:ext cx="1066800" cy="7620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1026"/>
          <p:cNvSpPr txBox="1">
            <a:spLocks noChangeArrowheads="1"/>
          </p:cNvSpPr>
          <p:nvPr/>
        </p:nvSpPr>
        <p:spPr bwMode="auto">
          <a:xfrm>
            <a:off x="381000" y="1371600"/>
            <a:ext cx="190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 b="1">
                <a:solidFill>
                  <a:schemeClr val="accent2"/>
                </a:solidFill>
              </a:rPr>
              <a:t>Pesca</a:t>
            </a:r>
            <a:endParaRPr lang="es-ES" sz="1600" b="1">
              <a:solidFill>
                <a:schemeClr val="accent2"/>
              </a:solidFill>
            </a:endParaRPr>
          </a:p>
        </p:txBody>
      </p:sp>
      <p:sp>
        <p:nvSpPr>
          <p:cNvPr id="95235" name="Text Box 1027"/>
          <p:cNvSpPr txBox="1">
            <a:spLocks noChangeArrowheads="1"/>
          </p:cNvSpPr>
          <p:nvPr/>
        </p:nvSpPr>
        <p:spPr bwMode="auto">
          <a:xfrm>
            <a:off x="457200" y="762000"/>
            <a:ext cx="3962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</a:rPr>
              <a:t>ACTIVIDADES ECONÓMICAS</a:t>
            </a:r>
            <a:endParaRPr lang="es-ES" sz="1600" b="1">
              <a:solidFill>
                <a:schemeClr val="tx1"/>
              </a:solidFill>
            </a:endParaRPr>
          </a:p>
        </p:txBody>
      </p:sp>
      <p:sp>
        <p:nvSpPr>
          <p:cNvPr id="95236" name="Text Box 1028"/>
          <p:cNvSpPr txBox="1">
            <a:spLocks noChangeArrowheads="1"/>
          </p:cNvSpPr>
          <p:nvPr/>
        </p:nvSpPr>
        <p:spPr bwMode="auto">
          <a:xfrm>
            <a:off x="1371600" y="1219200"/>
            <a:ext cx="66294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Tx/>
              <a:buChar char="•"/>
            </a:pPr>
            <a:r>
              <a:rPr lang="es-ES_tradnl" sz="1600" b="1">
                <a:solidFill>
                  <a:schemeClr val="tx1"/>
                </a:solidFill>
                <a:cs typeface="Times New Roman" pitchFamily="18" charset="0"/>
              </a:rPr>
              <a:t> 789</a:t>
            </a:r>
            <a:r>
              <a:rPr lang="es-ES" sz="1600" b="1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s-ES_tradnl" sz="1600" b="1">
                <a:solidFill>
                  <a:schemeClr val="tx1"/>
                </a:solidFill>
                <a:cs typeface="Times New Roman" pitchFamily="18" charset="0"/>
              </a:rPr>
              <a:t>pescadores artesanales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ES_tradnl" sz="1600" b="1">
                <a:solidFill>
                  <a:schemeClr val="tx1"/>
                </a:solidFill>
                <a:cs typeface="Times New Roman" pitchFamily="18" charset="0"/>
              </a:rPr>
              <a:t> 509 larveros</a:t>
            </a:r>
            <a:r>
              <a:rPr lang="es-ES" sz="1600" b="1">
                <a:solidFill>
                  <a:schemeClr val="tx1"/>
                </a:solidFill>
                <a:cs typeface="Times New Roman" pitchFamily="18" charset="0"/>
              </a:rPr>
              <a:t> </a:t>
            </a:r>
            <a:endParaRPr lang="es-ES" sz="1600" b="1">
              <a:solidFill>
                <a:schemeClr val="tx1"/>
              </a:solidFill>
            </a:endParaRPr>
          </a:p>
        </p:txBody>
      </p:sp>
      <p:sp>
        <p:nvSpPr>
          <p:cNvPr id="95237" name="Text Box 1029"/>
          <p:cNvSpPr txBox="1">
            <a:spLocks noChangeArrowheads="1"/>
          </p:cNvSpPr>
          <p:nvPr/>
        </p:nvSpPr>
        <p:spPr bwMode="auto">
          <a:xfrm>
            <a:off x="5029200" y="0"/>
            <a:ext cx="411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400" b="1">
                <a:solidFill>
                  <a:schemeClr val="accent2"/>
                </a:solidFill>
              </a:rPr>
              <a:t>Características Generales del cantón Playas</a:t>
            </a:r>
            <a:endParaRPr lang="es-ES" sz="1400" b="1">
              <a:solidFill>
                <a:schemeClr val="accent2"/>
              </a:solidFill>
            </a:endParaRPr>
          </a:p>
          <a:p>
            <a:pPr algn="l">
              <a:spcBef>
                <a:spcPct val="50000"/>
              </a:spcBef>
            </a:pP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95238" name="Text Box 1030"/>
          <p:cNvSpPr txBox="1">
            <a:spLocks noChangeArrowheads="1"/>
          </p:cNvSpPr>
          <p:nvPr/>
        </p:nvSpPr>
        <p:spPr bwMode="auto">
          <a:xfrm>
            <a:off x="381000" y="381000"/>
            <a:ext cx="5943600" cy="366713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 b="1">
                <a:solidFill>
                  <a:schemeClr val="accent2"/>
                </a:solidFill>
              </a:rPr>
              <a:t>Información Socio-económica </a:t>
            </a:r>
            <a:endParaRPr lang="es-ES" sz="1800" b="1">
              <a:solidFill>
                <a:schemeClr val="accent2"/>
              </a:solidFill>
            </a:endParaRPr>
          </a:p>
        </p:txBody>
      </p:sp>
      <p:sp>
        <p:nvSpPr>
          <p:cNvPr id="95241" name="Text Box 1033"/>
          <p:cNvSpPr txBox="1">
            <a:spLocks noChangeArrowheads="1"/>
          </p:cNvSpPr>
          <p:nvPr/>
        </p:nvSpPr>
        <p:spPr bwMode="auto">
          <a:xfrm>
            <a:off x="4648200" y="1371600"/>
            <a:ext cx="449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 b="1">
                <a:solidFill>
                  <a:schemeClr val="tx1"/>
                </a:solidFill>
              </a:rPr>
              <a:t>1298  </a:t>
            </a:r>
            <a:r>
              <a:rPr lang="es-ES_tradnl" sz="1600" b="1">
                <a:solidFill>
                  <a:schemeClr val="tx1"/>
                </a:solidFill>
              </a:rPr>
              <a:t> personas dedicadas a la actividad </a:t>
            </a:r>
            <a:endParaRPr lang="es-ES" sz="1600" b="1">
              <a:solidFill>
                <a:schemeClr val="tx1"/>
              </a:solidFill>
            </a:endParaRPr>
          </a:p>
        </p:txBody>
      </p:sp>
      <p:sp>
        <p:nvSpPr>
          <p:cNvPr id="95242" name="AutoShape 1034"/>
          <p:cNvSpPr>
            <a:spLocks/>
          </p:cNvSpPr>
          <p:nvPr/>
        </p:nvSpPr>
        <p:spPr bwMode="auto">
          <a:xfrm>
            <a:off x="1219200" y="1295400"/>
            <a:ext cx="76200" cy="609600"/>
          </a:xfrm>
          <a:prstGeom prst="lef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5243" name="AutoShape 1035"/>
          <p:cNvSpPr>
            <a:spLocks/>
          </p:cNvSpPr>
          <p:nvPr/>
        </p:nvSpPr>
        <p:spPr bwMode="auto">
          <a:xfrm>
            <a:off x="4267200" y="1295400"/>
            <a:ext cx="228600" cy="533400"/>
          </a:xfrm>
          <a:prstGeom prst="rightBrace">
            <a:avLst>
              <a:gd name="adj1" fmla="val 19444"/>
              <a:gd name="adj2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66912" name="Object 1024"/>
          <p:cNvGraphicFramePr>
            <a:graphicFrameLocks noChangeAspect="1"/>
          </p:cNvGraphicFramePr>
          <p:nvPr/>
        </p:nvGraphicFramePr>
        <p:xfrm>
          <a:off x="1447800" y="2057400"/>
          <a:ext cx="4191000" cy="1757363"/>
        </p:xfrm>
        <a:graphic>
          <a:graphicData uri="http://schemas.openxmlformats.org/presentationml/2006/ole">
            <p:oleObj spid="_x0000_s166912" name="Imagen" r:id="rId3" imgW="5614560" imgH="3973680" progId="Word.Picture.8">
              <p:embed/>
            </p:oleObj>
          </a:graphicData>
        </a:graphic>
      </p:graphicFrame>
      <p:graphicFrame>
        <p:nvGraphicFramePr>
          <p:cNvPr id="166913" name="Object 1025"/>
          <p:cNvGraphicFramePr>
            <a:graphicFrameLocks noChangeAspect="1"/>
          </p:cNvGraphicFramePr>
          <p:nvPr/>
        </p:nvGraphicFramePr>
        <p:xfrm>
          <a:off x="152400" y="4800600"/>
          <a:ext cx="4114800" cy="1905000"/>
        </p:xfrm>
        <a:graphic>
          <a:graphicData uri="http://schemas.openxmlformats.org/presentationml/2006/ole">
            <p:oleObj spid="_x0000_s166913" name="Gráfico" r:id="rId4" imgW="5105851" imgH="2686320" progId="Excel.Chart.8">
              <p:embed/>
            </p:oleObj>
          </a:graphicData>
        </a:graphic>
      </p:graphicFrame>
      <p:sp>
        <p:nvSpPr>
          <p:cNvPr id="95247" name="Text Box 1039"/>
          <p:cNvSpPr txBox="1">
            <a:spLocks noChangeArrowheads="1"/>
          </p:cNvSpPr>
          <p:nvPr/>
        </p:nvSpPr>
        <p:spPr bwMode="auto">
          <a:xfrm>
            <a:off x="2133600" y="2057400"/>
            <a:ext cx="3886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400" b="1">
                <a:solidFill>
                  <a:schemeClr val="tx1"/>
                </a:solidFill>
              </a:rPr>
              <a:t>INFORMACIÓN</a:t>
            </a:r>
            <a:r>
              <a:rPr lang="es-ES_tradnl" sz="1600" b="1">
                <a:solidFill>
                  <a:schemeClr val="tx1"/>
                </a:solidFill>
              </a:rPr>
              <a:t> </a:t>
            </a:r>
            <a:r>
              <a:rPr lang="es-ES_tradnl" sz="1400" b="1">
                <a:solidFill>
                  <a:schemeClr val="tx1"/>
                </a:solidFill>
              </a:rPr>
              <a:t>PORCENTUAL</a:t>
            </a:r>
            <a:endParaRPr lang="es-ES" sz="1400" b="1">
              <a:solidFill>
                <a:schemeClr val="tx1"/>
              </a:solidFill>
            </a:endParaRPr>
          </a:p>
        </p:txBody>
      </p:sp>
      <p:graphicFrame>
        <p:nvGraphicFramePr>
          <p:cNvPr id="166914" name="Object 1026"/>
          <p:cNvGraphicFramePr>
            <a:graphicFrameLocks noChangeAspect="1"/>
          </p:cNvGraphicFramePr>
          <p:nvPr/>
        </p:nvGraphicFramePr>
        <p:xfrm>
          <a:off x="4876800" y="4800600"/>
          <a:ext cx="4114800" cy="1892300"/>
        </p:xfrm>
        <a:graphic>
          <a:graphicData uri="http://schemas.openxmlformats.org/presentationml/2006/ole">
            <p:oleObj spid="_x0000_s166914" name="Gráfico" r:id="rId5" imgW="4429520" imgH="2400840" progId="Excel.Chart.8">
              <p:embed/>
            </p:oleObj>
          </a:graphicData>
        </a:graphic>
      </p:graphicFrame>
      <p:sp>
        <p:nvSpPr>
          <p:cNvPr id="95249" name="Text Box 1041"/>
          <p:cNvSpPr txBox="1">
            <a:spLocks noChangeArrowheads="1"/>
          </p:cNvSpPr>
          <p:nvPr/>
        </p:nvSpPr>
        <p:spPr bwMode="auto">
          <a:xfrm>
            <a:off x="1219200" y="4495800"/>
            <a:ext cx="1981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</a:rPr>
              <a:t>Pescadores</a:t>
            </a:r>
            <a:endParaRPr lang="es-ES" sz="1600" b="1">
              <a:solidFill>
                <a:schemeClr val="tx1"/>
              </a:solidFill>
            </a:endParaRPr>
          </a:p>
        </p:txBody>
      </p:sp>
      <p:sp>
        <p:nvSpPr>
          <p:cNvPr id="95250" name="Text Box 1042"/>
          <p:cNvSpPr txBox="1">
            <a:spLocks noChangeArrowheads="1"/>
          </p:cNvSpPr>
          <p:nvPr/>
        </p:nvSpPr>
        <p:spPr bwMode="auto">
          <a:xfrm>
            <a:off x="6019800" y="4464050"/>
            <a:ext cx="1981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</a:rPr>
              <a:t>Larveros</a:t>
            </a:r>
            <a:endParaRPr lang="es-ES" sz="1600" b="1">
              <a:solidFill>
                <a:schemeClr val="tx1"/>
              </a:solidFill>
            </a:endParaRPr>
          </a:p>
        </p:txBody>
      </p:sp>
      <p:sp>
        <p:nvSpPr>
          <p:cNvPr id="95252" name="Rectangle 1044"/>
          <p:cNvSpPr>
            <a:spLocks noChangeArrowheads="1"/>
          </p:cNvSpPr>
          <p:nvPr/>
        </p:nvSpPr>
        <p:spPr bwMode="auto">
          <a:xfrm>
            <a:off x="0" y="4343400"/>
            <a:ext cx="9144000" cy="2514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5253" name="Text Box 1045"/>
          <p:cNvSpPr txBox="1">
            <a:spLocks noChangeArrowheads="1"/>
          </p:cNvSpPr>
          <p:nvPr/>
        </p:nvSpPr>
        <p:spPr bwMode="auto">
          <a:xfrm>
            <a:off x="228600" y="3962400"/>
            <a:ext cx="449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 b="1">
                <a:solidFill>
                  <a:schemeClr val="accent2"/>
                </a:solidFill>
              </a:rPr>
              <a:t>DISTRIBUCIÓN POR LOCALIDAD:</a:t>
            </a:r>
            <a:endParaRPr lang="es-ES" sz="1600" b="1">
              <a:solidFill>
                <a:schemeClr val="accent2"/>
              </a:solidFill>
            </a:endParaRPr>
          </a:p>
        </p:txBody>
      </p:sp>
      <p:sp>
        <p:nvSpPr>
          <p:cNvPr id="95254" name="Text Box 1046"/>
          <p:cNvSpPr txBox="1">
            <a:spLocks noChangeArrowheads="1"/>
          </p:cNvSpPr>
          <p:nvPr/>
        </p:nvSpPr>
        <p:spPr bwMode="auto">
          <a:xfrm>
            <a:off x="6096000" y="1981200"/>
            <a:ext cx="2362200" cy="5905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>
                <a:solidFill>
                  <a:schemeClr val="tx1"/>
                </a:solidFill>
              </a:rPr>
              <a:t>Corresponde el 17.3% de la PEA</a:t>
            </a:r>
            <a:endParaRPr lang="es-ES" sz="1600">
              <a:solidFill>
                <a:schemeClr val="tx1"/>
              </a:solidFill>
            </a:endParaRPr>
          </a:p>
        </p:txBody>
      </p:sp>
      <p:sp>
        <p:nvSpPr>
          <p:cNvPr id="95255" name="Line 1047"/>
          <p:cNvSpPr>
            <a:spLocks noChangeShapeType="1"/>
          </p:cNvSpPr>
          <p:nvPr/>
        </p:nvSpPr>
        <p:spPr bwMode="auto">
          <a:xfrm>
            <a:off x="7315200" y="1676400"/>
            <a:ext cx="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5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5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5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5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5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5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5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5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5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5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5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5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5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6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6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5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5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4" grpId="0" autoUpdateAnimBg="0"/>
      <p:bldP spid="95235" grpId="0" autoUpdateAnimBg="0"/>
      <p:bldP spid="95236" grpId="0" autoUpdateAnimBg="0"/>
      <p:bldP spid="95237" grpId="0" autoUpdateAnimBg="0"/>
      <p:bldP spid="95238" grpId="0" animBg="1" autoUpdateAnimBg="0"/>
      <p:bldP spid="95241" grpId="0" autoUpdateAnimBg="0"/>
      <p:bldP spid="95242" grpId="0" animBg="1"/>
      <p:bldP spid="95243" grpId="0" animBg="1"/>
      <p:bldOleChart spid="166913" grpId="0"/>
      <p:bldP spid="95247" grpId="0" autoUpdateAnimBg="0"/>
      <p:bldOleChart spid="166914" grpId="0"/>
      <p:bldP spid="95249" grpId="0" autoUpdateAnimBg="0"/>
      <p:bldP spid="95250" grpId="0" autoUpdateAnimBg="0"/>
      <p:bldP spid="95252" grpId="0" animBg="1"/>
      <p:bldP spid="9525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245" name="Picture 109" descr="C:\WINDOWS\TEMP\SAT213.TMP"/>
          <p:cNvPicPr>
            <a:picLocks noChangeAspect="1" noChangeArrowheads="1"/>
          </p:cNvPicPr>
          <p:nvPr/>
        </p:nvPicPr>
        <p:blipFill>
          <a:blip r:embed="rId3">
            <a:lum bright="26000" contrast="-34000"/>
          </a:blip>
          <a:srcRect t="6732"/>
          <a:stretch>
            <a:fillRect/>
          </a:stretch>
        </p:blipFill>
        <p:spPr bwMode="auto">
          <a:xfrm>
            <a:off x="457200" y="762000"/>
            <a:ext cx="8382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1" name="Rectangle 5"/>
          <p:cNvSpPr>
            <a:spLocks noChangeArrowheads="1"/>
          </p:cNvSpPr>
          <p:nvPr/>
        </p:nvSpPr>
        <p:spPr bwMode="auto">
          <a:xfrm>
            <a:off x="0" y="884238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800" b="1">
                <a:solidFill>
                  <a:schemeClr val="tx1"/>
                </a:solidFill>
                <a:cs typeface="Times New Roman" pitchFamily="18" charset="0"/>
              </a:rPr>
              <a:t>A</a:t>
            </a:r>
            <a:r>
              <a:rPr lang="es-ES" sz="1800" b="1">
                <a:solidFill>
                  <a:schemeClr val="tx1"/>
                </a:solidFill>
                <a:cs typeface="Times New Roman" pitchFamily="18" charset="0"/>
              </a:rPr>
              <a:t>ctividad pesquera artesanal en el cantón  </a:t>
            </a:r>
            <a:r>
              <a:rPr lang="es-ES_tradnl" sz="1800" b="1">
                <a:solidFill>
                  <a:schemeClr val="tx1"/>
                </a:solidFill>
                <a:cs typeface="Times New Roman" pitchFamily="18" charset="0"/>
              </a:rPr>
              <a:t>P</a:t>
            </a:r>
            <a:r>
              <a:rPr lang="es-ES" sz="1800" b="1">
                <a:solidFill>
                  <a:schemeClr val="tx1"/>
                </a:solidFill>
                <a:cs typeface="Times New Roman" pitchFamily="18" charset="0"/>
              </a:rPr>
              <a:t>layas</a:t>
            </a:r>
            <a:r>
              <a:rPr lang="es-ES" sz="1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eaLnBrk="0" hangingPunct="0"/>
            <a:endParaRPr lang="es-ES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167936" name="Object 1024"/>
          <p:cNvGraphicFramePr>
            <a:graphicFrameLocks noChangeAspect="1"/>
          </p:cNvGraphicFramePr>
          <p:nvPr/>
        </p:nvGraphicFramePr>
        <p:xfrm>
          <a:off x="1717675" y="1290638"/>
          <a:ext cx="5708650" cy="5186362"/>
        </p:xfrm>
        <a:graphic>
          <a:graphicData uri="http://schemas.openxmlformats.org/presentationml/2006/ole">
            <p:oleObj spid="_x0000_s167936" name="Documento" r:id="rId4" imgW="5708880" imgH="4277520" progId="Word.Document.8">
              <p:embed/>
            </p:oleObj>
          </a:graphicData>
        </a:graphic>
      </p:graphicFrame>
      <p:sp>
        <p:nvSpPr>
          <p:cNvPr id="91243" name="Text Box 107"/>
          <p:cNvSpPr txBox="1">
            <a:spLocks noChangeArrowheads="1"/>
          </p:cNvSpPr>
          <p:nvPr/>
        </p:nvSpPr>
        <p:spPr bwMode="auto">
          <a:xfrm>
            <a:off x="381000" y="381000"/>
            <a:ext cx="5943600" cy="366713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 b="1">
                <a:solidFill>
                  <a:schemeClr val="accent2"/>
                </a:solidFill>
              </a:rPr>
              <a:t>Información Socio-económica </a:t>
            </a:r>
            <a:endParaRPr lang="es-ES" sz="1800" b="1">
              <a:solidFill>
                <a:schemeClr val="accent2"/>
              </a:solidFill>
            </a:endParaRPr>
          </a:p>
        </p:txBody>
      </p:sp>
      <p:sp>
        <p:nvSpPr>
          <p:cNvPr id="91244" name="Text Box 108"/>
          <p:cNvSpPr txBox="1">
            <a:spLocks noChangeArrowheads="1"/>
          </p:cNvSpPr>
          <p:nvPr/>
        </p:nvSpPr>
        <p:spPr bwMode="auto">
          <a:xfrm>
            <a:off x="5029200" y="0"/>
            <a:ext cx="411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400" b="1">
                <a:solidFill>
                  <a:schemeClr val="accent2"/>
                </a:solidFill>
              </a:rPr>
              <a:t>Características Generales del cantón Playas</a:t>
            </a:r>
            <a:endParaRPr lang="es-ES" sz="1400" b="1">
              <a:solidFill>
                <a:schemeClr val="accent2"/>
              </a:solidFill>
            </a:endParaRPr>
          </a:p>
          <a:p>
            <a:pPr algn="l">
              <a:spcBef>
                <a:spcPct val="50000"/>
              </a:spcBef>
            </a:pPr>
            <a:endParaRPr lang="es-ES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381000" y="381000"/>
            <a:ext cx="5943600" cy="366713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 b="1">
                <a:solidFill>
                  <a:schemeClr val="accent2"/>
                </a:solidFill>
              </a:rPr>
              <a:t>Información Socio-económica </a:t>
            </a:r>
            <a:endParaRPr lang="es-ES" sz="1800" b="1">
              <a:solidFill>
                <a:schemeClr val="accent2"/>
              </a:solidFill>
            </a:endParaRPr>
          </a:p>
        </p:txBody>
      </p:sp>
      <p:sp>
        <p:nvSpPr>
          <p:cNvPr id="96259" name="Text Box 3"/>
          <p:cNvSpPr txBox="1">
            <a:spLocks noChangeArrowheads="1"/>
          </p:cNvSpPr>
          <p:nvPr/>
        </p:nvSpPr>
        <p:spPr bwMode="auto">
          <a:xfrm>
            <a:off x="5029200" y="0"/>
            <a:ext cx="411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400" b="1">
                <a:solidFill>
                  <a:schemeClr val="accent2"/>
                </a:solidFill>
              </a:rPr>
              <a:t>Características Generales del cantón Playas</a:t>
            </a:r>
            <a:endParaRPr lang="es-ES" sz="1400" b="1">
              <a:solidFill>
                <a:schemeClr val="accent2"/>
              </a:solidFill>
            </a:endParaRPr>
          </a:p>
          <a:p>
            <a:pPr algn="l">
              <a:spcBef>
                <a:spcPct val="50000"/>
              </a:spcBef>
            </a:pP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533400" y="914400"/>
            <a:ext cx="3124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800" b="1">
                <a:solidFill>
                  <a:schemeClr val="tx1"/>
                </a:solidFill>
                <a:cs typeface="Times New Roman" pitchFamily="18" charset="0"/>
              </a:rPr>
              <a:t>Infraestructura social</a:t>
            </a:r>
            <a:r>
              <a:rPr lang="es-ES" sz="1800" b="1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2286000" y="1371600"/>
            <a:ext cx="6324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1600" b="1">
                <a:solidFill>
                  <a:schemeClr val="tx1"/>
                </a:solidFill>
                <a:cs typeface="Times New Roman" pitchFamily="18" charset="0"/>
              </a:rPr>
              <a:t>46,10% de su población presenta algún tipo de necesidades básicas insatisfechas </a:t>
            </a:r>
          </a:p>
        </p:txBody>
      </p:sp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685800" y="14478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 b="1">
                <a:solidFill>
                  <a:schemeClr val="accent2"/>
                </a:solidFill>
              </a:rPr>
              <a:t>PLAYAS</a:t>
            </a:r>
            <a:endParaRPr lang="es-ES" sz="1800" b="1">
              <a:solidFill>
                <a:schemeClr val="accent2"/>
              </a:solidFill>
            </a:endParaRPr>
          </a:p>
        </p:txBody>
      </p:sp>
      <p:sp>
        <p:nvSpPr>
          <p:cNvPr id="96266" name="Text Box 10"/>
          <p:cNvSpPr txBox="1">
            <a:spLocks noChangeArrowheads="1"/>
          </p:cNvSpPr>
          <p:nvPr/>
        </p:nvSpPr>
        <p:spPr bwMode="auto">
          <a:xfrm>
            <a:off x="609600" y="2362200"/>
            <a:ext cx="1905000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</a:rPr>
              <a:t>Educación</a:t>
            </a:r>
            <a:endParaRPr lang="es-ES" sz="1600" b="1">
              <a:solidFill>
                <a:schemeClr val="tx1"/>
              </a:solidFill>
            </a:endParaRPr>
          </a:p>
        </p:txBody>
      </p:sp>
      <p:sp>
        <p:nvSpPr>
          <p:cNvPr id="96267" name="Text Box 11"/>
          <p:cNvSpPr txBox="1">
            <a:spLocks noChangeArrowheads="1"/>
          </p:cNvSpPr>
          <p:nvPr/>
        </p:nvSpPr>
        <p:spPr bwMode="auto">
          <a:xfrm>
            <a:off x="2895600" y="2362200"/>
            <a:ext cx="5867400" cy="31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</a:t>
            </a:r>
            <a:r>
              <a:rPr lang="es-ES_tradnl" sz="1600">
                <a:solidFill>
                  <a:schemeClr val="tx1"/>
                </a:solidFill>
                <a:cs typeface="Times New Roman" pitchFamily="18" charset="0"/>
              </a:rPr>
              <a:t>A</a:t>
            </a:r>
            <a:r>
              <a:rPr lang="es-ES" sz="1400" b="1">
                <a:solidFill>
                  <a:schemeClr val="tx1"/>
                </a:solidFill>
                <a:cs typeface="Times New Roman" pitchFamily="18" charset="0"/>
              </a:rPr>
              <a:t>ctualmente </a:t>
            </a:r>
            <a:r>
              <a:rPr lang="es-ES_tradnl" sz="1400" b="1">
                <a:solidFill>
                  <a:schemeClr val="tx1"/>
                </a:solidFill>
                <a:cs typeface="Times New Roman" pitchFamily="18" charset="0"/>
              </a:rPr>
              <a:t>la cabecera cantonal </a:t>
            </a:r>
            <a:r>
              <a:rPr lang="es-ES" sz="1400" b="1">
                <a:solidFill>
                  <a:schemeClr val="tx1"/>
                </a:solidFill>
                <a:cs typeface="Times New Roman" pitchFamily="18" charset="0"/>
              </a:rPr>
              <a:t>cuenta  con</a:t>
            </a:r>
            <a:r>
              <a:rPr lang="es-ES_tradnl" sz="1400" b="1">
                <a:solidFill>
                  <a:schemeClr val="tx1"/>
                </a:solidFill>
                <a:cs typeface="Times New Roman" pitchFamily="18" charset="0"/>
              </a:rPr>
              <a:t>:</a:t>
            </a:r>
          </a:p>
          <a:p>
            <a:pPr algn="just">
              <a:spcBef>
                <a:spcPct val="50000"/>
              </a:spcBef>
            </a:pPr>
            <a:r>
              <a:rPr lang="es-ES_tradnl" sz="1400" b="1">
                <a:solidFill>
                  <a:schemeClr val="tx1"/>
                </a:solidFill>
                <a:cs typeface="Times New Roman" pitchFamily="18" charset="0"/>
              </a:rPr>
              <a:t> -C</a:t>
            </a:r>
            <a:r>
              <a:rPr lang="es-ES" sz="1400" b="1">
                <a:solidFill>
                  <a:schemeClr val="tx1"/>
                </a:solidFill>
                <a:cs typeface="Times New Roman" pitchFamily="18" charset="0"/>
              </a:rPr>
              <a:t>entros de Instrucción secundaria, con especialidades de Comercio, Humanidades Modernas, Mecánica Automotriz e informática </a:t>
            </a:r>
            <a:r>
              <a:rPr lang="es-ES_tradnl" sz="1400" b="1">
                <a:solidFill>
                  <a:schemeClr val="tx1"/>
                </a:solidFill>
                <a:cs typeface="Times New Roman" pitchFamily="18" charset="0"/>
              </a:rPr>
              <a:t>( </a:t>
            </a:r>
            <a:r>
              <a:rPr lang="es-ES" sz="1400" b="1">
                <a:solidFill>
                  <a:schemeClr val="tx1"/>
                </a:solidFill>
                <a:cs typeface="Times New Roman" pitchFamily="18" charset="0"/>
              </a:rPr>
              <a:t> 3 colegios son fiscales </a:t>
            </a:r>
            <a:r>
              <a:rPr lang="es-ES_tradnl" sz="1400" b="1">
                <a:solidFill>
                  <a:schemeClr val="tx1"/>
                </a:solidFill>
                <a:cs typeface="Times New Roman" pitchFamily="18" charset="0"/>
              </a:rPr>
              <a:t>- 6</a:t>
            </a:r>
            <a:r>
              <a:rPr lang="es-ES" sz="1400" b="1">
                <a:solidFill>
                  <a:schemeClr val="tx1"/>
                </a:solidFill>
                <a:cs typeface="Times New Roman" pitchFamily="18" charset="0"/>
              </a:rPr>
              <a:t> particulares</a:t>
            </a:r>
            <a:r>
              <a:rPr lang="es-ES_tradnl" sz="1400" b="1">
                <a:solidFill>
                  <a:schemeClr val="tx1"/>
                </a:solidFill>
                <a:cs typeface="Times New Roman" pitchFamily="18" charset="0"/>
              </a:rPr>
              <a:t>)</a:t>
            </a:r>
            <a:r>
              <a:rPr lang="es-ES" sz="1400" b="1">
                <a:solidFill>
                  <a:schemeClr val="tx1"/>
                </a:solidFill>
                <a:cs typeface="Times New Roman" pitchFamily="18" charset="0"/>
              </a:rPr>
              <a:t> </a:t>
            </a:r>
            <a:endParaRPr lang="es-ES_tradnl" sz="1400" b="1">
              <a:solidFill>
                <a:schemeClr val="tx1"/>
              </a:solidFill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1400" b="1">
                <a:solidFill>
                  <a:schemeClr val="tx1"/>
                </a:solidFill>
                <a:cs typeface="Times New Roman" pitchFamily="18" charset="0"/>
              </a:rPr>
              <a:t>-</a:t>
            </a:r>
            <a:r>
              <a:rPr lang="es-ES" sz="1400" b="1">
                <a:solidFill>
                  <a:schemeClr val="tx1"/>
                </a:solidFill>
                <a:cs typeface="Times New Roman" pitchFamily="18" charset="0"/>
              </a:rPr>
              <a:t>En  lo referente a establecimientos de educación primaria existen 27 centros   (10 escuelas son fiscales, 14 particulares y 3 municipales.)</a:t>
            </a:r>
            <a:endParaRPr lang="es-ES_tradnl" sz="1400" b="1">
              <a:solidFill>
                <a:schemeClr val="tx1"/>
              </a:solidFill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1400" b="1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 Los graduados de los colegios salen a otros cantones para realizar estudios Universitarios (Espol de Guayaquil,Santa Elena, Libertad o pueden estudiar dependiendo de la carrera en la extensión de la UPSE.</a:t>
            </a:r>
          </a:p>
          <a:p>
            <a:pPr algn="just">
              <a:spcBef>
                <a:spcPct val="50000"/>
              </a:spcBef>
            </a:pPr>
            <a:r>
              <a:rPr lang="es-ES_tradnl" sz="1400" b="1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El porcentaje de analfabetos en Playas es de: 6.50%</a:t>
            </a:r>
            <a:endParaRPr lang="es-ES" sz="1400" b="1">
              <a:solidFill>
                <a:schemeClr val="tx1"/>
              </a:solidFill>
            </a:endParaRPr>
          </a:p>
        </p:txBody>
      </p:sp>
      <p:grpSp>
        <p:nvGrpSpPr>
          <p:cNvPr id="96297" name="Group 41"/>
          <p:cNvGrpSpPr>
            <a:grpSpLocks/>
          </p:cNvGrpSpPr>
          <p:nvPr/>
        </p:nvGrpSpPr>
        <p:grpSpPr bwMode="auto">
          <a:xfrm>
            <a:off x="228600" y="2895600"/>
            <a:ext cx="2590800" cy="3276600"/>
            <a:chOff x="-4" y="-4"/>
            <a:chExt cx="2136" cy="2713"/>
          </a:xfrm>
        </p:grpSpPr>
        <p:grpSp>
          <p:nvGrpSpPr>
            <p:cNvPr id="96295" name="Group 39"/>
            <p:cNvGrpSpPr>
              <a:grpSpLocks/>
            </p:cNvGrpSpPr>
            <p:nvPr/>
          </p:nvGrpSpPr>
          <p:grpSpPr bwMode="auto">
            <a:xfrm>
              <a:off x="0" y="0"/>
              <a:ext cx="2128" cy="2705"/>
              <a:chOff x="0" y="0"/>
              <a:chExt cx="2128" cy="2705"/>
            </a:xfrm>
          </p:grpSpPr>
          <p:grpSp>
            <p:nvGrpSpPr>
              <p:cNvPr id="96278" name="Group 22"/>
              <p:cNvGrpSpPr>
                <a:grpSpLocks/>
              </p:cNvGrpSpPr>
              <p:nvPr/>
            </p:nvGrpSpPr>
            <p:grpSpPr bwMode="auto">
              <a:xfrm>
                <a:off x="0" y="0"/>
                <a:ext cx="1574" cy="518"/>
                <a:chOff x="0" y="0"/>
                <a:chExt cx="1574" cy="518"/>
              </a:xfrm>
            </p:grpSpPr>
            <p:sp>
              <p:nvSpPr>
                <p:cNvPr id="96268" name="Rectangle 12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1518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l"/>
                  <a:r>
                    <a:rPr lang="es-ES" b="1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ÍNDICE DE DESARROLLO EDUCATIVO</a:t>
                  </a:r>
                </a:p>
                <a:p>
                  <a:pPr algn="l" eaLnBrk="0" hangingPunct="0"/>
                  <a:endParaRPr lang="es-ES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6277" name="Rectangle 2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574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6280" name="Group 24"/>
              <p:cNvGrpSpPr>
                <a:grpSpLocks/>
              </p:cNvGrpSpPr>
              <p:nvPr/>
            </p:nvGrpSpPr>
            <p:grpSpPr bwMode="auto">
              <a:xfrm>
                <a:off x="1574" y="0"/>
                <a:ext cx="554" cy="518"/>
                <a:chOff x="1574" y="0"/>
                <a:chExt cx="554" cy="518"/>
              </a:xfrm>
            </p:grpSpPr>
            <p:sp>
              <p:nvSpPr>
                <p:cNvPr id="96269" name="Rectangle 13"/>
                <p:cNvSpPr>
                  <a:spLocks noChangeArrowheads="1"/>
                </p:cNvSpPr>
                <p:nvPr/>
              </p:nvSpPr>
              <p:spPr bwMode="auto">
                <a:xfrm>
                  <a:off x="1602" y="0"/>
                  <a:ext cx="498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l"/>
                  <a:r>
                    <a:rPr lang="es-ES" b="1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      </a:t>
                  </a:r>
                </a:p>
                <a:p>
                  <a:pPr algn="l" eaLnBrk="0" hangingPunct="0"/>
                  <a:r>
                    <a:rPr lang="es-ES" b="1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     52.28</a:t>
                  </a:r>
                </a:p>
                <a:p>
                  <a:pPr algn="l" eaLnBrk="0" hangingPunct="0"/>
                  <a:endParaRPr lang="es-ES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6279" name="Rectangle 23"/>
                <p:cNvSpPr>
                  <a:spLocks noChangeArrowheads="1"/>
                </p:cNvSpPr>
                <p:nvPr/>
              </p:nvSpPr>
              <p:spPr bwMode="auto">
                <a:xfrm>
                  <a:off x="1574" y="0"/>
                  <a:ext cx="554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6282" name="Group 26"/>
              <p:cNvGrpSpPr>
                <a:grpSpLocks/>
              </p:cNvGrpSpPr>
              <p:nvPr/>
            </p:nvGrpSpPr>
            <p:grpSpPr bwMode="auto">
              <a:xfrm>
                <a:off x="0" y="518"/>
                <a:ext cx="1574" cy="633"/>
                <a:chOff x="0" y="518"/>
                <a:chExt cx="1574" cy="633"/>
              </a:xfrm>
            </p:grpSpPr>
            <p:sp>
              <p:nvSpPr>
                <p:cNvPr id="96270" name="Rectangle 14"/>
                <p:cNvSpPr>
                  <a:spLocks noChangeArrowheads="1"/>
                </p:cNvSpPr>
                <p:nvPr/>
              </p:nvSpPr>
              <p:spPr bwMode="auto">
                <a:xfrm>
                  <a:off x="28" y="518"/>
                  <a:ext cx="1518" cy="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l">
                    <a:tabLst>
                      <a:tab pos="228600" algn="l"/>
                    </a:tabLst>
                  </a:pPr>
                  <a:r>
                    <a:rPr lang="es-ES">
                      <a:solidFill>
                        <a:schemeClr val="tx1"/>
                      </a:solidFill>
                      <a:latin typeface="Symbol" pitchFamily="18" charset="2"/>
                      <a:cs typeface="Times New Roman" pitchFamily="18" charset="0"/>
                    </a:rPr>
                    <a:t>·</a:t>
                  </a:r>
                  <a:r>
                    <a:rPr lang="es-ES" sz="7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       </a:t>
                  </a:r>
                  <a:r>
                    <a:rPr lang="es-ES">
                      <a:solidFill>
                        <a:schemeClr val="tx1"/>
                      </a:solidFill>
                      <a:cs typeface="Times New Roman" pitchFamily="18" charset="0"/>
                    </a:rPr>
                    <a:t>Promedio de años de escolaridad de la población adulta (%)</a:t>
                  </a:r>
                  <a:endParaRPr lang="es-ES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l" eaLnBrk="0" hangingPunct="0">
                    <a:tabLst>
                      <a:tab pos="228600" algn="l"/>
                    </a:tabLst>
                  </a:pPr>
                  <a:endParaRPr lang="es-ES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6281" name="Rectangle 25"/>
                <p:cNvSpPr>
                  <a:spLocks noChangeArrowheads="1"/>
                </p:cNvSpPr>
                <p:nvPr/>
              </p:nvSpPr>
              <p:spPr bwMode="auto">
                <a:xfrm>
                  <a:off x="0" y="518"/>
                  <a:ext cx="1574" cy="63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6284" name="Group 28"/>
              <p:cNvGrpSpPr>
                <a:grpSpLocks/>
              </p:cNvGrpSpPr>
              <p:nvPr/>
            </p:nvGrpSpPr>
            <p:grpSpPr bwMode="auto">
              <a:xfrm>
                <a:off x="1574" y="518"/>
                <a:ext cx="554" cy="633"/>
                <a:chOff x="1574" y="518"/>
                <a:chExt cx="554" cy="633"/>
              </a:xfrm>
            </p:grpSpPr>
            <p:sp>
              <p:nvSpPr>
                <p:cNvPr id="96271" name="Rectangle 15"/>
                <p:cNvSpPr>
                  <a:spLocks noChangeArrowheads="1"/>
                </p:cNvSpPr>
                <p:nvPr/>
              </p:nvSpPr>
              <p:spPr bwMode="auto">
                <a:xfrm>
                  <a:off x="1602" y="518"/>
                  <a:ext cx="498" cy="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l"/>
                  <a:r>
                    <a:rPr lang="es-ES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</a:p>
                <a:p>
                  <a:pPr algn="l" eaLnBrk="0" hangingPunct="0"/>
                  <a:r>
                    <a:rPr lang="es-ES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       5.90</a:t>
                  </a:r>
                </a:p>
                <a:p>
                  <a:pPr algn="l" eaLnBrk="0" hangingPunct="0"/>
                  <a:endParaRPr lang="es-ES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6283" name="Rectangle 27"/>
                <p:cNvSpPr>
                  <a:spLocks noChangeArrowheads="1"/>
                </p:cNvSpPr>
                <p:nvPr/>
              </p:nvSpPr>
              <p:spPr bwMode="auto">
                <a:xfrm>
                  <a:off x="1574" y="518"/>
                  <a:ext cx="554" cy="63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6286" name="Group 30"/>
              <p:cNvGrpSpPr>
                <a:grpSpLocks/>
              </p:cNvGrpSpPr>
              <p:nvPr/>
            </p:nvGrpSpPr>
            <p:grpSpPr bwMode="auto">
              <a:xfrm>
                <a:off x="0" y="1151"/>
                <a:ext cx="1574" cy="518"/>
                <a:chOff x="0" y="1151"/>
                <a:chExt cx="1574" cy="518"/>
              </a:xfrm>
            </p:grpSpPr>
            <p:sp>
              <p:nvSpPr>
                <p:cNvPr id="96272" name="Rectangle 16"/>
                <p:cNvSpPr>
                  <a:spLocks noChangeArrowheads="1"/>
                </p:cNvSpPr>
                <p:nvPr/>
              </p:nvSpPr>
              <p:spPr bwMode="auto">
                <a:xfrm>
                  <a:off x="28" y="1151"/>
                  <a:ext cx="1518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l">
                    <a:tabLst>
                      <a:tab pos="228600" algn="l"/>
                    </a:tabLst>
                  </a:pPr>
                  <a:r>
                    <a:rPr lang="es-ES">
                      <a:solidFill>
                        <a:schemeClr val="tx1"/>
                      </a:solidFill>
                      <a:latin typeface="Symbol" pitchFamily="18" charset="2"/>
                      <a:cs typeface="Times New Roman" pitchFamily="18" charset="0"/>
                    </a:rPr>
                    <a:t>·</a:t>
                  </a:r>
                  <a:r>
                    <a:rPr lang="es-ES" sz="7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       </a:t>
                  </a:r>
                  <a:r>
                    <a:rPr lang="es-ES">
                      <a:solidFill>
                        <a:schemeClr val="tx1"/>
                      </a:solidFill>
                      <a:cs typeface="Times New Roman" pitchFamily="18" charset="0"/>
                    </a:rPr>
                    <a:t>Analfabetismo de hombres de 15 años y más años (%)</a:t>
                  </a:r>
                  <a:endParaRPr lang="es-ES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l" eaLnBrk="0" hangingPunct="0">
                    <a:tabLst>
                      <a:tab pos="228600" algn="l"/>
                    </a:tabLst>
                  </a:pPr>
                  <a:endParaRPr lang="es-ES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6285" name="Rectangle 29"/>
                <p:cNvSpPr>
                  <a:spLocks noChangeArrowheads="1"/>
                </p:cNvSpPr>
                <p:nvPr/>
              </p:nvSpPr>
              <p:spPr bwMode="auto">
                <a:xfrm>
                  <a:off x="0" y="1151"/>
                  <a:ext cx="1574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6288" name="Group 32"/>
              <p:cNvGrpSpPr>
                <a:grpSpLocks/>
              </p:cNvGrpSpPr>
              <p:nvPr/>
            </p:nvGrpSpPr>
            <p:grpSpPr bwMode="auto">
              <a:xfrm>
                <a:off x="1574" y="1151"/>
                <a:ext cx="554" cy="518"/>
                <a:chOff x="1574" y="1151"/>
                <a:chExt cx="554" cy="518"/>
              </a:xfrm>
            </p:grpSpPr>
            <p:sp>
              <p:nvSpPr>
                <p:cNvPr id="96273" name="Rectangle 17"/>
                <p:cNvSpPr>
                  <a:spLocks noChangeArrowheads="1"/>
                </p:cNvSpPr>
                <p:nvPr/>
              </p:nvSpPr>
              <p:spPr bwMode="auto">
                <a:xfrm>
                  <a:off x="1602" y="1151"/>
                  <a:ext cx="498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l"/>
                  <a:r>
                    <a:rPr lang="es-ES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l" eaLnBrk="0" hangingPunct="0"/>
                  <a:r>
                    <a:rPr lang="es-ES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       6.50</a:t>
                  </a:r>
                </a:p>
                <a:p>
                  <a:pPr algn="l" eaLnBrk="0" hangingPunct="0"/>
                  <a:endParaRPr lang="es-ES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6287" name="Rectangle 31"/>
                <p:cNvSpPr>
                  <a:spLocks noChangeArrowheads="1"/>
                </p:cNvSpPr>
                <p:nvPr/>
              </p:nvSpPr>
              <p:spPr bwMode="auto">
                <a:xfrm>
                  <a:off x="1574" y="1151"/>
                  <a:ext cx="554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6290" name="Group 34"/>
              <p:cNvGrpSpPr>
                <a:grpSpLocks/>
              </p:cNvGrpSpPr>
              <p:nvPr/>
            </p:nvGrpSpPr>
            <p:grpSpPr bwMode="auto">
              <a:xfrm>
                <a:off x="0" y="1669"/>
                <a:ext cx="1574" cy="518"/>
                <a:chOff x="0" y="1669"/>
                <a:chExt cx="1574" cy="518"/>
              </a:xfrm>
            </p:grpSpPr>
            <p:sp>
              <p:nvSpPr>
                <p:cNvPr id="96274" name="Rectangle 18"/>
                <p:cNvSpPr>
                  <a:spLocks noChangeArrowheads="1"/>
                </p:cNvSpPr>
                <p:nvPr/>
              </p:nvSpPr>
              <p:spPr bwMode="auto">
                <a:xfrm>
                  <a:off x="28" y="1669"/>
                  <a:ext cx="1518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l">
                    <a:tabLst>
                      <a:tab pos="228600" algn="l"/>
                    </a:tabLst>
                  </a:pPr>
                  <a:r>
                    <a:rPr lang="es-ES">
                      <a:solidFill>
                        <a:schemeClr val="tx1"/>
                      </a:solidFill>
                      <a:latin typeface="Symbol" pitchFamily="18" charset="2"/>
                      <a:cs typeface="Times New Roman" pitchFamily="18" charset="0"/>
                    </a:rPr>
                    <a:t>·</a:t>
                  </a:r>
                  <a:r>
                    <a:rPr lang="es-ES" sz="7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       </a:t>
                  </a:r>
                  <a:r>
                    <a:rPr lang="es-ES">
                      <a:solidFill>
                        <a:schemeClr val="tx1"/>
                      </a:solidFill>
                      <a:cs typeface="Times New Roman" pitchFamily="18" charset="0"/>
                    </a:rPr>
                    <a:t>Analfabetismo de mujeres de 15 años y más años (%)</a:t>
                  </a:r>
                  <a:endParaRPr lang="es-ES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l" eaLnBrk="0" hangingPunct="0">
                    <a:tabLst>
                      <a:tab pos="228600" algn="l"/>
                    </a:tabLst>
                  </a:pPr>
                  <a:endParaRPr lang="es-ES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6289" name="Rectangle 33"/>
                <p:cNvSpPr>
                  <a:spLocks noChangeArrowheads="1"/>
                </p:cNvSpPr>
                <p:nvPr/>
              </p:nvSpPr>
              <p:spPr bwMode="auto">
                <a:xfrm>
                  <a:off x="0" y="1669"/>
                  <a:ext cx="1574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6292" name="Group 36"/>
              <p:cNvGrpSpPr>
                <a:grpSpLocks/>
              </p:cNvGrpSpPr>
              <p:nvPr/>
            </p:nvGrpSpPr>
            <p:grpSpPr bwMode="auto">
              <a:xfrm>
                <a:off x="1574" y="1669"/>
                <a:ext cx="554" cy="518"/>
                <a:chOff x="1574" y="1669"/>
                <a:chExt cx="554" cy="518"/>
              </a:xfrm>
            </p:grpSpPr>
            <p:sp>
              <p:nvSpPr>
                <p:cNvPr id="96275" name="Rectangle 19"/>
                <p:cNvSpPr>
                  <a:spLocks noChangeArrowheads="1"/>
                </p:cNvSpPr>
                <p:nvPr/>
              </p:nvSpPr>
              <p:spPr bwMode="auto">
                <a:xfrm>
                  <a:off x="1602" y="1669"/>
                  <a:ext cx="498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l"/>
                  <a:r>
                    <a:rPr lang="es-ES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      </a:t>
                  </a:r>
                </a:p>
                <a:p>
                  <a:pPr algn="l" eaLnBrk="0" hangingPunct="0"/>
                  <a:r>
                    <a:rPr lang="es-ES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      11.20</a:t>
                  </a:r>
                </a:p>
                <a:p>
                  <a:pPr algn="l" eaLnBrk="0" hangingPunct="0"/>
                  <a:endParaRPr lang="es-ES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6291" name="Rectangle 35"/>
                <p:cNvSpPr>
                  <a:spLocks noChangeArrowheads="1"/>
                </p:cNvSpPr>
                <p:nvPr/>
              </p:nvSpPr>
              <p:spPr bwMode="auto">
                <a:xfrm>
                  <a:off x="1574" y="1669"/>
                  <a:ext cx="554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6294" name="Group 38"/>
              <p:cNvGrpSpPr>
                <a:grpSpLocks/>
              </p:cNvGrpSpPr>
              <p:nvPr/>
            </p:nvGrpSpPr>
            <p:grpSpPr bwMode="auto">
              <a:xfrm>
                <a:off x="0" y="2187"/>
                <a:ext cx="2128" cy="518"/>
                <a:chOff x="0" y="2187"/>
                <a:chExt cx="2128" cy="518"/>
              </a:xfrm>
            </p:grpSpPr>
            <p:sp>
              <p:nvSpPr>
                <p:cNvPr id="96276" name="Rectangle 20"/>
                <p:cNvSpPr>
                  <a:spLocks noChangeArrowheads="1"/>
                </p:cNvSpPr>
                <p:nvPr/>
              </p:nvSpPr>
              <p:spPr bwMode="auto">
                <a:xfrm>
                  <a:off x="28" y="2187"/>
                  <a:ext cx="2072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l">
                    <a:tabLst>
                      <a:tab pos="228600" algn="l"/>
                    </a:tabLst>
                  </a:pPr>
                  <a:r>
                    <a:rPr lang="es-ES">
                      <a:solidFill>
                        <a:schemeClr val="tx1"/>
                      </a:solidFill>
                      <a:latin typeface="Symbol" pitchFamily="18" charset="2"/>
                      <a:cs typeface="Times New Roman" pitchFamily="18" charset="0"/>
                    </a:rPr>
                    <a:t>·</a:t>
                  </a:r>
                  <a:r>
                    <a:rPr lang="es-ES" sz="7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       </a:t>
                  </a:r>
                  <a:r>
                    <a:rPr lang="es-ES" i="1">
                      <a:solidFill>
                        <a:schemeClr val="tx1"/>
                      </a:solidFill>
                      <a:cs typeface="Times New Roman" pitchFamily="18" charset="0"/>
                    </a:rPr>
                    <a:t>Tipología del desarrollo en educación:</a:t>
                  </a:r>
                  <a:r>
                    <a:rPr lang="es-ES" i="1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  Expansión de institución media</a:t>
                  </a:r>
                  <a:endParaRPr lang="es-ES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l" eaLnBrk="0" hangingPunct="0">
                    <a:tabLst>
                      <a:tab pos="228600" algn="l"/>
                    </a:tabLst>
                  </a:pPr>
                  <a:endParaRPr lang="es-ES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6293" name="Rectangle 37"/>
                <p:cNvSpPr>
                  <a:spLocks noChangeArrowheads="1"/>
                </p:cNvSpPr>
                <p:nvPr/>
              </p:nvSpPr>
              <p:spPr bwMode="auto">
                <a:xfrm>
                  <a:off x="0" y="2187"/>
                  <a:ext cx="2128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</p:grpSp>
        <p:sp>
          <p:nvSpPr>
            <p:cNvPr id="96296" name="Rectangle 40"/>
            <p:cNvSpPr>
              <a:spLocks noChangeArrowheads="1"/>
            </p:cNvSpPr>
            <p:nvPr/>
          </p:nvSpPr>
          <p:spPr bwMode="auto">
            <a:xfrm>
              <a:off x="-4" y="-4"/>
              <a:ext cx="2136" cy="2713"/>
            </a:xfrm>
            <a:prstGeom prst="rect">
              <a:avLst/>
            </a:prstGeom>
            <a:noFill/>
            <a:ln w="14287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1026"/>
          <p:cNvSpPr txBox="1">
            <a:spLocks noChangeArrowheads="1"/>
          </p:cNvSpPr>
          <p:nvPr/>
        </p:nvSpPr>
        <p:spPr bwMode="auto">
          <a:xfrm>
            <a:off x="5029200" y="0"/>
            <a:ext cx="411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400" b="1">
                <a:solidFill>
                  <a:schemeClr val="accent2"/>
                </a:solidFill>
              </a:rPr>
              <a:t>Características Generales del cantón Playas</a:t>
            </a:r>
            <a:endParaRPr lang="es-ES" sz="1400" b="1">
              <a:solidFill>
                <a:schemeClr val="accent2"/>
              </a:solidFill>
            </a:endParaRPr>
          </a:p>
          <a:p>
            <a:pPr algn="l">
              <a:spcBef>
                <a:spcPct val="50000"/>
              </a:spcBef>
            </a:pP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98307" name="Text Box 1027"/>
          <p:cNvSpPr txBox="1">
            <a:spLocks noChangeArrowheads="1"/>
          </p:cNvSpPr>
          <p:nvPr/>
        </p:nvSpPr>
        <p:spPr bwMode="auto">
          <a:xfrm>
            <a:off x="381000" y="381000"/>
            <a:ext cx="5943600" cy="366713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 b="1">
                <a:solidFill>
                  <a:schemeClr val="accent2"/>
                </a:solidFill>
              </a:rPr>
              <a:t>Información Socio-económica </a:t>
            </a:r>
            <a:endParaRPr lang="es-ES" sz="1800" b="1">
              <a:solidFill>
                <a:schemeClr val="accent2"/>
              </a:solidFill>
            </a:endParaRPr>
          </a:p>
        </p:txBody>
      </p:sp>
      <p:sp>
        <p:nvSpPr>
          <p:cNvPr id="98308" name="Text Box 1028"/>
          <p:cNvSpPr txBox="1">
            <a:spLocks noChangeArrowheads="1"/>
          </p:cNvSpPr>
          <p:nvPr/>
        </p:nvSpPr>
        <p:spPr bwMode="auto">
          <a:xfrm>
            <a:off x="609600" y="1254125"/>
            <a:ext cx="1905000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</a:rPr>
              <a:t>Salud</a:t>
            </a:r>
            <a:endParaRPr lang="es-ES" sz="1600" b="1">
              <a:solidFill>
                <a:schemeClr val="tx1"/>
              </a:solidFill>
            </a:endParaRPr>
          </a:p>
        </p:txBody>
      </p:sp>
      <p:sp>
        <p:nvSpPr>
          <p:cNvPr id="98309" name="Text Box 1029"/>
          <p:cNvSpPr txBox="1">
            <a:spLocks noChangeArrowheads="1"/>
          </p:cNvSpPr>
          <p:nvPr/>
        </p:nvSpPr>
        <p:spPr bwMode="auto">
          <a:xfrm>
            <a:off x="3581400" y="1676400"/>
            <a:ext cx="5105400" cy="278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</a:t>
            </a:r>
            <a:r>
              <a:rPr lang="es-ES_tradnl" sz="1600">
                <a:solidFill>
                  <a:schemeClr val="tx1"/>
                </a:solidFill>
                <a:cs typeface="Times New Roman" pitchFamily="18" charset="0"/>
              </a:rPr>
              <a:t>A</a:t>
            </a:r>
            <a:r>
              <a:rPr lang="es-ES" sz="1400" b="1">
                <a:solidFill>
                  <a:schemeClr val="tx1"/>
                </a:solidFill>
                <a:cs typeface="Times New Roman" pitchFamily="18" charset="0"/>
              </a:rPr>
              <a:t>ctualmente </a:t>
            </a:r>
            <a:r>
              <a:rPr lang="es-ES_tradnl" sz="1400" b="1">
                <a:solidFill>
                  <a:schemeClr val="tx1"/>
                </a:solidFill>
                <a:cs typeface="Times New Roman" pitchFamily="18" charset="0"/>
              </a:rPr>
              <a:t>la cabecera cantonal </a:t>
            </a:r>
            <a:r>
              <a:rPr lang="es-ES" sz="1400" b="1">
                <a:solidFill>
                  <a:schemeClr val="tx1"/>
                </a:solidFill>
                <a:cs typeface="Times New Roman" pitchFamily="18" charset="0"/>
              </a:rPr>
              <a:t>cuenta  con</a:t>
            </a:r>
            <a:r>
              <a:rPr lang="es-ES_tradnl" sz="1400" b="1">
                <a:solidFill>
                  <a:schemeClr val="tx1"/>
                </a:solidFill>
                <a:cs typeface="Times New Roman" pitchFamily="18" charset="0"/>
              </a:rPr>
              <a:t>:</a:t>
            </a:r>
          </a:p>
          <a:p>
            <a:pPr algn="just">
              <a:spcBef>
                <a:spcPct val="50000"/>
              </a:spcBef>
            </a:pPr>
            <a:r>
              <a:rPr lang="es-ES_tradnl" sz="1400" b="1">
                <a:solidFill>
                  <a:schemeClr val="tx1"/>
                </a:solidFill>
                <a:cs typeface="Times New Roman" pitchFamily="18" charset="0"/>
              </a:rPr>
              <a:t> -U</a:t>
            </a:r>
            <a:r>
              <a:rPr lang="es-ES" sz="1400" b="1">
                <a:solidFill>
                  <a:schemeClr val="tx1"/>
                </a:solidFill>
                <a:cs typeface="Times New Roman" pitchFamily="18" charset="0"/>
              </a:rPr>
              <a:t>n hospital y varios centros de salud y de atención inmediata, también  la Cruz Roja de Playas .         </a:t>
            </a:r>
          </a:p>
          <a:p>
            <a:pPr algn="just">
              <a:spcBef>
                <a:spcPct val="50000"/>
              </a:spcBef>
            </a:pPr>
            <a:r>
              <a:rPr lang="es-ES_tradnl" sz="1400" b="1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L</a:t>
            </a:r>
            <a:r>
              <a:rPr lang="es-ES" sz="1400" b="1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a tasa de  mortalidad  infantil es del </a:t>
            </a:r>
            <a:r>
              <a:rPr lang="es-ES" sz="1400" b="1">
                <a:solidFill>
                  <a:schemeClr val="accent2"/>
                </a:solidFill>
                <a:cs typeface="Times New Roman" pitchFamily="18" charset="0"/>
                <a:sym typeface="Wingdings" pitchFamily="2" charset="2"/>
              </a:rPr>
              <a:t>57.13%,</a:t>
            </a:r>
            <a:r>
              <a:rPr lang="es-ES" sz="1400" b="1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 </a:t>
            </a:r>
            <a:endParaRPr lang="es-ES_tradnl" sz="1400" b="1">
              <a:solidFill>
                <a:schemeClr val="tx1"/>
              </a:solidFill>
              <a:cs typeface="Times New Roman" pitchFamily="18" charset="0"/>
              <a:sym typeface="Wingdings" pitchFamily="2" charset="2"/>
            </a:endParaRPr>
          </a:p>
          <a:p>
            <a:pPr algn="just">
              <a:spcBef>
                <a:spcPct val="50000"/>
              </a:spcBef>
            </a:pPr>
            <a:r>
              <a:rPr lang="es-ES_tradnl" sz="1400" b="1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E</a:t>
            </a:r>
            <a:r>
              <a:rPr lang="es-ES" sz="1400" b="1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n el área urbana</a:t>
            </a:r>
            <a:r>
              <a:rPr lang="es-ES_tradnl" sz="1400" b="1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, e</a:t>
            </a:r>
            <a:r>
              <a:rPr lang="es-ES" sz="1400" b="1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l índice de hogares con saneamiento básico es del </a:t>
            </a:r>
            <a:r>
              <a:rPr lang="es-ES" sz="1400" b="1">
                <a:solidFill>
                  <a:schemeClr val="accent2"/>
                </a:solidFill>
                <a:cs typeface="Times New Roman" pitchFamily="18" charset="0"/>
                <a:sym typeface="Wingdings" pitchFamily="2" charset="2"/>
              </a:rPr>
              <a:t>53.3%</a:t>
            </a:r>
            <a:r>
              <a:rPr lang="es-ES" sz="1400" b="1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;</a:t>
            </a:r>
            <a:r>
              <a:rPr lang="es-ES_tradnl" sz="1400" b="1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 </a:t>
            </a:r>
          </a:p>
          <a:p>
            <a:pPr algn="just">
              <a:spcBef>
                <a:spcPct val="50000"/>
              </a:spcBef>
            </a:pPr>
            <a:r>
              <a:rPr lang="es-ES_tradnl" sz="1400" b="1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 En e</a:t>
            </a:r>
            <a:r>
              <a:rPr lang="es-ES" sz="1400" b="1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l área rural este índice representa el </a:t>
            </a:r>
            <a:r>
              <a:rPr lang="es-ES" sz="1400" b="1">
                <a:solidFill>
                  <a:schemeClr val="accent2"/>
                </a:solidFill>
                <a:cs typeface="Times New Roman" pitchFamily="18" charset="0"/>
                <a:sym typeface="Wingdings" pitchFamily="2" charset="2"/>
              </a:rPr>
              <a:t>34.40%</a:t>
            </a:r>
            <a:r>
              <a:rPr lang="es-ES" sz="1400" b="1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 e incluye los hogares con servicios higiénicos y letrinas,</a:t>
            </a:r>
            <a:endParaRPr lang="es-ES_tradnl" sz="1400" b="1">
              <a:solidFill>
                <a:schemeClr val="tx1"/>
              </a:solidFill>
              <a:cs typeface="Times New Roman" pitchFamily="18" charset="0"/>
              <a:sym typeface="Wingdings" pitchFamily="2" charset="2"/>
            </a:endParaRPr>
          </a:p>
          <a:p>
            <a:pPr algn="just">
              <a:spcBef>
                <a:spcPct val="50000"/>
              </a:spcBef>
            </a:pPr>
            <a:r>
              <a:rPr lang="es-ES_tradnl" sz="1400" b="1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La</a:t>
            </a:r>
            <a:r>
              <a:rPr lang="es-ES" sz="1400" b="1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 variable capta la cobertura de los requisitos sanitarios mínimos para la disposición de desechos. </a:t>
            </a:r>
          </a:p>
        </p:txBody>
      </p:sp>
      <p:sp>
        <p:nvSpPr>
          <p:cNvPr id="98355" name="Text Box 1075"/>
          <p:cNvSpPr txBox="1">
            <a:spLocks noChangeArrowheads="1"/>
          </p:cNvSpPr>
          <p:nvPr/>
        </p:nvSpPr>
        <p:spPr bwMode="auto">
          <a:xfrm>
            <a:off x="2514600" y="2133600"/>
            <a:ext cx="99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ES" sz="1600" b="1">
              <a:solidFill>
                <a:schemeClr val="bg1"/>
              </a:solidFill>
            </a:endParaRPr>
          </a:p>
        </p:txBody>
      </p:sp>
      <p:sp>
        <p:nvSpPr>
          <p:cNvPr id="98356" name="Rectangle 1076" descr="Papel reciclado"/>
          <p:cNvSpPr>
            <a:spLocks noChangeArrowheads="1"/>
          </p:cNvSpPr>
          <p:nvPr/>
        </p:nvSpPr>
        <p:spPr bwMode="auto">
          <a:xfrm>
            <a:off x="2819400" y="2590800"/>
            <a:ext cx="762000" cy="4572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68960" name="Object 1024"/>
          <p:cNvGraphicFramePr>
            <a:graphicFrameLocks noChangeAspect="1"/>
          </p:cNvGraphicFramePr>
          <p:nvPr/>
        </p:nvGraphicFramePr>
        <p:xfrm>
          <a:off x="-533400" y="1905000"/>
          <a:ext cx="4724400" cy="3352800"/>
        </p:xfrm>
        <a:graphic>
          <a:graphicData uri="http://schemas.openxmlformats.org/presentationml/2006/ole">
            <p:oleObj spid="_x0000_s168960" name="Documento" r:id="rId4" imgW="5707440" imgH="323604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111125"/>
            <a:ext cx="9144000" cy="6746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5029200" y="0"/>
            <a:ext cx="411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400" b="1">
                <a:solidFill>
                  <a:schemeClr val="accent2"/>
                </a:solidFill>
              </a:rPr>
              <a:t>Características Turísticas del cantón Playas</a:t>
            </a:r>
            <a:endParaRPr lang="es-ES" sz="1400" b="1">
              <a:solidFill>
                <a:schemeClr val="accent2"/>
              </a:solidFill>
            </a:endParaRPr>
          </a:p>
          <a:p>
            <a:pPr algn="l">
              <a:spcBef>
                <a:spcPct val="50000"/>
              </a:spcBef>
            </a:pP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97289" name="Text Box 9"/>
          <p:cNvSpPr txBox="1">
            <a:spLocks noChangeArrowheads="1"/>
          </p:cNvSpPr>
          <p:nvPr/>
        </p:nvSpPr>
        <p:spPr bwMode="auto">
          <a:xfrm>
            <a:off x="2514600" y="1233488"/>
            <a:ext cx="57912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s-ES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Reducido  número de visitantes son  motivados por  atracciones culturales </a:t>
            </a:r>
            <a:r>
              <a:rPr lang="es-ES_tradnl" b="1">
                <a:solidFill>
                  <a:schemeClr val="tx1"/>
                </a:solidFill>
                <a:cs typeface="Times New Roman" pitchFamily="18" charset="0"/>
              </a:rPr>
              <a:t>  </a:t>
            </a:r>
          </a:p>
          <a:p>
            <a:pPr algn="just">
              <a:spcBef>
                <a:spcPct val="50000"/>
              </a:spcBef>
            </a:pPr>
            <a:r>
              <a:rPr lang="es-ES_tradnl" b="1">
                <a:solidFill>
                  <a:schemeClr val="tx1"/>
                </a:solidFill>
                <a:cs typeface="Times New Roman" pitchFamily="18" charset="0"/>
              </a:rPr>
              <a:t>   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o naturales, los primeros visitantes llegaban en barco.  </a:t>
            </a:r>
          </a:p>
          <a:p>
            <a:pPr algn="l">
              <a:spcBef>
                <a:spcPct val="50000"/>
              </a:spcBef>
            </a:pP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97323" name="Text Box 43"/>
          <p:cNvSpPr txBox="1">
            <a:spLocks noChangeArrowheads="1"/>
          </p:cNvSpPr>
          <p:nvPr/>
        </p:nvSpPr>
        <p:spPr bwMode="auto">
          <a:xfrm>
            <a:off x="2514600" y="1979613"/>
            <a:ext cx="6477000" cy="183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 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Creación de los  primeros lugares de alojamiento:  Hotel  Humboldt con su </a:t>
            </a:r>
            <a:r>
              <a:rPr lang="es-ES_tradnl" b="1">
                <a:solidFill>
                  <a:schemeClr val="tx1"/>
                </a:solidFill>
                <a:cs typeface="Times New Roman" pitchFamily="18" charset="0"/>
              </a:rPr>
              <a:t>   </a:t>
            </a:r>
          </a:p>
          <a:p>
            <a:pPr algn="l">
              <a:spcBef>
                <a:spcPct val="50000"/>
              </a:spcBef>
            </a:pPr>
            <a:r>
              <a:rPr lang="es-ES_tradnl" b="1">
                <a:solidFill>
                  <a:schemeClr val="tx1"/>
                </a:solidFill>
                <a:cs typeface="Times New Roman" pitchFamily="18" charset="0"/>
              </a:rPr>
              <a:t>   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casino  y el rompeolas en 1948; Hotel Turismo, y Cabaña Ruth.</a:t>
            </a:r>
          </a:p>
          <a:p>
            <a:pPr algn="l">
              <a:spcBef>
                <a:spcPct val="50000"/>
              </a:spcBef>
            </a:pPr>
            <a:r>
              <a:rPr lang="es-ES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s-ES_tradnl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Construcción de la carretera Guayaquil-Playas  en  1948</a:t>
            </a:r>
          </a:p>
          <a:p>
            <a:pPr algn="l">
              <a:spcBef>
                <a:spcPct val="50000"/>
              </a:spcBef>
            </a:pPr>
            <a:r>
              <a:rPr lang="es-ES_tradnl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Creación de la Academia Militar  Juan Gómez Rendón  en  1952, con </a:t>
            </a:r>
            <a:r>
              <a:rPr lang="es-ES_tradnl" b="1">
                <a:solidFill>
                  <a:schemeClr val="tx1"/>
                </a:solidFill>
                <a:cs typeface="Times New Roman" pitchFamily="18" charset="0"/>
              </a:rPr>
              <a:t>   </a:t>
            </a:r>
          </a:p>
          <a:p>
            <a:pPr algn="l">
              <a:spcBef>
                <a:spcPct val="50000"/>
              </a:spcBef>
            </a:pPr>
            <a:r>
              <a:rPr lang="es-ES_tradnl" b="1">
                <a:solidFill>
                  <a:schemeClr val="tx1"/>
                </a:solidFill>
                <a:cs typeface="Times New Roman" pitchFamily="18" charset="0"/>
              </a:rPr>
              <a:t>  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d</a:t>
            </a:r>
            <a:r>
              <a:rPr lang="es-ES_tradnl" b="1">
                <a:solidFill>
                  <a:schemeClr val="tx1"/>
                </a:solidFill>
                <a:cs typeface="Times New Roman" pitchFamily="18" charset="0"/>
              </a:rPr>
              <a:t>o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centes  extranjeros.</a:t>
            </a:r>
          </a:p>
          <a:p>
            <a:pPr algn="l">
              <a:spcBef>
                <a:spcPct val="50000"/>
              </a:spcBef>
            </a:pPr>
            <a:r>
              <a:rPr lang="es-ES_tradnl" b="1">
                <a:solidFill>
                  <a:schemeClr val="tx1"/>
                </a:solidFill>
                <a:cs typeface="Times New Roman" pitchFamily="18" charset="0"/>
              </a:rPr>
              <a:t>  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Construcción de la  ciudadela Victoria  a principios de los años  50, para </a:t>
            </a:r>
            <a:r>
              <a:rPr lang="es-ES_tradnl" b="1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los</a:t>
            </a:r>
            <a:r>
              <a:rPr lang="es-ES_tradnl" b="1">
                <a:solidFill>
                  <a:schemeClr val="tx1"/>
                </a:solidFill>
                <a:cs typeface="Times New Roman" pitchFamily="18" charset="0"/>
              </a:rPr>
              <a:t>    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s-ES_tradnl" b="1">
                <a:solidFill>
                  <a:schemeClr val="tx1"/>
                </a:solidFill>
                <a:cs typeface="Times New Roman" pitchFamily="18" charset="0"/>
              </a:rPr>
              <a:t>      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profesores extranjeros de la Academia Juan Gómez Rendón.</a:t>
            </a:r>
            <a:r>
              <a:rPr lang="es-ES" b="1">
                <a:solidFill>
                  <a:schemeClr val="tx1"/>
                </a:solidFill>
              </a:rPr>
              <a:t> </a:t>
            </a:r>
          </a:p>
        </p:txBody>
      </p:sp>
      <p:grpSp>
        <p:nvGrpSpPr>
          <p:cNvPr id="97356" name="Group 76"/>
          <p:cNvGrpSpPr>
            <a:grpSpLocks/>
          </p:cNvGrpSpPr>
          <p:nvPr/>
        </p:nvGrpSpPr>
        <p:grpSpPr bwMode="auto">
          <a:xfrm>
            <a:off x="0" y="762000"/>
            <a:ext cx="9144000" cy="5867400"/>
            <a:chOff x="-4" y="-4"/>
            <a:chExt cx="3577" cy="5074"/>
          </a:xfrm>
        </p:grpSpPr>
        <p:grpSp>
          <p:nvGrpSpPr>
            <p:cNvPr id="97354" name="Group 74"/>
            <p:cNvGrpSpPr>
              <a:grpSpLocks/>
            </p:cNvGrpSpPr>
            <p:nvPr/>
          </p:nvGrpSpPr>
          <p:grpSpPr bwMode="auto">
            <a:xfrm>
              <a:off x="0" y="0"/>
              <a:ext cx="3569" cy="5066"/>
              <a:chOff x="0" y="0"/>
              <a:chExt cx="3569" cy="5066"/>
            </a:xfrm>
          </p:grpSpPr>
          <p:grpSp>
            <p:nvGrpSpPr>
              <p:cNvPr id="97335" name="Group 55"/>
              <p:cNvGrpSpPr>
                <a:grpSpLocks/>
              </p:cNvGrpSpPr>
              <p:nvPr/>
            </p:nvGrpSpPr>
            <p:grpSpPr bwMode="auto">
              <a:xfrm>
                <a:off x="0" y="0"/>
                <a:ext cx="985" cy="403"/>
                <a:chOff x="0" y="0"/>
                <a:chExt cx="985" cy="403"/>
              </a:xfrm>
            </p:grpSpPr>
            <p:sp>
              <p:nvSpPr>
                <p:cNvPr id="97324" name="Rectangle 44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92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800" b="1">
                      <a:solidFill>
                        <a:schemeClr val="accent2"/>
                      </a:solidFill>
                      <a:latin typeface="Times New Roman" pitchFamily="18" charset="0"/>
                      <a:cs typeface="Times New Roman" pitchFamily="18" charset="0"/>
                    </a:rPr>
                    <a:t>Etapa</a:t>
                  </a:r>
                </a:p>
                <a:p>
                  <a:pPr eaLnBrk="0" hangingPunct="0"/>
                  <a:endParaRPr lang="es-ES" sz="1800">
                    <a:solidFill>
                      <a:schemeClr val="accent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7334" name="Rectangle 5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98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7337" name="Group 57"/>
              <p:cNvGrpSpPr>
                <a:grpSpLocks/>
              </p:cNvGrpSpPr>
              <p:nvPr/>
            </p:nvGrpSpPr>
            <p:grpSpPr bwMode="auto">
              <a:xfrm>
                <a:off x="985" y="0"/>
                <a:ext cx="2584" cy="403"/>
                <a:chOff x="985" y="0"/>
                <a:chExt cx="2584" cy="403"/>
              </a:xfrm>
            </p:grpSpPr>
            <p:sp>
              <p:nvSpPr>
                <p:cNvPr id="97325" name="Rectangle 45"/>
                <p:cNvSpPr>
                  <a:spLocks noChangeArrowheads="1"/>
                </p:cNvSpPr>
                <p:nvPr/>
              </p:nvSpPr>
              <p:spPr bwMode="auto">
                <a:xfrm>
                  <a:off x="1013" y="0"/>
                  <a:ext cx="2528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800" b="1">
                      <a:solidFill>
                        <a:schemeClr val="accent2"/>
                      </a:solidFill>
                      <a:latin typeface="Times New Roman" pitchFamily="18" charset="0"/>
                      <a:cs typeface="Times New Roman" pitchFamily="18" charset="0"/>
                    </a:rPr>
                    <a:t>Características</a:t>
                  </a:r>
                </a:p>
                <a:p>
                  <a:pPr eaLnBrk="0" hangingPunct="0"/>
                  <a:endParaRPr lang="es-ES" sz="1800">
                    <a:solidFill>
                      <a:schemeClr val="accent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7336" name="Rectangle 56"/>
                <p:cNvSpPr>
                  <a:spLocks noChangeArrowheads="1"/>
                </p:cNvSpPr>
                <p:nvPr/>
              </p:nvSpPr>
              <p:spPr bwMode="auto">
                <a:xfrm>
                  <a:off x="985" y="0"/>
                  <a:ext cx="2584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7339" name="Group 59"/>
              <p:cNvGrpSpPr>
                <a:grpSpLocks/>
              </p:cNvGrpSpPr>
              <p:nvPr/>
            </p:nvGrpSpPr>
            <p:grpSpPr bwMode="auto">
              <a:xfrm>
                <a:off x="0" y="403"/>
                <a:ext cx="985" cy="672"/>
                <a:chOff x="0" y="403"/>
                <a:chExt cx="985" cy="672"/>
              </a:xfrm>
            </p:grpSpPr>
            <p:sp>
              <p:nvSpPr>
                <p:cNvPr id="97326" name="Rectangle 46"/>
                <p:cNvSpPr>
                  <a:spLocks noChangeArrowheads="1"/>
                </p:cNvSpPr>
                <p:nvPr/>
              </p:nvSpPr>
              <p:spPr bwMode="auto">
                <a:xfrm>
                  <a:off x="28" y="403"/>
                  <a:ext cx="929" cy="6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800" b="1">
                      <a:solidFill>
                        <a:srgbClr val="990099"/>
                      </a:solidFill>
                      <a:latin typeface="Times New Roman" pitchFamily="18" charset="0"/>
                      <a:cs typeface="Times New Roman" pitchFamily="18" charset="0"/>
                    </a:rPr>
                    <a:t>Exploración</a:t>
                  </a:r>
                </a:p>
                <a:p>
                  <a:pPr eaLnBrk="0" hangingPunct="0"/>
                  <a:r>
                    <a:rPr lang="es-ES" sz="1800" b="1">
                      <a:solidFill>
                        <a:srgbClr val="990099"/>
                      </a:solidFill>
                      <a:latin typeface="Times New Roman" pitchFamily="18" charset="0"/>
                      <a:cs typeface="Times New Roman" pitchFamily="18" charset="0"/>
                    </a:rPr>
                    <a:t>Años 30</a:t>
                  </a:r>
                </a:p>
                <a:p>
                  <a:pPr eaLnBrk="0" hangingPunct="0"/>
                  <a:endParaRPr lang="es-ES" sz="1800" b="1">
                    <a:solidFill>
                      <a:srgbClr val="990099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7338" name="Rectangle 58"/>
                <p:cNvSpPr>
                  <a:spLocks noChangeArrowheads="1"/>
                </p:cNvSpPr>
                <p:nvPr/>
              </p:nvSpPr>
              <p:spPr bwMode="auto">
                <a:xfrm>
                  <a:off x="0" y="403"/>
                  <a:ext cx="985" cy="67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7341" name="Group 61"/>
              <p:cNvGrpSpPr>
                <a:grpSpLocks/>
              </p:cNvGrpSpPr>
              <p:nvPr/>
            </p:nvGrpSpPr>
            <p:grpSpPr bwMode="auto">
              <a:xfrm>
                <a:off x="985" y="403"/>
                <a:ext cx="2584" cy="672"/>
                <a:chOff x="985" y="403"/>
                <a:chExt cx="2584" cy="672"/>
              </a:xfrm>
            </p:grpSpPr>
            <p:sp>
              <p:nvSpPr>
                <p:cNvPr id="97327" name="Rectangle 47"/>
                <p:cNvSpPr>
                  <a:spLocks noChangeArrowheads="1"/>
                </p:cNvSpPr>
                <p:nvPr/>
              </p:nvSpPr>
              <p:spPr bwMode="auto">
                <a:xfrm>
                  <a:off x="1013" y="403"/>
                  <a:ext cx="2528" cy="6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>
                    <a:tabLst>
                      <a:tab pos="204788" algn="l"/>
                    </a:tabLst>
                  </a:pPr>
                  <a:r>
                    <a:rPr lang="es-ES" sz="10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just" eaLnBrk="0" hangingPunct="0">
                    <a:tabLst>
                      <a:tab pos="204788" algn="l"/>
                    </a:tabLst>
                  </a:pPr>
                  <a:r>
                    <a:rPr lang="es-ES" sz="10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just" eaLnBrk="0" hangingPunct="0">
                    <a:tabLst>
                      <a:tab pos="204788" algn="l"/>
                    </a:tabLst>
                  </a:pPr>
                  <a:r>
                    <a:rPr lang="es-ES" sz="10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just" eaLnBrk="0" hangingPunct="0">
                    <a:tabLst>
                      <a:tab pos="204788" algn="l"/>
                    </a:tabLst>
                  </a:pPr>
                  <a:r>
                    <a:rPr lang="es-ES" sz="10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    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just" eaLnBrk="0" hangingPunct="0">
                    <a:tabLst>
                      <a:tab pos="204788" algn="l"/>
                    </a:tabLst>
                  </a:pPr>
                  <a:endParaRPr lang="es-ES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7340" name="Rectangle 60"/>
                <p:cNvSpPr>
                  <a:spLocks noChangeArrowheads="1"/>
                </p:cNvSpPr>
                <p:nvPr/>
              </p:nvSpPr>
              <p:spPr bwMode="auto">
                <a:xfrm>
                  <a:off x="985" y="403"/>
                  <a:ext cx="2584" cy="67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7343" name="Group 63"/>
              <p:cNvGrpSpPr>
                <a:grpSpLocks/>
              </p:cNvGrpSpPr>
              <p:nvPr/>
            </p:nvGrpSpPr>
            <p:grpSpPr bwMode="auto">
              <a:xfrm>
                <a:off x="0" y="1075"/>
                <a:ext cx="985" cy="1555"/>
                <a:chOff x="0" y="1075"/>
                <a:chExt cx="985" cy="1555"/>
              </a:xfrm>
            </p:grpSpPr>
            <p:sp>
              <p:nvSpPr>
                <p:cNvPr id="97328" name="Rectangle 48"/>
                <p:cNvSpPr>
                  <a:spLocks noChangeArrowheads="1"/>
                </p:cNvSpPr>
                <p:nvPr/>
              </p:nvSpPr>
              <p:spPr bwMode="auto">
                <a:xfrm>
                  <a:off x="28" y="1075"/>
                  <a:ext cx="929" cy="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" sz="1800" b="1">
                      <a:solidFill>
                        <a:srgbClr val="990099"/>
                      </a:solidFill>
                      <a:latin typeface="Times New Roman" pitchFamily="18" charset="0"/>
                      <a:cs typeface="Times New Roman" pitchFamily="18" charset="0"/>
                    </a:rPr>
                    <a:t>Involucramiento</a:t>
                  </a:r>
                </a:p>
                <a:p>
                  <a:pPr eaLnBrk="0" hangingPunct="0"/>
                  <a:r>
                    <a:rPr lang="es-ES" sz="1800" b="1">
                      <a:solidFill>
                        <a:srgbClr val="990099"/>
                      </a:solidFill>
                      <a:latin typeface="Times New Roman" pitchFamily="18" charset="0"/>
                      <a:cs typeface="Times New Roman" pitchFamily="18" charset="0"/>
                    </a:rPr>
                    <a:t>Años 40 - 60</a:t>
                  </a:r>
                </a:p>
                <a:p>
                  <a:pPr eaLnBrk="0" hangingPunct="0"/>
                  <a:endParaRPr lang="es-ES" sz="1800" b="1">
                    <a:solidFill>
                      <a:srgbClr val="990099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7342" name="Rectangle 62"/>
                <p:cNvSpPr>
                  <a:spLocks noChangeArrowheads="1"/>
                </p:cNvSpPr>
                <p:nvPr/>
              </p:nvSpPr>
              <p:spPr bwMode="auto">
                <a:xfrm>
                  <a:off x="0" y="1075"/>
                  <a:ext cx="985" cy="1555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7345" name="Group 65"/>
              <p:cNvGrpSpPr>
                <a:grpSpLocks/>
              </p:cNvGrpSpPr>
              <p:nvPr/>
            </p:nvGrpSpPr>
            <p:grpSpPr bwMode="auto">
              <a:xfrm>
                <a:off x="985" y="1075"/>
                <a:ext cx="2584" cy="1555"/>
                <a:chOff x="985" y="1075"/>
                <a:chExt cx="2584" cy="1555"/>
              </a:xfrm>
            </p:grpSpPr>
            <p:sp>
              <p:nvSpPr>
                <p:cNvPr id="97329" name="Rectangle 49"/>
                <p:cNvSpPr>
                  <a:spLocks noChangeArrowheads="1"/>
                </p:cNvSpPr>
                <p:nvPr/>
              </p:nvSpPr>
              <p:spPr bwMode="auto">
                <a:xfrm>
                  <a:off x="1013" y="1075"/>
                  <a:ext cx="2528" cy="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>
                    <a:tabLst>
                      <a:tab pos="204788" algn="l"/>
                    </a:tabLst>
                  </a:pPr>
                  <a:r>
                    <a:rPr lang="es-ES" sz="10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just" eaLnBrk="0" hangingPunct="0">
                    <a:tabLst>
                      <a:tab pos="204788" algn="l"/>
                    </a:tabLst>
                  </a:pPr>
                  <a:r>
                    <a:rPr lang="es-ES" sz="10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just" eaLnBrk="0" hangingPunct="0">
                    <a:tabLst>
                      <a:tab pos="204788" algn="l"/>
                    </a:tabLst>
                  </a:pPr>
                  <a:r>
                    <a:rPr lang="es-ES" sz="10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97344" name="Rectangle 64"/>
                <p:cNvSpPr>
                  <a:spLocks noChangeArrowheads="1"/>
                </p:cNvSpPr>
                <p:nvPr/>
              </p:nvSpPr>
              <p:spPr bwMode="auto">
                <a:xfrm>
                  <a:off x="985" y="1075"/>
                  <a:ext cx="2584" cy="1555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7347" name="Group 67"/>
              <p:cNvGrpSpPr>
                <a:grpSpLocks/>
              </p:cNvGrpSpPr>
              <p:nvPr/>
            </p:nvGrpSpPr>
            <p:grpSpPr bwMode="auto">
              <a:xfrm>
                <a:off x="0" y="2630"/>
                <a:ext cx="985" cy="1553"/>
                <a:chOff x="0" y="2630"/>
                <a:chExt cx="985" cy="1553"/>
              </a:xfrm>
            </p:grpSpPr>
            <p:sp>
              <p:nvSpPr>
                <p:cNvPr id="97330" name="Rectangle 50"/>
                <p:cNvSpPr>
                  <a:spLocks noChangeArrowheads="1"/>
                </p:cNvSpPr>
                <p:nvPr/>
              </p:nvSpPr>
              <p:spPr bwMode="auto">
                <a:xfrm>
                  <a:off x="28" y="2630"/>
                  <a:ext cx="929" cy="15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800" b="1">
                      <a:solidFill>
                        <a:srgbClr val="990099"/>
                      </a:solidFill>
                      <a:latin typeface="Times New Roman" pitchFamily="18" charset="0"/>
                      <a:cs typeface="Times New Roman" pitchFamily="18" charset="0"/>
                    </a:rPr>
                    <a:t>Desarrollo</a:t>
                  </a:r>
                </a:p>
                <a:p>
                  <a:pPr eaLnBrk="0" hangingPunct="0"/>
                  <a:r>
                    <a:rPr lang="es-ES" sz="1800" b="1">
                      <a:solidFill>
                        <a:srgbClr val="990099"/>
                      </a:solidFill>
                      <a:latin typeface="Times New Roman" pitchFamily="18" charset="0"/>
                      <a:cs typeface="Times New Roman" pitchFamily="18" charset="0"/>
                    </a:rPr>
                    <a:t>Años  70-90</a:t>
                  </a:r>
                </a:p>
                <a:p>
                  <a:pPr eaLnBrk="0" hangingPunct="0"/>
                  <a:endParaRPr lang="es-ES" sz="1800" b="1">
                    <a:solidFill>
                      <a:srgbClr val="990099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7346" name="Rectangle 66"/>
                <p:cNvSpPr>
                  <a:spLocks noChangeArrowheads="1"/>
                </p:cNvSpPr>
                <p:nvPr/>
              </p:nvSpPr>
              <p:spPr bwMode="auto">
                <a:xfrm>
                  <a:off x="0" y="2630"/>
                  <a:ext cx="985" cy="155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7349" name="Group 69"/>
              <p:cNvGrpSpPr>
                <a:grpSpLocks/>
              </p:cNvGrpSpPr>
              <p:nvPr/>
            </p:nvGrpSpPr>
            <p:grpSpPr bwMode="auto">
              <a:xfrm>
                <a:off x="985" y="2630"/>
                <a:ext cx="2584" cy="1553"/>
                <a:chOff x="985" y="2630"/>
                <a:chExt cx="2584" cy="1553"/>
              </a:xfrm>
            </p:grpSpPr>
            <p:sp>
              <p:nvSpPr>
                <p:cNvPr id="97331" name="Rectangle 51"/>
                <p:cNvSpPr>
                  <a:spLocks noChangeArrowheads="1"/>
                </p:cNvSpPr>
                <p:nvPr/>
              </p:nvSpPr>
              <p:spPr bwMode="auto">
                <a:xfrm>
                  <a:off x="1013" y="2630"/>
                  <a:ext cx="2528" cy="15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>
                    <a:tabLst>
                      <a:tab pos="204788" algn="l"/>
                    </a:tabLst>
                  </a:pPr>
                  <a:r>
                    <a:rPr lang="es-ES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just" eaLnBrk="0" hangingPunct="0">
                    <a:tabLst>
                      <a:tab pos="204788" algn="l"/>
                    </a:tabLst>
                  </a:pPr>
                  <a:r>
                    <a:rPr lang="es-ES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just" eaLnBrk="0" hangingPunct="0">
                    <a:tabLst>
                      <a:tab pos="204788" algn="l"/>
                    </a:tabLst>
                  </a:pPr>
                  <a:r>
                    <a:rPr lang="es-ES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just" eaLnBrk="0" hangingPunct="0">
                    <a:tabLst>
                      <a:tab pos="204788" algn="l"/>
                    </a:tabLst>
                  </a:pPr>
                  <a:r>
                    <a:rPr lang="es-ES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just" eaLnBrk="0" hangingPunct="0">
                    <a:tabLst>
                      <a:tab pos="204788" algn="l"/>
                    </a:tabLst>
                  </a:pPr>
                  <a:r>
                    <a:rPr lang="es-ES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just" eaLnBrk="0" hangingPunct="0">
                    <a:tabLst>
                      <a:tab pos="204788" algn="l"/>
                    </a:tabLst>
                  </a:pPr>
                  <a:r>
                    <a:rPr lang="es-ES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just" eaLnBrk="0" hangingPunct="0">
                    <a:tabLst>
                      <a:tab pos="204788" algn="l"/>
                    </a:tabLst>
                  </a:pPr>
                  <a:r>
                    <a:rPr lang="es-ES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just" eaLnBrk="0" hangingPunct="0">
                    <a:tabLst>
                      <a:tab pos="204788" algn="l"/>
                    </a:tabLst>
                  </a:pPr>
                  <a:r>
                    <a:rPr lang="es-ES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just" eaLnBrk="0" hangingPunct="0">
                    <a:tabLst>
                      <a:tab pos="204788" algn="l"/>
                    </a:tabLst>
                  </a:pPr>
                  <a:r>
                    <a:rPr lang="es-ES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just" eaLnBrk="0" hangingPunct="0">
                    <a:tabLst>
                      <a:tab pos="204788" algn="l"/>
                    </a:tabLst>
                  </a:pPr>
                  <a:r>
                    <a:rPr lang="es-ES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just" eaLnBrk="0" hangingPunct="0">
                    <a:tabLst>
                      <a:tab pos="204788" algn="l"/>
                    </a:tabLst>
                  </a:pPr>
                  <a:r>
                    <a:rPr lang="es-ES" b="1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>
                    <a:tabLst>
                      <a:tab pos="204788" algn="l"/>
                    </a:tabLst>
                  </a:pPr>
                  <a:endParaRPr lang="es-ES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7348" name="Rectangle 68"/>
                <p:cNvSpPr>
                  <a:spLocks noChangeArrowheads="1"/>
                </p:cNvSpPr>
                <p:nvPr/>
              </p:nvSpPr>
              <p:spPr bwMode="auto">
                <a:xfrm>
                  <a:off x="985" y="2630"/>
                  <a:ext cx="2584" cy="155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7351" name="Group 71"/>
              <p:cNvGrpSpPr>
                <a:grpSpLocks/>
              </p:cNvGrpSpPr>
              <p:nvPr/>
            </p:nvGrpSpPr>
            <p:grpSpPr bwMode="auto">
              <a:xfrm>
                <a:off x="0" y="4183"/>
                <a:ext cx="985" cy="883"/>
                <a:chOff x="0" y="4183"/>
                <a:chExt cx="985" cy="883"/>
              </a:xfrm>
            </p:grpSpPr>
            <p:sp>
              <p:nvSpPr>
                <p:cNvPr id="97332" name="Rectangle 52"/>
                <p:cNvSpPr>
                  <a:spLocks noChangeArrowheads="1"/>
                </p:cNvSpPr>
                <p:nvPr/>
              </p:nvSpPr>
              <p:spPr bwMode="auto">
                <a:xfrm>
                  <a:off x="28" y="4183"/>
                  <a:ext cx="929" cy="8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800" b="1">
                      <a:solidFill>
                        <a:srgbClr val="990099"/>
                      </a:solidFill>
                      <a:latin typeface="Times New Roman" pitchFamily="18" charset="0"/>
                      <a:cs typeface="Times New Roman" pitchFamily="18" charset="0"/>
                    </a:rPr>
                    <a:t>Actual</a:t>
                  </a:r>
                </a:p>
                <a:p>
                  <a:pPr eaLnBrk="0" hangingPunct="0"/>
                  <a:r>
                    <a:rPr lang="es-ES" sz="1800" b="1">
                      <a:solidFill>
                        <a:srgbClr val="990099"/>
                      </a:solidFill>
                      <a:latin typeface="Times New Roman" pitchFamily="18" charset="0"/>
                      <a:cs typeface="Times New Roman" pitchFamily="18" charset="0"/>
                    </a:rPr>
                    <a:t>2000 ....</a:t>
                  </a:r>
                </a:p>
                <a:p>
                  <a:pPr eaLnBrk="0" hangingPunct="0"/>
                  <a:r>
                    <a:rPr lang="es-ES" b="1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7350" name="Rectangle 70"/>
                <p:cNvSpPr>
                  <a:spLocks noChangeArrowheads="1"/>
                </p:cNvSpPr>
                <p:nvPr/>
              </p:nvSpPr>
              <p:spPr bwMode="auto">
                <a:xfrm>
                  <a:off x="0" y="4183"/>
                  <a:ext cx="985" cy="88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7353" name="Group 73"/>
              <p:cNvGrpSpPr>
                <a:grpSpLocks/>
              </p:cNvGrpSpPr>
              <p:nvPr/>
            </p:nvGrpSpPr>
            <p:grpSpPr bwMode="auto">
              <a:xfrm>
                <a:off x="985" y="4183"/>
                <a:ext cx="2584" cy="883"/>
                <a:chOff x="985" y="4183"/>
                <a:chExt cx="2584" cy="883"/>
              </a:xfrm>
            </p:grpSpPr>
            <p:sp>
              <p:nvSpPr>
                <p:cNvPr id="97333" name="Rectangle 53"/>
                <p:cNvSpPr>
                  <a:spLocks noChangeArrowheads="1"/>
                </p:cNvSpPr>
                <p:nvPr/>
              </p:nvSpPr>
              <p:spPr bwMode="auto">
                <a:xfrm>
                  <a:off x="1013" y="4183"/>
                  <a:ext cx="2528" cy="8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s-ES" sz="1000" b="1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just" eaLnBrk="0" hangingPunct="0"/>
                  <a:r>
                    <a:rPr lang="es-ES" sz="1000" b="1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just" eaLnBrk="0" hangingPunct="0"/>
                  <a:r>
                    <a:rPr lang="es-ES" sz="1000" b="1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just" eaLnBrk="0" hangingPunct="0"/>
                  <a:r>
                    <a:rPr lang="es-ES" sz="1000" b="1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just" eaLnBrk="0" hangingPunct="0"/>
                  <a:r>
                    <a:rPr lang="es-ES" sz="1000" b="1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  <a:endParaRPr lang="es-ES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just" eaLnBrk="0" hangingPunct="0"/>
                  <a:r>
                    <a:rPr lang="es-ES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endParaRPr lang="es-ES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7352" name="Rectangle 72"/>
                <p:cNvSpPr>
                  <a:spLocks noChangeArrowheads="1"/>
                </p:cNvSpPr>
                <p:nvPr/>
              </p:nvSpPr>
              <p:spPr bwMode="auto">
                <a:xfrm>
                  <a:off x="985" y="4183"/>
                  <a:ext cx="2584" cy="88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</p:grpSp>
        <p:sp>
          <p:nvSpPr>
            <p:cNvPr id="97355" name="Rectangle 75"/>
            <p:cNvSpPr>
              <a:spLocks noChangeArrowheads="1"/>
            </p:cNvSpPr>
            <p:nvPr/>
          </p:nvSpPr>
          <p:spPr bwMode="auto">
            <a:xfrm>
              <a:off x="-4" y="-4"/>
              <a:ext cx="3577" cy="5074"/>
            </a:xfrm>
            <a:prstGeom prst="rect">
              <a:avLst/>
            </a:prstGeom>
            <a:noFill/>
            <a:ln w="14287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s-ES"/>
            </a:p>
          </p:txBody>
        </p:sp>
      </p:grpSp>
      <p:sp>
        <p:nvSpPr>
          <p:cNvPr id="97358" name="Rectangle 78"/>
          <p:cNvSpPr>
            <a:spLocks noChangeArrowheads="1"/>
          </p:cNvSpPr>
          <p:nvPr/>
        </p:nvSpPr>
        <p:spPr bwMode="auto">
          <a:xfrm>
            <a:off x="2438400" y="3733800"/>
            <a:ext cx="9372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-228600" algn="just">
              <a:tabLst>
                <a:tab pos="204788" algn="l"/>
                <a:tab pos="457200" algn="l"/>
              </a:tabLst>
            </a:pPr>
            <a:r>
              <a:rPr lang="es-ES_tradnl" sz="7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es-ES" sz="7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Construcción de los baños</a:t>
            </a:r>
            <a:r>
              <a:rPr lang="es-ES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y comedores de CETUR   en  1979.</a:t>
            </a:r>
            <a:endParaRPr lang="es-ES_tradnl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228600" algn="just">
              <a:tabLst>
                <a:tab pos="204788" algn="l"/>
                <a:tab pos="457200" algn="l"/>
              </a:tabLst>
            </a:pPr>
            <a:r>
              <a:rPr lang="es-ES_tradnl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s-ES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Se construyen</a:t>
            </a:r>
            <a:r>
              <a:rPr lang="es-ES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las residenciales Meyer (Catan), Miraglia, Delfín,  Costa Verde, </a:t>
            </a:r>
            <a:endParaRPr lang="es-ES_tradnl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228600" algn="l" eaLnBrk="0" hangingPunct="0">
              <a:tabLst>
                <a:tab pos="204788" algn="l"/>
                <a:tab pos="457200" algn="l"/>
              </a:tabLst>
            </a:pPr>
            <a:r>
              <a:rPr lang="es-ES_tradnl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s-ES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Playas </a:t>
            </a:r>
          </a:p>
          <a:p>
            <a:pPr indent="-228600" algn="just" eaLnBrk="0" hangingPunct="0">
              <a:tabLst>
                <a:tab pos="204788" algn="l"/>
                <a:tab pos="457200" algn="l"/>
              </a:tabLst>
            </a:pPr>
            <a:r>
              <a:rPr lang="es-ES" b="1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·</a:t>
            </a:r>
            <a:r>
              <a:rPr lang="es-ES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 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Se creó el Club Playas (para funcionarios del Banco La Previsora),</a:t>
            </a:r>
            <a:endParaRPr lang="es-ES_tradnl" b="1">
              <a:solidFill>
                <a:schemeClr val="tx1"/>
              </a:solidFill>
              <a:cs typeface="Times New Roman" pitchFamily="18" charset="0"/>
            </a:endParaRPr>
          </a:p>
          <a:p>
            <a:pPr indent="-228600" algn="just" eaLnBrk="0" hangingPunct="0">
              <a:tabLst>
                <a:tab pos="204788" algn="l"/>
                <a:tab pos="457200" algn="l"/>
              </a:tabLst>
            </a:pPr>
            <a:r>
              <a:rPr lang="es-ES_tradnl" b="1">
                <a:solidFill>
                  <a:schemeClr val="tx1"/>
                </a:solidFill>
                <a:cs typeface="Times New Roman" pitchFamily="18" charset="0"/>
              </a:rPr>
              <a:t>          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 posteriormente se llamó Hotel Playas</a:t>
            </a:r>
            <a:endParaRPr lang="es-ES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228600" algn="just" eaLnBrk="0" hangingPunct="0">
              <a:tabLst>
                <a:tab pos="204788" algn="l"/>
                <a:tab pos="457200" algn="l"/>
              </a:tabLst>
            </a:pPr>
            <a:r>
              <a:rPr lang="es-ES" b="1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·</a:t>
            </a:r>
            <a:r>
              <a:rPr lang="es-ES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 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Se construyen los hoteles-hosterías-hostales: Rey David, Tucano,</a:t>
            </a:r>
            <a:endParaRPr lang="es-ES_tradnl" b="1">
              <a:solidFill>
                <a:schemeClr val="tx1"/>
              </a:solidFill>
              <a:cs typeface="Times New Roman" pitchFamily="18" charset="0"/>
            </a:endParaRPr>
          </a:p>
          <a:p>
            <a:pPr indent="-228600" algn="just" eaLnBrk="0" hangingPunct="0">
              <a:tabLst>
                <a:tab pos="204788" algn="l"/>
                <a:tab pos="457200" algn="l"/>
              </a:tabLst>
            </a:pPr>
            <a:r>
              <a:rPr lang="es-ES_tradnl" b="1">
                <a:solidFill>
                  <a:schemeClr val="tx1"/>
                </a:solidFill>
                <a:cs typeface="Times New Roman" pitchFamily="18" charset="0"/>
              </a:rPr>
              <a:t>         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 Los Patios, El Pinar, Las Redes, El Oro Azul, Gaviota.</a:t>
            </a:r>
            <a:endParaRPr lang="es-ES_tradnl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228600" algn="just" eaLnBrk="0" hangingPunct="0">
              <a:tabLst>
                <a:tab pos="204788" algn="l"/>
                <a:tab pos="457200" algn="l"/>
              </a:tabLst>
            </a:pPr>
            <a:r>
              <a:rPr lang="es-ES_tradnl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s-ES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 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En 1985 se construyó el Condominio Las Balsillas.</a:t>
            </a:r>
            <a:endParaRPr lang="es-ES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228600" algn="just" eaLnBrk="0" hangingPunct="0">
              <a:tabLst>
                <a:tab pos="204788" algn="l"/>
                <a:tab pos="457200" algn="l"/>
              </a:tabLst>
            </a:pPr>
            <a:r>
              <a:rPr lang="es-ES" b="1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·</a:t>
            </a:r>
            <a:r>
              <a:rPr lang="es-ES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 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Cantonización de Playas en</a:t>
            </a:r>
            <a:r>
              <a:rPr lang="es-ES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1989</a:t>
            </a:r>
          </a:p>
          <a:p>
            <a:pPr indent="-228600" algn="l" eaLnBrk="0" hangingPunct="0">
              <a:tabLst>
                <a:tab pos="204788" algn="l"/>
                <a:tab pos="457200" algn="l"/>
              </a:tabLst>
            </a:pPr>
            <a:r>
              <a:rPr lang="es-ES_tradnl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s-ES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 construyen los hoteles-hosterías: Carabelas de Colón, Casa Blanca,</a:t>
            </a:r>
            <a:r>
              <a:rPr lang="es-ES_tradnl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entre otros.</a:t>
            </a:r>
            <a:r>
              <a:rPr lang="es-ES" b="1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97359" name="Rectangle 79"/>
          <p:cNvSpPr>
            <a:spLocks noChangeArrowheads="1"/>
          </p:cNvSpPr>
          <p:nvPr/>
        </p:nvSpPr>
        <p:spPr bwMode="auto">
          <a:xfrm>
            <a:off x="8820150" y="6210300"/>
            <a:ext cx="2222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s-E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s-ES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>
              <a:spcBef>
                <a:spcPct val="50000"/>
              </a:spcBef>
            </a:pPr>
            <a:r>
              <a:rPr lang="es-E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s-ES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>
              <a:spcBef>
                <a:spcPct val="50000"/>
              </a:spcBef>
            </a:pPr>
            <a:r>
              <a:rPr lang="es-E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s-ES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>
              <a:spcBef>
                <a:spcPct val="50000"/>
              </a:spcBef>
            </a:pPr>
            <a:r>
              <a:rPr lang="es-E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s-ES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>
              <a:spcBef>
                <a:spcPct val="50000"/>
              </a:spcBef>
            </a:pPr>
            <a:r>
              <a:rPr lang="es-E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s-ES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>
              <a:spcBef>
                <a:spcPct val="50000"/>
              </a:spcBef>
            </a:pPr>
            <a:r>
              <a:rPr lang="es-E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s-ES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>
              <a:spcBef>
                <a:spcPct val="50000"/>
              </a:spcBef>
            </a:pPr>
            <a:r>
              <a:rPr lang="es-E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s-ES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>
              <a:spcBef>
                <a:spcPct val="50000"/>
              </a:spcBef>
            </a:pPr>
            <a:r>
              <a:rPr lang="es-E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s-ES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>
              <a:spcBef>
                <a:spcPct val="50000"/>
              </a:spcBef>
            </a:pPr>
            <a:r>
              <a:rPr lang="es-E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s-ES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>
              <a:spcBef>
                <a:spcPct val="50000"/>
              </a:spcBef>
            </a:pPr>
            <a:r>
              <a:rPr lang="es-ES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 eaLnBrk="0" hangingPunct="0">
              <a:spcBef>
                <a:spcPct val="50000"/>
              </a:spcBef>
            </a:pPr>
            <a:endParaRPr lang="es-E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7361" name="Text Box 81"/>
          <p:cNvSpPr txBox="1">
            <a:spLocks noChangeArrowheads="1"/>
          </p:cNvSpPr>
          <p:nvPr/>
        </p:nvSpPr>
        <p:spPr bwMode="auto">
          <a:xfrm>
            <a:off x="2438400" y="5638800"/>
            <a:ext cx="67056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1600" b="1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·</a:t>
            </a:r>
            <a:r>
              <a:rPr lang="es-ES" sz="1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</a:t>
            </a:r>
            <a:r>
              <a:rPr lang="es-ES_tradnl" sz="1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Persiste un incremento en la oferta de alojamiento, alimentación y recreación.</a:t>
            </a:r>
          </a:p>
          <a:p>
            <a:pPr algn="just">
              <a:spcBef>
                <a:spcPct val="50000"/>
              </a:spcBef>
            </a:pPr>
            <a:r>
              <a:rPr lang="es-ES" b="1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·</a:t>
            </a:r>
            <a:r>
              <a:rPr lang="es-ES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 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Se ha identificado un mercado de masas ( temporada Enero-Abril).</a:t>
            </a:r>
          </a:p>
          <a:p>
            <a:pPr algn="just">
              <a:spcBef>
                <a:spcPct val="50000"/>
              </a:spcBef>
            </a:pPr>
            <a:r>
              <a:rPr lang="es-ES" b="1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·</a:t>
            </a:r>
            <a:r>
              <a:rPr lang="es-ES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 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Se enfrentan problemas provocados por la marcada estacionalidad existente</a:t>
            </a:r>
            <a:r>
              <a:rPr lang="es-ES_tradnl" b="1">
                <a:solidFill>
                  <a:schemeClr val="tx1"/>
                </a:solidFill>
                <a:cs typeface="Times New Roman" pitchFamily="18" charset="0"/>
              </a:rPr>
              <a:t>.</a:t>
            </a:r>
            <a:r>
              <a:rPr lang="es-ES" b="1">
                <a:solidFill>
                  <a:schemeClr val="tx1"/>
                </a:solidFill>
                <a:cs typeface="Times New Roman" pitchFamily="18" charset="0"/>
              </a:rPr>
              <a:t> </a:t>
            </a:r>
          </a:p>
          <a:p>
            <a:pPr algn="l">
              <a:spcBef>
                <a:spcPct val="50000"/>
              </a:spcBef>
            </a:pPr>
            <a:r>
              <a:rPr lang="es-ES" b="1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7362" name="Text Box 82"/>
          <p:cNvSpPr txBox="1">
            <a:spLocks noChangeArrowheads="1"/>
          </p:cNvSpPr>
          <p:nvPr/>
        </p:nvSpPr>
        <p:spPr bwMode="auto">
          <a:xfrm>
            <a:off x="0" y="228600"/>
            <a:ext cx="5029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ES" sz="1600" b="1">
              <a:solidFill>
                <a:schemeClr val="bg1"/>
              </a:solidFill>
            </a:endParaRPr>
          </a:p>
        </p:txBody>
      </p:sp>
      <p:sp>
        <p:nvSpPr>
          <p:cNvPr id="97364" name="Text Box 84"/>
          <p:cNvSpPr txBox="1">
            <a:spLocks noChangeArrowheads="1"/>
          </p:cNvSpPr>
          <p:nvPr/>
        </p:nvSpPr>
        <p:spPr bwMode="auto">
          <a:xfrm>
            <a:off x="0" y="228600"/>
            <a:ext cx="5943600" cy="366713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 b="1">
                <a:solidFill>
                  <a:schemeClr val="accent2"/>
                </a:solidFill>
              </a:rPr>
              <a:t>Ciclo de vida turística del cantón </a:t>
            </a:r>
            <a:endParaRPr lang="es-ES" sz="18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7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7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7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7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7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7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7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7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7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7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4" grpId="0" autoUpdateAnimBg="0"/>
      <p:bldP spid="97289" grpId="0" autoUpdateAnimBg="0"/>
      <p:bldP spid="97323" grpId="0" autoUpdateAnimBg="0"/>
      <p:bldP spid="97358" grpId="0" autoUpdateAnimBg="0"/>
      <p:bldP spid="97361" grpId="0" autoUpdateAnimBg="0"/>
      <p:bldP spid="97364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>
            <a:lum bright="32000" contrast="-14000"/>
          </a:blip>
          <a:srcRect/>
          <a:stretch>
            <a:fillRect/>
          </a:stretch>
        </p:blipFill>
        <p:spPr bwMode="auto">
          <a:xfrm>
            <a:off x="2438400" y="3352800"/>
            <a:ext cx="4267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533400" y="228600"/>
            <a:ext cx="8305800" cy="990600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9941" name="WordArt 5"/>
          <p:cNvSpPr>
            <a:spLocks noChangeArrowheads="1" noChangeShapeType="1" noTextEdit="1"/>
          </p:cNvSpPr>
          <p:nvPr/>
        </p:nvSpPr>
        <p:spPr bwMode="auto">
          <a:xfrm>
            <a:off x="1524000" y="381000"/>
            <a:ext cx="6324600" cy="6096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1199"/>
                <a:gd name="adj2" fmla="val -329"/>
              </a:avLst>
            </a:prstTxWarp>
          </a:bodyPr>
          <a:lstStyle/>
          <a:p>
            <a:r>
              <a:rPr lang="es-ES" sz="1800" b="1" kern="1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Arial"/>
                <a:cs typeface="Arial"/>
              </a:rPr>
              <a:t>DIAGNÓSTICO TURÍSTICO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2590800" y="1447800"/>
            <a:ext cx="3429000" cy="341313"/>
          </a:xfrm>
          <a:prstGeom prst="rect">
            <a:avLst/>
          </a:prstGeom>
          <a:solidFill>
            <a:srgbClr val="66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600" b="1">
                <a:solidFill>
                  <a:schemeClr val="accent2"/>
                </a:solidFill>
                <a:cs typeface="Times New Roman" pitchFamily="18" charset="0"/>
              </a:rPr>
              <a:t>¿ Cuál es la realidad turística?</a:t>
            </a:r>
            <a:endParaRPr lang="en-US" sz="1600">
              <a:solidFill>
                <a:schemeClr val="accent2"/>
              </a:solidFill>
              <a:cs typeface="Times New Roman" pitchFamily="18" charset="0"/>
            </a:endParaRPr>
          </a:p>
          <a:p>
            <a:pPr algn="l" eaLnBrk="0" hangingPunct="0"/>
            <a:endParaRPr lang="en-US" sz="160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2590800" y="2286000"/>
            <a:ext cx="3314700" cy="38100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600">
                <a:solidFill>
                  <a:schemeClr val="accent2"/>
                </a:solidFill>
                <a:latin typeface="Arial Black" pitchFamily="34" charset="0"/>
                <a:cs typeface="Times New Roman" pitchFamily="18" charset="0"/>
              </a:rPr>
              <a:t>Análisis Situacional</a:t>
            </a:r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>
            <a:off x="4267200" y="1828800"/>
            <a:ext cx="0" cy="4572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2590800" y="38862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E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9946" name="WordArt 10"/>
          <p:cNvSpPr>
            <a:spLocks noChangeArrowheads="1" noChangeShapeType="1" noTextEdit="1"/>
          </p:cNvSpPr>
          <p:nvPr/>
        </p:nvSpPr>
        <p:spPr bwMode="auto">
          <a:xfrm>
            <a:off x="3276600" y="3429000"/>
            <a:ext cx="2362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1400" kern="10">
                <a:ln w="1270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Ambiente Interno</a:t>
            </a: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3048000" y="4419600"/>
            <a:ext cx="441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40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s-ES_tradnl" sz="1600" b="1">
                <a:solidFill>
                  <a:schemeClr val="accent2"/>
                </a:solidFill>
                <a:cs typeface="Times New Roman" pitchFamily="18" charset="0"/>
              </a:rPr>
              <a:t>Inventario</a:t>
            </a:r>
            <a:r>
              <a:rPr lang="es-ES_tradnl" sz="1600" b="1">
                <a:solidFill>
                  <a:schemeClr val="tx1"/>
                </a:solidFill>
              </a:rPr>
              <a:t> </a:t>
            </a:r>
            <a:r>
              <a:rPr lang="es-ES_tradnl" sz="1600" b="1">
                <a:solidFill>
                  <a:schemeClr val="accent2"/>
                </a:solidFill>
                <a:cs typeface="Times New Roman" pitchFamily="18" charset="0"/>
              </a:rPr>
              <a:t>de los</a:t>
            </a:r>
            <a:r>
              <a:rPr lang="es-ES_tradnl" sz="1600" b="1">
                <a:solidFill>
                  <a:schemeClr val="tx1"/>
                </a:solidFill>
              </a:rPr>
              <a:t> </a:t>
            </a:r>
            <a:r>
              <a:rPr lang="es-ES_tradnl" sz="1600" b="1">
                <a:solidFill>
                  <a:schemeClr val="accent2"/>
                </a:solidFill>
                <a:cs typeface="Times New Roman" pitchFamily="18" charset="0"/>
              </a:rPr>
              <a:t>elementos</a:t>
            </a:r>
            <a:endParaRPr lang="es-ES" sz="16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3048000" y="47244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400" b="1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s-ES_tradnl" sz="1600" b="1">
                <a:solidFill>
                  <a:schemeClr val="accent2"/>
                </a:solidFill>
                <a:cs typeface="Times New Roman" pitchFamily="18" charset="0"/>
              </a:rPr>
              <a:t>Perfil del Turista</a:t>
            </a:r>
            <a:endParaRPr lang="es-ES" sz="16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3048000" y="57150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40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s-ES_tradnl" sz="1400">
                <a:solidFill>
                  <a:srgbClr val="FF0066"/>
                </a:solidFill>
                <a:latin typeface="Arial Black" pitchFamily="34" charset="0"/>
                <a:cs typeface="Times New Roman" pitchFamily="18" charset="0"/>
              </a:rPr>
              <a:t>Fortalezas y debilidades</a:t>
            </a:r>
            <a:endParaRPr lang="es-ES" sz="1400">
              <a:solidFill>
                <a:srgbClr val="FF0066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9950" name="Line 14"/>
          <p:cNvSpPr>
            <a:spLocks noChangeShapeType="1"/>
          </p:cNvSpPr>
          <p:nvPr/>
        </p:nvSpPr>
        <p:spPr bwMode="auto">
          <a:xfrm>
            <a:off x="4343400" y="3810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9951" name="Line 15"/>
          <p:cNvSpPr>
            <a:spLocks noChangeShapeType="1"/>
          </p:cNvSpPr>
          <p:nvPr/>
        </p:nvSpPr>
        <p:spPr bwMode="auto">
          <a:xfrm>
            <a:off x="4343400" y="2895600"/>
            <a:ext cx="0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9954" name="Line 18"/>
          <p:cNvSpPr>
            <a:spLocks noChangeShapeType="1"/>
          </p:cNvSpPr>
          <p:nvPr/>
        </p:nvSpPr>
        <p:spPr bwMode="auto">
          <a:xfrm>
            <a:off x="4419600" y="5486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9959" name="Text Box 23"/>
          <p:cNvSpPr txBox="1">
            <a:spLocks noChangeArrowheads="1"/>
          </p:cNvSpPr>
          <p:nvPr/>
        </p:nvSpPr>
        <p:spPr bwMode="auto">
          <a:xfrm>
            <a:off x="3048000" y="5105400"/>
            <a:ext cx="556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400" b="1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s-ES_tradnl" sz="1600" b="1">
                <a:solidFill>
                  <a:schemeClr val="accent2"/>
                </a:solidFill>
                <a:cs typeface="Times New Roman" pitchFamily="18" charset="0"/>
              </a:rPr>
              <a:t>Identificación de Agentes Sociales</a:t>
            </a:r>
            <a:endParaRPr lang="es-ES" sz="16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39960" name="Text Box 24"/>
          <p:cNvSpPr txBox="1">
            <a:spLocks noChangeArrowheads="1"/>
          </p:cNvSpPr>
          <p:nvPr/>
        </p:nvSpPr>
        <p:spPr bwMode="auto">
          <a:xfrm>
            <a:off x="3048000" y="41148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400" b="1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s-ES_tradnl" sz="1600" b="1">
                <a:solidFill>
                  <a:schemeClr val="accent2"/>
                </a:solidFill>
                <a:cs typeface="Times New Roman" pitchFamily="18" charset="0"/>
              </a:rPr>
              <a:t>Revisión  de Políticas</a:t>
            </a:r>
            <a:endParaRPr lang="es-ES" sz="1600" b="1">
              <a:solidFill>
                <a:schemeClr val="accent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9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9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9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99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99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39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  <p:bldP spid="39941" grpId="0" animBg="1"/>
      <p:bldP spid="39942" grpId="0" animBg="1" autoUpdateAnimBg="0"/>
      <p:bldP spid="39943" grpId="0" animBg="1" autoUpdateAnimBg="0"/>
      <p:bldP spid="39944" grpId="0" animBg="1"/>
      <p:bldP spid="39946" grpId="0" animBg="1"/>
      <p:bldP spid="39947" grpId="0" autoUpdateAnimBg="0"/>
      <p:bldP spid="39948" grpId="0" autoUpdateAnimBg="0"/>
      <p:bldP spid="39949" grpId="0" autoUpdateAnimBg="0"/>
      <p:bldP spid="39950" grpId="0" animBg="1"/>
      <p:bldP spid="39951" grpId="0" animBg="1"/>
      <p:bldP spid="39954" grpId="0" animBg="1"/>
      <p:bldP spid="39959" grpId="0" autoUpdateAnimBg="0"/>
      <p:bldP spid="39960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6676" name="Object 4"/>
          <p:cNvGraphicFramePr>
            <a:graphicFrameLocks noChangeAspect="1"/>
          </p:cNvGraphicFramePr>
          <p:nvPr/>
        </p:nvGraphicFramePr>
        <p:xfrm>
          <a:off x="685800" y="1227138"/>
          <a:ext cx="8193088" cy="5630862"/>
        </p:xfrm>
        <a:graphic>
          <a:graphicData uri="http://schemas.openxmlformats.org/presentationml/2006/ole">
            <p:oleObj spid="_x0000_s156676" name="Documento" r:id="rId3" imgW="5707440" imgH="4543920" progId="Word.Document.8">
              <p:embed/>
            </p:oleObj>
          </a:graphicData>
        </a:graphic>
      </p:graphicFrame>
      <p:sp>
        <p:nvSpPr>
          <p:cNvPr id="156677" name="Text Box 5"/>
          <p:cNvSpPr txBox="1">
            <a:spLocks noChangeArrowheads="1"/>
          </p:cNvSpPr>
          <p:nvPr/>
        </p:nvSpPr>
        <p:spPr bwMode="auto">
          <a:xfrm>
            <a:off x="5029200" y="0"/>
            <a:ext cx="411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400" b="1">
                <a:solidFill>
                  <a:schemeClr val="accent2"/>
                </a:solidFill>
              </a:rPr>
              <a:t>Características Turísticas del cantón Playas</a:t>
            </a:r>
            <a:endParaRPr lang="es-ES" sz="1400" b="1">
              <a:solidFill>
                <a:schemeClr val="accent2"/>
              </a:solidFill>
            </a:endParaRPr>
          </a:p>
          <a:p>
            <a:pPr algn="l">
              <a:spcBef>
                <a:spcPct val="50000"/>
              </a:spcBef>
            </a:pP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156678" name="Text Box 6"/>
          <p:cNvSpPr txBox="1">
            <a:spLocks noChangeArrowheads="1"/>
          </p:cNvSpPr>
          <p:nvPr/>
        </p:nvSpPr>
        <p:spPr bwMode="auto">
          <a:xfrm>
            <a:off x="762000" y="457200"/>
            <a:ext cx="7239000" cy="33655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 b="1">
                <a:solidFill>
                  <a:srgbClr val="003399"/>
                </a:solidFill>
              </a:rPr>
              <a:t>MÉTODO PARA JERARQUIZAR LOS  ATRACTIVOS TURÍSTICOS</a:t>
            </a:r>
            <a:endParaRPr lang="es-ES" sz="18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7" grpId="0" autoUpdateAnimBg="0"/>
      <p:bldP spid="156678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1219200" y="304800"/>
            <a:ext cx="6858000" cy="381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2300" b="1">
                <a:solidFill>
                  <a:srgbClr val="003399"/>
                </a:solidFill>
                <a:latin typeface="Comic Sans MS" pitchFamily="66" charset="0"/>
              </a:rPr>
              <a:t>2</a:t>
            </a:r>
            <a:r>
              <a:rPr lang="es-ES_tradnl" sz="2100" b="1">
                <a:solidFill>
                  <a:srgbClr val="003399"/>
                </a:solidFill>
                <a:latin typeface="Comic Sans MS" pitchFamily="66" charset="0"/>
              </a:rPr>
              <a:t>. Aplicación del Marco conceptual</a:t>
            </a:r>
            <a:r>
              <a:rPr lang="es-ES_tradnl" sz="2300" b="1">
                <a:solidFill>
                  <a:srgbClr val="003399"/>
                </a:solidFill>
                <a:latin typeface="Comic Sans MS" pitchFamily="66" charset="0"/>
              </a:rPr>
              <a:t> </a:t>
            </a:r>
            <a:r>
              <a:rPr lang="es-ES_tradnl" sz="2100" b="1">
                <a:solidFill>
                  <a:srgbClr val="003399"/>
                </a:solidFill>
                <a:latin typeface="Comic Sans MS" pitchFamily="66" charset="0"/>
              </a:rPr>
              <a:t>al cantón</a:t>
            </a:r>
            <a:r>
              <a:rPr lang="es-ES_tradnl" sz="2300">
                <a:solidFill>
                  <a:schemeClr val="tx2"/>
                </a:solidFill>
              </a:rPr>
              <a:t> </a:t>
            </a:r>
            <a:endParaRPr lang="es-ES" sz="2300">
              <a:solidFill>
                <a:schemeClr val="tx2"/>
              </a:solidFill>
            </a:endParaRPr>
          </a:p>
        </p:txBody>
      </p:sp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685800" y="914400"/>
            <a:ext cx="37338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700" b="1">
                <a:solidFill>
                  <a:schemeClr val="tx1"/>
                </a:solidFill>
                <a:latin typeface="Comic Sans MS" pitchFamily="66" charset="0"/>
              </a:rPr>
              <a:t>ANÁLISIS INTERNO</a:t>
            </a:r>
            <a:endParaRPr lang="es-ES" sz="1700" b="1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1243013" y="1300163"/>
            <a:ext cx="6400800" cy="2690812"/>
          </a:xfrm>
          <a:prstGeom prst="rect">
            <a:avLst/>
          </a:prstGeom>
          <a:solidFill>
            <a:srgbClr val="CCFFCC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marL="436563" indent="-436563" algn="just" defTabSz="873125">
              <a:spcBef>
                <a:spcPct val="50000"/>
              </a:spcBef>
              <a:buFont typeface="SimSun" pitchFamily="2" charset="-122"/>
              <a:buAutoNum type="arabicPeriod"/>
            </a:pPr>
            <a:r>
              <a:rPr lang="es-ES_tradnl" sz="1700" b="1">
                <a:solidFill>
                  <a:schemeClr val="tx1"/>
                </a:solidFill>
              </a:rPr>
              <a:t>Revisión de la política turística.</a:t>
            </a:r>
          </a:p>
          <a:p>
            <a:pPr marL="436563" indent="-436563" algn="just" defTabSz="873125">
              <a:spcBef>
                <a:spcPct val="50000"/>
              </a:spcBef>
              <a:buFont typeface="SimSun" pitchFamily="2" charset="-122"/>
              <a:buNone/>
            </a:pPr>
            <a:r>
              <a:rPr lang="es-ES_tradnl" sz="1700" b="1">
                <a:solidFill>
                  <a:schemeClr val="tx1"/>
                </a:solidFill>
              </a:rPr>
              <a:t>2.	Identificación de los Agentes Sociales que intervienen en turismo</a:t>
            </a:r>
          </a:p>
          <a:p>
            <a:pPr marL="436563" indent="-436563" algn="just" defTabSz="873125">
              <a:spcBef>
                <a:spcPct val="50000"/>
              </a:spcBef>
              <a:buFont typeface="SimSun" pitchFamily="2" charset="-122"/>
              <a:buNone/>
            </a:pPr>
            <a:r>
              <a:rPr lang="es-ES_tradnl" sz="1700" b="1">
                <a:solidFill>
                  <a:schemeClr val="tx1"/>
                </a:solidFill>
              </a:rPr>
              <a:t>3.   </a:t>
            </a:r>
            <a:r>
              <a:rPr lang="es-ES" sz="1700" b="1">
                <a:solidFill>
                  <a:schemeClr val="tx1"/>
                </a:solidFill>
              </a:rPr>
              <a:t>Inventario de la mezcla de elementos existentes en el destino y sus componentes.</a:t>
            </a:r>
            <a:endParaRPr lang="es-ES_tradnl" sz="1700" b="1">
              <a:solidFill>
                <a:schemeClr val="tx1"/>
              </a:solidFill>
            </a:endParaRPr>
          </a:p>
          <a:p>
            <a:pPr marL="436563" indent="-436563" algn="just" defTabSz="873125">
              <a:spcBef>
                <a:spcPct val="50000"/>
              </a:spcBef>
              <a:buFont typeface="SimSun" pitchFamily="2" charset="-122"/>
              <a:buNone/>
            </a:pPr>
            <a:r>
              <a:rPr lang="es-ES_tradnl" sz="1700" b="1">
                <a:solidFill>
                  <a:schemeClr val="tx1"/>
                </a:solidFill>
              </a:rPr>
              <a:t>4.    </a:t>
            </a:r>
            <a:r>
              <a:rPr lang="es-ES" sz="1700" b="1">
                <a:solidFill>
                  <a:schemeClr val="tx1"/>
                </a:solidFill>
              </a:rPr>
              <a:t>Descripción del perfil del turista.</a:t>
            </a:r>
            <a:endParaRPr lang="es-ES_tradnl" sz="1700" b="1">
              <a:solidFill>
                <a:schemeClr val="tx1"/>
              </a:solidFill>
            </a:endParaRPr>
          </a:p>
          <a:p>
            <a:pPr marL="436563" indent="-436563" algn="just" defTabSz="873125">
              <a:spcBef>
                <a:spcPct val="50000"/>
              </a:spcBef>
              <a:buFont typeface="SimSun" pitchFamily="2" charset="-122"/>
              <a:buNone/>
            </a:pPr>
            <a:r>
              <a:rPr lang="es-ES_tradnl" sz="1700" b="1">
                <a:solidFill>
                  <a:schemeClr val="tx1"/>
                </a:solidFill>
              </a:rPr>
              <a:t>5.	Identificación  </a:t>
            </a:r>
            <a:r>
              <a:rPr lang="es-ES" sz="1700" b="1">
                <a:solidFill>
                  <a:schemeClr val="tx1"/>
                </a:solidFill>
                <a:cs typeface="Times New Roman" pitchFamily="18" charset="0"/>
              </a:rPr>
              <a:t>de  l</a:t>
            </a:r>
            <a:r>
              <a:rPr lang="es-ES_tradnl" sz="1700" b="1">
                <a:solidFill>
                  <a:schemeClr val="tx1"/>
                </a:solidFill>
                <a:cs typeface="Times New Roman" pitchFamily="18" charset="0"/>
              </a:rPr>
              <a:t>a</a:t>
            </a:r>
            <a:r>
              <a:rPr lang="es-ES" sz="1700" b="1">
                <a:solidFill>
                  <a:schemeClr val="tx1"/>
                </a:solidFill>
                <a:cs typeface="Times New Roman" pitchFamily="18" charset="0"/>
              </a:rPr>
              <a:t>s principales fortalezas, debilidades </a:t>
            </a:r>
            <a:r>
              <a:rPr lang="es-ES_tradnl" sz="1700" b="1">
                <a:solidFill>
                  <a:schemeClr val="tx1"/>
                </a:solidFill>
                <a:cs typeface="Times New Roman" pitchFamily="18" charset="0"/>
              </a:rPr>
              <a:t>e</a:t>
            </a:r>
            <a:r>
              <a:rPr lang="es-ES" sz="1700" b="1">
                <a:solidFill>
                  <a:schemeClr val="tx1"/>
                </a:solidFill>
                <a:cs typeface="Times New Roman" pitchFamily="18" charset="0"/>
              </a:rPr>
              <a:t>l destino..</a:t>
            </a:r>
            <a:r>
              <a:rPr lang="es-ES" sz="1700" b="1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11621" name="Text Box 5"/>
          <p:cNvSpPr txBox="1">
            <a:spLocks noChangeArrowheads="1"/>
          </p:cNvSpPr>
          <p:nvPr/>
        </p:nvSpPr>
        <p:spPr bwMode="auto">
          <a:xfrm>
            <a:off x="877888" y="4259263"/>
            <a:ext cx="3733800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700" b="1">
                <a:solidFill>
                  <a:schemeClr val="tx1"/>
                </a:solidFill>
                <a:latin typeface="Comic Sans MS" pitchFamily="66" charset="0"/>
              </a:rPr>
              <a:t>ANÁLISIS EXTERNO</a:t>
            </a:r>
            <a:endParaRPr lang="es-ES" sz="1700" b="1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1316038" y="4908550"/>
            <a:ext cx="5715000" cy="1084263"/>
          </a:xfrm>
          <a:prstGeom prst="rect">
            <a:avLst/>
          </a:prstGeom>
          <a:solidFill>
            <a:srgbClr val="CCFFCC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just" defTabSz="873125">
              <a:spcBef>
                <a:spcPct val="50000"/>
              </a:spcBef>
              <a:buFontTx/>
              <a:buChar char="•"/>
            </a:pPr>
            <a:r>
              <a:rPr lang="es-ES_tradnl" sz="230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s-ES_tradnl" sz="1700" b="1">
                <a:solidFill>
                  <a:schemeClr val="tx1"/>
                </a:solidFill>
              </a:rPr>
              <a:t>Identificación de condiciones favorables y desfavorables del entorno  para Playas</a:t>
            </a:r>
          </a:p>
          <a:p>
            <a:pPr algn="just" defTabSz="873125">
              <a:spcBef>
                <a:spcPct val="50000"/>
              </a:spcBef>
              <a:buFontTx/>
              <a:buChar char="•"/>
            </a:pPr>
            <a:r>
              <a:rPr lang="es-ES_tradnl" sz="1700" b="1">
                <a:solidFill>
                  <a:schemeClr val="tx1"/>
                </a:solidFill>
              </a:rPr>
              <a:t> Identificación de Oportunidades y amenazas</a:t>
            </a:r>
            <a:endParaRPr lang="es-ES" sz="17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2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67325" y="0"/>
            <a:ext cx="4191000" cy="288925"/>
          </a:xfrm>
          <a:noFill/>
        </p:spPr>
        <p:txBody>
          <a:bodyPr/>
          <a:lstStyle/>
          <a:p>
            <a:r>
              <a:rPr lang="es-ES_tradnl" sz="1200" b="1">
                <a:solidFill>
                  <a:srgbClr val="003399"/>
                </a:solidFill>
                <a:latin typeface="Arial" charset="0"/>
              </a:rPr>
              <a:t>2. Aplicación del Marco conceptual al cantón</a:t>
            </a:r>
            <a:endParaRPr lang="es-ES" sz="2400">
              <a:latin typeface="Arial" charset="0"/>
            </a:endParaRP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360363"/>
            <a:ext cx="6705600" cy="382587"/>
          </a:xfrm>
          <a:solidFill>
            <a:srgbClr val="808000">
              <a:alpha val="50000"/>
            </a:srgbClr>
          </a:solidFill>
          <a:ln/>
        </p:spPr>
        <p:txBody>
          <a:bodyPr/>
          <a:lstStyle/>
          <a:p>
            <a:r>
              <a:rPr lang="es-ES_tradnl" sz="2000" b="1">
                <a:solidFill>
                  <a:schemeClr val="bg1"/>
                </a:solidFill>
                <a:latin typeface="Comic Sans MS" pitchFamily="66" charset="0"/>
              </a:rPr>
              <a:t>Revisión de  la Política Turística</a:t>
            </a:r>
            <a:endParaRPr lang="es-ES" sz="2000" b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3668" name="Rectangle 4"/>
          <p:cNvSpPr>
            <a:spLocks noChangeArrowheads="1"/>
          </p:cNvSpPr>
          <p:nvPr/>
        </p:nvSpPr>
        <p:spPr bwMode="auto">
          <a:xfrm>
            <a:off x="838200" y="3962400"/>
            <a:ext cx="6096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/>
          <a:lstStyle/>
          <a:p>
            <a:pPr algn="just" defTabSz="873125">
              <a:spcBef>
                <a:spcPct val="20000"/>
              </a:spcBef>
            </a:pPr>
            <a:endParaRPr lang="es-ES" sz="2300" b="1">
              <a:solidFill>
                <a:srgbClr val="003399"/>
              </a:solidFill>
            </a:endParaRPr>
          </a:p>
        </p:txBody>
      </p:sp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685800" y="1905000"/>
            <a:ext cx="822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  <a:buFontTx/>
              <a:buChar char="•"/>
            </a:pPr>
            <a:r>
              <a:rPr lang="es-ES_tradnl" sz="1700">
                <a:solidFill>
                  <a:schemeClr val="tx1"/>
                </a:solidFill>
              </a:rPr>
              <a:t> L</a:t>
            </a:r>
            <a:r>
              <a:rPr lang="es-ES_tradnl" sz="1500">
                <a:solidFill>
                  <a:schemeClr val="tx1"/>
                </a:solidFill>
              </a:rPr>
              <a:t>a Ley  especial de desarrollo turístico que fomenta las inversiones turísticas a  través de los beneficios generales y especiales.</a:t>
            </a:r>
          </a:p>
        </p:txBody>
      </p:sp>
      <p:sp>
        <p:nvSpPr>
          <p:cNvPr id="113670" name="Text Box 6"/>
          <p:cNvSpPr txBox="1">
            <a:spLocks noChangeArrowheads="1"/>
          </p:cNvSpPr>
          <p:nvPr/>
        </p:nvSpPr>
        <p:spPr bwMode="auto">
          <a:xfrm>
            <a:off x="685800" y="914400"/>
            <a:ext cx="845820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  <a:buFontTx/>
              <a:buChar char="•"/>
            </a:pPr>
            <a:r>
              <a:rPr lang="es-ES_tradnl" sz="1700">
                <a:solidFill>
                  <a:schemeClr val="tx1"/>
                </a:solidFill>
              </a:rPr>
              <a:t> </a:t>
            </a:r>
            <a:r>
              <a:rPr lang="es-ES_tradnl" sz="1500">
                <a:solidFill>
                  <a:schemeClr val="tx1"/>
                </a:solidFill>
              </a:rPr>
              <a:t>El turismo ha  sido declarado como actividad prioritaria  para el desarrollo socioeconómico del Ecuador.</a:t>
            </a:r>
          </a:p>
        </p:txBody>
      </p:sp>
      <p:sp>
        <p:nvSpPr>
          <p:cNvPr id="113671" name="Text Box 7"/>
          <p:cNvSpPr txBox="1">
            <a:spLocks noChangeArrowheads="1"/>
          </p:cNvSpPr>
          <p:nvPr/>
        </p:nvSpPr>
        <p:spPr bwMode="auto">
          <a:xfrm>
            <a:off x="685800" y="1524000"/>
            <a:ext cx="845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  <a:buFontTx/>
              <a:buChar char="•"/>
            </a:pPr>
            <a:r>
              <a:rPr lang="es-ES_tradnl" sz="1700">
                <a:solidFill>
                  <a:schemeClr val="tx1"/>
                </a:solidFill>
              </a:rPr>
              <a:t> </a:t>
            </a:r>
            <a:r>
              <a:rPr lang="es-ES_tradnl" sz="1500">
                <a:solidFill>
                  <a:schemeClr val="tx1"/>
                </a:solidFill>
              </a:rPr>
              <a:t>Las actividades y servicios turísticos están  regulados por la Sub-Secretaría de Turismo.</a:t>
            </a:r>
          </a:p>
        </p:txBody>
      </p:sp>
      <p:sp>
        <p:nvSpPr>
          <p:cNvPr id="113672" name="Text Box 8"/>
          <p:cNvSpPr txBox="1">
            <a:spLocks noChangeArrowheads="1"/>
          </p:cNvSpPr>
          <p:nvPr/>
        </p:nvSpPr>
        <p:spPr bwMode="auto">
          <a:xfrm>
            <a:off x="512763" y="3248025"/>
            <a:ext cx="16002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500" b="1">
                <a:solidFill>
                  <a:srgbClr val="339933"/>
                </a:solidFill>
              </a:rPr>
              <a:t>Beneficios </a:t>
            </a:r>
          </a:p>
          <a:p>
            <a:pPr defTabSz="873125">
              <a:spcBef>
                <a:spcPct val="50000"/>
              </a:spcBef>
            </a:pPr>
            <a:r>
              <a:rPr lang="es-ES_tradnl" sz="1500" b="1">
                <a:solidFill>
                  <a:srgbClr val="339933"/>
                </a:solidFill>
              </a:rPr>
              <a:t>Generales</a:t>
            </a:r>
            <a:endParaRPr lang="es-ES" sz="1500" b="1">
              <a:solidFill>
                <a:srgbClr val="339933"/>
              </a:solidFill>
            </a:endParaRPr>
          </a:p>
        </p:txBody>
      </p:sp>
      <p:sp>
        <p:nvSpPr>
          <p:cNvPr id="113673" name="AutoShape 9"/>
          <p:cNvSpPr>
            <a:spLocks/>
          </p:cNvSpPr>
          <p:nvPr/>
        </p:nvSpPr>
        <p:spPr bwMode="auto">
          <a:xfrm>
            <a:off x="1981200" y="2590800"/>
            <a:ext cx="152400" cy="1981200"/>
          </a:xfrm>
          <a:prstGeom prst="leftBrace">
            <a:avLst>
              <a:gd name="adj1" fmla="val 10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3674" name="Text Box 10"/>
          <p:cNvSpPr txBox="1">
            <a:spLocks noChangeArrowheads="1"/>
          </p:cNvSpPr>
          <p:nvPr/>
        </p:nvSpPr>
        <p:spPr bwMode="auto">
          <a:xfrm>
            <a:off x="4038600" y="4114800"/>
            <a:ext cx="2378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/>
            <a:endParaRPr lang="es-ES" sz="1700" b="1">
              <a:solidFill>
                <a:schemeClr val="bg1"/>
              </a:solidFill>
            </a:endParaRPr>
          </a:p>
        </p:txBody>
      </p:sp>
      <p:sp>
        <p:nvSpPr>
          <p:cNvPr id="113675" name="Text Box 11"/>
          <p:cNvSpPr txBox="1">
            <a:spLocks noChangeArrowheads="1"/>
          </p:cNvSpPr>
          <p:nvPr/>
        </p:nvSpPr>
        <p:spPr bwMode="auto">
          <a:xfrm>
            <a:off x="2209800" y="2667000"/>
            <a:ext cx="6248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300" b="1">
                <a:solidFill>
                  <a:srgbClr val="008080"/>
                </a:solidFill>
              </a:rPr>
              <a:t>* Exoneración total de los impuestos que gravan los actos constitutivos de las empresas</a:t>
            </a:r>
            <a:endParaRPr lang="es-ES" sz="1300" b="1">
              <a:solidFill>
                <a:schemeClr val="bg1"/>
              </a:solidFill>
            </a:endParaRPr>
          </a:p>
        </p:txBody>
      </p:sp>
      <p:sp>
        <p:nvSpPr>
          <p:cNvPr id="113676" name="Text Box 12"/>
          <p:cNvSpPr txBox="1">
            <a:spLocks noChangeArrowheads="1"/>
          </p:cNvSpPr>
          <p:nvPr/>
        </p:nvSpPr>
        <p:spPr bwMode="auto">
          <a:xfrm>
            <a:off x="3260725" y="1789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279" tIns="43640" rIns="87279" bIns="43640">
            <a:spAutoFit/>
          </a:bodyPr>
          <a:lstStyle/>
          <a:p>
            <a:pPr algn="l" defTabSz="873125"/>
            <a:endParaRPr lang="es-ES" sz="1700" b="1">
              <a:solidFill>
                <a:schemeClr val="bg1"/>
              </a:solidFill>
            </a:endParaRPr>
          </a:p>
        </p:txBody>
      </p:sp>
      <p:sp>
        <p:nvSpPr>
          <p:cNvPr id="113677" name="Text Box 13"/>
          <p:cNvSpPr txBox="1">
            <a:spLocks noChangeArrowheads="1"/>
          </p:cNvSpPr>
          <p:nvPr/>
        </p:nvSpPr>
        <p:spPr bwMode="auto">
          <a:xfrm>
            <a:off x="2209800" y="3124200"/>
            <a:ext cx="62484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300" b="1">
                <a:solidFill>
                  <a:srgbClr val="008080"/>
                </a:solidFill>
              </a:rPr>
              <a:t>*Deducción del ingreso gravable con impuesto a la renta  el valor de  los aportes para integración  y pago de capital social; el de sus incrementos; el de inversiones y reinversiones comprobadas.</a:t>
            </a:r>
            <a:endParaRPr lang="es-ES" sz="1300" b="1">
              <a:solidFill>
                <a:schemeClr val="bg1"/>
              </a:solidFill>
            </a:endParaRPr>
          </a:p>
        </p:txBody>
      </p:sp>
      <p:sp>
        <p:nvSpPr>
          <p:cNvPr id="113678" name="Text Box 14"/>
          <p:cNvSpPr txBox="1">
            <a:spLocks noChangeArrowheads="1"/>
          </p:cNvSpPr>
          <p:nvPr/>
        </p:nvSpPr>
        <p:spPr bwMode="auto">
          <a:xfrm>
            <a:off x="2209800" y="3886200"/>
            <a:ext cx="6248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300" b="1">
                <a:solidFill>
                  <a:srgbClr val="008080"/>
                </a:solidFill>
              </a:rPr>
              <a:t>*Acceso preferencial a crédito en toda institución pública o privada cpn líneas para turismo.</a:t>
            </a:r>
            <a:endParaRPr lang="es-ES" sz="1300" b="1">
              <a:solidFill>
                <a:schemeClr val="bg1"/>
              </a:solidFill>
            </a:endParaRPr>
          </a:p>
        </p:txBody>
      </p:sp>
      <p:sp>
        <p:nvSpPr>
          <p:cNvPr id="113679" name="Text Box 15"/>
          <p:cNvSpPr txBox="1">
            <a:spLocks noChangeArrowheads="1"/>
          </p:cNvSpPr>
          <p:nvPr/>
        </p:nvSpPr>
        <p:spPr bwMode="auto">
          <a:xfrm>
            <a:off x="609600" y="5029200"/>
            <a:ext cx="16002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500" b="1">
                <a:solidFill>
                  <a:srgbClr val="339933"/>
                </a:solidFill>
              </a:rPr>
              <a:t>Beneficios </a:t>
            </a:r>
          </a:p>
          <a:p>
            <a:pPr defTabSz="873125">
              <a:spcBef>
                <a:spcPct val="50000"/>
              </a:spcBef>
            </a:pPr>
            <a:r>
              <a:rPr lang="es-ES_tradnl" sz="1500" b="1">
                <a:solidFill>
                  <a:srgbClr val="339933"/>
                </a:solidFill>
              </a:rPr>
              <a:t>Especiales</a:t>
            </a:r>
            <a:endParaRPr lang="es-ES" sz="1500" b="1">
              <a:solidFill>
                <a:srgbClr val="339933"/>
              </a:solidFill>
            </a:endParaRPr>
          </a:p>
        </p:txBody>
      </p:sp>
      <p:sp>
        <p:nvSpPr>
          <p:cNvPr id="113680" name="AutoShape 16"/>
          <p:cNvSpPr>
            <a:spLocks/>
          </p:cNvSpPr>
          <p:nvPr/>
        </p:nvSpPr>
        <p:spPr bwMode="auto">
          <a:xfrm>
            <a:off x="1981200" y="4724400"/>
            <a:ext cx="152400" cy="1981200"/>
          </a:xfrm>
          <a:prstGeom prst="leftBrace">
            <a:avLst>
              <a:gd name="adj1" fmla="val 10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3681" name="Text Box 17"/>
          <p:cNvSpPr txBox="1">
            <a:spLocks noChangeArrowheads="1"/>
          </p:cNvSpPr>
          <p:nvPr/>
        </p:nvSpPr>
        <p:spPr bwMode="auto">
          <a:xfrm>
            <a:off x="2120900" y="4837113"/>
            <a:ext cx="6477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300" b="1">
                <a:solidFill>
                  <a:srgbClr val="008080"/>
                </a:solidFill>
              </a:rPr>
              <a:t>*Exoneración del pago de impuesto a la renta por 10 y 5 años.</a:t>
            </a:r>
            <a:endParaRPr lang="es-ES" sz="1300" b="1">
              <a:solidFill>
                <a:schemeClr val="bg1"/>
              </a:solidFill>
            </a:endParaRPr>
          </a:p>
        </p:txBody>
      </p:sp>
      <p:sp>
        <p:nvSpPr>
          <p:cNvPr id="113682" name="Text Box 18"/>
          <p:cNvSpPr txBox="1">
            <a:spLocks noChangeArrowheads="1"/>
          </p:cNvSpPr>
          <p:nvPr/>
        </p:nvSpPr>
        <p:spPr bwMode="auto">
          <a:xfrm>
            <a:off x="2057400" y="5181600"/>
            <a:ext cx="6477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300" b="1">
                <a:solidFill>
                  <a:srgbClr val="008080"/>
                </a:solidFill>
              </a:rPr>
              <a:t>*Devolución  de la totalidad de los derechos arancelarios en la importación de naves aéreas, acuáticas, vehículos y automotores para el transporte  de turistas nacionales y extranjeros por 10 y 5 años.</a:t>
            </a:r>
            <a:endParaRPr lang="es-ES" sz="1300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 descr="C:\WINDOWS\Application Data\Microsoft\Media Catalog\evento de pilsener en temporada alta.jp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722313"/>
            <a:ext cx="9144000" cy="6135687"/>
          </a:xfrm>
          <a:prstGeom prst="rect">
            <a:avLst/>
          </a:prstGeom>
          <a:noFill/>
        </p:spPr>
      </p:pic>
      <p:sp>
        <p:nvSpPr>
          <p:cNvPr id="114691" name="Rectangle 3"/>
          <p:cNvSpPr>
            <a:spLocks noChangeArrowheads="1"/>
          </p:cNvSpPr>
          <p:nvPr/>
        </p:nvSpPr>
        <p:spPr bwMode="auto">
          <a:xfrm>
            <a:off x="49530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1536700" y="215900"/>
            <a:ext cx="6510338" cy="347663"/>
          </a:xfrm>
          <a:prstGeom prst="rect">
            <a:avLst/>
          </a:prstGeom>
          <a:gradFill rotWithShape="0">
            <a:gsLst>
              <a:gs pos="0">
                <a:srgbClr val="98A824"/>
              </a:gs>
              <a:gs pos="100000">
                <a:srgbClr val="33CC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700" b="1">
                <a:solidFill>
                  <a:schemeClr val="bg1"/>
                </a:solidFill>
                <a:latin typeface="Comic Sans MS" pitchFamily="66" charset="0"/>
              </a:rPr>
              <a:t>AGENTES  SOCIALES EN  PLAYAS</a:t>
            </a:r>
            <a:endParaRPr lang="es-ES" sz="1700" b="1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114693" name="Object 5"/>
          <p:cNvGraphicFramePr>
            <a:graphicFrameLocks noChangeAspect="1"/>
          </p:cNvGraphicFramePr>
          <p:nvPr/>
        </p:nvGraphicFramePr>
        <p:xfrm>
          <a:off x="419100" y="577850"/>
          <a:ext cx="8553450" cy="6207125"/>
        </p:xfrm>
        <a:graphic>
          <a:graphicData uri="http://schemas.openxmlformats.org/presentationml/2006/ole">
            <p:oleObj spid="_x0000_s114693" name="Documento" r:id="rId4" imgW="5710680" imgH="615924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 descr="C:\WINDOWS\Application Data\Microsoft\Media Catalog\evento de pilsener en temporada alta.jp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722313"/>
            <a:ext cx="9144000" cy="6135687"/>
          </a:xfrm>
          <a:prstGeom prst="rect">
            <a:avLst/>
          </a:prstGeom>
          <a:noFill/>
        </p:spPr>
      </p:pic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49530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1536700" y="215900"/>
            <a:ext cx="6510338" cy="347663"/>
          </a:xfrm>
          <a:prstGeom prst="rect">
            <a:avLst/>
          </a:prstGeom>
          <a:gradFill rotWithShape="0">
            <a:gsLst>
              <a:gs pos="0">
                <a:srgbClr val="98A824"/>
              </a:gs>
              <a:gs pos="100000">
                <a:srgbClr val="33CC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700" b="1">
                <a:solidFill>
                  <a:schemeClr val="bg1"/>
                </a:solidFill>
                <a:latin typeface="Comic Sans MS" pitchFamily="66" charset="0"/>
              </a:rPr>
              <a:t>AGENTES  SOCIALES EN  PLAYAS</a:t>
            </a:r>
            <a:endParaRPr lang="es-ES" sz="1700" b="1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115717" name="Object 5"/>
          <p:cNvGraphicFramePr>
            <a:graphicFrameLocks noChangeAspect="1"/>
          </p:cNvGraphicFramePr>
          <p:nvPr/>
        </p:nvGraphicFramePr>
        <p:xfrm>
          <a:off x="0" y="542925"/>
          <a:ext cx="8763000" cy="6315075"/>
        </p:xfrm>
        <a:graphic>
          <a:graphicData uri="http://schemas.openxmlformats.org/presentationml/2006/ole">
            <p:oleObj spid="_x0000_s115717" name="Documento" r:id="rId4" imgW="5710680" imgH="565848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761" name="Group 25"/>
          <p:cNvGraphicFramePr>
            <a:graphicFrameLocks noGrp="1"/>
          </p:cNvGraphicFramePr>
          <p:nvPr/>
        </p:nvGraphicFramePr>
        <p:xfrm>
          <a:off x="1316038" y="1155700"/>
          <a:ext cx="6559550" cy="4770438"/>
        </p:xfrm>
        <a:graphic>
          <a:graphicData uri="http://schemas.openxmlformats.org/drawingml/2006/table">
            <a:tbl>
              <a:tblPr/>
              <a:tblGrid>
                <a:gridCol w="3206750"/>
                <a:gridCol w="3352800"/>
              </a:tblGrid>
              <a:tr h="403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/>
                          <a:latin typeface="Arial" charset="0"/>
                        </a:rPr>
                        <a:t>Elementos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99"/>
                        </a:solidFill>
                        <a:effectLst/>
                        <a:latin typeface="Arial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/>
                          <a:latin typeface="Arial" charset="0"/>
                        </a:rPr>
                        <a:t>Componentes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99"/>
                        </a:solidFill>
                        <a:effectLst/>
                        <a:latin typeface="Arial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8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Atractivos turísticos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Arial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Sitios naturales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Folklore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Realizaciones técnicas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Acontecimientos programados</a:t>
                      </a: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5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Planta Turística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  <a:hlinkClick r:id="rId2" action="ppaction://hlinksldjump"/>
                        </a:rPr>
                        <a:t>d32</a:t>
                      </a: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Arial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Alojamiento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Alimentación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Esparcimiento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Otros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Arial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Infraestructura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  <a:hlinkClick r:id="rId3" action="ppaction://hlinksldjump"/>
                        </a:rPr>
                        <a:t>Diap16</a:t>
                      </a: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Arial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Comunicaciones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Hospitales y centros médicos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Sistemas y recursos de energía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Sistemas de seguridad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Transporte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Arial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3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Recursos de Hospitalidad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  <a:hlinkClick r:id="rId4" action="ppaction://hlinksldjump"/>
                        </a:rPr>
                        <a:t>D22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Arial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Programas de entrenamiento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Centros de información turística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Arial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6758" name="Rectangle 22"/>
          <p:cNvSpPr>
            <a:spLocks noChangeArrowheads="1"/>
          </p:cNvSpPr>
          <p:nvPr>
            <p:ph type="ctrTitle"/>
          </p:nvPr>
        </p:nvSpPr>
        <p:spPr>
          <a:xfrm>
            <a:off x="950913" y="288925"/>
            <a:ext cx="7772400" cy="412750"/>
          </a:xfrm>
          <a:gradFill rotWithShape="0">
            <a:gsLst>
              <a:gs pos="0">
                <a:srgbClr val="CCFFCC"/>
              </a:gs>
              <a:gs pos="50000">
                <a:srgbClr val="CCFFCC">
                  <a:gamma/>
                  <a:shade val="59608"/>
                  <a:invGamma/>
                </a:srgbClr>
              </a:gs>
              <a:gs pos="100000">
                <a:srgbClr val="CCFFCC"/>
              </a:gs>
            </a:gsLst>
            <a:lin ang="2700000" scaled="1"/>
          </a:gradFill>
          <a:ln/>
        </p:spPr>
        <p:txBody>
          <a:bodyPr lIns="87279" tIns="43640" rIns="87279" bIns="43640"/>
          <a:lstStyle/>
          <a:p>
            <a:pPr>
              <a:spcBef>
                <a:spcPct val="20000"/>
              </a:spcBef>
            </a:pPr>
            <a:r>
              <a:rPr lang="es-ES_tradnl" sz="2200" b="1">
                <a:solidFill>
                  <a:schemeClr val="bg1"/>
                </a:solidFill>
                <a:latin typeface="Comic Sans MS" pitchFamily="66" charset="0"/>
              </a:rPr>
              <a:t>Inventario  de elementos existentes</a:t>
            </a:r>
            <a:endParaRPr lang="es-ES" sz="2200" b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6759" name="Rectangle 23"/>
          <p:cNvSpPr>
            <a:spLocks noChangeArrowheads="1"/>
          </p:cNvSpPr>
          <p:nvPr/>
        </p:nvSpPr>
        <p:spPr bwMode="auto">
          <a:xfrm>
            <a:off x="49530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Picture 2" descr="C:\WINDOWS\Application Data\Microsoft\Media Catalog\balsas típicas.jpg"/>
          <p:cNvPicPr>
            <a:picLocks noChangeAspect="1" noChangeArrowheads="1"/>
          </p:cNvPicPr>
          <p:nvPr/>
        </p:nvPicPr>
        <p:blipFill>
          <a:blip r:embed="rId3">
            <a:lum bright="64000" contrast="-70000"/>
          </a:blip>
          <a:srcRect/>
          <a:stretch>
            <a:fillRect/>
          </a:stretch>
        </p:blipFill>
        <p:spPr bwMode="auto">
          <a:xfrm>
            <a:off x="219075" y="0"/>
            <a:ext cx="8632825" cy="6557963"/>
          </a:xfrm>
          <a:prstGeom prst="rect">
            <a:avLst/>
          </a:prstGeom>
          <a:noFill/>
        </p:spPr>
      </p:pic>
      <p:graphicFrame>
        <p:nvGraphicFramePr>
          <p:cNvPr id="151555" name="Object 3"/>
          <p:cNvGraphicFramePr>
            <a:graphicFrameLocks noChangeAspect="1"/>
          </p:cNvGraphicFramePr>
          <p:nvPr/>
        </p:nvGraphicFramePr>
        <p:xfrm>
          <a:off x="512763" y="609600"/>
          <a:ext cx="8153400" cy="6248400"/>
        </p:xfrm>
        <a:graphic>
          <a:graphicData uri="http://schemas.openxmlformats.org/presentationml/2006/ole">
            <p:oleObj spid="_x0000_s151555" name="Documento" r:id="rId4" imgW="6178680" imgH="8129520" progId="Word.Document.8">
              <p:embed/>
            </p:oleObj>
          </a:graphicData>
        </a:graphic>
      </p:graphicFrame>
      <p:sp>
        <p:nvSpPr>
          <p:cNvPr id="151556" name="Rectangle 4"/>
          <p:cNvSpPr>
            <a:spLocks noChangeArrowheads="1"/>
          </p:cNvSpPr>
          <p:nvPr/>
        </p:nvSpPr>
        <p:spPr bwMode="auto">
          <a:xfrm>
            <a:off x="0" y="215900"/>
            <a:ext cx="7772400" cy="361950"/>
          </a:xfrm>
          <a:prstGeom prst="rect">
            <a:avLst/>
          </a:prstGeom>
          <a:gradFill rotWithShape="0">
            <a:gsLst>
              <a:gs pos="0">
                <a:srgbClr val="FFFF66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300" b="1">
                <a:solidFill>
                  <a:srgbClr val="003399"/>
                </a:solidFill>
                <a:latin typeface="Comic Sans MS" pitchFamily="66" charset="0"/>
              </a:rPr>
              <a:t>LISTA  DE INVENTARIO DE ATRACTIVOS TURÍSTICOS</a:t>
            </a:r>
            <a:endParaRPr lang="es-ES" sz="1300" b="1">
              <a:solidFill>
                <a:srgbClr val="003399"/>
              </a:solidFill>
              <a:latin typeface="Comic Sans MS" pitchFamily="66" charset="0"/>
            </a:endParaRPr>
          </a:p>
        </p:txBody>
      </p:sp>
      <p:sp>
        <p:nvSpPr>
          <p:cNvPr id="151557" name="Rectangle 5"/>
          <p:cNvSpPr>
            <a:spLocks noChangeArrowheads="1"/>
          </p:cNvSpPr>
          <p:nvPr/>
        </p:nvSpPr>
        <p:spPr bwMode="auto">
          <a:xfrm>
            <a:off x="534035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438150" y="288925"/>
            <a:ext cx="7772400" cy="433388"/>
          </a:xfrm>
          <a:gradFill rotWithShape="0">
            <a:gsLst>
              <a:gs pos="0">
                <a:srgbClr val="FFFF66"/>
              </a:gs>
              <a:gs pos="100000">
                <a:schemeClr val="bg1"/>
              </a:gs>
            </a:gsLst>
            <a:lin ang="2700000" scaled="1"/>
          </a:gradFill>
        </p:spPr>
        <p:txBody>
          <a:bodyPr/>
          <a:lstStyle/>
          <a:p>
            <a:r>
              <a:rPr lang="es-ES_tradnl" sz="1400" b="1">
                <a:solidFill>
                  <a:srgbClr val="003399"/>
                </a:solidFill>
                <a:latin typeface="Arial" charset="0"/>
              </a:rPr>
              <a:t>FICHA DE INVENTARIO DE ATRACTIVOS TURÍSTICOS</a:t>
            </a:r>
            <a:endParaRPr lang="es-ES" sz="1400" b="1">
              <a:solidFill>
                <a:srgbClr val="003399"/>
              </a:solidFill>
              <a:latin typeface="Arial" charset="0"/>
            </a:endParaRPr>
          </a:p>
        </p:txBody>
      </p:sp>
      <p:graphicFrame>
        <p:nvGraphicFramePr>
          <p:cNvPr id="118787" name="Object 3"/>
          <p:cNvGraphicFramePr>
            <a:graphicFrameLocks noChangeAspect="1"/>
          </p:cNvGraphicFramePr>
          <p:nvPr/>
        </p:nvGraphicFramePr>
        <p:xfrm>
          <a:off x="1309688" y="1066800"/>
          <a:ext cx="503237" cy="573088"/>
        </p:xfrm>
        <a:graphic>
          <a:graphicData uri="http://schemas.openxmlformats.org/presentationml/2006/ole">
            <p:oleObj spid="_x0000_s118787" r:id="rId3" imgW="685714" imgH="781159" progId="PBrush">
              <p:embed/>
            </p:oleObj>
          </a:graphicData>
        </a:graphic>
      </p:graphicFrame>
      <p:graphicFrame>
        <p:nvGraphicFramePr>
          <p:cNvPr id="118788" name="Group 4"/>
          <p:cNvGraphicFramePr>
            <a:graphicFrameLocks noGrp="1"/>
          </p:cNvGraphicFramePr>
          <p:nvPr/>
        </p:nvGraphicFramePr>
        <p:xfrm>
          <a:off x="1143000" y="914400"/>
          <a:ext cx="6629400" cy="5678488"/>
        </p:xfrm>
        <a:graphic>
          <a:graphicData uri="http://schemas.openxmlformats.org/drawingml/2006/table">
            <a:tbl>
              <a:tblPr/>
              <a:tblGrid>
                <a:gridCol w="1657350"/>
                <a:gridCol w="1657350"/>
                <a:gridCol w="1657350"/>
                <a:gridCol w="1657350"/>
              </a:tblGrid>
              <a:tr h="93345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ESPOL- LICTUR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FICHA PARA EL INVENTARIO DE ATRACTIVOS TURÍSTICOS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CATEGORÍA- SITIOS NATURALES 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Nombre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Tipo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Sub-Tipo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Jerarquía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General Villamil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279" marR="87279" marT="43640" marB="4364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279" marR="87279" marT="43640" marB="436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Playa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279" marR="87279" marT="43640" marB="436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III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97325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8809" name="Picture 25" descr="C:\WINDOWS\Application Data\Microsoft\Media Catalog\balsas vista al centr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2868613"/>
            <a:ext cx="6400800" cy="3455987"/>
          </a:xfrm>
          <a:prstGeom prst="rect">
            <a:avLst/>
          </a:prstGeom>
          <a:noFill/>
        </p:spPr>
      </p:pic>
      <p:sp>
        <p:nvSpPr>
          <p:cNvPr id="118810" name="Rectangle 26"/>
          <p:cNvSpPr>
            <a:spLocks noChangeArrowheads="1"/>
          </p:cNvSpPr>
          <p:nvPr/>
        </p:nvSpPr>
        <p:spPr bwMode="auto">
          <a:xfrm>
            <a:off x="49530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96963" y="866775"/>
            <a:ext cx="6781800" cy="304800"/>
          </a:xfrm>
        </p:spPr>
        <p:txBody>
          <a:bodyPr/>
          <a:lstStyle/>
          <a:p>
            <a:pPr algn="l"/>
            <a:r>
              <a:rPr lang="es-ES_tradnl" sz="1600" b="1">
                <a:latin typeface="Arial" charset="0"/>
              </a:rPr>
              <a:t>Distribución  de los atractivos turísticos por categorías</a:t>
            </a:r>
            <a:endParaRPr lang="es-ES" sz="1600" b="1">
              <a:latin typeface="Arial" charset="0"/>
            </a:endParaRPr>
          </a:p>
        </p:txBody>
      </p:sp>
      <p:sp>
        <p:nvSpPr>
          <p:cNvPr id="120836" name="AutoShape 4"/>
          <p:cNvSpPr>
            <a:spLocks noChangeArrowheads="1"/>
          </p:cNvSpPr>
          <p:nvPr/>
        </p:nvSpPr>
        <p:spPr bwMode="auto">
          <a:xfrm>
            <a:off x="304800" y="838200"/>
            <a:ext cx="457200" cy="381000"/>
          </a:xfrm>
          <a:prstGeom prst="rightArrow">
            <a:avLst>
              <a:gd name="adj1" fmla="val 50000"/>
              <a:gd name="adj2" fmla="val 3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0837" name="Rectangle 5"/>
          <p:cNvSpPr>
            <a:spLocks noChangeArrowheads="1"/>
          </p:cNvSpPr>
          <p:nvPr/>
        </p:nvSpPr>
        <p:spPr bwMode="auto">
          <a:xfrm>
            <a:off x="1143000" y="304800"/>
            <a:ext cx="6705600" cy="357188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FFFFFF"/>
              </a:gs>
            </a:gsLst>
            <a:lin ang="2700000" scaled="1"/>
          </a:gradFill>
          <a:ln w="9525">
            <a:solidFill>
              <a:srgbClr val="333300"/>
            </a:solidFill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700" b="1">
                <a:solidFill>
                  <a:srgbClr val="990099"/>
                </a:solidFill>
              </a:rPr>
              <a:t>INVENTARIO DE LOS ATRACTIVOS TURÍSTICOS</a:t>
            </a:r>
            <a:endParaRPr lang="es-ES" sz="1700" b="1">
              <a:solidFill>
                <a:srgbClr val="990099"/>
              </a:solidFill>
            </a:endParaRPr>
          </a:p>
        </p:txBody>
      </p:sp>
      <p:pic>
        <p:nvPicPr>
          <p:cNvPr id="1208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228725"/>
            <a:ext cx="66294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083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3352800"/>
            <a:ext cx="7848600" cy="322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0840" name="Rectangle 8"/>
          <p:cNvSpPr>
            <a:spLocks noChangeArrowheads="1"/>
          </p:cNvSpPr>
          <p:nvPr/>
        </p:nvSpPr>
        <p:spPr bwMode="auto">
          <a:xfrm>
            <a:off x="5413375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5562600" y="1371600"/>
            <a:ext cx="2590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000">
                <a:solidFill>
                  <a:srgbClr val="003399"/>
                </a:solidFill>
                <a:latin typeface="Arial Black" pitchFamily="34" charset="0"/>
              </a:rPr>
              <a:t>JUSTIFICATIVOS</a:t>
            </a:r>
            <a:endParaRPr lang="es-ES" sz="2000">
              <a:solidFill>
                <a:srgbClr val="003399"/>
              </a:solidFill>
              <a:latin typeface="Arial Black" pitchFamily="34" charset="0"/>
            </a:endParaRPr>
          </a:p>
        </p:txBody>
      </p:sp>
      <p:pic>
        <p:nvPicPr>
          <p:cNvPr id="40963" name="Picture 3" descr="C:\Archivos de programa\Microsoft Office\Clipart\WebArt\WB0078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7200" y="1219200"/>
            <a:ext cx="609600" cy="517525"/>
          </a:xfrm>
          <a:prstGeom prst="rect">
            <a:avLst/>
          </a:prstGeom>
          <a:noFill/>
        </p:spPr>
      </p:pic>
      <p:sp>
        <p:nvSpPr>
          <p:cNvPr id="40964" name="AutoShape 4"/>
          <p:cNvSpPr>
            <a:spLocks noChangeArrowheads="1"/>
          </p:cNvSpPr>
          <p:nvPr/>
        </p:nvSpPr>
        <p:spPr bwMode="auto">
          <a:xfrm>
            <a:off x="533400" y="228600"/>
            <a:ext cx="8305800" cy="990600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0965" name="WordArt 5"/>
          <p:cNvSpPr>
            <a:spLocks noChangeArrowheads="1" noChangeShapeType="1" noTextEdit="1"/>
          </p:cNvSpPr>
          <p:nvPr/>
        </p:nvSpPr>
        <p:spPr bwMode="auto">
          <a:xfrm>
            <a:off x="1524000" y="381000"/>
            <a:ext cx="6324600" cy="6096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1199"/>
                <a:gd name="adj2" fmla="val -329"/>
              </a:avLst>
            </a:prstTxWarp>
          </a:bodyPr>
          <a:lstStyle/>
          <a:p>
            <a:r>
              <a:rPr lang="es-ES" sz="1800" b="1" kern="1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Arial"/>
                <a:cs typeface="Arial"/>
              </a:rPr>
              <a:t>DIAGNÓSTICO TURÍSTICO</a:t>
            </a: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5029200" y="1752600"/>
            <a:ext cx="3581400" cy="2319338"/>
          </a:xfrm>
          <a:prstGeom prst="rect">
            <a:avLst/>
          </a:prstGeom>
          <a:solidFill>
            <a:srgbClr val="33CCCC"/>
          </a:solidFill>
          <a:ln w="28575">
            <a:solidFill>
              <a:schemeClr val="accent2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400">
                <a:solidFill>
                  <a:schemeClr val="tx1"/>
                </a:solidFill>
                <a:latin typeface="Times New Roman" pitchFamily="18" charset="0"/>
              </a:rPr>
              <a:t>  </a:t>
            </a:r>
            <a:r>
              <a:rPr lang="es-ES_tradnl" sz="1600">
                <a:solidFill>
                  <a:srgbClr val="003399"/>
                </a:solidFill>
              </a:rPr>
              <a:t>Localizado a  97 Km. de         </a:t>
            </a:r>
          </a:p>
          <a:p>
            <a:pPr algn="l">
              <a:spcBef>
                <a:spcPct val="50000"/>
              </a:spcBef>
            </a:pPr>
            <a:r>
              <a:rPr lang="es-ES_tradnl" sz="1600">
                <a:solidFill>
                  <a:srgbClr val="003399"/>
                </a:solidFill>
              </a:rPr>
              <a:t>     Guayaquil.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1600">
                <a:solidFill>
                  <a:srgbClr val="003399"/>
                </a:solidFill>
              </a:rPr>
              <a:t>   Segundo mejor clima  del  mundo 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1600">
                <a:solidFill>
                  <a:srgbClr val="003399"/>
                </a:solidFill>
              </a:rPr>
              <a:t>   Posee 14 Km. de playa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1600">
                <a:solidFill>
                  <a:srgbClr val="003399"/>
                </a:solidFill>
              </a:rPr>
              <a:t>   Oferta  importante de  sitios de  </a:t>
            </a:r>
          </a:p>
          <a:p>
            <a:pPr algn="l">
              <a:spcBef>
                <a:spcPct val="50000"/>
              </a:spcBef>
            </a:pPr>
            <a:r>
              <a:rPr lang="es-ES_tradnl" sz="1600">
                <a:solidFill>
                  <a:srgbClr val="003399"/>
                </a:solidFill>
              </a:rPr>
              <a:t>     alojamiento y alimentación </a:t>
            </a:r>
            <a:endParaRPr lang="es-ES" sz="1600">
              <a:solidFill>
                <a:srgbClr val="003399"/>
              </a:solidFill>
            </a:endParaRPr>
          </a:p>
        </p:txBody>
      </p:sp>
      <p:pic>
        <p:nvPicPr>
          <p:cNvPr id="40967" name="Picture 7" descr="C:\WINDOWS\TEMP\SAT213.TMP"/>
          <p:cNvPicPr>
            <a:picLocks noChangeAspect="1" noChangeArrowheads="1"/>
          </p:cNvPicPr>
          <p:nvPr/>
        </p:nvPicPr>
        <p:blipFill>
          <a:blip r:embed="rId3">
            <a:lum bright="12000" contrast="6000"/>
          </a:blip>
          <a:srcRect t="6732"/>
          <a:stretch>
            <a:fillRect/>
          </a:stretch>
        </p:blipFill>
        <p:spPr bwMode="auto">
          <a:xfrm>
            <a:off x="2590800" y="4343400"/>
            <a:ext cx="4038600" cy="2212975"/>
          </a:xfrm>
          <a:prstGeom prst="rect">
            <a:avLst/>
          </a:prstGeom>
          <a:noFill/>
          <a:ln w="38100">
            <a:solidFill>
              <a:srgbClr val="6666FF"/>
            </a:solidFill>
            <a:miter lim="800000"/>
            <a:headEnd/>
            <a:tailEnd/>
          </a:ln>
        </p:spPr>
      </p:pic>
      <p:pic>
        <p:nvPicPr>
          <p:cNvPr id="40968" name="Picture 8" descr="C:\WINDOWS\TEMP\SAT304.TMP"/>
          <p:cNvPicPr>
            <a:picLocks noChangeAspect="1" noChangeArrowheads="1"/>
          </p:cNvPicPr>
          <p:nvPr/>
        </p:nvPicPr>
        <p:blipFill>
          <a:blip r:embed="rId4"/>
          <a:srcRect t="4808"/>
          <a:stretch>
            <a:fillRect/>
          </a:stretch>
        </p:blipFill>
        <p:spPr bwMode="auto">
          <a:xfrm>
            <a:off x="609600" y="1295400"/>
            <a:ext cx="3810000" cy="2871788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utoUpdateAnimBg="0"/>
      <p:bldP spid="40964" grpId="0" animBg="1"/>
      <p:bldP spid="40965" grpId="0" animBg="1"/>
      <p:bldP spid="40966" grpId="0" animBg="1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ChangeArrowheads="1"/>
          </p:cNvSpPr>
          <p:nvPr/>
        </p:nvSpPr>
        <p:spPr bwMode="auto">
          <a:xfrm>
            <a:off x="1600200" y="228600"/>
            <a:ext cx="6705600" cy="354013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FFFFFF"/>
              </a:gs>
            </a:gsLst>
            <a:lin ang="2700000" scaled="1"/>
          </a:gradFill>
          <a:ln w="9525">
            <a:solidFill>
              <a:srgbClr val="333300"/>
            </a:solidFill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700" b="1">
                <a:solidFill>
                  <a:srgbClr val="990099"/>
                </a:solidFill>
              </a:rPr>
              <a:t>INVENTARIO DE LOS ATRACTIVOS TURÍSTICOS</a:t>
            </a:r>
            <a:r>
              <a:rPr lang="es-ES_tradnl" sz="1700">
                <a:solidFill>
                  <a:srgbClr val="990099"/>
                </a:solidFill>
                <a:hlinkClick r:id="rId2" action="ppaction://hlinksldjump"/>
              </a:rPr>
              <a:t>d26</a:t>
            </a:r>
            <a:endParaRPr lang="es-ES" sz="1700">
              <a:solidFill>
                <a:srgbClr val="990099"/>
              </a:solidFill>
            </a:endParaRPr>
          </a:p>
        </p:txBody>
      </p:sp>
      <p:sp>
        <p:nvSpPr>
          <p:cNvPr id="149507" name="AutoShape 3"/>
          <p:cNvSpPr>
            <a:spLocks noChangeArrowheads="1"/>
          </p:cNvSpPr>
          <p:nvPr/>
        </p:nvSpPr>
        <p:spPr bwMode="auto">
          <a:xfrm>
            <a:off x="609600" y="609600"/>
            <a:ext cx="457200" cy="381000"/>
          </a:xfrm>
          <a:prstGeom prst="rightArrow">
            <a:avLst>
              <a:gd name="adj1" fmla="val 50000"/>
              <a:gd name="adj2" fmla="val 3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49508" name="Rectangle 4"/>
          <p:cNvSpPr>
            <a:spLocks noChangeArrowheads="1"/>
          </p:cNvSpPr>
          <p:nvPr/>
        </p:nvSpPr>
        <p:spPr bwMode="auto">
          <a:xfrm>
            <a:off x="1371600" y="685800"/>
            <a:ext cx="571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algn="l" defTabSz="873125"/>
            <a:r>
              <a:rPr lang="es-ES_tradnl" sz="1500" b="1">
                <a:solidFill>
                  <a:schemeClr val="tx2"/>
                </a:solidFill>
              </a:rPr>
              <a:t>Distribución  de los atractivos turísticos por jerarquías</a:t>
            </a:r>
            <a:endParaRPr lang="es-ES" sz="1500" b="1">
              <a:solidFill>
                <a:schemeClr val="tx2"/>
              </a:solidFill>
            </a:endParaRPr>
          </a:p>
        </p:txBody>
      </p:sp>
      <p:pic>
        <p:nvPicPr>
          <p:cNvPr id="14950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1066800"/>
            <a:ext cx="6705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9510" name="Rectangle 6"/>
          <p:cNvSpPr>
            <a:spLocks noChangeArrowheads="1"/>
          </p:cNvSpPr>
          <p:nvPr/>
        </p:nvSpPr>
        <p:spPr bwMode="auto">
          <a:xfrm>
            <a:off x="49530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ChangeArrowheads="1"/>
          </p:cNvSpPr>
          <p:nvPr/>
        </p:nvSpPr>
        <p:spPr bwMode="auto">
          <a:xfrm>
            <a:off x="1295400" y="304800"/>
            <a:ext cx="6705600" cy="35401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CC99"/>
              </a:gs>
            </a:gsLst>
            <a:lin ang="2700000" scaled="1"/>
          </a:gradFill>
          <a:ln w="9525">
            <a:solidFill>
              <a:srgbClr val="333300"/>
            </a:solidFill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700" b="1">
                <a:solidFill>
                  <a:srgbClr val="003399"/>
                </a:solidFill>
              </a:rPr>
              <a:t>INVENTARIO DE LA PLANTA TURÍSTICA</a:t>
            </a:r>
            <a:endParaRPr lang="es-ES" sz="1700" b="1">
              <a:solidFill>
                <a:srgbClr val="003399"/>
              </a:solidFill>
            </a:endParaRPr>
          </a:p>
        </p:txBody>
      </p:sp>
      <p:sp>
        <p:nvSpPr>
          <p:cNvPr id="122883" name="Text Box 3"/>
          <p:cNvSpPr txBox="1">
            <a:spLocks noChangeArrowheads="1"/>
          </p:cNvSpPr>
          <p:nvPr/>
        </p:nvSpPr>
        <p:spPr bwMode="auto">
          <a:xfrm>
            <a:off x="685800" y="838200"/>
            <a:ext cx="2743200" cy="2936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9CCFF"/>
              </a:gs>
            </a:gsLst>
            <a:lin ang="18900000" scaled="1"/>
          </a:gradFill>
          <a:ln w="9525">
            <a:solidFill>
              <a:srgbClr val="003399"/>
            </a:solidFill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300">
                <a:solidFill>
                  <a:srgbClr val="003399"/>
                </a:solidFill>
              </a:rPr>
              <a:t>PLANTA DE ALOJAMIENTO</a:t>
            </a:r>
            <a:endParaRPr lang="es-ES" sz="1300">
              <a:solidFill>
                <a:srgbClr val="003399"/>
              </a:solidFill>
            </a:endParaRPr>
          </a:p>
        </p:txBody>
      </p:sp>
      <p:sp>
        <p:nvSpPr>
          <p:cNvPr id="122884" name="AutoShape 4"/>
          <p:cNvSpPr>
            <a:spLocks noChangeArrowheads="1"/>
          </p:cNvSpPr>
          <p:nvPr/>
        </p:nvSpPr>
        <p:spPr bwMode="auto">
          <a:xfrm>
            <a:off x="1066800" y="1373188"/>
            <a:ext cx="4267200" cy="300037"/>
          </a:xfrm>
          <a:prstGeom prst="roundRect">
            <a:avLst>
              <a:gd name="adj" fmla="val 11056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300" b="1">
                <a:solidFill>
                  <a:srgbClr val="003399"/>
                </a:solidFill>
                <a:latin typeface="Comic Sans MS" pitchFamily="66" charset="0"/>
              </a:rPr>
              <a:t>DISTRIBUCIÓN POR CATEGORÍAS</a:t>
            </a:r>
            <a:endParaRPr lang="es-ES" sz="1300" b="1">
              <a:solidFill>
                <a:srgbClr val="003399"/>
              </a:solidFill>
              <a:latin typeface="Comic Sans MS" pitchFamily="66" charset="0"/>
            </a:endParaRPr>
          </a:p>
        </p:txBody>
      </p:sp>
      <p:sp>
        <p:nvSpPr>
          <p:cNvPr id="122885" name="AutoShape 5"/>
          <p:cNvSpPr>
            <a:spLocks noChangeArrowheads="1"/>
          </p:cNvSpPr>
          <p:nvPr/>
        </p:nvSpPr>
        <p:spPr bwMode="auto">
          <a:xfrm>
            <a:off x="304800" y="1371600"/>
            <a:ext cx="685800" cy="304800"/>
          </a:xfrm>
          <a:prstGeom prst="rightArrow">
            <a:avLst>
              <a:gd name="adj1" fmla="val 50000"/>
              <a:gd name="adj2" fmla="val 56250"/>
            </a:avLst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12288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752600"/>
            <a:ext cx="6781800" cy="217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887" name="Picture 7"/>
          <p:cNvPicPr>
            <a:picLocks noChangeAspect="1" noChangeArrowheads="1"/>
          </p:cNvPicPr>
          <p:nvPr/>
        </p:nvPicPr>
        <p:blipFill>
          <a:blip r:embed="rId4"/>
          <a:srcRect l="11783" t="11060" r="6628" b="7373"/>
          <a:stretch>
            <a:fillRect/>
          </a:stretch>
        </p:blipFill>
        <p:spPr bwMode="auto">
          <a:xfrm>
            <a:off x="1600200" y="3970338"/>
            <a:ext cx="6400800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888" name="Rectangle 8"/>
          <p:cNvSpPr>
            <a:spLocks noChangeArrowheads="1"/>
          </p:cNvSpPr>
          <p:nvPr/>
        </p:nvSpPr>
        <p:spPr bwMode="auto">
          <a:xfrm>
            <a:off x="49530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AutoShape 3"/>
          <p:cNvSpPr>
            <a:spLocks noChangeArrowheads="1"/>
          </p:cNvSpPr>
          <p:nvPr/>
        </p:nvSpPr>
        <p:spPr bwMode="auto">
          <a:xfrm>
            <a:off x="1295400" y="1144588"/>
            <a:ext cx="3914775" cy="303212"/>
          </a:xfrm>
          <a:prstGeom prst="roundRect">
            <a:avLst>
              <a:gd name="adj" fmla="val 11056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300">
                <a:solidFill>
                  <a:srgbClr val="003399"/>
                </a:solidFill>
              </a:rPr>
              <a:t>PLAZAS OFERTADAS POR CATEGORÍAS</a:t>
            </a:r>
            <a:endParaRPr lang="es-ES" sz="1300">
              <a:solidFill>
                <a:srgbClr val="003399"/>
              </a:solidFill>
            </a:endParaRPr>
          </a:p>
        </p:txBody>
      </p:sp>
      <p:pic>
        <p:nvPicPr>
          <p:cNvPr id="12493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600200"/>
            <a:ext cx="5715000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493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3825875"/>
            <a:ext cx="6096000" cy="289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4935" name="Rectangle 7"/>
          <p:cNvSpPr>
            <a:spLocks noChangeArrowheads="1"/>
          </p:cNvSpPr>
          <p:nvPr/>
        </p:nvSpPr>
        <p:spPr bwMode="auto">
          <a:xfrm>
            <a:off x="49530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  <p:sp>
        <p:nvSpPr>
          <p:cNvPr id="124936" name="Text Box 8"/>
          <p:cNvSpPr txBox="1">
            <a:spLocks noChangeArrowheads="1"/>
          </p:cNvSpPr>
          <p:nvPr/>
        </p:nvSpPr>
        <p:spPr bwMode="auto">
          <a:xfrm>
            <a:off x="685800" y="762000"/>
            <a:ext cx="2743200" cy="2936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9CCFF"/>
              </a:gs>
            </a:gsLst>
            <a:lin ang="18900000" scaled="1"/>
          </a:gradFill>
          <a:ln w="9525">
            <a:solidFill>
              <a:srgbClr val="003399"/>
            </a:solidFill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300">
                <a:solidFill>
                  <a:srgbClr val="003399"/>
                </a:solidFill>
              </a:rPr>
              <a:t>PLANTA DE ALOJAMIENTO</a:t>
            </a:r>
            <a:endParaRPr lang="es-ES" sz="1300">
              <a:solidFill>
                <a:srgbClr val="003399"/>
              </a:solidFill>
            </a:endParaRPr>
          </a:p>
        </p:txBody>
      </p:sp>
      <p:sp>
        <p:nvSpPr>
          <p:cNvPr id="124937" name="Rectangle 9"/>
          <p:cNvSpPr>
            <a:spLocks noChangeArrowheads="1"/>
          </p:cNvSpPr>
          <p:nvPr/>
        </p:nvSpPr>
        <p:spPr bwMode="auto">
          <a:xfrm>
            <a:off x="1295400" y="304800"/>
            <a:ext cx="6705600" cy="35401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CC99"/>
              </a:gs>
            </a:gsLst>
            <a:lin ang="2700000" scaled="1"/>
          </a:gradFill>
          <a:ln w="9525">
            <a:solidFill>
              <a:srgbClr val="333300"/>
            </a:solidFill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700" b="1">
                <a:solidFill>
                  <a:srgbClr val="003399"/>
                </a:solidFill>
              </a:rPr>
              <a:t>INVENTARIO DE LA PLANTA TURÍSTICA</a:t>
            </a:r>
            <a:endParaRPr lang="es-ES" sz="1700" b="1">
              <a:solidFill>
                <a:srgbClr val="003399"/>
              </a:solidFill>
            </a:endParaRPr>
          </a:p>
        </p:txBody>
      </p:sp>
      <p:sp>
        <p:nvSpPr>
          <p:cNvPr id="124938" name="AutoShape 10"/>
          <p:cNvSpPr>
            <a:spLocks noChangeArrowheads="1"/>
          </p:cNvSpPr>
          <p:nvPr/>
        </p:nvSpPr>
        <p:spPr bwMode="auto">
          <a:xfrm>
            <a:off x="304800" y="1143000"/>
            <a:ext cx="685800" cy="304800"/>
          </a:xfrm>
          <a:prstGeom prst="rightArrow">
            <a:avLst>
              <a:gd name="adj1" fmla="val 50000"/>
              <a:gd name="adj2" fmla="val 56250"/>
            </a:avLst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5955" name="Object 3"/>
          <p:cNvGraphicFramePr>
            <a:graphicFrameLocks noChangeAspect="1"/>
          </p:cNvGraphicFramePr>
          <p:nvPr/>
        </p:nvGraphicFramePr>
        <p:xfrm>
          <a:off x="685800" y="609600"/>
          <a:ext cx="7924800" cy="5888038"/>
        </p:xfrm>
        <a:graphic>
          <a:graphicData uri="http://schemas.openxmlformats.org/presentationml/2006/ole">
            <p:oleObj spid="_x0000_s125955" name="Documento" r:id="rId3" imgW="5837040" imgH="5506920" progId="Word.Document.8">
              <p:embed/>
            </p:oleObj>
          </a:graphicData>
        </a:graphic>
      </p:graphicFrame>
      <p:sp>
        <p:nvSpPr>
          <p:cNvPr id="125956" name="Rectangle 4"/>
          <p:cNvSpPr>
            <a:spLocks noChangeArrowheads="1"/>
          </p:cNvSpPr>
          <p:nvPr/>
        </p:nvSpPr>
        <p:spPr bwMode="auto">
          <a:xfrm>
            <a:off x="49530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  <p:sp>
        <p:nvSpPr>
          <p:cNvPr id="125957" name="Rectangle 5"/>
          <p:cNvSpPr>
            <a:spLocks noChangeArrowheads="1"/>
          </p:cNvSpPr>
          <p:nvPr/>
        </p:nvSpPr>
        <p:spPr bwMode="auto">
          <a:xfrm>
            <a:off x="1447800" y="228600"/>
            <a:ext cx="6705600" cy="35401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CC99"/>
              </a:gs>
            </a:gsLst>
            <a:lin ang="2700000" scaled="1"/>
          </a:gradFill>
          <a:ln w="9525">
            <a:solidFill>
              <a:srgbClr val="333300"/>
            </a:solidFill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700" b="1">
                <a:solidFill>
                  <a:srgbClr val="003399"/>
                </a:solidFill>
                <a:latin typeface="Comic Sans MS" pitchFamily="66" charset="0"/>
              </a:rPr>
              <a:t>INVENTARIO DE LA PLANTA TURÍSTICA</a:t>
            </a:r>
            <a:endParaRPr lang="es-ES" sz="1700" b="1">
              <a:solidFill>
                <a:srgbClr val="0033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9" name="Text Box 3"/>
          <p:cNvSpPr txBox="1">
            <a:spLocks noChangeArrowheads="1"/>
          </p:cNvSpPr>
          <p:nvPr/>
        </p:nvSpPr>
        <p:spPr bwMode="auto">
          <a:xfrm>
            <a:off x="0" y="793750"/>
            <a:ext cx="3962400" cy="319088"/>
          </a:xfrm>
          <a:prstGeom prst="rect">
            <a:avLst/>
          </a:prstGeom>
          <a:solidFill>
            <a:srgbClr val="33CCFF"/>
          </a:solidFill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500">
                <a:solidFill>
                  <a:srgbClr val="003399"/>
                </a:solidFill>
                <a:latin typeface="Comic Sans MS" pitchFamily="66" charset="0"/>
              </a:rPr>
              <a:t>PLANTA DE  ALIMENTACIÓN</a:t>
            </a:r>
          </a:p>
        </p:txBody>
      </p:sp>
      <p:sp>
        <p:nvSpPr>
          <p:cNvPr id="126980" name="AutoShape 4"/>
          <p:cNvSpPr>
            <a:spLocks noChangeArrowheads="1"/>
          </p:cNvSpPr>
          <p:nvPr/>
        </p:nvSpPr>
        <p:spPr bwMode="auto">
          <a:xfrm>
            <a:off x="877888" y="1300163"/>
            <a:ext cx="3914775" cy="303212"/>
          </a:xfrm>
          <a:prstGeom prst="roundRect">
            <a:avLst>
              <a:gd name="adj" fmla="val 11056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300">
                <a:solidFill>
                  <a:srgbClr val="003399"/>
                </a:solidFill>
              </a:rPr>
              <a:t>DISTRIBUCIÓN POR CATEGORÍAS</a:t>
            </a:r>
            <a:endParaRPr lang="es-ES" sz="1300">
              <a:solidFill>
                <a:srgbClr val="003399"/>
              </a:solidFill>
            </a:endParaRPr>
          </a:p>
        </p:txBody>
      </p:sp>
      <p:sp>
        <p:nvSpPr>
          <p:cNvPr id="126981" name="AutoShape 5"/>
          <p:cNvSpPr>
            <a:spLocks noChangeArrowheads="1"/>
          </p:cNvSpPr>
          <p:nvPr/>
        </p:nvSpPr>
        <p:spPr bwMode="auto">
          <a:xfrm>
            <a:off x="0" y="1227138"/>
            <a:ext cx="685800" cy="304800"/>
          </a:xfrm>
          <a:prstGeom prst="rightArrow">
            <a:avLst>
              <a:gd name="adj1" fmla="val 50000"/>
              <a:gd name="adj2" fmla="val 56250"/>
            </a:avLst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12698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075" y="1731963"/>
            <a:ext cx="3951288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6983" name="Picture 7"/>
          <p:cNvPicPr>
            <a:picLocks noChangeAspect="1" noChangeArrowheads="1"/>
          </p:cNvPicPr>
          <p:nvPr/>
        </p:nvPicPr>
        <p:blipFill>
          <a:blip r:embed="rId3"/>
          <a:srcRect l="2930" t="2446" r="3662" b="2446"/>
          <a:stretch>
            <a:fillRect/>
          </a:stretch>
        </p:blipFill>
        <p:spPr bwMode="auto">
          <a:xfrm>
            <a:off x="4316413" y="722313"/>
            <a:ext cx="4789487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6984" name="Rectangle 8"/>
          <p:cNvSpPr>
            <a:spLocks noChangeArrowheads="1"/>
          </p:cNvSpPr>
          <p:nvPr/>
        </p:nvSpPr>
        <p:spPr bwMode="auto">
          <a:xfrm>
            <a:off x="49530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  <p:sp>
        <p:nvSpPr>
          <p:cNvPr id="126985" name="AutoShape 9"/>
          <p:cNvSpPr>
            <a:spLocks noChangeArrowheads="1"/>
          </p:cNvSpPr>
          <p:nvPr/>
        </p:nvSpPr>
        <p:spPr bwMode="auto">
          <a:xfrm>
            <a:off x="0" y="3536950"/>
            <a:ext cx="685800" cy="306388"/>
          </a:xfrm>
          <a:prstGeom prst="rightArrow">
            <a:avLst>
              <a:gd name="adj1" fmla="val 50000"/>
              <a:gd name="adj2" fmla="val 55958"/>
            </a:avLst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6986" name="AutoShape 10"/>
          <p:cNvSpPr>
            <a:spLocks noChangeArrowheads="1"/>
          </p:cNvSpPr>
          <p:nvPr/>
        </p:nvSpPr>
        <p:spPr bwMode="auto">
          <a:xfrm>
            <a:off x="731838" y="3536950"/>
            <a:ext cx="3914775" cy="373063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300">
                <a:solidFill>
                  <a:srgbClr val="003399"/>
                </a:solidFill>
              </a:rPr>
              <a:t>PLAZAS OFERTADAS POR CATEGORÍAS</a:t>
            </a:r>
            <a:endParaRPr lang="es-ES" sz="1300">
              <a:solidFill>
                <a:srgbClr val="003399"/>
              </a:solidFill>
            </a:endParaRPr>
          </a:p>
        </p:txBody>
      </p:sp>
      <p:pic>
        <p:nvPicPr>
          <p:cNvPr id="126987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075" y="4043363"/>
            <a:ext cx="3951288" cy="202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6988" name="Picture 12"/>
          <p:cNvPicPr>
            <a:picLocks noChangeAspect="1" noChangeArrowheads="1"/>
          </p:cNvPicPr>
          <p:nvPr/>
        </p:nvPicPr>
        <p:blipFill>
          <a:blip r:embed="rId5"/>
          <a:srcRect l="3532" t="2588" r="5298" b="2588"/>
          <a:stretch>
            <a:fillRect/>
          </a:stretch>
        </p:blipFill>
        <p:spPr bwMode="auto">
          <a:xfrm>
            <a:off x="4316413" y="3898900"/>
            <a:ext cx="4827587" cy="287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6989" name="Rectangle 13"/>
          <p:cNvSpPr>
            <a:spLocks noChangeArrowheads="1"/>
          </p:cNvSpPr>
          <p:nvPr/>
        </p:nvSpPr>
        <p:spPr bwMode="auto">
          <a:xfrm>
            <a:off x="1143000" y="228600"/>
            <a:ext cx="6705600" cy="35401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CC99"/>
              </a:gs>
            </a:gsLst>
            <a:lin ang="2700000" scaled="1"/>
          </a:gradFill>
          <a:ln w="9525">
            <a:solidFill>
              <a:srgbClr val="333300"/>
            </a:solidFill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700" b="1">
                <a:solidFill>
                  <a:srgbClr val="003399"/>
                </a:solidFill>
                <a:latin typeface="Comic Sans MS" pitchFamily="66" charset="0"/>
              </a:rPr>
              <a:t>INVENTARIO DE LA PLANTA TURÍSTICA</a:t>
            </a:r>
            <a:endParaRPr lang="es-ES" sz="1700" b="1">
              <a:solidFill>
                <a:srgbClr val="0033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003" name="Object 3"/>
          <p:cNvGraphicFramePr>
            <a:graphicFrameLocks noChangeAspect="1"/>
          </p:cNvGraphicFramePr>
          <p:nvPr/>
        </p:nvGraphicFramePr>
        <p:xfrm>
          <a:off x="990600" y="736600"/>
          <a:ext cx="7391400" cy="5740400"/>
        </p:xfrm>
        <a:graphic>
          <a:graphicData uri="http://schemas.openxmlformats.org/presentationml/2006/ole">
            <p:oleObj spid="_x0000_s128003" name="Documento" r:id="rId3" imgW="5798880" imgH="4923000" progId="Word.Document.8">
              <p:embed/>
            </p:oleObj>
          </a:graphicData>
        </a:graphic>
      </p:graphicFrame>
      <p:graphicFrame>
        <p:nvGraphicFramePr>
          <p:cNvPr id="128004" name="Object 4"/>
          <p:cNvGraphicFramePr>
            <a:graphicFrameLocks noChangeAspect="1"/>
          </p:cNvGraphicFramePr>
          <p:nvPr/>
        </p:nvGraphicFramePr>
        <p:xfrm>
          <a:off x="1219200" y="2357438"/>
          <a:ext cx="7010400" cy="3052762"/>
        </p:xfrm>
        <a:graphic>
          <a:graphicData uri="http://schemas.openxmlformats.org/presentationml/2006/ole">
            <p:oleObj spid="_x0000_s128004" name="Fotografía de Photo Editor" r:id="rId4" imgW="4153480" imgH="1980952" progId="MSPhotoEd.3">
              <p:embed/>
            </p:oleObj>
          </a:graphicData>
        </a:graphic>
      </p:graphicFrame>
      <p:sp>
        <p:nvSpPr>
          <p:cNvPr id="128005" name="Rectangle 5"/>
          <p:cNvSpPr>
            <a:spLocks noChangeArrowheads="1"/>
          </p:cNvSpPr>
          <p:nvPr/>
        </p:nvSpPr>
        <p:spPr bwMode="auto">
          <a:xfrm>
            <a:off x="49530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  <p:sp>
        <p:nvSpPr>
          <p:cNvPr id="128006" name="Rectangle 6"/>
          <p:cNvSpPr>
            <a:spLocks noChangeArrowheads="1"/>
          </p:cNvSpPr>
          <p:nvPr/>
        </p:nvSpPr>
        <p:spPr bwMode="auto">
          <a:xfrm>
            <a:off x="1524000" y="228600"/>
            <a:ext cx="6705600" cy="35401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CC99"/>
              </a:gs>
            </a:gsLst>
            <a:lin ang="2700000" scaled="1"/>
          </a:gradFill>
          <a:ln w="9525">
            <a:solidFill>
              <a:srgbClr val="333300"/>
            </a:solidFill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700" b="1">
                <a:solidFill>
                  <a:srgbClr val="003399"/>
                </a:solidFill>
                <a:latin typeface="Comic Sans MS" pitchFamily="66" charset="0"/>
              </a:rPr>
              <a:t>INVENTARIO DE LA PLANTA TURÍSTICA</a:t>
            </a:r>
            <a:endParaRPr lang="es-ES" sz="1700" b="1">
              <a:solidFill>
                <a:srgbClr val="0033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7" name="Text Box 3"/>
          <p:cNvSpPr txBox="1">
            <a:spLocks noChangeArrowheads="1"/>
          </p:cNvSpPr>
          <p:nvPr/>
        </p:nvSpPr>
        <p:spPr bwMode="auto">
          <a:xfrm>
            <a:off x="0" y="866775"/>
            <a:ext cx="3886200" cy="288925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300">
                <a:solidFill>
                  <a:srgbClr val="003399"/>
                </a:solidFill>
              </a:rPr>
              <a:t>PLANTA DE  ESPARCIMIENTO</a:t>
            </a:r>
          </a:p>
        </p:txBody>
      </p:sp>
      <p:sp>
        <p:nvSpPr>
          <p:cNvPr id="129028" name="AutoShape 4"/>
          <p:cNvSpPr>
            <a:spLocks noChangeArrowheads="1"/>
          </p:cNvSpPr>
          <p:nvPr/>
        </p:nvSpPr>
        <p:spPr bwMode="auto">
          <a:xfrm>
            <a:off x="914400" y="1300163"/>
            <a:ext cx="3886200" cy="303212"/>
          </a:xfrm>
          <a:prstGeom prst="roundRect">
            <a:avLst>
              <a:gd name="adj" fmla="val 11056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300">
                <a:solidFill>
                  <a:srgbClr val="003399"/>
                </a:solidFill>
              </a:rPr>
              <a:t>DISTRIBUCIÓN POR CATEGORÍAS</a:t>
            </a:r>
            <a:endParaRPr lang="es-ES" sz="1300">
              <a:solidFill>
                <a:srgbClr val="003399"/>
              </a:solidFill>
            </a:endParaRPr>
          </a:p>
        </p:txBody>
      </p:sp>
      <p:sp>
        <p:nvSpPr>
          <p:cNvPr id="129029" name="AutoShape 5"/>
          <p:cNvSpPr>
            <a:spLocks noChangeArrowheads="1"/>
          </p:cNvSpPr>
          <p:nvPr/>
        </p:nvSpPr>
        <p:spPr bwMode="auto">
          <a:xfrm>
            <a:off x="990600" y="3754438"/>
            <a:ext cx="3914775" cy="303212"/>
          </a:xfrm>
          <a:prstGeom prst="roundRect">
            <a:avLst>
              <a:gd name="adj" fmla="val 11056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300">
                <a:solidFill>
                  <a:srgbClr val="003399"/>
                </a:solidFill>
              </a:rPr>
              <a:t>PLAZAS OFERTADAS POR CATEGORÍAS</a:t>
            </a:r>
            <a:endParaRPr lang="es-ES" sz="1300">
              <a:solidFill>
                <a:srgbClr val="003399"/>
              </a:solidFill>
            </a:endParaRPr>
          </a:p>
        </p:txBody>
      </p:sp>
      <p:sp>
        <p:nvSpPr>
          <p:cNvPr id="129030" name="AutoShape 6"/>
          <p:cNvSpPr>
            <a:spLocks noChangeArrowheads="1"/>
          </p:cNvSpPr>
          <p:nvPr/>
        </p:nvSpPr>
        <p:spPr bwMode="auto">
          <a:xfrm>
            <a:off x="228600" y="1227138"/>
            <a:ext cx="685800" cy="215900"/>
          </a:xfrm>
          <a:prstGeom prst="rightArrow">
            <a:avLst>
              <a:gd name="adj1" fmla="val 94093"/>
              <a:gd name="adj2" fmla="val 136029"/>
            </a:avLst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1290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731963"/>
            <a:ext cx="4038600" cy="177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9032" name="Picture 8"/>
          <p:cNvPicPr>
            <a:picLocks noChangeAspect="1" noChangeArrowheads="1"/>
          </p:cNvPicPr>
          <p:nvPr/>
        </p:nvPicPr>
        <p:blipFill>
          <a:blip r:embed="rId3"/>
          <a:srcRect l="6943" t="7672" r="4959" b="7672"/>
          <a:stretch>
            <a:fillRect/>
          </a:stretch>
        </p:blipFill>
        <p:spPr bwMode="auto">
          <a:xfrm>
            <a:off x="4572000" y="1227138"/>
            <a:ext cx="4324350" cy="2390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29033" name="AutoShape 9"/>
          <p:cNvSpPr>
            <a:spLocks noChangeArrowheads="1"/>
          </p:cNvSpPr>
          <p:nvPr/>
        </p:nvSpPr>
        <p:spPr bwMode="auto">
          <a:xfrm>
            <a:off x="304800" y="3609975"/>
            <a:ext cx="685800" cy="215900"/>
          </a:xfrm>
          <a:prstGeom prst="rightArrow">
            <a:avLst>
              <a:gd name="adj1" fmla="val 94093"/>
              <a:gd name="adj2" fmla="val 136029"/>
            </a:avLst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129034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403725"/>
            <a:ext cx="4343400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9035" name="Picture 11"/>
          <p:cNvPicPr>
            <a:picLocks noChangeAspect="1" noChangeArrowheads="1"/>
          </p:cNvPicPr>
          <p:nvPr/>
        </p:nvPicPr>
        <p:blipFill>
          <a:blip r:embed="rId5"/>
          <a:srcRect l="3600" t="5476" r="7198" b="5476"/>
          <a:stretch>
            <a:fillRect/>
          </a:stretch>
        </p:blipFill>
        <p:spPr bwMode="auto">
          <a:xfrm>
            <a:off x="4800600" y="4330700"/>
            <a:ext cx="4343400" cy="2351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29036" name="Rectangle 12"/>
          <p:cNvSpPr>
            <a:spLocks noChangeArrowheads="1"/>
          </p:cNvSpPr>
          <p:nvPr/>
        </p:nvSpPr>
        <p:spPr bwMode="auto">
          <a:xfrm>
            <a:off x="49530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1524000" y="228600"/>
            <a:ext cx="6705600" cy="35401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CC99"/>
              </a:gs>
            </a:gsLst>
            <a:lin ang="2700000" scaled="1"/>
          </a:gradFill>
          <a:ln w="9525">
            <a:solidFill>
              <a:srgbClr val="333300"/>
            </a:solidFill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700" b="1">
                <a:solidFill>
                  <a:srgbClr val="003399"/>
                </a:solidFill>
                <a:latin typeface="Comic Sans MS" pitchFamily="66" charset="0"/>
              </a:rPr>
              <a:t>INVENTARIO DE LA PLANTA TURÍSTICA</a:t>
            </a:r>
            <a:endParaRPr lang="es-ES" sz="1700" b="1">
              <a:solidFill>
                <a:srgbClr val="0033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051" name="Object 3"/>
          <p:cNvGraphicFramePr>
            <a:graphicFrameLocks noChangeAspect="1"/>
          </p:cNvGraphicFramePr>
          <p:nvPr/>
        </p:nvGraphicFramePr>
        <p:xfrm>
          <a:off x="1066800" y="938213"/>
          <a:ext cx="7239000" cy="5691187"/>
        </p:xfrm>
        <a:graphic>
          <a:graphicData uri="http://schemas.openxmlformats.org/presentationml/2006/ole">
            <p:oleObj spid="_x0000_s130051" name="Documento" r:id="rId3" imgW="5837040" imgH="5046840" progId="Word.Document.8">
              <p:embed/>
            </p:oleObj>
          </a:graphicData>
        </a:graphic>
      </p:graphicFrame>
      <p:sp>
        <p:nvSpPr>
          <p:cNvPr id="130052" name="Rectangle 4"/>
          <p:cNvSpPr>
            <a:spLocks noChangeArrowheads="1"/>
          </p:cNvSpPr>
          <p:nvPr/>
        </p:nvSpPr>
        <p:spPr bwMode="auto">
          <a:xfrm>
            <a:off x="51816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cantónI</a:t>
            </a:r>
            <a:endParaRPr lang="es-ES" sz="2300">
              <a:solidFill>
                <a:schemeClr val="tx2"/>
              </a:solidFill>
            </a:endParaRPr>
          </a:p>
        </p:txBody>
      </p:sp>
      <p:pic>
        <p:nvPicPr>
          <p:cNvPr id="130053" name="Picture 5"/>
          <p:cNvPicPr>
            <a:picLocks noChangeAspect="1" noChangeArrowheads="1"/>
          </p:cNvPicPr>
          <p:nvPr/>
        </p:nvPicPr>
        <p:blipFill>
          <a:blip r:embed="rId4">
            <a:lum bright="2000" contrast="28000"/>
          </a:blip>
          <a:srcRect/>
          <a:stretch>
            <a:fillRect/>
          </a:stretch>
        </p:blipFill>
        <p:spPr bwMode="auto">
          <a:xfrm>
            <a:off x="2971800" y="2514600"/>
            <a:ext cx="3886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0054" name="Rectangle 6"/>
          <p:cNvSpPr>
            <a:spLocks noChangeArrowheads="1"/>
          </p:cNvSpPr>
          <p:nvPr/>
        </p:nvSpPr>
        <p:spPr bwMode="auto">
          <a:xfrm>
            <a:off x="1524000" y="381000"/>
            <a:ext cx="6705600" cy="35401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CC99"/>
              </a:gs>
            </a:gsLst>
            <a:lin ang="2700000" scaled="1"/>
          </a:gradFill>
          <a:ln w="9525">
            <a:solidFill>
              <a:srgbClr val="333300"/>
            </a:solidFill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700" b="1">
                <a:solidFill>
                  <a:srgbClr val="003399"/>
                </a:solidFill>
                <a:latin typeface="Comic Sans MS" pitchFamily="66" charset="0"/>
              </a:rPr>
              <a:t>INVENTARIO DE LA PLANTA TURÍSTICA</a:t>
            </a:r>
            <a:endParaRPr lang="es-ES" sz="1700" b="1">
              <a:solidFill>
                <a:srgbClr val="0033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Rectangle 1027"/>
          <p:cNvSpPr>
            <a:spLocks noChangeArrowheads="1"/>
          </p:cNvSpPr>
          <p:nvPr/>
        </p:nvSpPr>
        <p:spPr bwMode="auto">
          <a:xfrm>
            <a:off x="51816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cantónI</a:t>
            </a:r>
            <a:endParaRPr lang="es-ES" sz="2300">
              <a:solidFill>
                <a:schemeClr val="tx2"/>
              </a:solidFill>
            </a:endParaRPr>
          </a:p>
        </p:txBody>
      </p:sp>
      <p:sp>
        <p:nvSpPr>
          <p:cNvPr id="152581" name="Rectangle 1029"/>
          <p:cNvSpPr>
            <a:spLocks noChangeArrowheads="1"/>
          </p:cNvSpPr>
          <p:nvPr/>
        </p:nvSpPr>
        <p:spPr bwMode="auto">
          <a:xfrm>
            <a:off x="1524000" y="381000"/>
            <a:ext cx="6705600" cy="35401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CC99"/>
              </a:gs>
            </a:gsLst>
            <a:lin ang="2700000" scaled="1"/>
          </a:gradFill>
          <a:ln w="9525">
            <a:solidFill>
              <a:srgbClr val="333300"/>
            </a:solidFill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700" b="1">
                <a:solidFill>
                  <a:srgbClr val="003399"/>
                </a:solidFill>
                <a:latin typeface="Comic Sans MS" pitchFamily="66" charset="0"/>
              </a:rPr>
              <a:t>INVENTARIO DE LA PLANTA TURÍSTICA</a:t>
            </a:r>
            <a:endParaRPr lang="es-ES" sz="1700" b="1">
              <a:solidFill>
                <a:srgbClr val="003399"/>
              </a:solidFill>
              <a:latin typeface="Comic Sans MS" pitchFamily="66" charset="0"/>
            </a:endParaRPr>
          </a:p>
        </p:txBody>
      </p:sp>
      <p:sp>
        <p:nvSpPr>
          <p:cNvPr id="152582" name="Text Box 1030"/>
          <p:cNvSpPr txBox="1">
            <a:spLocks noChangeArrowheads="1"/>
          </p:cNvSpPr>
          <p:nvPr/>
        </p:nvSpPr>
        <p:spPr bwMode="auto">
          <a:xfrm>
            <a:off x="533400" y="4038600"/>
            <a:ext cx="4495800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700" b="1">
                <a:solidFill>
                  <a:srgbClr val="003399"/>
                </a:solidFill>
              </a:rPr>
              <a:t>2.</a:t>
            </a:r>
            <a:r>
              <a:rPr lang="es-ES_tradnl" sz="1700" b="1">
                <a:solidFill>
                  <a:srgbClr val="003399"/>
                </a:solidFill>
                <a:latin typeface="Comic Sans MS" pitchFamily="66" charset="0"/>
              </a:rPr>
              <a:t>CATEGORÍA: TRANSPORTES</a:t>
            </a:r>
            <a:endParaRPr lang="es-ES" sz="1700" b="1">
              <a:solidFill>
                <a:srgbClr val="003399"/>
              </a:solidFill>
              <a:latin typeface="Comic Sans MS" pitchFamily="66" charset="0"/>
            </a:endParaRPr>
          </a:p>
        </p:txBody>
      </p:sp>
      <p:graphicFrame>
        <p:nvGraphicFramePr>
          <p:cNvPr id="152606" name="Group 1054"/>
          <p:cNvGraphicFramePr>
            <a:graphicFrameLocks noGrp="1"/>
          </p:cNvGraphicFramePr>
          <p:nvPr/>
        </p:nvGraphicFramePr>
        <p:xfrm>
          <a:off x="457200" y="1295400"/>
          <a:ext cx="8229600" cy="2438400"/>
        </p:xfrm>
        <a:graphic>
          <a:graphicData uri="http://schemas.openxmlformats.org/drawingml/2006/table">
            <a:tbl>
              <a:tblPr/>
              <a:tblGrid>
                <a:gridCol w="2362200"/>
                <a:gridCol w="2671763"/>
                <a:gridCol w="3195637"/>
              </a:tblGrid>
              <a:tr h="175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1.2  INTERNET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Cyber Playas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Cyber Universitario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Cyber Patty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Cyber Epson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TOTAL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No. de computadores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15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1.3 TELEFÓNICAS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Cabinas Bellsouth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Cabinas Porta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 cabinas en General Villamil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 cabina en General Villamil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2604" name="Text Box 1052"/>
          <p:cNvSpPr txBox="1">
            <a:spLocks noChangeArrowheads="1"/>
          </p:cNvSpPr>
          <p:nvPr/>
        </p:nvSpPr>
        <p:spPr bwMode="auto">
          <a:xfrm>
            <a:off x="762000" y="838200"/>
            <a:ext cx="4495800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700" b="1">
                <a:solidFill>
                  <a:srgbClr val="003399"/>
                </a:solidFill>
              </a:rPr>
              <a:t>1.</a:t>
            </a:r>
            <a:r>
              <a:rPr lang="es-ES_tradnl" sz="1700" b="1">
                <a:solidFill>
                  <a:srgbClr val="003399"/>
                </a:solidFill>
                <a:latin typeface="Comic Sans MS" pitchFamily="66" charset="0"/>
              </a:rPr>
              <a:t>CATEGORÍA: COMUNICACIONES</a:t>
            </a:r>
            <a:endParaRPr lang="es-ES" sz="1700" b="1">
              <a:solidFill>
                <a:srgbClr val="003399"/>
              </a:solidFill>
              <a:latin typeface="Comic Sans MS" pitchFamily="66" charset="0"/>
            </a:endParaRPr>
          </a:p>
        </p:txBody>
      </p:sp>
      <p:sp>
        <p:nvSpPr>
          <p:cNvPr id="152605" name="Text Box 1053"/>
          <p:cNvSpPr txBox="1">
            <a:spLocks noChangeArrowheads="1"/>
          </p:cNvSpPr>
          <p:nvPr/>
        </p:nvSpPr>
        <p:spPr bwMode="auto">
          <a:xfrm>
            <a:off x="381000" y="4724400"/>
            <a:ext cx="7772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ES"/>
          </a:p>
        </p:txBody>
      </p:sp>
      <p:graphicFrame>
        <p:nvGraphicFramePr>
          <p:cNvPr id="152635" name="Group 1083"/>
          <p:cNvGraphicFramePr>
            <a:graphicFrameLocks noGrp="1"/>
          </p:cNvGraphicFramePr>
          <p:nvPr/>
        </p:nvGraphicFramePr>
        <p:xfrm>
          <a:off x="1295400" y="4516438"/>
          <a:ext cx="5867400" cy="2163762"/>
        </p:xfrm>
        <a:graphic>
          <a:graphicData uri="http://schemas.openxmlformats.org/drawingml/2006/table">
            <a:tbl>
              <a:tblPr/>
              <a:tblGrid>
                <a:gridCol w="2362200"/>
                <a:gridCol w="3505200"/>
              </a:tblGrid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Prestador del servicio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Ruta: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HOSTAL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MARBELLA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Guayaquil - Playas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Playas – Guayaquil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Alquiler de furgoneta para tours.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Capacidad: 20 pasajeros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Aire acondicionado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102" name="Picture 30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t="4820" b="4820"/>
          <a:stretch>
            <a:fillRect/>
          </a:stretch>
        </p:blipFill>
        <p:spPr bwMode="auto">
          <a:xfrm>
            <a:off x="381000" y="1143000"/>
            <a:ext cx="8382000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1074" name="Rectangle 2"/>
          <p:cNvSpPr>
            <a:spLocks noChangeArrowheads="1"/>
          </p:cNvSpPr>
          <p:nvPr/>
        </p:nvSpPr>
        <p:spPr bwMode="auto">
          <a:xfrm>
            <a:off x="1524000" y="304800"/>
            <a:ext cx="6705600" cy="357188"/>
          </a:xfrm>
          <a:prstGeom prst="rect">
            <a:avLst/>
          </a:prstGeom>
          <a:solidFill>
            <a:srgbClr val="C7834B"/>
          </a:solidFill>
          <a:ln w="9525">
            <a:solidFill>
              <a:srgbClr val="333300"/>
            </a:solidFill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700" b="1">
                <a:solidFill>
                  <a:srgbClr val="FFCCCC"/>
                </a:solidFill>
                <a:latin typeface="Comic Sans MS" pitchFamily="66" charset="0"/>
              </a:rPr>
              <a:t>INVENTARIO DE LA INFRAESTRUCTURA</a:t>
            </a:r>
            <a:endParaRPr lang="es-ES" sz="1700" b="1">
              <a:solidFill>
                <a:srgbClr val="FFCCCC"/>
              </a:solidFill>
              <a:latin typeface="Comic Sans MS" pitchFamily="66" charset="0"/>
            </a:endParaRPr>
          </a:p>
        </p:txBody>
      </p:sp>
      <p:sp>
        <p:nvSpPr>
          <p:cNvPr id="131075" name="Text Box 3"/>
          <p:cNvSpPr txBox="1">
            <a:spLocks noChangeArrowheads="1"/>
          </p:cNvSpPr>
          <p:nvPr/>
        </p:nvSpPr>
        <p:spPr bwMode="auto">
          <a:xfrm>
            <a:off x="609600" y="793750"/>
            <a:ext cx="44958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700" b="1">
                <a:solidFill>
                  <a:srgbClr val="003399"/>
                </a:solidFill>
              </a:rPr>
              <a:t>1.</a:t>
            </a:r>
            <a:r>
              <a:rPr lang="es-ES_tradnl" sz="1700" b="1">
                <a:solidFill>
                  <a:srgbClr val="003399"/>
                </a:solidFill>
                <a:latin typeface="Comic Sans MS" pitchFamily="66" charset="0"/>
              </a:rPr>
              <a:t>CATEGORÍA: COMUNICACIONES</a:t>
            </a:r>
            <a:endParaRPr lang="es-ES" sz="1700" b="1">
              <a:solidFill>
                <a:srgbClr val="003399"/>
              </a:solidFill>
              <a:latin typeface="Comic Sans MS" pitchFamily="66" charset="0"/>
            </a:endParaRPr>
          </a:p>
        </p:txBody>
      </p:sp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838200" y="25908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endParaRPr lang="es-ES" sz="1700" b="1">
              <a:solidFill>
                <a:schemeClr val="bg1"/>
              </a:solidFill>
            </a:endParaRPr>
          </a:p>
        </p:txBody>
      </p:sp>
      <p:graphicFrame>
        <p:nvGraphicFramePr>
          <p:cNvPr id="131154" name="Group 82"/>
          <p:cNvGraphicFramePr>
            <a:graphicFrameLocks noGrp="1"/>
          </p:cNvGraphicFramePr>
          <p:nvPr/>
        </p:nvGraphicFramePr>
        <p:xfrm>
          <a:off x="381000" y="1295400"/>
          <a:ext cx="8229600" cy="2979738"/>
        </p:xfrm>
        <a:graphic>
          <a:graphicData uri="http://schemas.openxmlformats.org/drawingml/2006/table">
            <a:tbl>
              <a:tblPr/>
              <a:tblGrid>
                <a:gridCol w="2397125"/>
                <a:gridCol w="2636838"/>
                <a:gridCol w="3195637"/>
              </a:tblGrid>
              <a:tr h="661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TIPO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PRESTADOR DEL SERVICIO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9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1.1</a:t>
                      </a: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ENCOMIENDAS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Transportes Villamil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Transporte Posorja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Rutas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Playas-Guayaquil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Posorja-Playas-Guayaquil</a:t>
                      </a: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7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1.3 TELEFÓNICAS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Pacifictel (Pública)</a:t>
                      </a: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Cobertura de servicio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88.20% población</a:t>
                      </a: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1101" name="Rectangle 29"/>
          <p:cNvSpPr>
            <a:spLocks noChangeArrowheads="1"/>
          </p:cNvSpPr>
          <p:nvPr/>
        </p:nvSpPr>
        <p:spPr bwMode="auto">
          <a:xfrm>
            <a:off x="4953000" y="-1270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1026"/>
          <p:cNvSpPr>
            <a:spLocks noChangeArrowheads="1"/>
          </p:cNvSpPr>
          <p:nvPr/>
        </p:nvSpPr>
        <p:spPr bwMode="auto">
          <a:xfrm>
            <a:off x="609600" y="381000"/>
            <a:ext cx="8305800" cy="990600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1987" name="WordArt 1027"/>
          <p:cNvSpPr>
            <a:spLocks noChangeArrowheads="1" noChangeShapeType="1" noTextEdit="1"/>
          </p:cNvSpPr>
          <p:nvPr/>
        </p:nvSpPr>
        <p:spPr bwMode="auto">
          <a:xfrm>
            <a:off x="1524000" y="533400"/>
            <a:ext cx="6324600" cy="6096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1199"/>
                <a:gd name="adj2" fmla="val -329"/>
              </a:avLst>
            </a:prstTxWarp>
          </a:bodyPr>
          <a:lstStyle/>
          <a:p>
            <a:r>
              <a:rPr lang="es-ES" sz="1800" b="1" kern="1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Arial"/>
                <a:cs typeface="Arial"/>
              </a:rPr>
              <a:t>DIAGNÓSTICO TURÍSTICO</a:t>
            </a:r>
          </a:p>
        </p:txBody>
      </p:sp>
      <p:pic>
        <p:nvPicPr>
          <p:cNvPr id="41988" name="Picture 1028" descr="C:\WINDOWS\TEMP\SATA173.TMP"/>
          <p:cNvPicPr>
            <a:picLocks noChangeAspect="1" noChangeArrowheads="1"/>
          </p:cNvPicPr>
          <p:nvPr/>
        </p:nvPicPr>
        <p:blipFill>
          <a:blip r:embed="rId2">
            <a:lum bright="8000" contrast="6000"/>
          </a:blip>
          <a:srcRect/>
          <a:stretch>
            <a:fillRect/>
          </a:stretch>
        </p:blipFill>
        <p:spPr bwMode="auto">
          <a:xfrm>
            <a:off x="838200" y="3962400"/>
            <a:ext cx="3962400" cy="21685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41989" name="Text Box 1029"/>
          <p:cNvSpPr txBox="1">
            <a:spLocks noChangeArrowheads="1"/>
          </p:cNvSpPr>
          <p:nvPr/>
        </p:nvSpPr>
        <p:spPr bwMode="auto">
          <a:xfrm>
            <a:off x="5334000" y="2133600"/>
            <a:ext cx="3505200" cy="2081213"/>
          </a:xfrm>
          <a:prstGeom prst="rect">
            <a:avLst/>
          </a:prstGeom>
          <a:solidFill>
            <a:srgbClr val="33CCCC"/>
          </a:solidFill>
          <a:ln w="28575">
            <a:solidFill>
              <a:schemeClr val="accent2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2400">
                <a:solidFill>
                  <a:schemeClr val="tx1"/>
                </a:solidFill>
                <a:latin typeface="Times New Roman" pitchFamily="18" charset="0"/>
              </a:rPr>
              <a:t>  </a:t>
            </a:r>
            <a:r>
              <a:rPr lang="es-ES_tradnl" sz="1400">
                <a:solidFill>
                  <a:srgbClr val="003399"/>
                </a:solidFill>
              </a:rPr>
              <a:t>Desarrollo turístico desordenado del </a:t>
            </a:r>
          </a:p>
          <a:p>
            <a:pPr algn="l">
              <a:spcBef>
                <a:spcPct val="50000"/>
              </a:spcBef>
            </a:pPr>
            <a:r>
              <a:rPr lang="es-ES_tradnl" sz="1400">
                <a:solidFill>
                  <a:srgbClr val="003399"/>
                </a:solidFill>
              </a:rPr>
              <a:t>     cantón.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1400">
                <a:solidFill>
                  <a:srgbClr val="003399"/>
                </a:solidFill>
                <a:latin typeface="Arial Black" pitchFamily="34" charset="0"/>
              </a:rPr>
              <a:t>   </a:t>
            </a:r>
            <a:r>
              <a:rPr lang="es-ES_tradnl" sz="1400">
                <a:solidFill>
                  <a:srgbClr val="003399"/>
                </a:solidFill>
              </a:rPr>
              <a:t>Pauta para involucrar al cantón en un       </a:t>
            </a:r>
          </a:p>
          <a:p>
            <a:pPr algn="l">
              <a:spcBef>
                <a:spcPct val="50000"/>
              </a:spcBef>
            </a:pPr>
            <a:r>
              <a:rPr lang="es-ES_tradnl" sz="1400">
                <a:solidFill>
                  <a:srgbClr val="003399"/>
                </a:solidFill>
              </a:rPr>
              <a:t>     proceso de planificación turística . 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1400">
                <a:solidFill>
                  <a:srgbClr val="003399"/>
                </a:solidFill>
              </a:rPr>
              <a:t>    Participación de los agentes sociales </a:t>
            </a:r>
          </a:p>
          <a:p>
            <a:pPr algn="l">
              <a:spcBef>
                <a:spcPct val="50000"/>
              </a:spcBef>
            </a:pPr>
            <a:r>
              <a:rPr lang="es-ES_tradnl" sz="1400">
                <a:solidFill>
                  <a:srgbClr val="003399"/>
                </a:solidFill>
              </a:rPr>
              <a:t>     que se identificasen.</a:t>
            </a:r>
            <a:endParaRPr lang="es-ES" sz="1400">
              <a:solidFill>
                <a:srgbClr val="003399"/>
              </a:solidFill>
              <a:latin typeface="Arial Black" pitchFamily="34" charset="0"/>
            </a:endParaRPr>
          </a:p>
        </p:txBody>
      </p:sp>
      <p:pic>
        <p:nvPicPr>
          <p:cNvPr id="41990" name="Picture 1030" descr="C:\WINDOWS\TEMP\SATA061.TMP"/>
          <p:cNvPicPr>
            <a:picLocks noChangeAspect="1" noChangeArrowheads="1"/>
          </p:cNvPicPr>
          <p:nvPr/>
        </p:nvPicPr>
        <p:blipFill>
          <a:blip r:embed="rId3">
            <a:lum bright="24000" contrast="6000"/>
          </a:blip>
          <a:srcRect t="26929"/>
          <a:stretch>
            <a:fillRect/>
          </a:stretch>
        </p:blipFill>
        <p:spPr bwMode="auto">
          <a:xfrm>
            <a:off x="838200" y="1676400"/>
            <a:ext cx="3956050" cy="20320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nimBg="1"/>
      <p:bldP spid="41987" grpId="0" animBg="1"/>
      <p:bldP spid="41989" grpId="0" animBg="1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124" name="Picture 28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r="2690" b="3917"/>
          <a:stretch>
            <a:fillRect/>
          </a:stretch>
        </p:blipFill>
        <p:spPr bwMode="auto">
          <a:xfrm>
            <a:off x="228600" y="0"/>
            <a:ext cx="89154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2098" name="Text Box 2"/>
          <p:cNvSpPr txBox="1">
            <a:spLocks noChangeArrowheads="1"/>
          </p:cNvSpPr>
          <p:nvPr/>
        </p:nvSpPr>
        <p:spPr bwMode="auto">
          <a:xfrm>
            <a:off x="838200" y="25908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endParaRPr lang="es-ES" sz="1700" b="1">
              <a:solidFill>
                <a:schemeClr val="bg1"/>
              </a:solidFill>
            </a:endParaRPr>
          </a:p>
        </p:txBody>
      </p:sp>
      <p:graphicFrame>
        <p:nvGraphicFramePr>
          <p:cNvPr id="132125" name="Group 29"/>
          <p:cNvGraphicFramePr>
            <a:graphicFrameLocks noGrp="1"/>
          </p:cNvGraphicFramePr>
          <p:nvPr/>
        </p:nvGraphicFramePr>
        <p:xfrm>
          <a:off x="762000" y="1371600"/>
          <a:ext cx="7650163" cy="4878388"/>
        </p:xfrm>
        <a:graphic>
          <a:graphicData uri="http://schemas.openxmlformats.org/drawingml/2006/table">
            <a:tbl>
              <a:tblPr/>
              <a:tblGrid>
                <a:gridCol w="1752600"/>
                <a:gridCol w="3048000"/>
                <a:gridCol w="2849563"/>
              </a:tblGrid>
              <a:tr h="682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Carretera de uso turístico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Guayaquil – Playas</a:t>
                      </a: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97 Km. 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9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Vías de acceso interno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Grl. Villamil – Engabao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Grl. Villamil- San Antonio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Grl. Villamil –Data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Grl. Villamil – El Arenal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12.50 Km.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14 Km.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7 Km.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13.73 Km.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9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Terminales de Transporte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*Hay un terminal ubicado en la Av. 15 Agosto y calle 9. (junto a la  Iglesia) Cuenta con 8 butacas de espera y Servicios higiénicos en mal estado.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Capacidad del Terminal: 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8 personas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Características: 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Oficina de Terminal</a:t>
                      </a: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2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Sistemas de parqueo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No cuenta con sistemas de parqueo.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Para la temporada turística alta se establecen parqueos temporales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Capacidad del Sistema de parqueo temporal: 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415 vehículos, ubicados en 7 parqueaderos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2121" name="Rectangle 25"/>
          <p:cNvSpPr>
            <a:spLocks noChangeArrowheads="1"/>
          </p:cNvSpPr>
          <p:nvPr/>
        </p:nvSpPr>
        <p:spPr bwMode="auto">
          <a:xfrm>
            <a:off x="762000" y="866775"/>
            <a:ext cx="57912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700" b="1">
                <a:solidFill>
                  <a:srgbClr val="003399"/>
                </a:solidFill>
                <a:latin typeface="Comic Sans MS" pitchFamily="66" charset="0"/>
              </a:rPr>
              <a:t>2. CATEGORÍA :TRANSPORTE  ( Tipo Terrestre)</a:t>
            </a:r>
            <a:endParaRPr lang="es-ES" sz="1700" b="1">
              <a:solidFill>
                <a:srgbClr val="003399"/>
              </a:solidFill>
              <a:latin typeface="Comic Sans MS" pitchFamily="66" charset="0"/>
            </a:endParaRPr>
          </a:p>
        </p:txBody>
      </p:sp>
      <p:sp>
        <p:nvSpPr>
          <p:cNvPr id="132122" name="Rectangle 26"/>
          <p:cNvSpPr>
            <a:spLocks noChangeArrowheads="1"/>
          </p:cNvSpPr>
          <p:nvPr/>
        </p:nvSpPr>
        <p:spPr bwMode="auto">
          <a:xfrm>
            <a:off x="1524000" y="304800"/>
            <a:ext cx="6705600" cy="357188"/>
          </a:xfrm>
          <a:prstGeom prst="rect">
            <a:avLst/>
          </a:prstGeom>
          <a:solidFill>
            <a:srgbClr val="C7834B"/>
          </a:solidFill>
          <a:ln w="9525">
            <a:solidFill>
              <a:srgbClr val="333300"/>
            </a:solidFill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700" b="1">
                <a:solidFill>
                  <a:srgbClr val="FFCCCC"/>
                </a:solidFill>
                <a:latin typeface="Comic Sans MS" pitchFamily="66" charset="0"/>
              </a:rPr>
              <a:t>INVENTARIO DE LA INFRAESTRUCTURA</a:t>
            </a:r>
            <a:endParaRPr lang="es-ES" sz="1700" b="1">
              <a:solidFill>
                <a:srgbClr val="FFCCCC"/>
              </a:solidFill>
              <a:latin typeface="Comic Sans MS" pitchFamily="66" charset="0"/>
            </a:endParaRPr>
          </a:p>
        </p:txBody>
      </p:sp>
      <p:sp>
        <p:nvSpPr>
          <p:cNvPr id="132123" name="Rectangle 27"/>
          <p:cNvSpPr>
            <a:spLocks noChangeArrowheads="1"/>
          </p:cNvSpPr>
          <p:nvPr/>
        </p:nvSpPr>
        <p:spPr bwMode="auto">
          <a:xfrm>
            <a:off x="49530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22" name="Group 2"/>
          <p:cNvGraphicFramePr>
            <a:graphicFrameLocks noGrp="1"/>
          </p:cNvGraphicFramePr>
          <p:nvPr/>
        </p:nvGraphicFramePr>
        <p:xfrm>
          <a:off x="838200" y="1443038"/>
          <a:ext cx="7543800" cy="3144837"/>
        </p:xfrm>
        <a:graphic>
          <a:graphicData uri="http://schemas.openxmlformats.org/drawingml/2006/table">
            <a:tbl>
              <a:tblPr/>
              <a:tblGrid>
                <a:gridCol w="1752600"/>
                <a:gridCol w="3276600"/>
                <a:gridCol w="2514600"/>
              </a:tblGrid>
              <a:tr h="1062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Empresas de Transporte Público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Transportes Villamil.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Frecuencia: 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Diaria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Horario: 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Desde las 4H00 hasta las 20H00. En temporada alta hasta las 21H00. Salidas cada 20 minutos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Transporte Posorja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Frecuencia: 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Diaria.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Horario: 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Desde las  4H00 hasta las 19H30. Salidas cada 10 minutos.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Ruta: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(Guayaquil –Grl Villamil)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Unidades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 22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Capacidad: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 pasajeros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Ruta: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(GYE –Grl Villamil-Posorja)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Unidades: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Capacidad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 45 pasajeros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132" name="Rectangle 12"/>
          <p:cNvSpPr>
            <a:spLocks noChangeArrowheads="1"/>
          </p:cNvSpPr>
          <p:nvPr/>
        </p:nvSpPr>
        <p:spPr bwMode="auto">
          <a:xfrm>
            <a:off x="1524000" y="304800"/>
            <a:ext cx="6705600" cy="357188"/>
          </a:xfrm>
          <a:prstGeom prst="rect">
            <a:avLst/>
          </a:prstGeom>
          <a:solidFill>
            <a:srgbClr val="C7834B"/>
          </a:solidFill>
          <a:ln w="9525">
            <a:solidFill>
              <a:srgbClr val="333300"/>
            </a:solidFill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700" b="1">
                <a:solidFill>
                  <a:srgbClr val="FFCCCC"/>
                </a:solidFill>
                <a:latin typeface="Comic Sans MS" pitchFamily="66" charset="0"/>
              </a:rPr>
              <a:t>INVENTARIO DE LA INFRAESTRUCTURA</a:t>
            </a:r>
            <a:endParaRPr lang="es-ES" sz="1700" b="1">
              <a:solidFill>
                <a:srgbClr val="FFCCCC"/>
              </a:solidFill>
              <a:latin typeface="Comic Sans MS" pitchFamily="66" charset="0"/>
            </a:endParaRPr>
          </a:p>
        </p:txBody>
      </p:sp>
      <p:sp>
        <p:nvSpPr>
          <p:cNvPr id="133133" name="Rectangle 13"/>
          <p:cNvSpPr>
            <a:spLocks noChangeArrowheads="1"/>
          </p:cNvSpPr>
          <p:nvPr/>
        </p:nvSpPr>
        <p:spPr bwMode="auto">
          <a:xfrm>
            <a:off x="838200" y="938213"/>
            <a:ext cx="5791200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700" b="1">
                <a:solidFill>
                  <a:srgbClr val="003399"/>
                </a:solidFill>
                <a:latin typeface="Comic Sans MS" pitchFamily="66" charset="0"/>
              </a:rPr>
              <a:t>2. CATEGORÍA :TRANSPORTE  ( Tipo Terrestre)</a:t>
            </a:r>
            <a:endParaRPr lang="es-ES" sz="1700" b="1">
              <a:solidFill>
                <a:srgbClr val="003399"/>
              </a:solidFill>
              <a:latin typeface="Comic Sans MS" pitchFamily="66" charset="0"/>
            </a:endParaRPr>
          </a:p>
        </p:txBody>
      </p:sp>
      <p:sp>
        <p:nvSpPr>
          <p:cNvPr id="133134" name="Rectangle 14"/>
          <p:cNvSpPr>
            <a:spLocks noChangeArrowheads="1"/>
          </p:cNvSpPr>
          <p:nvPr/>
        </p:nvSpPr>
        <p:spPr bwMode="auto">
          <a:xfrm>
            <a:off x="49530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84" name="Picture 28"/>
          <p:cNvPicPr>
            <a:picLocks noChangeAspect="1" noChangeArrowheads="1"/>
          </p:cNvPicPr>
          <p:nvPr/>
        </p:nvPicPr>
        <p:blipFill>
          <a:blip r:embed="rId2">
            <a:lum bright="50000" contrast="-64000"/>
          </a:blip>
          <a:srcRect l="1434" t="5400" r="1434" b="4050"/>
          <a:stretch>
            <a:fillRect/>
          </a:stretch>
        </p:blipFill>
        <p:spPr bwMode="auto">
          <a:xfrm>
            <a:off x="0" y="0"/>
            <a:ext cx="91440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7458" name="Text Box 2"/>
          <p:cNvSpPr txBox="1">
            <a:spLocks noChangeArrowheads="1"/>
          </p:cNvSpPr>
          <p:nvPr/>
        </p:nvSpPr>
        <p:spPr bwMode="auto">
          <a:xfrm>
            <a:off x="914400" y="762000"/>
            <a:ext cx="6096000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700" b="1">
                <a:solidFill>
                  <a:srgbClr val="003399"/>
                </a:solidFill>
                <a:latin typeface="Comic Sans MS" pitchFamily="66" charset="0"/>
              </a:rPr>
              <a:t>4. CATEGORÍA: SISTEMAS DE SEGURIDAD</a:t>
            </a:r>
            <a:endParaRPr lang="es-ES" sz="1700" b="1">
              <a:solidFill>
                <a:srgbClr val="003399"/>
              </a:solidFill>
              <a:latin typeface="Comic Sans MS" pitchFamily="66" charset="0"/>
            </a:endParaRPr>
          </a:p>
        </p:txBody>
      </p:sp>
      <p:sp>
        <p:nvSpPr>
          <p:cNvPr id="147459" name="Text Box 3"/>
          <p:cNvSpPr txBox="1">
            <a:spLocks noChangeArrowheads="1"/>
          </p:cNvSpPr>
          <p:nvPr/>
        </p:nvSpPr>
        <p:spPr bwMode="auto">
          <a:xfrm>
            <a:off x="838200" y="25908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endParaRPr lang="es-ES" sz="1700" b="1">
              <a:solidFill>
                <a:schemeClr val="bg1"/>
              </a:solidFill>
            </a:endParaRPr>
          </a:p>
        </p:txBody>
      </p:sp>
      <p:graphicFrame>
        <p:nvGraphicFramePr>
          <p:cNvPr id="147558" name="Group 102"/>
          <p:cNvGraphicFramePr>
            <a:graphicFrameLocks noGrp="1"/>
          </p:cNvGraphicFramePr>
          <p:nvPr/>
        </p:nvGraphicFramePr>
        <p:xfrm>
          <a:off x="990600" y="1220788"/>
          <a:ext cx="7696200" cy="5122862"/>
        </p:xfrm>
        <a:graphic>
          <a:graphicData uri="http://schemas.openxmlformats.org/drawingml/2006/table">
            <a:tbl>
              <a:tblPr/>
              <a:tblGrid>
                <a:gridCol w="2057400"/>
                <a:gridCol w="2781300"/>
                <a:gridCol w="2857500"/>
              </a:tblGrid>
              <a:tr h="990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Capitanía Del Puerto De Guayaquil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Temporada: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Recorridos a lo largo de la playa de General Villamil,  en feriados. (durante el día)</a:t>
                      </a: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Resto del año: 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control de comerciantes en   la playa.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Ningún tipo de vigilancia al turista.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Número de personas que  intervienen: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15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1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Base Militar San Antonio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Temporada: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Operativos para  los feriados de carnaval y  Semana Santa.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Resto del año: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Operativos de control para eventos programados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Número de personas que  intervienen: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11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Policía Nacional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Temporada: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Operativos para  los feriados de carnaval y  Semana Santa.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Resto del año: 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Número reducido de operativos.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Número de personas que  intervienen: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15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7482" name="Rectangle 26"/>
          <p:cNvSpPr>
            <a:spLocks noChangeArrowheads="1"/>
          </p:cNvSpPr>
          <p:nvPr/>
        </p:nvSpPr>
        <p:spPr bwMode="auto">
          <a:xfrm>
            <a:off x="1447800" y="304800"/>
            <a:ext cx="6705600" cy="354013"/>
          </a:xfrm>
          <a:prstGeom prst="rect">
            <a:avLst/>
          </a:prstGeom>
          <a:solidFill>
            <a:srgbClr val="C7834B"/>
          </a:solidFill>
          <a:ln w="9525">
            <a:solidFill>
              <a:srgbClr val="333300"/>
            </a:solidFill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700" b="1">
                <a:solidFill>
                  <a:srgbClr val="FFCCCC"/>
                </a:solidFill>
                <a:latin typeface="Comic Sans MS" pitchFamily="66" charset="0"/>
              </a:rPr>
              <a:t>INVENTARIO DE LA INFRAESTRUCTURA</a:t>
            </a:r>
            <a:endParaRPr lang="es-ES" sz="1700" b="1">
              <a:solidFill>
                <a:srgbClr val="FFCCCC"/>
              </a:solidFill>
              <a:latin typeface="Comic Sans MS" pitchFamily="66" charset="0"/>
            </a:endParaRPr>
          </a:p>
        </p:txBody>
      </p:sp>
      <p:sp>
        <p:nvSpPr>
          <p:cNvPr id="147483" name="Rectangle 27"/>
          <p:cNvSpPr>
            <a:spLocks noChangeArrowheads="1"/>
          </p:cNvSpPr>
          <p:nvPr/>
        </p:nvSpPr>
        <p:spPr bwMode="auto">
          <a:xfrm>
            <a:off x="5562600" y="0"/>
            <a:ext cx="3581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1026"/>
          <p:cNvPicPr>
            <a:picLocks noChangeAspect="1" noChangeArrowheads="1"/>
          </p:cNvPicPr>
          <p:nvPr/>
        </p:nvPicPr>
        <p:blipFill>
          <a:blip r:embed="rId2">
            <a:lum bright="50000" contrast="-64000"/>
          </a:blip>
          <a:srcRect l="1434" t="5400" r="1434" b="40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5651" name="Text Box 1027"/>
          <p:cNvSpPr txBox="1">
            <a:spLocks noChangeArrowheads="1"/>
          </p:cNvSpPr>
          <p:nvPr/>
        </p:nvSpPr>
        <p:spPr bwMode="auto">
          <a:xfrm>
            <a:off x="1066800" y="762000"/>
            <a:ext cx="6934200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700" b="1">
                <a:solidFill>
                  <a:srgbClr val="003399"/>
                </a:solidFill>
                <a:latin typeface="Comic Sans MS" pitchFamily="66" charset="0"/>
              </a:rPr>
              <a:t>4. CATEGORÍA: SISTEMAS DE SEGURIDAD</a:t>
            </a:r>
            <a:endParaRPr lang="es-ES" sz="1700" b="1">
              <a:solidFill>
                <a:srgbClr val="003399"/>
              </a:solidFill>
              <a:latin typeface="Comic Sans MS" pitchFamily="66" charset="0"/>
            </a:endParaRPr>
          </a:p>
        </p:txBody>
      </p:sp>
      <p:sp>
        <p:nvSpPr>
          <p:cNvPr id="155652" name="Text Box 1028"/>
          <p:cNvSpPr txBox="1">
            <a:spLocks noChangeArrowheads="1"/>
          </p:cNvSpPr>
          <p:nvPr/>
        </p:nvSpPr>
        <p:spPr bwMode="auto">
          <a:xfrm>
            <a:off x="838200" y="25908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endParaRPr lang="es-ES" sz="1700" b="1">
              <a:solidFill>
                <a:schemeClr val="bg1"/>
              </a:solidFill>
            </a:endParaRPr>
          </a:p>
        </p:txBody>
      </p:sp>
      <p:graphicFrame>
        <p:nvGraphicFramePr>
          <p:cNvPr id="155713" name="Group 1089"/>
          <p:cNvGraphicFramePr>
            <a:graphicFrameLocks noGrp="1"/>
          </p:cNvGraphicFramePr>
          <p:nvPr/>
        </p:nvGraphicFramePr>
        <p:xfrm>
          <a:off x="1066800" y="1143000"/>
          <a:ext cx="7696200" cy="4170363"/>
        </p:xfrm>
        <a:graphic>
          <a:graphicData uri="http://schemas.openxmlformats.org/drawingml/2006/table">
            <a:tbl>
              <a:tblPr/>
              <a:tblGrid>
                <a:gridCol w="2098675"/>
                <a:gridCol w="2740025"/>
                <a:gridCol w="2857500"/>
              </a:tblGrid>
              <a:tr h="160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Defensa Civil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Recorridos em la playa de General Villamil, durante el día, solo en feriados.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Resto del año: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Operativos de control para eventos programados.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Número de personas que  intervienen: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0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Comisión de Tránsito del Guayas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Operativos de control  en temporada: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Resto del año: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Operativos de control para eventos programados.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Número de personas que  intervienen: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6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Boyas y salvavidas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Temporada: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Acciones de la asociación de boyas y salvavidas, solo durante la temporada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Número de personas que  intervienen: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5683" name="Rectangle 1059"/>
          <p:cNvSpPr>
            <a:spLocks noChangeArrowheads="1"/>
          </p:cNvSpPr>
          <p:nvPr/>
        </p:nvSpPr>
        <p:spPr bwMode="auto">
          <a:xfrm>
            <a:off x="1295400" y="304800"/>
            <a:ext cx="6705600" cy="354013"/>
          </a:xfrm>
          <a:prstGeom prst="rect">
            <a:avLst/>
          </a:prstGeom>
          <a:solidFill>
            <a:srgbClr val="C7834B"/>
          </a:solidFill>
          <a:ln w="9525">
            <a:solidFill>
              <a:srgbClr val="333300"/>
            </a:solidFill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700" b="1">
                <a:solidFill>
                  <a:srgbClr val="FFCCCC"/>
                </a:solidFill>
                <a:latin typeface="Comic Sans MS" pitchFamily="66" charset="0"/>
              </a:rPr>
              <a:t>INVENTARIO DE LA INFRAESTRUCTURA</a:t>
            </a:r>
            <a:endParaRPr lang="es-ES" sz="1700" b="1">
              <a:solidFill>
                <a:srgbClr val="FFCCCC"/>
              </a:solidFill>
              <a:latin typeface="Comic Sans MS" pitchFamily="66" charset="0"/>
            </a:endParaRPr>
          </a:p>
        </p:txBody>
      </p:sp>
      <p:sp>
        <p:nvSpPr>
          <p:cNvPr id="155684" name="Rectangle 1060"/>
          <p:cNvSpPr>
            <a:spLocks noChangeArrowheads="1"/>
          </p:cNvSpPr>
          <p:nvPr/>
        </p:nvSpPr>
        <p:spPr bwMode="auto">
          <a:xfrm>
            <a:off x="49530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ext Box 2"/>
          <p:cNvSpPr txBox="1">
            <a:spLocks noChangeArrowheads="1"/>
          </p:cNvSpPr>
          <p:nvPr/>
        </p:nvSpPr>
        <p:spPr bwMode="auto">
          <a:xfrm>
            <a:off x="609600" y="1295400"/>
            <a:ext cx="685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700" b="1">
                <a:solidFill>
                  <a:srgbClr val="003399"/>
                </a:solidFill>
              </a:rPr>
              <a:t>5. SISTEMAS DE DRENAJE Y DISPOSICIÓN DE DESECHOS</a:t>
            </a:r>
            <a:endParaRPr lang="es-ES" sz="1700" b="1">
              <a:solidFill>
                <a:srgbClr val="003399"/>
              </a:solidFill>
            </a:endParaRPr>
          </a:p>
        </p:txBody>
      </p:sp>
      <p:sp>
        <p:nvSpPr>
          <p:cNvPr id="137219" name="Text Box 3"/>
          <p:cNvSpPr txBox="1">
            <a:spLocks noChangeArrowheads="1"/>
          </p:cNvSpPr>
          <p:nvPr/>
        </p:nvSpPr>
        <p:spPr bwMode="auto">
          <a:xfrm>
            <a:off x="838200" y="25908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endParaRPr lang="es-ES" sz="1700" b="1">
              <a:solidFill>
                <a:schemeClr val="bg1"/>
              </a:solidFill>
            </a:endParaRPr>
          </a:p>
        </p:txBody>
      </p:sp>
      <p:sp>
        <p:nvSpPr>
          <p:cNvPr id="137221" name="Rectangle 5"/>
          <p:cNvSpPr>
            <a:spLocks noChangeArrowheads="1"/>
          </p:cNvSpPr>
          <p:nvPr/>
        </p:nvSpPr>
        <p:spPr bwMode="auto">
          <a:xfrm>
            <a:off x="1524000" y="304800"/>
            <a:ext cx="6705600" cy="357188"/>
          </a:xfrm>
          <a:prstGeom prst="rect">
            <a:avLst/>
          </a:prstGeom>
          <a:solidFill>
            <a:srgbClr val="C7834B"/>
          </a:solidFill>
          <a:ln w="9525">
            <a:solidFill>
              <a:srgbClr val="333300"/>
            </a:solidFill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700" b="1">
                <a:solidFill>
                  <a:srgbClr val="FFCCCC"/>
                </a:solidFill>
                <a:latin typeface="Comic Sans MS" pitchFamily="66" charset="0"/>
              </a:rPr>
              <a:t>INVENTARIO DE LA INFRAESTRUCTURA</a:t>
            </a:r>
            <a:endParaRPr lang="es-ES" sz="1700" b="1">
              <a:solidFill>
                <a:srgbClr val="FFCCCC"/>
              </a:solidFill>
              <a:latin typeface="Comic Sans MS" pitchFamily="66" charset="0"/>
            </a:endParaRPr>
          </a:p>
        </p:txBody>
      </p:sp>
      <p:sp>
        <p:nvSpPr>
          <p:cNvPr id="137222" name="Rectangle 6"/>
          <p:cNvSpPr>
            <a:spLocks noChangeArrowheads="1"/>
          </p:cNvSpPr>
          <p:nvPr/>
        </p:nvSpPr>
        <p:spPr bwMode="auto">
          <a:xfrm>
            <a:off x="49530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  <p:sp>
        <p:nvSpPr>
          <p:cNvPr id="137223" name="Text Box 7"/>
          <p:cNvSpPr txBox="1">
            <a:spLocks noChangeArrowheads="1"/>
          </p:cNvSpPr>
          <p:nvPr/>
        </p:nvSpPr>
        <p:spPr bwMode="auto">
          <a:xfrm>
            <a:off x="990600" y="1676400"/>
            <a:ext cx="7096125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700" b="1">
                <a:solidFill>
                  <a:schemeClr val="accent2"/>
                </a:solidFill>
              </a:rPr>
              <a:t>Empresa prestadora del servicio</a:t>
            </a:r>
          </a:p>
          <a:p>
            <a:pPr algn="l" defTabSz="873125">
              <a:spcBef>
                <a:spcPct val="50000"/>
              </a:spcBef>
              <a:buFontTx/>
              <a:buChar char="•"/>
            </a:pPr>
            <a:r>
              <a:rPr lang="es-ES_tradnl" sz="1700">
                <a:solidFill>
                  <a:schemeClr val="tx1"/>
                </a:solidFill>
              </a:rPr>
              <a:t>Empresa Cantonal de Agua Potable- Playas: ECAPAP (para sistemas de alcantarillado e infraestructura sanitaria)</a:t>
            </a:r>
          </a:p>
          <a:p>
            <a:pPr algn="l" defTabSz="873125">
              <a:spcBef>
                <a:spcPct val="50000"/>
              </a:spcBef>
              <a:buFontTx/>
              <a:buChar char="•"/>
            </a:pPr>
            <a:r>
              <a:rPr lang="es-ES_tradnl" sz="1700">
                <a:solidFill>
                  <a:schemeClr val="tx1"/>
                </a:solidFill>
              </a:rPr>
              <a:t>M.I Municipio de Playas, para disposición de desechos sólidos</a:t>
            </a:r>
          </a:p>
          <a:p>
            <a:pPr algn="l" defTabSz="873125">
              <a:spcBef>
                <a:spcPct val="50000"/>
              </a:spcBef>
            </a:pPr>
            <a:r>
              <a:rPr lang="es-ES_tradnl" sz="1700" b="1">
                <a:solidFill>
                  <a:schemeClr val="accent2"/>
                </a:solidFill>
              </a:rPr>
              <a:t>Cobertura: </a:t>
            </a:r>
          </a:p>
          <a:p>
            <a:pPr algn="l" defTabSz="873125">
              <a:spcBef>
                <a:spcPct val="50000"/>
              </a:spcBef>
              <a:buFontTx/>
              <a:buChar char="•"/>
            </a:pPr>
            <a:r>
              <a:rPr lang="es-ES_tradnl" sz="1700">
                <a:solidFill>
                  <a:schemeClr val="tx1"/>
                </a:solidFill>
              </a:rPr>
              <a:t> </a:t>
            </a:r>
            <a:r>
              <a:rPr lang="es-ES_tradnl" sz="1700" b="1">
                <a:solidFill>
                  <a:schemeClr val="tx1"/>
                </a:solidFill>
              </a:rPr>
              <a:t>Sistema de alcantarillado: </a:t>
            </a:r>
            <a:r>
              <a:rPr lang="es-ES_tradnl" sz="1700">
                <a:solidFill>
                  <a:schemeClr val="tx1"/>
                </a:solidFill>
              </a:rPr>
              <a:t>15% de la población de la cabecera cantonal. 0% de la población  rural</a:t>
            </a:r>
          </a:p>
          <a:p>
            <a:pPr algn="l" defTabSz="873125">
              <a:spcBef>
                <a:spcPct val="50000"/>
              </a:spcBef>
              <a:buFontTx/>
              <a:buChar char="•"/>
            </a:pPr>
            <a:r>
              <a:rPr lang="es-ES_tradnl" sz="1700" b="1">
                <a:solidFill>
                  <a:schemeClr val="tx1"/>
                </a:solidFill>
              </a:rPr>
              <a:t>Recolección de basura: </a:t>
            </a:r>
            <a:r>
              <a:rPr lang="es-ES_tradnl" sz="1700">
                <a:solidFill>
                  <a:schemeClr val="tx1"/>
                </a:solidFill>
              </a:rPr>
              <a:t>El 70% de la población de la cabecera cantonal.    </a:t>
            </a:r>
          </a:p>
          <a:p>
            <a:pPr algn="l" defTabSz="873125">
              <a:spcBef>
                <a:spcPct val="50000"/>
              </a:spcBef>
              <a:buFontTx/>
              <a:buChar char="•"/>
            </a:pPr>
            <a:r>
              <a:rPr lang="es-ES_tradnl" sz="1700">
                <a:solidFill>
                  <a:schemeClr val="tx1"/>
                </a:solidFill>
              </a:rPr>
              <a:t>Mal atendida  la  población rural.  </a:t>
            </a:r>
          </a:p>
          <a:p>
            <a:pPr algn="l" defTabSz="873125">
              <a:spcBef>
                <a:spcPct val="50000"/>
              </a:spcBef>
              <a:buFontTx/>
              <a:buChar char="•"/>
            </a:pPr>
            <a:r>
              <a:rPr lang="es-ES_tradnl" sz="1700">
                <a:solidFill>
                  <a:schemeClr val="tx1"/>
                </a:solidFill>
              </a:rPr>
              <a:t>No tienen capacidad para operar en temporada alta</a:t>
            </a:r>
            <a:endParaRPr lang="es-ES_tradnl" sz="1700" b="1">
              <a:solidFill>
                <a:schemeClr val="tx1"/>
              </a:solidFill>
            </a:endParaRPr>
          </a:p>
          <a:p>
            <a:pPr algn="l" defTabSz="873125">
              <a:spcBef>
                <a:spcPct val="50000"/>
              </a:spcBef>
            </a:pPr>
            <a:r>
              <a:rPr lang="es-ES_tradnl" sz="1700">
                <a:solidFill>
                  <a:schemeClr val="tx1"/>
                </a:solidFill>
              </a:rPr>
              <a:t>                </a:t>
            </a:r>
            <a:endParaRPr lang="es-ES" sz="17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3" name="Text Box 3"/>
          <p:cNvSpPr txBox="1">
            <a:spLocks noChangeArrowheads="1"/>
          </p:cNvSpPr>
          <p:nvPr/>
        </p:nvSpPr>
        <p:spPr bwMode="auto">
          <a:xfrm>
            <a:off x="838200" y="25908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endParaRPr lang="es-ES" sz="1700" b="1">
              <a:solidFill>
                <a:schemeClr val="bg1"/>
              </a:solidFill>
            </a:endParaRPr>
          </a:p>
        </p:txBody>
      </p:sp>
      <p:sp>
        <p:nvSpPr>
          <p:cNvPr id="153605" name="Rectangle 5"/>
          <p:cNvSpPr>
            <a:spLocks noChangeArrowheads="1"/>
          </p:cNvSpPr>
          <p:nvPr/>
        </p:nvSpPr>
        <p:spPr bwMode="auto">
          <a:xfrm>
            <a:off x="1524000" y="304800"/>
            <a:ext cx="6705600" cy="357188"/>
          </a:xfrm>
          <a:prstGeom prst="rect">
            <a:avLst/>
          </a:prstGeom>
          <a:solidFill>
            <a:srgbClr val="C7834B"/>
          </a:solidFill>
          <a:ln w="9525">
            <a:solidFill>
              <a:srgbClr val="333300"/>
            </a:solidFill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700" b="1">
                <a:solidFill>
                  <a:srgbClr val="FFCCCC"/>
                </a:solidFill>
                <a:latin typeface="Comic Sans MS" pitchFamily="66" charset="0"/>
              </a:rPr>
              <a:t>INVENTARIO DE LA INFRAESTRUCTURA</a:t>
            </a:r>
            <a:endParaRPr lang="es-ES" sz="1700" b="1">
              <a:solidFill>
                <a:srgbClr val="FFCCCC"/>
              </a:solidFill>
              <a:latin typeface="Comic Sans MS" pitchFamily="66" charset="0"/>
            </a:endParaRPr>
          </a:p>
        </p:txBody>
      </p:sp>
      <p:sp>
        <p:nvSpPr>
          <p:cNvPr id="153606" name="Rectangle 6"/>
          <p:cNvSpPr>
            <a:spLocks noChangeArrowheads="1"/>
          </p:cNvSpPr>
          <p:nvPr/>
        </p:nvSpPr>
        <p:spPr bwMode="auto">
          <a:xfrm>
            <a:off x="49530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  <p:sp>
        <p:nvSpPr>
          <p:cNvPr id="153609" name="Text Box 9"/>
          <p:cNvSpPr txBox="1">
            <a:spLocks noChangeArrowheads="1"/>
          </p:cNvSpPr>
          <p:nvPr/>
        </p:nvSpPr>
        <p:spPr bwMode="auto">
          <a:xfrm>
            <a:off x="609600" y="914400"/>
            <a:ext cx="6858000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700" b="1">
                <a:solidFill>
                  <a:srgbClr val="003399"/>
                </a:solidFill>
              </a:rPr>
              <a:t>6. SISTEMAS Y RECURSOS DE AGUA</a:t>
            </a:r>
            <a:endParaRPr lang="es-ES" sz="1700" b="1">
              <a:solidFill>
                <a:srgbClr val="003399"/>
              </a:solidFill>
            </a:endParaRPr>
          </a:p>
        </p:txBody>
      </p:sp>
      <p:sp>
        <p:nvSpPr>
          <p:cNvPr id="153610" name="Text Box 10"/>
          <p:cNvSpPr txBox="1">
            <a:spLocks noChangeArrowheads="1"/>
          </p:cNvSpPr>
          <p:nvPr/>
        </p:nvSpPr>
        <p:spPr bwMode="auto">
          <a:xfrm>
            <a:off x="914400" y="1600200"/>
            <a:ext cx="709612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700" b="1">
                <a:solidFill>
                  <a:schemeClr val="accent2"/>
                </a:solidFill>
              </a:rPr>
              <a:t>Empresa prestadora del servicio</a:t>
            </a:r>
            <a:r>
              <a:rPr lang="es-ES_tradnl" sz="1700" b="1">
                <a:solidFill>
                  <a:schemeClr val="tx1"/>
                </a:solidFill>
              </a:rPr>
              <a:t>: </a:t>
            </a:r>
            <a:r>
              <a:rPr lang="es-ES_tradnl" sz="1700">
                <a:solidFill>
                  <a:schemeClr val="tx1"/>
                </a:solidFill>
              </a:rPr>
              <a:t>Empresa Cantonal de Agua Potable- Playas: ECAPAP</a:t>
            </a:r>
          </a:p>
          <a:p>
            <a:pPr algn="l" defTabSz="873125">
              <a:spcBef>
                <a:spcPct val="50000"/>
              </a:spcBef>
            </a:pPr>
            <a:endParaRPr lang="es-ES_tradnl" sz="1700" b="1">
              <a:solidFill>
                <a:schemeClr val="tx1"/>
              </a:solidFill>
            </a:endParaRPr>
          </a:p>
          <a:p>
            <a:pPr algn="l" defTabSz="873125">
              <a:spcBef>
                <a:spcPct val="50000"/>
              </a:spcBef>
            </a:pPr>
            <a:r>
              <a:rPr lang="es-ES_tradnl" sz="1700" b="1">
                <a:solidFill>
                  <a:schemeClr val="accent2"/>
                </a:solidFill>
              </a:rPr>
              <a:t>Cobertura:</a:t>
            </a:r>
            <a:r>
              <a:rPr lang="es-ES_tradnl" sz="1700" b="1">
                <a:solidFill>
                  <a:schemeClr val="tx1"/>
                </a:solidFill>
              </a:rPr>
              <a:t>  </a:t>
            </a:r>
            <a:r>
              <a:rPr lang="es-ES_tradnl" sz="1700">
                <a:solidFill>
                  <a:schemeClr val="tx1"/>
                </a:solidFill>
              </a:rPr>
              <a:t>90% de la población urbana a  través de tuberías y 10% a  través de tanquero</a:t>
            </a:r>
          </a:p>
          <a:p>
            <a:pPr algn="l" defTabSz="873125">
              <a:spcBef>
                <a:spcPct val="50000"/>
              </a:spcBef>
            </a:pPr>
            <a:r>
              <a:rPr lang="es-ES_tradnl" sz="1700">
                <a:solidFill>
                  <a:schemeClr val="tx1"/>
                </a:solidFill>
              </a:rPr>
              <a:t>Población  rural a través de tanquero.</a:t>
            </a:r>
            <a:endParaRPr lang="es-ES" sz="1700" b="1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 descr="Papel bouquet"/>
          <p:cNvSpPr>
            <a:spLocks noChangeArrowheads="1"/>
          </p:cNvSpPr>
          <p:nvPr/>
        </p:nvSpPr>
        <p:spPr bwMode="auto">
          <a:xfrm>
            <a:off x="1143000" y="433388"/>
            <a:ext cx="6705600" cy="3556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rgbClr val="333300"/>
            </a:solidFill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700" b="1">
                <a:solidFill>
                  <a:srgbClr val="006600"/>
                </a:solidFill>
                <a:latin typeface="Comic Sans MS" pitchFamily="66" charset="0"/>
              </a:rPr>
              <a:t>INVENTARIO DE RECURSOS DE HOSPITALIDAD</a:t>
            </a:r>
            <a:endParaRPr lang="es-ES" sz="1700" b="1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139267" name="Text Box 3"/>
          <p:cNvSpPr txBox="1">
            <a:spLocks noChangeArrowheads="1"/>
          </p:cNvSpPr>
          <p:nvPr/>
        </p:nvSpPr>
        <p:spPr bwMode="auto">
          <a:xfrm>
            <a:off x="585788" y="1155700"/>
            <a:ext cx="68580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marL="436563" indent="-436563" algn="l" defTabSz="873125">
              <a:spcBef>
                <a:spcPct val="50000"/>
              </a:spcBef>
              <a:buFontTx/>
              <a:buAutoNum type="arabicPeriod"/>
            </a:pPr>
            <a:r>
              <a:rPr lang="es-ES_tradnl" sz="1700" b="1">
                <a:solidFill>
                  <a:srgbClr val="003399"/>
                </a:solidFill>
                <a:latin typeface="Comic Sans MS" pitchFamily="66" charset="0"/>
              </a:rPr>
              <a:t>CATEGORÍA:  PROGRAMAS DE ENTRENAMIENTO</a:t>
            </a:r>
            <a:endParaRPr lang="es-ES" sz="1700" b="1">
              <a:solidFill>
                <a:srgbClr val="003399"/>
              </a:solidFill>
              <a:latin typeface="Comic Sans MS" pitchFamily="66" charset="0"/>
            </a:endParaRPr>
          </a:p>
        </p:txBody>
      </p:sp>
      <p:sp>
        <p:nvSpPr>
          <p:cNvPr id="139268" name="Rectangle 4"/>
          <p:cNvSpPr>
            <a:spLocks noChangeArrowheads="1"/>
          </p:cNvSpPr>
          <p:nvPr/>
        </p:nvSpPr>
        <p:spPr bwMode="auto">
          <a:xfrm>
            <a:off x="51943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  <p:graphicFrame>
        <p:nvGraphicFramePr>
          <p:cNvPr id="139269" name="Group 5"/>
          <p:cNvGraphicFramePr>
            <a:graphicFrameLocks noGrp="1"/>
          </p:cNvGraphicFramePr>
          <p:nvPr/>
        </p:nvGraphicFramePr>
        <p:xfrm>
          <a:off x="585788" y="1804988"/>
          <a:ext cx="8120062" cy="4162425"/>
        </p:xfrm>
        <a:graphic>
          <a:graphicData uri="http://schemas.openxmlformats.org/drawingml/2006/table">
            <a:tbl>
              <a:tblPr/>
              <a:tblGrid>
                <a:gridCol w="2414587"/>
                <a:gridCol w="2852738"/>
                <a:gridCol w="2852737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Instituciones encargadas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Tipo de capacitación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Grupo al que se dirige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3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P.M.R.C  ZEM- Playas, Posorja, Pto .El Morro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Seminarios sobre trato al turista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Frecuencia</a:t>
                      </a: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:  Por lo menos dos veces al año.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Duración: </a:t>
                      </a: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2-3 horas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Miembros de la Asociación de carpas y parasoles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1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Cámara de Turismo, capítulo General Villamil 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Seminarios  sobre manipuleo de alimentos y trato al turista.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Frecuencia</a:t>
                      </a: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:  Por lo menos dos veces al año.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Duración: </a:t>
                      </a: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2-3 horas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Miembros de la Asociación de Comedores de la playa.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279" marR="87279" marT="43640" marB="43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ext Box 2"/>
          <p:cNvSpPr txBox="1">
            <a:spLocks noChangeArrowheads="1"/>
          </p:cNvSpPr>
          <p:nvPr/>
        </p:nvSpPr>
        <p:spPr bwMode="auto">
          <a:xfrm>
            <a:off x="838200" y="25908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endParaRPr lang="es-ES" sz="1700" b="1">
              <a:solidFill>
                <a:schemeClr val="bg1"/>
              </a:solidFill>
            </a:endParaRPr>
          </a:p>
        </p:txBody>
      </p:sp>
      <p:graphicFrame>
        <p:nvGraphicFramePr>
          <p:cNvPr id="141315" name="Object 3"/>
          <p:cNvGraphicFramePr>
            <a:graphicFrameLocks noChangeAspect="1"/>
          </p:cNvGraphicFramePr>
          <p:nvPr/>
        </p:nvGraphicFramePr>
        <p:xfrm>
          <a:off x="1243013" y="1011238"/>
          <a:ext cx="7086600" cy="5257800"/>
        </p:xfrm>
        <a:graphic>
          <a:graphicData uri="http://schemas.openxmlformats.org/presentationml/2006/ole">
            <p:oleObj spid="_x0000_s141315" name="Documento" r:id="rId3" imgW="5837040" imgH="5202000" progId="Word.Document.8">
              <p:embed/>
            </p:oleObj>
          </a:graphicData>
        </a:graphic>
      </p:graphicFrame>
      <p:sp>
        <p:nvSpPr>
          <p:cNvPr id="141316" name="Rectangle 4"/>
          <p:cNvSpPr>
            <a:spLocks noChangeArrowheads="1"/>
          </p:cNvSpPr>
          <p:nvPr/>
        </p:nvSpPr>
        <p:spPr bwMode="auto">
          <a:xfrm>
            <a:off x="49530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  <p:sp>
        <p:nvSpPr>
          <p:cNvPr id="141317" name="Rectangle 5" descr="Papel bouquet"/>
          <p:cNvSpPr>
            <a:spLocks noChangeArrowheads="1"/>
          </p:cNvSpPr>
          <p:nvPr/>
        </p:nvSpPr>
        <p:spPr bwMode="auto">
          <a:xfrm>
            <a:off x="1390650" y="433388"/>
            <a:ext cx="6705600" cy="355600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9525">
            <a:solidFill>
              <a:srgbClr val="333300"/>
            </a:solidFill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700" b="1">
                <a:solidFill>
                  <a:srgbClr val="006600"/>
                </a:solidFill>
                <a:latin typeface="Comic Sans MS" pitchFamily="66" charset="0"/>
              </a:rPr>
              <a:t>INVENTARIO DE RECURSOS DE HOSPITALIDAD</a:t>
            </a:r>
            <a:endParaRPr lang="es-ES" sz="1700" b="1">
              <a:solidFill>
                <a:srgbClr val="006600"/>
              </a:solidFill>
              <a:latin typeface="Comic Sans MS" pitchFamily="66" charset="0"/>
            </a:endParaRPr>
          </a:p>
        </p:txBody>
      </p:sp>
      <p:pic>
        <p:nvPicPr>
          <p:cNvPr id="14131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28800" y="2590800"/>
            <a:ext cx="6096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ext Box 2"/>
          <p:cNvSpPr txBox="1">
            <a:spLocks noChangeArrowheads="1"/>
          </p:cNvSpPr>
          <p:nvPr/>
        </p:nvSpPr>
        <p:spPr bwMode="auto">
          <a:xfrm>
            <a:off x="304800" y="504825"/>
            <a:ext cx="8382000" cy="376238"/>
          </a:xfrm>
          <a:prstGeom prst="rect">
            <a:avLst/>
          </a:prstGeom>
          <a:gradFill rotWithShape="0">
            <a:gsLst>
              <a:gs pos="0">
                <a:srgbClr val="005CBF"/>
              </a:gs>
              <a:gs pos="25000">
                <a:srgbClr val="0087E6"/>
              </a:gs>
              <a:gs pos="75000">
                <a:srgbClr val="21D6E0"/>
              </a:gs>
              <a:gs pos="100000">
                <a:srgbClr val="03D4A8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900" b="1">
                <a:solidFill>
                  <a:srgbClr val="35626B"/>
                </a:solidFill>
              </a:rPr>
              <a:t>DESCRIPCIÓN DE LA DEMANDA TURÍSTICA EXISTENTE</a:t>
            </a:r>
            <a:endParaRPr lang="es-ES" sz="1900" b="1">
              <a:solidFill>
                <a:srgbClr val="35626B"/>
              </a:solidFill>
            </a:endParaRPr>
          </a:p>
        </p:txBody>
      </p:sp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609600" y="938213"/>
            <a:ext cx="5257800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700" b="1">
                <a:solidFill>
                  <a:srgbClr val="008080"/>
                </a:solidFill>
              </a:rPr>
              <a:t>A. CARACTERÍSTICAS SOCIOECONÓMICAS</a:t>
            </a:r>
            <a:endParaRPr lang="es-ES" sz="1700" b="1">
              <a:solidFill>
                <a:srgbClr val="008080"/>
              </a:solidFill>
            </a:endParaRPr>
          </a:p>
        </p:txBody>
      </p:sp>
      <p:sp>
        <p:nvSpPr>
          <p:cNvPr id="142340" name="Rectangle 4"/>
          <p:cNvSpPr>
            <a:spLocks noChangeArrowheads="1"/>
          </p:cNvSpPr>
          <p:nvPr/>
        </p:nvSpPr>
        <p:spPr bwMode="auto">
          <a:xfrm>
            <a:off x="49530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  <p:pic>
        <p:nvPicPr>
          <p:cNvPr id="142341" name="Picture 5"/>
          <p:cNvPicPr>
            <a:picLocks noChangeAspect="1" noChangeArrowheads="1"/>
          </p:cNvPicPr>
          <p:nvPr/>
        </p:nvPicPr>
        <p:blipFill>
          <a:blip r:embed="rId2"/>
          <a:srcRect l="2525" t="3166" r="3157" b="1266"/>
          <a:stretch>
            <a:fillRect/>
          </a:stretch>
        </p:blipFill>
        <p:spPr bwMode="auto">
          <a:xfrm>
            <a:off x="838200" y="1420813"/>
            <a:ext cx="7970838" cy="543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Text Box 2"/>
          <p:cNvSpPr txBox="1">
            <a:spLocks noChangeArrowheads="1"/>
          </p:cNvSpPr>
          <p:nvPr/>
        </p:nvSpPr>
        <p:spPr bwMode="auto">
          <a:xfrm>
            <a:off x="533400" y="793750"/>
            <a:ext cx="69342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700" b="1">
                <a:solidFill>
                  <a:srgbClr val="008080"/>
                </a:solidFill>
              </a:rPr>
              <a:t>B. FORMA HABITUAL DE VIAJE Y MOTIVACIONES</a:t>
            </a:r>
            <a:endParaRPr lang="es-ES" sz="1700" b="1">
              <a:solidFill>
                <a:srgbClr val="008080"/>
              </a:solidFill>
            </a:endParaRPr>
          </a:p>
        </p:txBody>
      </p:sp>
      <p:pic>
        <p:nvPicPr>
          <p:cNvPr id="143363" name="Picture 3"/>
          <p:cNvPicPr>
            <a:picLocks noChangeAspect="1" noChangeArrowheads="1"/>
          </p:cNvPicPr>
          <p:nvPr/>
        </p:nvPicPr>
        <p:blipFill>
          <a:blip r:embed="rId2"/>
          <a:srcRect l="1474" t="1265" r="9828" b="1897"/>
          <a:stretch>
            <a:fillRect/>
          </a:stretch>
        </p:blipFill>
        <p:spPr bwMode="auto">
          <a:xfrm>
            <a:off x="381000" y="1155700"/>
            <a:ext cx="8763000" cy="570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49530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  <p:sp>
        <p:nvSpPr>
          <p:cNvPr id="143365" name="Text Box 5"/>
          <p:cNvSpPr txBox="1">
            <a:spLocks noChangeArrowheads="1"/>
          </p:cNvSpPr>
          <p:nvPr/>
        </p:nvSpPr>
        <p:spPr bwMode="auto">
          <a:xfrm>
            <a:off x="512763" y="360363"/>
            <a:ext cx="8382000" cy="376237"/>
          </a:xfrm>
          <a:prstGeom prst="rect">
            <a:avLst/>
          </a:prstGeom>
          <a:gradFill rotWithShape="0">
            <a:gsLst>
              <a:gs pos="0">
                <a:srgbClr val="005CBF"/>
              </a:gs>
              <a:gs pos="25000">
                <a:srgbClr val="0087E6"/>
              </a:gs>
              <a:gs pos="75000">
                <a:srgbClr val="21D6E0"/>
              </a:gs>
              <a:gs pos="100000">
                <a:srgbClr val="03D4A8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900" b="1">
                <a:solidFill>
                  <a:srgbClr val="35626B"/>
                </a:solidFill>
              </a:rPr>
              <a:t>DESCRIPCIÓN DE LA DEMANDA TURÍSTICA EXISTENTE</a:t>
            </a:r>
            <a:endParaRPr lang="es-ES" sz="1900" b="1">
              <a:solidFill>
                <a:srgbClr val="35626B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3276600" y="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_tradnl" sz="1400">
                <a:solidFill>
                  <a:schemeClr val="accent2"/>
                </a:solidFill>
                <a:latin typeface="Arial Black" pitchFamily="34" charset="0"/>
              </a:rPr>
              <a:t>Diagnóstico de la realidad Turística-Playas</a:t>
            </a:r>
            <a:endParaRPr lang="es-ES" sz="140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ltGray">
          <a:xfrm>
            <a:off x="457200" y="1371600"/>
            <a:ext cx="3124200" cy="1346200"/>
          </a:xfrm>
          <a:prstGeom prst="rect">
            <a:avLst/>
          </a:prstGeom>
          <a:solidFill>
            <a:srgbClr val="CCFFFF"/>
          </a:solidFill>
          <a:ln w="3175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>
                <a:solidFill>
                  <a:schemeClr val="accent2"/>
                </a:solidFill>
              </a:rPr>
              <a:t>ANÁLISIS DE  PARTICIPACIÓN</a:t>
            </a:r>
          </a:p>
          <a:p>
            <a:pPr algn="l">
              <a:spcBef>
                <a:spcPct val="50000"/>
              </a:spcBef>
            </a:pPr>
            <a:endParaRPr lang="es-ES_tradnl" sz="1600" b="1">
              <a:solidFill>
                <a:schemeClr val="accent2"/>
              </a:solidFill>
            </a:endParaRPr>
          </a:p>
          <a:p>
            <a:pPr algn="l">
              <a:spcBef>
                <a:spcPct val="50000"/>
              </a:spcBef>
            </a:pPr>
            <a:r>
              <a:rPr lang="es-ES_tradnl" sz="1600" b="1">
                <a:solidFill>
                  <a:schemeClr val="accent2"/>
                </a:solidFill>
              </a:rPr>
              <a:t>Identificación de Grupos</a:t>
            </a:r>
            <a:endParaRPr lang="es-ES" sz="1600" b="1">
              <a:solidFill>
                <a:schemeClr val="accent2"/>
              </a:solidFill>
            </a:endParaRPr>
          </a:p>
        </p:txBody>
      </p:sp>
      <p:sp>
        <p:nvSpPr>
          <p:cNvPr id="47108" name="Line 4"/>
          <p:cNvSpPr>
            <a:spLocks noChangeShapeType="1"/>
          </p:cNvSpPr>
          <p:nvPr/>
        </p:nvSpPr>
        <p:spPr bwMode="ltGray">
          <a:xfrm>
            <a:off x="1905000" y="1981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ltGray">
          <a:xfrm>
            <a:off x="1981200" y="457200"/>
            <a:ext cx="6324600" cy="404813"/>
          </a:xfrm>
          <a:prstGeom prst="rect">
            <a:avLst/>
          </a:prstGeom>
          <a:solidFill>
            <a:srgbClr val="CCFFFF"/>
          </a:solidFill>
          <a:ln w="3810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 b="1" i="1">
                <a:solidFill>
                  <a:schemeClr val="accent2"/>
                </a:solidFill>
              </a:rPr>
              <a:t>METODOLOGÍA UTILIZADA (Enfoque del Marco Lógico)</a:t>
            </a:r>
            <a:endParaRPr lang="es-ES" sz="1800" b="1" i="1">
              <a:solidFill>
                <a:schemeClr val="accent2"/>
              </a:solidFill>
            </a:endParaRP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ltGray">
          <a:xfrm>
            <a:off x="533400" y="3276600"/>
            <a:ext cx="2895600" cy="1098550"/>
          </a:xfrm>
          <a:prstGeom prst="rect">
            <a:avLst/>
          </a:prstGeom>
          <a:solidFill>
            <a:srgbClr val="CCFFFF"/>
          </a:solidFill>
          <a:ln w="28575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>
                <a:solidFill>
                  <a:schemeClr val="accent2"/>
                </a:solidFill>
              </a:rPr>
              <a:t>Beneficiarios directos</a:t>
            </a:r>
          </a:p>
          <a:p>
            <a:pPr>
              <a:spcBef>
                <a:spcPct val="50000"/>
              </a:spcBef>
            </a:pPr>
            <a:r>
              <a:rPr lang="es-ES_tradnl" sz="1600" b="1">
                <a:solidFill>
                  <a:schemeClr val="accent2"/>
                </a:solidFill>
              </a:rPr>
              <a:t>Beneficiarios indirectos</a:t>
            </a:r>
          </a:p>
          <a:p>
            <a:pPr>
              <a:spcBef>
                <a:spcPct val="50000"/>
              </a:spcBef>
            </a:pPr>
            <a:r>
              <a:rPr lang="es-ES_tradnl" sz="1600" b="1">
                <a:solidFill>
                  <a:schemeClr val="accent2"/>
                </a:solidFill>
              </a:rPr>
              <a:t>Grupos neutrales </a:t>
            </a:r>
          </a:p>
        </p:txBody>
      </p:sp>
      <p:sp>
        <p:nvSpPr>
          <p:cNvPr id="47111" name="AutoShape 7"/>
          <p:cNvSpPr>
            <a:spLocks noChangeArrowheads="1"/>
          </p:cNvSpPr>
          <p:nvPr/>
        </p:nvSpPr>
        <p:spPr bwMode="ltGray">
          <a:xfrm flipV="1">
            <a:off x="1905000" y="5715000"/>
            <a:ext cx="1371600" cy="609600"/>
          </a:xfrm>
          <a:custGeom>
            <a:avLst/>
            <a:gdLst>
              <a:gd name="G0" fmla="+- 12427 0 0"/>
              <a:gd name="G1" fmla="+- 6079 0 0"/>
              <a:gd name="G2" fmla="+- 12158 0 6079"/>
              <a:gd name="G3" fmla="+- G2 0 6079"/>
              <a:gd name="G4" fmla="*/ G3 32768 32059"/>
              <a:gd name="G5" fmla="*/ G4 1 2"/>
              <a:gd name="G6" fmla="+- 21600 0 12427"/>
              <a:gd name="G7" fmla="*/ G6 6079 6079"/>
              <a:gd name="G8" fmla="+- G7 12427 0"/>
              <a:gd name="T0" fmla="*/ 12427 w 21600"/>
              <a:gd name="T1" fmla="*/ 0 h 21600"/>
              <a:gd name="T2" fmla="*/ 12427 w 21600"/>
              <a:gd name="T3" fmla="*/ 12158 h 21600"/>
              <a:gd name="T4" fmla="*/ 0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2427" y="0"/>
                </a:lnTo>
                <a:lnTo>
                  <a:pt x="12427" y="6079"/>
                </a:lnTo>
                <a:cubicBezTo>
                  <a:pt x="5564" y="6079"/>
                  <a:pt x="0" y="8801"/>
                  <a:pt x="0" y="12158"/>
                </a:cubicBezTo>
                <a:lnTo>
                  <a:pt x="0" y="21600"/>
                </a:lnTo>
                <a:lnTo>
                  <a:pt x="0" y="12158"/>
                </a:lnTo>
                <a:cubicBezTo>
                  <a:pt x="0" y="8801"/>
                  <a:pt x="5564" y="6079"/>
                  <a:pt x="12427" y="6079"/>
                </a:cubicBezTo>
                <a:lnTo>
                  <a:pt x="12427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ltGray">
          <a:xfrm>
            <a:off x="4038600" y="5943600"/>
            <a:ext cx="3276600" cy="6413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 b="1">
                <a:solidFill>
                  <a:srgbClr val="CC66FF"/>
                </a:solidFill>
              </a:rPr>
              <a:t>Recurso humano   que emplea el sector</a:t>
            </a:r>
          </a:p>
        </p:txBody>
      </p:sp>
      <p:pic>
        <p:nvPicPr>
          <p:cNvPr id="47113" name="Picture 9" descr="C:\WINDOWS\TEMP\SAT4205.TMP"/>
          <p:cNvPicPr>
            <a:picLocks noChangeAspect="1" noChangeArrowheads="1"/>
          </p:cNvPicPr>
          <p:nvPr/>
        </p:nvPicPr>
        <p:blipFill>
          <a:blip r:embed="rId2"/>
          <a:srcRect t="5276" r="3894" b="55400"/>
          <a:stretch>
            <a:fillRect/>
          </a:stretch>
        </p:blipFill>
        <p:spPr bwMode="auto">
          <a:xfrm>
            <a:off x="3810000" y="1524000"/>
            <a:ext cx="5334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4" name="Line 10"/>
          <p:cNvSpPr>
            <a:spLocks noChangeShapeType="1"/>
          </p:cNvSpPr>
          <p:nvPr/>
        </p:nvSpPr>
        <p:spPr bwMode="auto">
          <a:xfrm>
            <a:off x="1905000" y="2819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7115" name="Line 11"/>
          <p:cNvSpPr>
            <a:spLocks noChangeShapeType="1"/>
          </p:cNvSpPr>
          <p:nvPr/>
        </p:nvSpPr>
        <p:spPr bwMode="auto">
          <a:xfrm>
            <a:off x="1905000" y="4495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7116" name="Text Box 12"/>
          <p:cNvSpPr txBox="1">
            <a:spLocks noChangeArrowheads="1"/>
          </p:cNvSpPr>
          <p:nvPr/>
        </p:nvSpPr>
        <p:spPr bwMode="auto">
          <a:xfrm>
            <a:off x="762000" y="49530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E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7117" name="Text Box 13"/>
          <p:cNvSpPr txBox="1">
            <a:spLocks noChangeArrowheads="1"/>
          </p:cNvSpPr>
          <p:nvPr/>
        </p:nvSpPr>
        <p:spPr bwMode="ltGray">
          <a:xfrm>
            <a:off x="685800" y="4953000"/>
            <a:ext cx="2895600" cy="609600"/>
          </a:xfrm>
          <a:prstGeom prst="rect">
            <a:avLst/>
          </a:prstGeom>
          <a:solidFill>
            <a:srgbClr val="CCFFFF"/>
          </a:solidFill>
          <a:ln w="28575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>
                <a:solidFill>
                  <a:schemeClr val="accent2"/>
                </a:solidFill>
              </a:rPr>
              <a:t>Impactos  del turismo sobre cada grupo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autoUpdateAnimBg="0"/>
      <p:bldP spid="47107" grpId="0" animBg="1" autoUpdateAnimBg="0"/>
      <p:bldP spid="47108" grpId="0" animBg="1"/>
      <p:bldP spid="47109" grpId="0" animBg="1" autoUpdateAnimBg="0"/>
      <p:bldP spid="47110" grpId="0" animBg="1" autoUpdateAnimBg="0"/>
      <p:bldP spid="47111" grpId="0" animBg="1"/>
      <p:bldP spid="47112" grpId="0" animBg="1" autoUpdateAnimBg="0"/>
      <p:bldP spid="47114" grpId="0" animBg="1"/>
      <p:bldP spid="47115" grpId="0" animBg="1"/>
      <p:bldP spid="47116" grpId="0" autoUpdateAnimBg="0"/>
      <p:bldP spid="47117" grpId="0" animBg="1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Text Box 2"/>
          <p:cNvSpPr txBox="1">
            <a:spLocks noChangeArrowheads="1"/>
          </p:cNvSpPr>
          <p:nvPr/>
        </p:nvSpPr>
        <p:spPr bwMode="auto">
          <a:xfrm>
            <a:off x="685800" y="1219200"/>
            <a:ext cx="52578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algn="l" defTabSz="873125">
              <a:spcBef>
                <a:spcPct val="50000"/>
              </a:spcBef>
            </a:pPr>
            <a:r>
              <a:rPr lang="es-ES_tradnl" sz="1700" b="1">
                <a:solidFill>
                  <a:srgbClr val="008080"/>
                </a:solidFill>
              </a:rPr>
              <a:t>C. OPINIONES D ELOS VISITANTES</a:t>
            </a:r>
            <a:endParaRPr lang="es-ES" sz="1700" b="1">
              <a:solidFill>
                <a:srgbClr val="008080"/>
              </a:solidFill>
            </a:endParaRPr>
          </a:p>
        </p:txBody>
      </p:sp>
      <p:pic>
        <p:nvPicPr>
          <p:cNvPr id="144387" name="Picture 3"/>
          <p:cNvPicPr>
            <a:picLocks noChangeAspect="1" noChangeArrowheads="1"/>
          </p:cNvPicPr>
          <p:nvPr/>
        </p:nvPicPr>
        <p:blipFill>
          <a:blip r:embed="rId2"/>
          <a:srcRect l="3328" t="2007" r="2219" b="5016"/>
          <a:stretch>
            <a:fillRect/>
          </a:stretch>
        </p:blipFill>
        <p:spPr bwMode="auto">
          <a:xfrm>
            <a:off x="0" y="1876425"/>
            <a:ext cx="9144000" cy="425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4388" name="Rectangle 4"/>
          <p:cNvSpPr>
            <a:spLocks noChangeArrowheads="1"/>
          </p:cNvSpPr>
          <p:nvPr/>
        </p:nvSpPr>
        <p:spPr bwMode="auto">
          <a:xfrm>
            <a:off x="49530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  <p:sp>
        <p:nvSpPr>
          <p:cNvPr id="144389" name="Text Box 5"/>
          <p:cNvSpPr txBox="1">
            <a:spLocks noChangeArrowheads="1"/>
          </p:cNvSpPr>
          <p:nvPr/>
        </p:nvSpPr>
        <p:spPr bwMode="auto">
          <a:xfrm>
            <a:off x="292100" y="722313"/>
            <a:ext cx="8382000" cy="376237"/>
          </a:xfrm>
          <a:prstGeom prst="rect">
            <a:avLst/>
          </a:prstGeom>
          <a:gradFill rotWithShape="0">
            <a:gsLst>
              <a:gs pos="0">
                <a:srgbClr val="005CBF"/>
              </a:gs>
              <a:gs pos="25000">
                <a:srgbClr val="0087E6"/>
              </a:gs>
              <a:gs pos="75000">
                <a:srgbClr val="21D6E0"/>
              </a:gs>
              <a:gs pos="100000">
                <a:srgbClr val="03D4A8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900" b="1">
                <a:solidFill>
                  <a:srgbClr val="35626B"/>
                </a:solidFill>
              </a:rPr>
              <a:t>DESCRIPCIÓN DE LA DEMANDA TURÍSTICA EXISTENTE</a:t>
            </a:r>
            <a:endParaRPr lang="es-ES" sz="1900" b="1">
              <a:solidFill>
                <a:srgbClr val="35626B"/>
              </a:solidFill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Rectangle 3"/>
          <p:cNvSpPr>
            <a:spLocks noChangeArrowheads="1"/>
          </p:cNvSpPr>
          <p:nvPr/>
        </p:nvSpPr>
        <p:spPr bwMode="auto">
          <a:xfrm>
            <a:off x="4953000" y="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9" tIns="43640" rIns="87279" bIns="43640" anchor="ctr"/>
          <a:lstStyle/>
          <a:p>
            <a:pPr defTabSz="873125"/>
            <a:r>
              <a:rPr lang="es-ES_tradnl" sz="1100" b="1">
                <a:solidFill>
                  <a:srgbClr val="003399"/>
                </a:solidFill>
              </a:rPr>
              <a:t>2. Aplicación del Marco conceptual al cantón</a:t>
            </a:r>
            <a:endParaRPr lang="es-ES" sz="23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990600" y="3176588"/>
            <a:ext cx="7543800" cy="347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 b="1">
                <a:solidFill>
                  <a:schemeClr val="tx1"/>
                </a:solidFill>
                <a:latin typeface="Comic Sans MS" pitchFamily="66" charset="0"/>
              </a:rPr>
              <a:t>DEBILIDADES</a:t>
            </a:r>
          </a:p>
          <a:p>
            <a:pPr algn="l">
              <a:spcBef>
                <a:spcPct val="50000"/>
              </a:spcBef>
              <a:buFontTx/>
              <a:buChar char="-"/>
            </a:pPr>
            <a:r>
              <a:rPr lang="es-ES_tradnl" sz="1800" b="1">
                <a:solidFill>
                  <a:schemeClr val="tx1"/>
                </a:solidFill>
                <a:latin typeface="Comic Sans MS" pitchFamily="66" charset="0"/>
              </a:rPr>
              <a:t> Falta de la planificación turística y coordinación en toda temporada</a:t>
            </a:r>
          </a:p>
          <a:p>
            <a:pPr algn="l">
              <a:spcBef>
                <a:spcPct val="50000"/>
              </a:spcBef>
              <a:buFontTx/>
              <a:buChar char="-"/>
            </a:pPr>
            <a:r>
              <a:rPr lang="es-ES_tradnl" sz="1800" b="1">
                <a:solidFill>
                  <a:schemeClr val="tx1"/>
                </a:solidFill>
                <a:latin typeface="Comic Sans MS" pitchFamily="66" charset="0"/>
              </a:rPr>
              <a:t>Distribución inadecuada de funciones para la ejecución de los planes de temporada</a:t>
            </a:r>
          </a:p>
          <a:p>
            <a:pPr algn="l">
              <a:spcBef>
                <a:spcPct val="50000"/>
              </a:spcBef>
              <a:buFontTx/>
              <a:buChar char="-"/>
            </a:pPr>
            <a:r>
              <a:rPr lang="es-ES_tradnl" sz="1800" b="1">
                <a:solidFill>
                  <a:schemeClr val="tx1"/>
                </a:solidFill>
                <a:latin typeface="Comic Sans MS" pitchFamily="66" charset="0"/>
              </a:rPr>
              <a:t>Inexistencia en la  oferta de otras actividades recreativas ( a más de sol  y playa)</a:t>
            </a:r>
          </a:p>
          <a:p>
            <a:pPr algn="l">
              <a:spcBef>
                <a:spcPct val="50000"/>
              </a:spcBef>
              <a:buFontTx/>
              <a:buChar char="-"/>
            </a:pPr>
            <a:endParaRPr lang="es-ES_tradnl" sz="1800" b="1">
              <a:solidFill>
                <a:schemeClr val="tx1"/>
              </a:solidFill>
              <a:latin typeface="Comic Sans MS" pitchFamily="66" charset="0"/>
            </a:endParaRPr>
          </a:p>
          <a:p>
            <a:pPr algn="l">
              <a:spcBef>
                <a:spcPct val="50000"/>
              </a:spcBef>
              <a:buFontTx/>
              <a:buChar char="-"/>
            </a:pPr>
            <a:endParaRPr lang="es-ES_tradnl" sz="1800" b="1">
              <a:solidFill>
                <a:schemeClr val="tx1"/>
              </a:solidFill>
              <a:latin typeface="Comic Sans MS" pitchFamily="66" charset="0"/>
            </a:endParaRPr>
          </a:p>
          <a:p>
            <a:pPr algn="l">
              <a:spcBef>
                <a:spcPct val="50000"/>
              </a:spcBef>
              <a:buFontTx/>
              <a:buChar char="-"/>
            </a:pPr>
            <a:endParaRPr lang="es-ES" sz="1800" b="1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1066800" y="1300163"/>
            <a:ext cx="754380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 b="1">
                <a:solidFill>
                  <a:schemeClr val="tx1"/>
                </a:solidFill>
                <a:latin typeface="Comic Sans MS" pitchFamily="66" charset="0"/>
              </a:rPr>
              <a:t>FORTALEZAS</a:t>
            </a:r>
          </a:p>
          <a:p>
            <a:pPr algn="l">
              <a:spcBef>
                <a:spcPct val="50000"/>
              </a:spcBef>
              <a:buFontTx/>
              <a:buChar char="-"/>
            </a:pPr>
            <a:r>
              <a:rPr lang="es-ES_tradnl" sz="1800" b="1">
                <a:solidFill>
                  <a:schemeClr val="tx1"/>
                </a:solidFill>
                <a:latin typeface="Comic Sans MS" pitchFamily="66" charset="0"/>
              </a:rPr>
              <a:t>Cercanía al centro turístico urbano de Guayaquil (1 hora)</a:t>
            </a:r>
          </a:p>
          <a:p>
            <a:pPr algn="l">
              <a:spcBef>
                <a:spcPct val="50000"/>
              </a:spcBef>
              <a:buFontTx/>
              <a:buChar char="-"/>
            </a:pPr>
            <a:r>
              <a:rPr lang="es-ES_tradnl" sz="1800" b="1">
                <a:solidFill>
                  <a:schemeClr val="tx1"/>
                </a:solidFill>
                <a:latin typeface="Comic Sans MS" pitchFamily="66" charset="0"/>
              </a:rPr>
              <a:t>Oferta de playa con características naturales</a:t>
            </a:r>
          </a:p>
          <a:p>
            <a:pPr algn="l">
              <a:spcBef>
                <a:spcPct val="50000"/>
              </a:spcBef>
              <a:buFontTx/>
              <a:buChar char="-"/>
            </a:pPr>
            <a:r>
              <a:rPr lang="es-ES_tradnl" sz="1800" b="1">
                <a:solidFill>
                  <a:schemeClr val="tx1"/>
                </a:solidFill>
                <a:latin typeface="Comic Sans MS" pitchFamily="66" charset="0"/>
              </a:rPr>
              <a:t>Atractivos  recursos naturales, en folklor y eventos programados</a:t>
            </a:r>
          </a:p>
          <a:p>
            <a:pPr algn="l">
              <a:spcBef>
                <a:spcPct val="50000"/>
              </a:spcBef>
              <a:buFontTx/>
              <a:buChar char="-"/>
            </a:pPr>
            <a:endParaRPr lang="es-ES_tradnl" sz="1800" b="1">
              <a:solidFill>
                <a:schemeClr val="tx1"/>
              </a:solidFill>
              <a:latin typeface="Comic Sans MS" pitchFamily="66" charset="0"/>
            </a:endParaRPr>
          </a:p>
          <a:p>
            <a:pPr algn="l">
              <a:spcBef>
                <a:spcPct val="50000"/>
              </a:spcBef>
              <a:buFontTx/>
              <a:buChar char="-"/>
            </a:pPr>
            <a:endParaRPr lang="es-ES_tradnl" sz="1800" b="1">
              <a:solidFill>
                <a:schemeClr val="tx1"/>
              </a:solidFill>
              <a:latin typeface="Comic Sans MS" pitchFamily="66" charset="0"/>
            </a:endParaRPr>
          </a:p>
          <a:p>
            <a:pPr algn="l">
              <a:spcBef>
                <a:spcPct val="50000"/>
              </a:spcBef>
              <a:buFontTx/>
              <a:buChar char="-"/>
            </a:pPr>
            <a:endParaRPr lang="es-ES" sz="1800" b="1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0902" name="Text Box 6" descr="Papel seda rosa"/>
          <p:cNvSpPr txBox="1">
            <a:spLocks noChangeArrowheads="1"/>
          </p:cNvSpPr>
          <p:nvPr/>
        </p:nvSpPr>
        <p:spPr bwMode="auto">
          <a:xfrm>
            <a:off x="1096963" y="433388"/>
            <a:ext cx="6804025" cy="6731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87279" tIns="43640" rIns="87279" bIns="43640">
            <a:spAutoFit/>
          </a:bodyPr>
          <a:lstStyle/>
          <a:p>
            <a:pPr defTabSz="873125">
              <a:spcBef>
                <a:spcPct val="50000"/>
              </a:spcBef>
            </a:pPr>
            <a:r>
              <a:rPr lang="es-ES_tradnl" sz="1900" b="1">
                <a:solidFill>
                  <a:schemeClr val="tx1"/>
                </a:solidFill>
                <a:latin typeface="Comic Sans MS" pitchFamily="66" charset="0"/>
              </a:rPr>
              <a:t>IDENTIFICACIÓN DE  LOS PRINCIPALES   FORTALEZAS Y DEBILIDADES</a:t>
            </a:r>
            <a:endParaRPr lang="es-ES" sz="1900" b="1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AutoShape 2"/>
          <p:cNvSpPr>
            <a:spLocks noChangeArrowheads="1"/>
          </p:cNvSpPr>
          <p:nvPr/>
        </p:nvSpPr>
        <p:spPr bwMode="auto">
          <a:xfrm>
            <a:off x="609600" y="228600"/>
            <a:ext cx="8305800" cy="990600"/>
          </a:xfrm>
          <a:prstGeom prst="wave">
            <a:avLst>
              <a:gd name="adj1" fmla="val 13005"/>
              <a:gd name="adj2" fmla="val 0"/>
            </a:avLst>
          </a:prstGeom>
          <a:solidFill>
            <a:srgbClr val="00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9747" name="WordArt 3"/>
          <p:cNvSpPr>
            <a:spLocks noChangeArrowheads="1" noChangeShapeType="1" noTextEdit="1"/>
          </p:cNvSpPr>
          <p:nvPr/>
        </p:nvSpPr>
        <p:spPr bwMode="auto">
          <a:xfrm>
            <a:off x="1524000" y="381000"/>
            <a:ext cx="6324600" cy="6096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1199"/>
                <a:gd name="adj2" fmla="val -329"/>
              </a:avLst>
            </a:prstTxWarp>
          </a:bodyPr>
          <a:lstStyle/>
          <a:p>
            <a:r>
              <a:rPr lang="es-ES" sz="1800" b="1" kern="1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Arial"/>
                <a:cs typeface="Arial"/>
              </a:rPr>
              <a:t>DIAGNÓSTICO TURÍSTICO</a:t>
            </a:r>
          </a:p>
        </p:txBody>
      </p:sp>
      <p:sp>
        <p:nvSpPr>
          <p:cNvPr id="159748" name="Text Box 4"/>
          <p:cNvSpPr txBox="1">
            <a:spLocks noChangeArrowheads="1"/>
          </p:cNvSpPr>
          <p:nvPr/>
        </p:nvSpPr>
        <p:spPr bwMode="auto">
          <a:xfrm>
            <a:off x="1143000" y="1524000"/>
            <a:ext cx="7086600" cy="641350"/>
          </a:xfrm>
          <a:prstGeom prst="rect">
            <a:avLst/>
          </a:prstGeom>
          <a:solidFill>
            <a:srgbClr val="CC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 b="1">
                <a:solidFill>
                  <a:schemeClr val="tx1"/>
                </a:solidFill>
              </a:rPr>
              <a:t>ESTRANGULAMIENTOS QUE SE OPONEN AL DESARROLLO TURÍSTICO</a:t>
            </a:r>
            <a:endParaRPr lang="es-ES" sz="1800" b="1">
              <a:solidFill>
                <a:schemeClr val="tx1"/>
              </a:solidFill>
            </a:endParaRPr>
          </a:p>
        </p:txBody>
      </p:sp>
      <p:sp>
        <p:nvSpPr>
          <p:cNvPr id="159749" name="Text Box 5"/>
          <p:cNvSpPr txBox="1">
            <a:spLocks noChangeArrowheads="1"/>
          </p:cNvSpPr>
          <p:nvPr/>
        </p:nvSpPr>
        <p:spPr bwMode="auto">
          <a:xfrm>
            <a:off x="1219200" y="2362200"/>
            <a:ext cx="2667000" cy="3746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>
                <a:solidFill>
                  <a:srgbClr val="990099"/>
                </a:solidFill>
              </a:rPr>
              <a:t>PLANTA TURISTICA</a:t>
            </a:r>
            <a:endParaRPr lang="es-ES" sz="1600" b="1">
              <a:solidFill>
                <a:srgbClr val="990099"/>
              </a:solidFill>
            </a:endParaRPr>
          </a:p>
        </p:txBody>
      </p:sp>
      <p:sp>
        <p:nvSpPr>
          <p:cNvPr id="159750" name="Text Box 6"/>
          <p:cNvSpPr txBox="1">
            <a:spLocks noChangeArrowheads="1"/>
          </p:cNvSpPr>
          <p:nvPr/>
        </p:nvSpPr>
        <p:spPr bwMode="auto">
          <a:xfrm>
            <a:off x="4800600" y="2362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</a:rPr>
              <a:t>223 establecimientos</a:t>
            </a:r>
            <a:endParaRPr lang="es-ES" sz="1600" b="1">
              <a:solidFill>
                <a:schemeClr val="tx1"/>
              </a:solidFill>
            </a:endParaRPr>
          </a:p>
        </p:txBody>
      </p:sp>
      <p:graphicFrame>
        <p:nvGraphicFramePr>
          <p:cNvPr id="169984" name="Object 0"/>
          <p:cNvGraphicFramePr>
            <a:graphicFrameLocks noChangeAspect="1"/>
          </p:cNvGraphicFramePr>
          <p:nvPr/>
        </p:nvGraphicFramePr>
        <p:xfrm>
          <a:off x="990600" y="3200400"/>
          <a:ext cx="7239000" cy="3498850"/>
        </p:xfrm>
        <a:graphic>
          <a:graphicData uri="http://schemas.openxmlformats.org/presentationml/2006/ole">
            <p:oleObj spid="_x0000_s169984" name="Hoja de cálculo" r:id="rId3" imgW="5343920" imgH="2762640" progId="Excel.Sheet.8">
              <p:embed/>
            </p:oleObj>
          </a:graphicData>
        </a:graphic>
      </p:graphicFrame>
      <p:sp>
        <p:nvSpPr>
          <p:cNvPr id="159754" name="Text Box 10"/>
          <p:cNvSpPr txBox="1">
            <a:spLocks noChangeArrowheads="1"/>
          </p:cNvSpPr>
          <p:nvPr/>
        </p:nvSpPr>
        <p:spPr bwMode="auto">
          <a:xfrm>
            <a:off x="1371600" y="2819400"/>
            <a:ext cx="4953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</a:rPr>
              <a:t>Problemas de Infraestructura básica General</a:t>
            </a:r>
            <a:endParaRPr lang="es-ES" sz="16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9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9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6" grpId="0" animBg="1"/>
      <p:bldP spid="159747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AutoShape 2"/>
          <p:cNvSpPr>
            <a:spLocks noChangeArrowheads="1"/>
          </p:cNvSpPr>
          <p:nvPr/>
        </p:nvSpPr>
        <p:spPr bwMode="auto">
          <a:xfrm>
            <a:off x="609600" y="228600"/>
            <a:ext cx="8305800" cy="990600"/>
          </a:xfrm>
          <a:prstGeom prst="wave">
            <a:avLst>
              <a:gd name="adj1" fmla="val 13005"/>
              <a:gd name="adj2" fmla="val 0"/>
            </a:avLst>
          </a:prstGeom>
          <a:solidFill>
            <a:srgbClr val="00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63843" name="Text Box 3"/>
          <p:cNvSpPr txBox="1">
            <a:spLocks noChangeArrowheads="1"/>
          </p:cNvSpPr>
          <p:nvPr/>
        </p:nvSpPr>
        <p:spPr bwMode="auto">
          <a:xfrm>
            <a:off x="1143000" y="1371600"/>
            <a:ext cx="7086600" cy="641350"/>
          </a:xfrm>
          <a:prstGeom prst="rect">
            <a:avLst/>
          </a:prstGeom>
          <a:solidFill>
            <a:srgbClr val="CC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 b="1">
                <a:solidFill>
                  <a:schemeClr val="tx1"/>
                </a:solidFill>
              </a:rPr>
              <a:t>ESTRANGULAMIENTOS QUE SE OPONEN AL DESARROLLO TURÍSTICO</a:t>
            </a:r>
            <a:endParaRPr lang="es-ES" sz="1800" b="1">
              <a:solidFill>
                <a:schemeClr val="tx1"/>
              </a:solidFill>
            </a:endParaRPr>
          </a:p>
        </p:txBody>
      </p:sp>
      <p:sp>
        <p:nvSpPr>
          <p:cNvPr id="163844" name="Text Box 4"/>
          <p:cNvSpPr txBox="1">
            <a:spLocks noChangeArrowheads="1"/>
          </p:cNvSpPr>
          <p:nvPr/>
        </p:nvSpPr>
        <p:spPr bwMode="auto">
          <a:xfrm>
            <a:off x="1219200" y="2362200"/>
            <a:ext cx="2667000" cy="3746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>
                <a:solidFill>
                  <a:srgbClr val="990099"/>
                </a:solidFill>
              </a:rPr>
              <a:t>PLANTA TURISTICA</a:t>
            </a:r>
            <a:endParaRPr lang="es-ES" sz="1600" b="1">
              <a:solidFill>
                <a:srgbClr val="990099"/>
              </a:solidFill>
            </a:endParaRPr>
          </a:p>
        </p:txBody>
      </p:sp>
      <p:graphicFrame>
        <p:nvGraphicFramePr>
          <p:cNvPr id="171008" name="Object 0"/>
          <p:cNvGraphicFramePr>
            <a:graphicFrameLocks noChangeAspect="1"/>
          </p:cNvGraphicFramePr>
          <p:nvPr/>
        </p:nvGraphicFramePr>
        <p:xfrm>
          <a:off x="609600" y="2895600"/>
          <a:ext cx="7848600" cy="3581400"/>
        </p:xfrm>
        <a:graphic>
          <a:graphicData uri="http://schemas.openxmlformats.org/presentationml/2006/ole">
            <p:oleObj spid="_x0000_s171008" name="Hoja de cálculo" r:id="rId3" imgW="5343920" imgH="2277000" progId="Excel.Sheet.8">
              <p:embed/>
            </p:oleObj>
          </a:graphicData>
        </a:graphic>
      </p:graphicFrame>
      <p:sp>
        <p:nvSpPr>
          <p:cNvPr id="163846" name="WordArt 6"/>
          <p:cNvSpPr>
            <a:spLocks noChangeArrowheads="1" noChangeShapeType="1" noTextEdit="1"/>
          </p:cNvSpPr>
          <p:nvPr/>
        </p:nvSpPr>
        <p:spPr bwMode="auto">
          <a:xfrm>
            <a:off x="1524000" y="381000"/>
            <a:ext cx="6324600" cy="6096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1199"/>
                <a:gd name="adj2" fmla="val -329"/>
              </a:avLst>
            </a:prstTxWarp>
          </a:bodyPr>
          <a:lstStyle/>
          <a:p>
            <a:r>
              <a:rPr lang="es-ES" sz="1800" b="1" kern="1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Arial"/>
                <a:cs typeface="Arial"/>
              </a:rPr>
              <a:t>DIAGNÓSTICO TURÍSTICO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3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2" grpId="0" animBg="1"/>
      <p:bldP spid="163846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AutoShape 2"/>
          <p:cNvSpPr>
            <a:spLocks noChangeArrowheads="1"/>
          </p:cNvSpPr>
          <p:nvPr/>
        </p:nvSpPr>
        <p:spPr bwMode="auto">
          <a:xfrm>
            <a:off x="609600" y="228600"/>
            <a:ext cx="8305800" cy="990600"/>
          </a:xfrm>
          <a:prstGeom prst="wave">
            <a:avLst>
              <a:gd name="adj1" fmla="val 13005"/>
              <a:gd name="adj2" fmla="val 0"/>
            </a:avLst>
          </a:prstGeom>
          <a:solidFill>
            <a:srgbClr val="00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65891" name="Text Box 3"/>
          <p:cNvSpPr txBox="1">
            <a:spLocks noChangeArrowheads="1"/>
          </p:cNvSpPr>
          <p:nvPr/>
        </p:nvSpPr>
        <p:spPr bwMode="auto">
          <a:xfrm>
            <a:off x="1143000" y="1295400"/>
            <a:ext cx="7086600" cy="641350"/>
          </a:xfrm>
          <a:prstGeom prst="rect">
            <a:avLst/>
          </a:prstGeom>
          <a:solidFill>
            <a:srgbClr val="CC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 b="1">
                <a:solidFill>
                  <a:schemeClr val="tx1"/>
                </a:solidFill>
              </a:rPr>
              <a:t>ESTRANGULAMIENTOS QUE SE OPONEN AL DESARROLLO TURÍSTICO</a:t>
            </a:r>
            <a:endParaRPr lang="es-ES" sz="1800" b="1">
              <a:solidFill>
                <a:schemeClr val="tx1"/>
              </a:solidFill>
            </a:endParaRPr>
          </a:p>
        </p:txBody>
      </p:sp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1219200" y="2133600"/>
            <a:ext cx="5791200" cy="3746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>
                <a:solidFill>
                  <a:srgbClr val="990099"/>
                </a:solidFill>
              </a:rPr>
              <a:t>INFRAESTRUCTURA: CATEGORÍA TRANSPORTE</a:t>
            </a:r>
            <a:endParaRPr lang="es-ES" sz="1600" b="1">
              <a:solidFill>
                <a:srgbClr val="990099"/>
              </a:solidFill>
            </a:endParaRPr>
          </a:p>
        </p:txBody>
      </p:sp>
      <p:sp>
        <p:nvSpPr>
          <p:cNvPr id="165893" name="WordArt 5"/>
          <p:cNvSpPr>
            <a:spLocks noChangeArrowheads="1" noChangeShapeType="1" noTextEdit="1"/>
          </p:cNvSpPr>
          <p:nvPr/>
        </p:nvSpPr>
        <p:spPr bwMode="auto">
          <a:xfrm>
            <a:off x="1524000" y="381000"/>
            <a:ext cx="6324600" cy="6096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1199"/>
                <a:gd name="adj2" fmla="val -329"/>
              </a:avLst>
            </a:prstTxWarp>
          </a:bodyPr>
          <a:lstStyle/>
          <a:p>
            <a:r>
              <a:rPr lang="es-ES" sz="1800" b="1" kern="1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Arial"/>
                <a:cs typeface="Arial"/>
              </a:rPr>
              <a:t>DIAGNÓSTICO TURÍSTICO</a:t>
            </a:r>
          </a:p>
        </p:txBody>
      </p:sp>
      <p:graphicFrame>
        <p:nvGraphicFramePr>
          <p:cNvPr id="165894" name="Group 6"/>
          <p:cNvGraphicFramePr>
            <a:graphicFrameLocks noGrp="1"/>
          </p:cNvGraphicFramePr>
          <p:nvPr/>
        </p:nvGraphicFramePr>
        <p:xfrm>
          <a:off x="1143000" y="2794000"/>
          <a:ext cx="6629400" cy="3194050"/>
        </p:xfrm>
        <a:graphic>
          <a:graphicData uri="http://schemas.openxmlformats.org/drawingml/2006/table">
            <a:tbl>
              <a:tblPr/>
              <a:tblGrid>
                <a:gridCol w="3048000"/>
                <a:gridCol w="1371600"/>
                <a:gridCol w="1219200"/>
                <a:gridCol w="990600"/>
              </a:tblGrid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BUENO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REGULAR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MALO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7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Estado de carretera de uso turístico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Estado de las vías internas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Señalización Turística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Transporte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Sistemas de parqueo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5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5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0" grpId="0" animBg="1"/>
      <p:bldP spid="16589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8" name="AutoShape 10"/>
          <p:cNvSpPr>
            <a:spLocks noChangeArrowheads="1"/>
          </p:cNvSpPr>
          <p:nvPr/>
        </p:nvSpPr>
        <p:spPr bwMode="auto">
          <a:xfrm>
            <a:off x="609600" y="228600"/>
            <a:ext cx="8305800" cy="990600"/>
          </a:xfrm>
          <a:prstGeom prst="wave">
            <a:avLst>
              <a:gd name="adj1" fmla="val 13005"/>
              <a:gd name="adj2" fmla="val 0"/>
            </a:avLst>
          </a:prstGeom>
          <a:solidFill>
            <a:srgbClr val="00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60770" name="Text Box 2"/>
          <p:cNvSpPr txBox="1">
            <a:spLocks noChangeArrowheads="1"/>
          </p:cNvSpPr>
          <p:nvPr/>
        </p:nvSpPr>
        <p:spPr bwMode="auto">
          <a:xfrm>
            <a:off x="838200" y="1371600"/>
            <a:ext cx="7086600" cy="366713"/>
          </a:xfrm>
          <a:prstGeom prst="rect">
            <a:avLst/>
          </a:prstGeom>
          <a:gradFill rotWithShape="0">
            <a:gsLst>
              <a:gs pos="0">
                <a:srgbClr val="CCFFCC">
                  <a:gamma/>
                  <a:shade val="59608"/>
                  <a:invGamma/>
                </a:srgbClr>
              </a:gs>
              <a:gs pos="100000">
                <a:srgbClr val="CCFFCC"/>
              </a:gs>
            </a:gsLst>
            <a:lin ang="2700000" scaled="1"/>
          </a:gradFill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 b="1">
                <a:solidFill>
                  <a:schemeClr val="tx1"/>
                </a:solidFill>
              </a:rPr>
              <a:t>RESULTADOS DEL PERFIL DEL TURISTA (Época analizada)</a:t>
            </a:r>
            <a:endParaRPr lang="es-ES" sz="1800" b="1">
              <a:solidFill>
                <a:schemeClr val="tx1"/>
              </a:solidFill>
            </a:endParaRPr>
          </a:p>
        </p:txBody>
      </p:sp>
      <p:sp>
        <p:nvSpPr>
          <p:cNvPr id="160777" name="WordArt 9"/>
          <p:cNvSpPr>
            <a:spLocks noChangeArrowheads="1" noChangeShapeType="1" noTextEdit="1"/>
          </p:cNvSpPr>
          <p:nvPr/>
        </p:nvSpPr>
        <p:spPr bwMode="auto">
          <a:xfrm>
            <a:off x="1524000" y="381000"/>
            <a:ext cx="6324600" cy="6096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1199"/>
                <a:gd name="adj2" fmla="val -329"/>
              </a:avLst>
            </a:prstTxWarp>
          </a:bodyPr>
          <a:lstStyle/>
          <a:p>
            <a:r>
              <a:rPr lang="es-ES" sz="1800" b="1" kern="1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Arial"/>
                <a:cs typeface="Arial"/>
              </a:rPr>
              <a:t>DIAGNÓSTICO TURÍSTICO</a:t>
            </a:r>
          </a:p>
        </p:txBody>
      </p:sp>
      <p:sp>
        <p:nvSpPr>
          <p:cNvPr id="160839" name="Text Box 71"/>
          <p:cNvSpPr txBox="1">
            <a:spLocks noChangeArrowheads="1"/>
          </p:cNvSpPr>
          <p:nvPr/>
        </p:nvSpPr>
        <p:spPr bwMode="auto">
          <a:xfrm>
            <a:off x="838200" y="2133600"/>
            <a:ext cx="4495800" cy="336550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>
                <a:solidFill>
                  <a:schemeClr val="tx1"/>
                </a:solidFill>
              </a:rPr>
              <a:t>VOLUMEN  IMPORTANTE DE VISITANTES</a:t>
            </a:r>
            <a:endParaRPr lang="es-ES" sz="1600" b="1">
              <a:solidFill>
                <a:schemeClr val="tx1"/>
              </a:solidFill>
            </a:endParaRPr>
          </a:p>
        </p:txBody>
      </p:sp>
      <p:grpSp>
        <p:nvGrpSpPr>
          <p:cNvPr id="160902" name="Group 134"/>
          <p:cNvGrpSpPr>
            <a:grpSpLocks/>
          </p:cNvGrpSpPr>
          <p:nvPr/>
        </p:nvGrpSpPr>
        <p:grpSpPr bwMode="auto">
          <a:xfrm>
            <a:off x="1371600" y="2743200"/>
            <a:ext cx="6553200" cy="3886200"/>
            <a:chOff x="-4" y="-4"/>
            <a:chExt cx="3599" cy="2830"/>
          </a:xfrm>
        </p:grpSpPr>
        <p:grpSp>
          <p:nvGrpSpPr>
            <p:cNvPr id="160900" name="Group 132"/>
            <p:cNvGrpSpPr>
              <a:grpSpLocks/>
            </p:cNvGrpSpPr>
            <p:nvPr/>
          </p:nvGrpSpPr>
          <p:grpSpPr bwMode="auto">
            <a:xfrm>
              <a:off x="0" y="0"/>
              <a:ext cx="3591" cy="2822"/>
              <a:chOff x="0" y="0"/>
              <a:chExt cx="3591" cy="2822"/>
            </a:xfrm>
          </p:grpSpPr>
          <p:grpSp>
            <p:nvGrpSpPr>
              <p:cNvPr id="160861" name="Group 93"/>
              <p:cNvGrpSpPr>
                <a:grpSpLocks/>
              </p:cNvGrpSpPr>
              <p:nvPr/>
            </p:nvGrpSpPr>
            <p:grpSpPr bwMode="auto">
              <a:xfrm>
                <a:off x="0" y="0"/>
                <a:ext cx="1391" cy="806"/>
                <a:chOff x="0" y="0"/>
                <a:chExt cx="1391" cy="806"/>
              </a:xfrm>
            </p:grpSpPr>
            <p:sp>
              <p:nvSpPr>
                <p:cNvPr id="160840" name="Rectangle 72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1335" cy="8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s-ES" sz="1600" b="1">
                      <a:solidFill>
                        <a:schemeClr val="tx1"/>
                      </a:solidFill>
                      <a:cs typeface="Arial" charset="0"/>
                    </a:rPr>
                    <a:t>Tipos de  Visitantes</a:t>
                  </a:r>
                  <a:endParaRPr lang="es-ES" sz="1600">
                    <a:solidFill>
                      <a:schemeClr val="tx1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s-ES" sz="1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0860" name="Rectangle 9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391" cy="8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160863" name="Group 95"/>
              <p:cNvGrpSpPr>
                <a:grpSpLocks/>
              </p:cNvGrpSpPr>
              <p:nvPr/>
            </p:nvGrpSpPr>
            <p:grpSpPr bwMode="auto">
              <a:xfrm>
                <a:off x="1391" y="0"/>
                <a:ext cx="2200" cy="403"/>
                <a:chOff x="1391" y="0"/>
                <a:chExt cx="2200" cy="403"/>
              </a:xfrm>
            </p:grpSpPr>
            <p:sp>
              <p:nvSpPr>
                <p:cNvPr id="160841" name="Rectangle 73"/>
                <p:cNvSpPr>
                  <a:spLocks noChangeArrowheads="1"/>
                </p:cNvSpPr>
                <p:nvPr/>
              </p:nvSpPr>
              <p:spPr bwMode="auto">
                <a:xfrm>
                  <a:off x="1419" y="0"/>
                  <a:ext cx="214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s-ES" sz="1800" b="1">
                      <a:solidFill>
                        <a:schemeClr val="tx1"/>
                      </a:solidFill>
                      <a:cs typeface="Arial" charset="0"/>
                    </a:rPr>
                    <a:t>Número de visitantes</a:t>
                  </a:r>
                  <a:endParaRPr lang="es-ES" sz="1800">
                    <a:solidFill>
                      <a:schemeClr val="tx1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s-ES" sz="1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0862" name="Rectangle 94"/>
                <p:cNvSpPr>
                  <a:spLocks noChangeArrowheads="1"/>
                </p:cNvSpPr>
                <p:nvPr/>
              </p:nvSpPr>
              <p:spPr bwMode="auto">
                <a:xfrm>
                  <a:off x="1391" y="0"/>
                  <a:ext cx="220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160865" name="Group 97"/>
              <p:cNvGrpSpPr>
                <a:grpSpLocks/>
              </p:cNvGrpSpPr>
              <p:nvPr/>
            </p:nvGrpSpPr>
            <p:grpSpPr bwMode="auto">
              <a:xfrm>
                <a:off x="1391" y="403"/>
                <a:ext cx="1100" cy="403"/>
                <a:chOff x="1391" y="403"/>
                <a:chExt cx="1100" cy="403"/>
              </a:xfrm>
            </p:grpSpPr>
            <p:sp>
              <p:nvSpPr>
                <p:cNvPr id="160842" name="Rectangle 74"/>
                <p:cNvSpPr>
                  <a:spLocks noChangeArrowheads="1"/>
                </p:cNvSpPr>
                <p:nvPr/>
              </p:nvSpPr>
              <p:spPr bwMode="auto">
                <a:xfrm>
                  <a:off x="1419" y="403"/>
                  <a:ext cx="104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s-ES" sz="1600" b="1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rPr>
                    <a:t>Absoluto</a:t>
                  </a:r>
                  <a:endParaRPr lang="es-ES" sz="16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s-ES" sz="16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60864" name="Rectangle 96"/>
                <p:cNvSpPr>
                  <a:spLocks noChangeArrowheads="1"/>
                </p:cNvSpPr>
                <p:nvPr/>
              </p:nvSpPr>
              <p:spPr bwMode="auto">
                <a:xfrm>
                  <a:off x="1391" y="403"/>
                  <a:ext cx="110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160867" name="Group 99"/>
              <p:cNvGrpSpPr>
                <a:grpSpLocks/>
              </p:cNvGrpSpPr>
              <p:nvPr/>
            </p:nvGrpSpPr>
            <p:grpSpPr bwMode="auto">
              <a:xfrm>
                <a:off x="2491" y="403"/>
                <a:ext cx="1100" cy="403"/>
                <a:chOff x="2491" y="403"/>
                <a:chExt cx="1100" cy="403"/>
              </a:xfrm>
            </p:grpSpPr>
            <p:sp>
              <p:nvSpPr>
                <p:cNvPr id="160843" name="Rectangle 75"/>
                <p:cNvSpPr>
                  <a:spLocks noChangeArrowheads="1"/>
                </p:cNvSpPr>
                <p:nvPr/>
              </p:nvSpPr>
              <p:spPr bwMode="auto">
                <a:xfrm>
                  <a:off x="2519" y="403"/>
                  <a:ext cx="104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s-ES" sz="1600" b="1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rPr>
                    <a:t>Relativo (%)</a:t>
                  </a:r>
                  <a:endParaRPr lang="es-ES" sz="16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s-ES" sz="16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60866" name="Rectangle 98"/>
                <p:cNvSpPr>
                  <a:spLocks noChangeArrowheads="1"/>
                </p:cNvSpPr>
                <p:nvPr/>
              </p:nvSpPr>
              <p:spPr bwMode="auto">
                <a:xfrm>
                  <a:off x="2491" y="403"/>
                  <a:ext cx="110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160869" name="Group 101"/>
              <p:cNvGrpSpPr>
                <a:grpSpLocks/>
              </p:cNvGrpSpPr>
              <p:nvPr/>
            </p:nvGrpSpPr>
            <p:grpSpPr bwMode="auto">
              <a:xfrm>
                <a:off x="0" y="806"/>
                <a:ext cx="228" cy="1248"/>
                <a:chOff x="0" y="806"/>
                <a:chExt cx="228" cy="1248"/>
              </a:xfrm>
            </p:grpSpPr>
            <p:sp>
              <p:nvSpPr>
                <p:cNvPr id="160844" name="Rectangle 76"/>
                <p:cNvSpPr>
                  <a:spLocks noChangeArrowheads="1"/>
                </p:cNvSpPr>
                <p:nvPr/>
              </p:nvSpPr>
              <p:spPr bwMode="auto">
                <a:xfrm>
                  <a:off x="28" y="806"/>
                  <a:ext cx="172" cy="12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400" b="1">
                      <a:solidFill>
                        <a:srgbClr val="3366FF"/>
                      </a:solidFill>
                      <a:latin typeface="Times New Roman" pitchFamily="18" charset="0"/>
                      <a:cs typeface="Arial" charset="0"/>
                    </a:rPr>
                    <a:t>TURISTAS</a:t>
                  </a:r>
                  <a:endParaRPr lang="es-ES" sz="1400">
                    <a:latin typeface="Times New Roman" pitchFamily="18" charset="0"/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" b="1">
                      <a:solidFill>
                        <a:srgbClr val="3366FF"/>
                      </a:solidFill>
                      <a:latin typeface="Times New Roman" pitchFamily="18" charset="0"/>
                      <a:cs typeface="Arial" charset="0"/>
                    </a:rPr>
                    <a:t> </a:t>
                  </a:r>
                  <a:endParaRPr lang="es-ES">
                    <a:latin typeface="Times New Roman" pitchFamily="18" charset="0"/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60868" name="Rectangle 100"/>
                <p:cNvSpPr>
                  <a:spLocks noChangeArrowheads="1"/>
                </p:cNvSpPr>
                <p:nvPr/>
              </p:nvSpPr>
              <p:spPr bwMode="auto">
                <a:xfrm>
                  <a:off x="0" y="806"/>
                  <a:ext cx="228" cy="124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160871" name="Group 103"/>
              <p:cNvGrpSpPr>
                <a:grpSpLocks/>
              </p:cNvGrpSpPr>
              <p:nvPr/>
            </p:nvGrpSpPr>
            <p:grpSpPr bwMode="auto">
              <a:xfrm>
                <a:off x="228" y="806"/>
                <a:ext cx="1163" cy="480"/>
                <a:chOff x="228" y="806"/>
                <a:chExt cx="1163" cy="480"/>
              </a:xfrm>
            </p:grpSpPr>
            <p:sp>
              <p:nvSpPr>
                <p:cNvPr id="160845" name="Rectangle 77"/>
                <p:cNvSpPr>
                  <a:spLocks noChangeArrowheads="1"/>
                </p:cNvSpPr>
                <p:nvPr/>
              </p:nvSpPr>
              <p:spPr bwMode="auto">
                <a:xfrm>
                  <a:off x="256" y="806"/>
                  <a:ext cx="1107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n-US" sz="1000" b="1">
                      <a:solidFill>
                        <a:srgbClr val="3366FF"/>
                      </a:solidFill>
                      <a:cs typeface="Arial" charset="0"/>
                    </a:rPr>
                    <a:t> </a:t>
                  </a:r>
                  <a:endParaRPr lang="en-US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" sz="1400" b="1">
                      <a:solidFill>
                        <a:srgbClr val="3366FF"/>
                      </a:solidFill>
                      <a:latin typeface="Times New Roman" pitchFamily="18" charset="0"/>
                      <a:cs typeface="Arial" charset="0"/>
                    </a:rPr>
                    <a:t>Alojamiento comercial</a:t>
                  </a:r>
                  <a:endParaRPr lang="es-ES" sz="1400">
                    <a:latin typeface="Times New Roman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s-ES" sz="1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60870" name="Rectangle 102"/>
                <p:cNvSpPr>
                  <a:spLocks noChangeArrowheads="1"/>
                </p:cNvSpPr>
                <p:nvPr/>
              </p:nvSpPr>
              <p:spPr bwMode="auto">
                <a:xfrm>
                  <a:off x="228" y="806"/>
                  <a:ext cx="1163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160873" name="Group 105"/>
              <p:cNvGrpSpPr>
                <a:grpSpLocks/>
              </p:cNvGrpSpPr>
              <p:nvPr/>
            </p:nvGrpSpPr>
            <p:grpSpPr bwMode="auto">
              <a:xfrm>
                <a:off x="1391" y="806"/>
                <a:ext cx="1100" cy="480"/>
                <a:chOff x="1391" y="806"/>
                <a:chExt cx="1100" cy="480"/>
              </a:xfrm>
            </p:grpSpPr>
            <p:sp>
              <p:nvSpPr>
                <p:cNvPr id="160846" name="Rectangle 78"/>
                <p:cNvSpPr>
                  <a:spLocks noChangeArrowheads="1"/>
                </p:cNvSpPr>
                <p:nvPr/>
              </p:nvSpPr>
              <p:spPr bwMode="auto">
                <a:xfrm>
                  <a:off x="1419" y="806"/>
                  <a:ext cx="1044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s-ES" sz="1400" b="1">
                      <a:solidFill>
                        <a:srgbClr val="3366FF"/>
                      </a:solidFill>
                      <a:latin typeface="Times New Roman" pitchFamily="18" charset="0"/>
                      <a:cs typeface="Arial" charset="0"/>
                    </a:rPr>
                    <a:t>280178</a:t>
                  </a:r>
                  <a:endParaRPr lang="es-ES" sz="1400">
                    <a:latin typeface="Times New Roman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s-ES" sz="1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60872" name="Rectangle 104"/>
                <p:cNvSpPr>
                  <a:spLocks noChangeArrowheads="1"/>
                </p:cNvSpPr>
                <p:nvPr/>
              </p:nvSpPr>
              <p:spPr bwMode="auto">
                <a:xfrm>
                  <a:off x="1391" y="806"/>
                  <a:ext cx="1100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160875" name="Group 107"/>
              <p:cNvGrpSpPr>
                <a:grpSpLocks/>
              </p:cNvGrpSpPr>
              <p:nvPr/>
            </p:nvGrpSpPr>
            <p:grpSpPr bwMode="auto">
              <a:xfrm>
                <a:off x="2491" y="806"/>
                <a:ext cx="1100" cy="480"/>
                <a:chOff x="2491" y="806"/>
                <a:chExt cx="1100" cy="480"/>
              </a:xfrm>
            </p:grpSpPr>
            <p:sp>
              <p:nvSpPr>
                <p:cNvPr id="160847" name="Rectangle 79"/>
                <p:cNvSpPr>
                  <a:spLocks noChangeArrowheads="1"/>
                </p:cNvSpPr>
                <p:nvPr/>
              </p:nvSpPr>
              <p:spPr bwMode="auto">
                <a:xfrm>
                  <a:off x="2519" y="806"/>
                  <a:ext cx="1044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s-ES" sz="1400" b="1">
                      <a:solidFill>
                        <a:srgbClr val="3366FF"/>
                      </a:solidFill>
                      <a:latin typeface="Times New Roman" pitchFamily="18" charset="0"/>
                      <a:cs typeface="Arial" charset="0"/>
                    </a:rPr>
                    <a:t>44</a:t>
                  </a:r>
                  <a:endParaRPr lang="es-ES" sz="1400">
                    <a:latin typeface="Times New Roman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s-ES" sz="1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60874" name="Rectangle 106"/>
                <p:cNvSpPr>
                  <a:spLocks noChangeArrowheads="1"/>
                </p:cNvSpPr>
                <p:nvPr/>
              </p:nvSpPr>
              <p:spPr bwMode="auto">
                <a:xfrm>
                  <a:off x="2491" y="806"/>
                  <a:ext cx="1100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160877" name="Group 109"/>
              <p:cNvGrpSpPr>
                <a:grpSpLocks/>
              </p:cNvGrpSpPr>
              <p:nvPr/>
            </p:nvGrpSpPr>
            <p:grpSpPr bwMode="auto">
              <a:xfrm>
                <a:off x="228" y="1286"/>
                <a:ext cx="1163" cy="384"/>
                <a:chOff x="228" y="1286"/>
                <a:chExt cx="1163" cy="384"/>
              </a:xfrm>
            </p:grpSpPr>
            <p:sp>
              <p:nvSpPr>
                <p:cNvPr id="160848" name="Rectangle 80"/>
                <p:cNvSpPr>
                  <a:spLocks noChangeArrowheads="1"/>
                </p:cNvSpPr>
                <p:nvPr/>
              </p:nvSpPr>
              <p:spPr bwMode="auto">
                <a:xfrm>
                  <a:off x="256" y="1286"/>
                  <a:ext cx="1107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s-ES" sz="1400" b="1">
                      <a:solidFill>
                        <a:srgbClr val="3366FF"/>
                      </a:solidFill>
                      <a:latin typeface="Times New Roman" pitchFamily="18" charset="0"/>
                      <a:cs typeface="Arial" charset="0"/>
                    </a:rPr>
                    <a:t>Casa  propia</a:t>
                  </a:r>
                  <a:endParaRPr lang="es-ES" sz="1400">
                    <a:latin typeface="Times New Roman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s-ES" sz="1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60876" name="Rectangle 108"/>
                <p:cNvSpPr>
                  <a:spLocks noChangeArrowheads="1"/>
                </p:cNvSpPr>
                <p:nvPr/>
              </p:nvSpPr>
              <p:spPr bwMode="auto">
                <a:xfrm>
                  <a:off x="228" y="1286"/>
                  <a:ext cx="1163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160879" name="Group 111"/>
              <p:cNvGrpSpPr>
                <a:grpSpLocks/>
              </p:cNvGrpSpPr>
              <p:nvPr/>
            </p:nvGrpSpPr>
            <p:grpSpPr bwMode="auto">
              <a:xfrm>
                <a:off x="1391" y="1286"/>
                <a:ext cx="1100" cy="384"/>
                <a:chOff x="1391" y="1286"/>
                <a:chExt cx="1100" cy="384"/>
              </a:xfrm>
            </p:grpSpPr>
            <p:sp>
              <p:nvSpPr>
                <p:cNvPr id="160849" name="Rectangle 81"/>
                <p:cNvSpPr>
                  <a:spLocks noChangeArrowheads="1"/>
                </p:cNvSpPr>
                <p:nvPr/>
              </p:nvSpPr>
              <p:spPr bwMode="auto">
                <a:xfrm>
                  <a:off x="1419" y="1286"/>
                  <a:ext cx="104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s-ES" sz="1400" b="1">
                      <a:solidFill>
                        <a:srgbClr val="3366FF"/>
                      </a:solidFill>
                      <a:latin typeface="Times New Roman" pitchFamily="18" charset="0"/>
                      <a:cs typeface="Arial" charset="0"/>
                    </a:rPr>
                    <a:t>38206</a:t>
                  </a:r>
                  <a:endParaRPr lang="es-ES" sz="1400">
                    <a:latin typeface="Times New Roman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s-ES" sz="1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60878" name="Rectangle 110"/>
                <p:cNvSpPr>
                  <a:spLocks noChangeArrowheads="1"/>
                </p:cNvSpPr>
                <p:nvPr/>
              </p:nvSpPr>
              <p:spPr bwMode="auto">
                <a:xfrm>
                  <a:off x="1391" y="1286"/>
                  <a:ext cx="110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160881" name="Group 113"/>
              <p:cNvGrpSpPr>
                <a:grpSpLocks/>
              </p:cNvGrpSpPr>
              <p:nvPr/>
            </p:nvGrpSpPr>
            <p:grpSpPr bwMode="auto">
              <a:xfrm>
                <a:off x="2491" y="1286"/>
                <a:ext cx="1100" cy="384"/>
                <a:chOff x="2491" y="1286"/>
                <a:chExt cx="1100" cy="384"/>
              </a:xfrm>
            </p:grpSpPr>
            <p:sp>
              <p:nvSpPr>
                <p:cNvPr id="160850" name="Rectangle 82"/>
                <p:cNvSpPr>
                  <a:spLocks noChangeArrowheads="1"/>
                </p:cNvSpPr>
                <p:nvPr/>
              </p:nvSpPr>
              <p:spPr bwMode="auto">
                <a:xfrm>
                  <a:off x="2519" y="1286"/>
                  <a:ext cx="104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s-ES" sz="1400" b="1">
                      <a:solidFill>
                        <a:srgbClr val="3366FF"/>
                      </a:solidFill>
                      <a:latin typeface="Times New Roman" pitchFamily="18" charset="0"/>
                      <a:cs typeface="Arial" charset="0"/>
                    </a:rPr>
                    <a:t>6</a:t>
                  </a:r>
                  <a:endParaRPr lang="es-ES" sz="1400">
                    <a:latin typeface="Times New Roman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s-ES" sz="1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60880" name="Rectangle 112"/>
                <p:cNvSpPr>
                  <a:spLocks noChangeArrowheads="1"/>
                </p:cNvSpPr>
                <p:nvPr/>
              </p:nvSpPr>
              <p:spPr bwMode="auto">
                <a:xfrm>
                  <a:off x="2491" y="1286"/>
                  <a:ext cx="110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160883" name="Group 115"/>
              <p:cNvGrpSpPr>
                <a:grpSpLocks/>
              </p:cNvGrpSpPr>
              <p:nvPr/>
            </p:nvGrpSpPr>
            <p:grpSpPr bwMode="auto">
              <a:xfrm>
                <a:off x="228" y="1670"/>
                <a:ext cx="1163" cy="384"/>
                <a:chOff x="228" y="1670"/>
                <a:chExt cx="1163" cy="384"/>
              </a:xfrm>
            </p:grpSpPr>
            <p:sp>
              <p:nvSpPr>
                <p:cNvPr id="160851" name="Rectangle 83"/>
                <p:cNvSpPr>
                  <a:spLocks noChangeArrowheads="1"/>
                </p:cNvSpPr>
                <p:nvPr/>
              </p:nvSpPr>
              <p:spPr bwMode="auto">
                <a:xfrm>
                  <a:off x="256" y="1670"/>
                  <a:ext cx="1107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eaLnBrk="0" hangingPunct="0"/>
                  <a:r>
                    <a:rPr lang="es-ES_tradnl" sz="1400" b="1">
                      <a:solidFill>
                        <a:schemeClr val="accent2"/>
                      </a:solidFill>
                      <a:latin typeface="Times New Roman" pitchFamily="18" charset="0"/>
                    </a:rPr>
                    <a:t>Casa de familiares y amigos</a:t>
                  </a:r>
                  <a:endParaRPr lang="es-ES" sz="1400" b="1">
                    <a:solidFill>
                      <a:schemeClr val="accent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60882" name="Rectangle 114"/>
                <p:cNvSpPr>
                  <a:spLocks noChangeArrowheads="1"/>
                </p:cNvSpPr>
                <p:nvPr/>
              </p:nvSpPr>
              <p:spPr bwMode="auto">
                <a:xfrm>
                  <a:off x="228" y="1670"/>
                  <a:ext cx="1163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160885" name="Group 117"/>
              <p:cNvGrpSpPr>
                <a:grpSpLocks/>
              </p:cNvGrpSpPr>
              <p:nvPr/>
            </p:nvGrpSpPr>
            <p:grpSpPr bwMode="auto">
              <a:xfrm>
                <a:off x="1391" y="1670"/>
                <a:ext cx="1100" cy="384"/>
                <a:chOff x="1391" y="1670"/>
                <a:chExt cx="1100" cy="384"/>
              </a:xfrm>
            </p:grpSpPr>
            <p:sp>
              <p:nvSpPr>
                <p:cNvPr id="160852" name="Rectangle 84"/>
                <p:cNvSpPr>
                  <a:spLocks noChangeArrowheads="1"/>
                </p:cNvSpPr>
                <p:nvPr/>
              </p:nvSpPr>
              <p:spPr bwMode="auto">
                <a:xfrm>
                  <a:off x="1419" y="1670"/>
                  <a:ext cx="104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s-ES" sz="1400" b="1">
                      <a:solidFill>
                        <a:srgbClr val="3366FF"/>
                      </a:solidFill>
                      <a:latin typeface="Times New Roman" pitchFamily="18" charset="0"/>
                      <a:cs typeface="Arial" charset="0"/>
                    </a:rPr>
                    <a:t>31838</a:t>
                  </a:r>
                  <a:endParaRPr lang="es-ES" sz="1400">
                    <a:latin typeface="Times New Roman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s-ES" sz="1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60884" name="Rectangle 116"/>
                <p:cNvSpPr>
                  <a:spLocks noChangeArrowheads="1"/>
                </p:cNvSpPr>
                <p:nvPr/>
              </p:nvSpPr>
              <p:spPr bwMode="auto">
                <a:xfrm>
                  <a:off x="1391" y="1670"/>
                  <a:ext cx="110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160887" name="Group 119"/>
              <p:cNvGrpSpPr>
                <a:grpSpLocks/>
              </p:cNvGrpSpPr>
              <p:nvPr/>
            </p:nvGrpSpPr>
            <p:grpSpPr bwMode="auto">
              <a:xfrm>
                <a:off x="2491" y="1670"/>
                <a:ext cx="1100" cy="384"/>
                <a:chOff x="2491" y="1670"/>
                <a:chExt cx="1100" cy="384"/>
              </a:xfrm>
            </p:grpSpPr>
            <p:sp>
              <p:nvSpPr>
                <p:cNvPr id="160853" name="Rectangle 85"/>
                <p:cNvSpPr>
                  <a:spLocks noChangeArrowheads="1"/>
                </p:cNvSpPr>
                <p:nvPr/>
              </p:nvSpPr>
              <p:spPr bwMode="auto">
                <a:xfrm>
                  <a:off x="2519" y="1670"/>
                  <a:ext cx="104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s-ES" sz="1400" b="1">
                      <a:solidFill>
                        <a:srgbClr val="3366FF"/>
                      </a:solidFill>
                      <a:latin typeface="Times New Roman" pitchFamily="18" charset="0"/>
                      <a:cs typeface="Arial" charset="0"/>
                    </a:rPr>
                    <a:t>5</a:t>
                  </a:r>
                  <a:endParaRPr lang="es-ES" sz="1400">
                    <a:latin typeface="Times New Roman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s-ES" sz="1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60886" name="Rectangle 118"/>
                <p:cNvSpPr>
                  <a:spLocks noChangeArrowheads="1"/>
                </p:cNvSpPr>
                <p:nvPr/>
              </p:nvSpPr>
              <p:spPr bwMode="auto">
                <a:xfrm>
                  <a:off x="2491" y="1670"/>
                  <a:ext cx="110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160889" name="Group 121"/>
              <p:cNvGrpSpPr>
                <a:grpSpLocks/>
              </p:cNvGrpSpPr>
              <p:nvPr/>
            </p:nvGrpSpPr>
            <p:grpSpPr bwMode="auto">
              <a:xfrm>
                <a:off x="0" y="2054"/>
                <a:ext cx="1391" cy="384"/>
                <a:chOff x="0" y="2054"/>
                <a:chExt cx="1391" cy="384"/>
              </a:xfrm>
            </p:grpSpPr>
            <p:sp>
              <p:nvSpPr>
                <p:cNvPr id="160854" name="Rectangle 86"/>
                <p:cNvSpPr>
                  <a:spLocks noChangeArrowheads="1"/>
                </p:cNvSpPr>
                <p:nvPr/>
              </p:nvSpPr>
              <p:spPr bwMode="auto">
                <a:xfrm>
                  <a:off x="28" y="2054"/>
                  <a:ext cx="133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s-ES" sz="1400" b="1">
                      <a:solidFill>
                        <a:srgbClr val="FF9900"/>
                      </a:solidFill>
                      <a:latin typeface="Times New Roman" pitchFamily="18" charset="0"/>
                      <a:cs typeface="Arial" charset="0"/>
                    </a:rPr>
                    <a:t>EXCURSIONISTAS</a:t>
                  </a:r>
                  <a:endParaRPr lang="es-ES" sz="1400">
                    <a:latin typeface="Times New Roman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s-ES" sz="1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60888" name="Rectangle 120"/>
                <p:cNvSpPr>
                  <a:spLocks noChangeArrowheads="1"/>
                </p:cNvSpPr>
                <p:nvPr/>
              </p:nvSpPr>
              <p:spPr bwMode="auto">
                <a:xfrm>
                  <a:off x="0" y="2054"/>
                  <a:ext cx="139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160891" name="Group 123"/>
              <p:cNvGrpSpPr>
                <a:grpSpLocks/>
              </p:cNvGrpSpPr>
              <p:nvPr/>
            </p:nvGrpSpPr>
            <p:grpSpPr bwMode="auto">
              <a:xfrm>
                <a:off x="1391" y="2054"/>
                <a:ext cx="1100" cy="384"/>
                <a:chOff x="1391" y="2054"/>
                <a:chExt cx="1100" cy="384"/>
              </a:xfrm>
            </p:grpSpPr>
            <p:sp>
              <p:nvSpPr>
                <p:cNvPr id="160855" name="Rectangle 87"/>
                <p:cNvSpPr>
                  <a:spLocks noChangeArrowheads="1"/>
                </p:cNvSpPr>
                <p:nvPr/>
              </p:nvSpPr>
              <p:spPr bwMode="auto">
                <a:xfrm>
                  <a:off x="1419" y="2054"/>
                  <a:ext cx="104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s-ES" sz="1400" b="1">
                      <a:solidFill>
                        <a:srgbClr val="FF9900"/>
                      </a:solidFill>
                      <a:latin typeface="Times New Roman" pitchFamily="18" charset="0"/>
                      <a:cs typeface="Arial" charset="0"/>
                    </a:rPr>
                    <a:t>286546</a:t>
                  </a:r>
                  <a:endParaRPr lang="es-ES" sz="1400">
                    <a:latin typeface="Times New Roman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s-ES" sz="1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60890" name="Rectangle 122"/>
                <p:cNvSpPr>
                  <a:spLocks noChangeArrowheads="1"/>
                </p:cNvSpPr>
                <p:nvPr/>
              </p:nvSpPr>
              <p:spPr bwMode="auto">
                <a:xfrm>
                  <a:off x="1391" y="2054"/>
                  <a:ext cx="110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160893" name="Group 125"/>
              <p:cNvGrpSpPr>
                <a:grpSpLocks/>
              </p:cNvGrpSpPr>
              <p:nvPr/>
            </p:nvGrpSpPr>
            <p:grpSpPr bwMode="auto">
              <a:xfrm>
                <a:off x="2491" y="2054"/>
                <a:ext cx="1100" cy="384"/>
                <a:chOff x="2491" y="2054"/>
                <a:chExt cx="1100" cy="384"/>
              </a:xfrm>
            </p:grpSpPr>
            <p:sp>
              <p:nvSpPr>
                <p:cNvPr id="160856" name="Rectangle 88"/>
                <p:cNvSpPr>
                  <a:spLocks noChangeArrowheads="1"/>
                </p:cNvSpPr>
                <p:nvPr/>
              </p:nvSpPr>
              <p:spPr bwMode="auto">
                <a:xfrm>
                  <a:off x="2519" y="2054"/>
                  <a:ext cx="104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s-ES" sz="1400" b="1">
                      <a:solidFill>
                        <a:srgbClr val="FF9900"/>
                      </a:solidFill>
                      <a:latin typeface="Times New Roman" pitchFamily="18" charset="0"/>
                      <a:cs typeface="Arial" charset="0"/>
                    </a:rPr>
                    <a:t>45</a:t>
                  </a:r>
                  <a:endParaRPr lang="es-ES" sz="1400">
                    <a:latin typeface="Times New Roman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s-ES" sz="1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60892" name="Rectangle 124"/>
                <p:cNvSpPr>
                  <a:spLocks noChangeArrowheads="1"/>
                </p:cNvSpPr>
                <p:nvPr/>
              </p:nvSpPr>
              <p:spPr bwMode="auto">
                <a:xfrm>
                  <a:off x="2491" y="2054"/>
                  <a:ext cx="110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160895" name="Group 127"/>
              <p:cNvGrpSpPr>
                <a:grpSpLocks/>
              </p:cNvGrpSpPr>
              <p:nvPr/>
            </p:nvGrpSpPr>
            <p:grpSpPr bwMode="auto">
              <a:xfrm>
                <a:off x="0" y="2438"/>
                <a:ext cx="1391" cy="384"/>
                <a:chOff x="0" y="2438"/>
                <a:chExt cx="1391" cy="384"/>
              </a:xfrm>
            </p:grpSpPr>
            <p:sp>
              <p:nvSpPr>
                <p:cNvPr id="160857" name="Rectangle 89"/>
                <p:cNvSpPr>
                  <a:spLocks noChangeArrowheads="1"/>
                </p:cNvSpPr>
                <p:nvPr/>
              </p:nvSpPr>
              <p:spPr bwMode="auto">
                <a:xfrm>
                  <a:off x="28" y="2438"/>
                  <a:ext cx="133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s-ES" sz="1400" b="1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rPr>
                    <a:t>TOTAL</a:t>
                  </a:r>
                  <a:endParaRPr lang="es-ES" sz="1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s-ES" sz="1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60894" name="Rectangle 126"/>
                <p:cNvSpPr>
                  <a:spLocks noChangeArrowheads="1"/>
                </p:cNvSpPr>
                <p:nvPr/>
              </p:nvSpPr>
              <p:spPr bwMode="auto">
                <a:xfrm>
                  <a:off x="0" y="2438"/>
                  <a:ext cx="139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160897" name="Group 129"/>
              <p:cNvGrpSpPr>
                <a:grpSpLocks/>
              </p:cNvGrpSpPr>
              <p:nvPr/>
            </p:nvGrpSpPr>
            <p:grpSpPr bwMode="auto">
              <a:xfrm>
                <a:off x="1391" y="2438"/>
                <a:ext cx="1100" cy="384"/>
                <a:chOff x="1391" y="2438"/>
                <a:chExt cx="1100" cy="384"/>
              </a:xfrm>
            </p:grpSpPr>
            <p:sp>
              <p:nvSpPr>
                <p:cNvPr id="160858" name="Rectangle 90"/>
                <p:cNvSpPr>
                  <a:spLocks noChangeArrowheads="1"/>
                </p:cNvSpPr>
                <p:nvPr/>
              </p:nvSpPr>
              <p:spPr bwMode="auto">
                <a:xfrm>
                  <a:off x="1419" y="2438"/>
                  <a:ext cx="104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s-ES" sz="1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rPr>
                    <a:t>636768</a:t>
                  </a:r>
                  <a:endParaRPr lang="es-ES" sz="1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s-ES" sz="1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60896" name="Rectangle 128"/>
                <p:cNvSpPr>
                  <a:spLocks noChangeArrowheads="1"/>
                </p:cNvSpPr>
                <p:nvPr/>
              </p:nvSpPr>
              <p:spPr bwMode="auto">
                <a:xfrm>
                  <a:off x="1391" y="2438"/>
                  <a:ext cx="110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160899" name="Group 131"/>
              <p:cNvGrpSpPr>
                <a:grpSpLocks/>
              </p:cNvGrpSpPr>
              <p:nvPr/>
            </p:nvGrpSpPr>
            <p:grpSpPr bwMode="auto">
              <a:xfrm>
                <a:off x="2491" y="2438"/>
                <a:ext cx="1100" cy="384"/>
                <a:chOff x="2491" y="2438"/>
                <a:chExt cx="1100" cy="384"/>
              </a:xfrm>
            </p:grpSpPr>
            <p:sp>
              <p:nvSpPr>
                <p:cNvPr id="160859" name="Rectangle 91"/>
                <p:cNvSpPr>
                  <a:spLocks noChangeArrowheads="1"/>
                </p:cNvSpPr>
                <p:nvPr/>
              </p:nvSpPr>
              <p:spPr bwMode="auto">
                <a:xfrm>
                  <a:off x="2519" y="2438"/>
                  <a:ext cx="104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s-ES" sz="1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rPr>
                    <a:t>100</a:t>
                  </a:r>
                  <a:endParaRPr lang="es-ES" sz="1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s-ES" sz="1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60898" name="Rectangle 130"/>
                <p:cNvSpPr>
                  <a:spLocks noChangeArrowheads="1"/>
                </p:cNvSpPr>
                <p:nvPr/>
              </p:nvSpPr>
              <p:spPr bwMode="auto">
                <a:xfrm>
                  <a:off x="2491" y="2438"/>
                  <a:ext cx="110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</p:grpSp>
        <p:sp>
          <p:nvSpPr>
            <p:cNvPr id="160901" name="Rectangle 133"/>
            <p:cNvSpPr>
              <a:spLocks noChangeArrowheads="1"/>
            </p:cNvSpPr>
            <p:nvPr/>
          </p:nvSpPr>
          <p:spPr bwMode="auto">
            <a:xfrm>
              <a:off x="-4" y="-4"/>
              <a:ext cx="3599" cy="2830"/>
            </a:xfrm>
            <a:prstGeom prst="rect">
              <a:avLst/>
            </a:prstGeom>
            <a:noFill/>
            <a:ln w="14287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0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0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8" grpId="0" animBg="1"/>
      <p:bldP spid="16077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1026"/>
          <p:cNvSpPr txBox="1">
            <a:spLocks noChangeArrowheads="1"/>
          </p:cNvSpPr>
          <p:nvPr/>
        </p:nvSpPr>
        <p:spPr bwMode="ltGray">
          <a:xfrm>
            <a:off x="1676400" y="457200"/>
            <a:ext cx="6324600" cy="404813"/>
          </a:xfrm>
          <a:prstGeom prst="rect">
            <a:avLst/>
          </a:prstGeom>
          <a:solidFill>
            <a:srgbClr val="CCFFFF"/>
          </a:solidFill>
          <a:ln w="3810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 b="1" i="1">
                <a:solidFill>
                  <a:schemeClr val="accent2"/>
                </a:solidFill>
              </a:rPr>
              <a:t>METODOLOGÍA UTILIZADA (Enfoque del Marco Lógico)</a:t>
            </a:r>
            <a:endParaRPr lang="es-ES" sz="1800" b="1" i="1">
              <a:solidFill>
                <a:schemeClr val="accent2"/>
              </a:solidFill>
            </a:endParaRPr>
          </a:p>
        </p:txBody>
      </p:sp>
      <p:sp>
        <p:nvSpPr>
          <p:cNvPr id="44035" name="Text Box 1027"/>
          <p:cNvSpPr txBox="1">
            <a:spLocks noChangeArrowheads="1"/>
          </p:cNvSpPr>
          <p:nvPr/>
        </p:nvSpPr>
        <p:spPr bwMode="auto">
          <a:xfrm>
            <a:off x="3276600" y="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_tradnl" sz="1400">
                <a:solidFill>
                  <a:schemeClr val="accent2"/>
                </a:solidFill>
                <a:latin typeface="Arial Black" pitchFamily="34" charset="0"/>
              </a:rPr>
              <a:t>Diagnóstico de la realidad Turística-Playas</a:t>
            </a:r>
            <a:endParaRPr lang="es-ES" sz="140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44036" name="Text Box 1028"/>
          <p:cNvSpPr txBox="1">
            <a:spLocks noChangeArrowheads="1"/>
          </p:cNvSpPr>
          <p:nvPr/>
        </p:nvSpPr>
        <p:spPr bwMode="ltGray">
          <a:xfrm>
            <a:off x="838200" y="1143000"/>
            <a:ext cx="7848600" cy="368300"/>
          </a:xfrm>
          <a:prstGeom prst="rect">
            <a:avLst/>
          </a:prstGeom>
          <a:solidFill>
            <a:srgbClr val="CCFFFF"/>
          </a:solidFill>
          <a:ln w="3175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 b="1">
                <a:solidFill>
                  <a:schemeClr val="accent2"/>
                </a:solidFill>
              </a:rPr>
              <a:t>ANÁLISIS DE  PROBLEMAS                         Situaciones negativas  identificadas </a:t>
            </a:r>
            <a:endParaRPr lang="es-ES" sz="1600" b="1">
              <a:solidFill>
                <a:schemeClr val="accent2"/>
              </a:solidFill>
            </a:endParaRPr>
          </a:p>
        </p:txBody>
      </p:sp>
      <p:sp>
        <p:nvSpPr>
          <p:cNvPr id="44037" name="Line 1029"/>
          <p:cNvSpPr>
            <a:spLocks noChangeShapeType="1"/>
          </p:cNvSpPr>
          <p:nvPr/>
        </p:nvSpPr>
        <p:spPr bwMode="ltGray">
          <a:xfrm>
            <a:off x="4038600" y="1295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4038" name="Line 1030"/>
          <p:cNvSpPr>
            <a:spLocks noChangeShapeType="1"/>
          </p:cNvSpPr>
          <p:nvPr/>
        </p:nvSpPr>
        <p:spPr bwMode="ltGray">
          <a:xfrm>
            <a:off x="6705600" y="16002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4039" name="Text Box 1031"/>
          <p:cNvSpPr txBox="1">
            <a:spLocks noChangeArrowheads="1"/>
          </p:cNvSpPr>
          <p:nvPr/>
        </p:nvSpPr>
        <p:spPr bwMode="ltGray">
          <a:xfrm>
            <a:off x="4953000" y="2133600"/>
            <a:ext cx="3429000" cy="619125"/>
          </a:xfrm>
          <a:prstGeom prst="rect">
            <a:avLst/>
          </a:prstGeom>
          <a:solidFill>
            <a:srgbClr val="CCFFCC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>
                <a:solidFill>
                  <a:schemeClr val="accent2"/>
                </a:solidFill>
              </a:rPr>
              <a:t>Estrangulamientos que se oponen al desarrollo turístico</a:t>
            </a:r>
            <a:endParaRPr lang="es-ES" sz="1600" b="1">
              <a:solidFill>
                <a:schemeClr val="accent2"/>
              </a:solidFill>
            </a:endParaRPr>
          </a:p>
        </p:txBody>
      </p:sp>
      <p:sp>
        <p:nvSpPr>
          <p:cNvPr id="44040" name="Text Box 1032"/>
          <p:cNvSpPr txBox="1">
            <a:spLocks noChangeArrowheads="1"/>
          </p:cNvSpPr>
          <p:nvPr/>
        </p:nvSpPr>
        <p:spPr bwMode="ltGray">
          <a:xfrm>
            <a:off x="3886200" y="37338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E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4041" name="Text Box 1033"/>
          <p:cNvSpPr txBox="1">
            <a:spLocks noChangeArrowheads="1"/>
          </p:cNvSpPr>
          <p:nvPr/>
        </p:nvSpPr>
        <p:spPr bwMode="ltGray">
          <a:xfrm>
            <a:off x="9890125" y="255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s-E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4042" name="Text Box 1034"/>
          <p:cNvSpPr txBox="1">
            <a:spLocks noChangeArrowheads="1"/>
          </p:cNvSpPr>
          <p:nvPr/>
        </p:nvSpPr>
        <p:spPr bwMode="ltGray">
          <a:xfrm>
            <a:off x="3810000" y="3886200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E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4043" name="Text Box 1035"/>
          <p:cNvSpPr txBox="1">
            <a:spLocks noChangeArrowheads="1"/>
          </p:cNvSpPr>
          <p:nvPr/>
        </p:nvSpPr>
        <p:spPr bwMode="ltGray">
          <a:xfrm>
            <a:off x="4876800" y="3276600"/>
            <a:ext cx="3810000" cy="374650"/>
          </a:xfrm>
          <a:prstGeom prst="rect">
            <a:avLst/>
          </a:prstGeom>
          <a:solidFill>
            <a:srgbClr val="CCFFCC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>
                <a:solidFill>
                  <a:schemeClr val="accent2"/>
                </a:solidFill>
              </a:rPr>
              <a:t>Componentes analizados</a:t>
            </a:r>
            <a:endParaRPr lang="es-ES" sz="1600" b="1">
              <a:solidFill>
                <a:schemeClr val="accent2"/>
              </a:solidFill>
            </a:endParaRPr>
          </a:p>
        </p:txBody>
      </p:sp>
      <p:sp>
        <p:nvSpPr>
          <p:cNvPr id="44044" name="Line 1036"/>
          <p:cNvSpPr>
            <a:spLocks noChangeShapeType="1"/>
          </p:cNvSpPr>
          <p:nvPr/>
        </p:nvSpPr>
        <p:spPr bwMode="ltGray">
          <a:xfrm>
            <a:off x="6705600" y="28194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4045" name="Text Box 1037"/>
          <p:cNvSpPr txBox="1">
            <a:spLocks noChangeArrowheads="1"/>
          </p:cNvSpPr>
          <p:nvPr/>
        </p:nvSpPr>
        <p:spPr bwMode="ltGray">
          <a:xfrm>
            <a:off x="4876800" y="4343400"/>
            <a:ext cx="3810000" cy="1465263"/>
          </a:xfrm>
          <a:prstGeom prst="rect">
            <a:avLst/>
          </a:prstGeom>
          <a:solidFill>
            <a:srgbClr val="CCFF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>
                <a:solidFill>
                  <a:schemeClr val="accent2"/>
                </a:solidFill>
              </a:rPr>
              <a:t>Recursos  Turísticos </a:t>
            </a:r>
          </a:p>
          <a:p>
            <a:pPr>
              <a:spcBef>
                <a:spcPct val="50000"/>
              </a:spcBef>
            </a:pPr>
            <a:r>
              <a:rPr lang="es-ES_tradnl" sz="1600" b="1">
                <a:solidFill>
                  <a:schemeClr val="accent2"/>
                </a:solidFill>
              </a:rPr>
              <a:t>Planta Turística</a:t>
            </a:r>
          </a:p>
          <a:p>
            <a:pPr>
              <a:spcBef>
                <a:spcPct val="50000"/>
              </a:spcBef>
            </a:pPr>
            <a:r>
              <a:rPr lang="es-ES_tradnl" sz="1600" b="1">
                <a:solidFill>
                  <a:schemeClr val="accent2"/>
                </a:solidFill>
              </a:rPr>
              <a:t> Grupos identificados</a:t>
            </a:r>
          </a:p>
          <a:p>
            <a:pPr>
              <a:spcBef>
                <a:spcPct val="50000"/>
              </a:spcBef>
            </a:pPr>
            <a:r>
              <a:rPr lang="es-ES_tradnl" sz="1600" b="1">
                <a:solidFill>
                  <a:schemeClr val="accent2"/>
                </a:solidFill>
              </a:rPr>
              <a:t>Políticas</a:t>
            </a:r>
            <a:endParaRPr lang="es-ES" sz="1600" b="1">
              <a:solidFill>
                <a:schemeClr val="accent2"/>
              </a:solidFill>
            </a:endParaRPr>
          </a:p>
        </p:txBody>
      </p:sp>
      <p:sp>
        <p:nvSpPr>
          <p:cNvPr id="44046" name="Line 1038"/>
          <p:cNvSpPr>
            <a:spLocks noChangeShapeType="1"/>
          </p:cNvSpPr>
          <p:nvPr/>
        </p:nvSpPr>
        <p:spPr bwMode="ltGray">
          <a:xfrm>
            <a:off x="6705600" y="38100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/>
          <a:lstStyle/>
          <a:p>
            <a:endParaRPr lang="es-ES"/>
          </a:p>
        </p:txBody>
      </p:sp>
      <p:pic>
        <p:nvPicPr>
          <p:cNvPr id="44047" name="Picture 1039" descr="C:\WINDOWS\TEMP\SATD1E0.TMP"/>
          <p:cNvPicPr>
            <a:picLocks noChangeAspect="1" noChangeArrowheads="1"/>
          </p:cNvPicPr>
          <p:nvPr/>
        </p:nvPicPr>
        <p:blipFill>
          <a:blip r:embed="rId2">
            <a:lum bright="14000" contrast="10000"/>
          </a:blip>
          <a:srcRect t="8902"/>
          <a:stretch>
            <a:fillRect/>
          </a:stretch>
        </p:blipFill>
        <p:spPr bwMode="auto">
          <a:xfrm>
            <a:off x="228600" y="1981200"/>
            <a:ext cx="4495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nimBg="1" autoUpdateAnimBg="0"/>
      <p:bldP spid="44035" grpId="0" autoUpdateAnimBg="0"/>
      <p:bldP spid="44036" grpId="0" animBg="1" autoUpdateAnimBg="0"/>
      <p:bldP spid="44037" grpId="0" animBg="1"/>
      <p:bldP spid="44038" grpId="0" animBg="1"/>
      <p:bldP spid="44039" grpId="0" animBg="1" autoUpdateAnimBg="0"/>
      <p:bldP spid="44043" grpId="0" animBg="1" autoUpdateAnimBg="0"/>
      <p:bldP spid="44044" grpId="0" animBg="1"/>
      <p:bldP spid="44045" grpId="0" animBg="1" autoUpdateAnimBg="0"/>
      <p:bldP spid="440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1026"/>
          <p:cNvSpPr txBox="1">
            <a:spLocks noChangeArrowheads="1"/>
          </p:cNvSpPr>
          <p:nvPr/>
        </p:nvSpPr>
        <p:spPr bwMode="auto">
          <a:xfrm>
            <a:off x="3276600" y="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_tradnl" sz="1400">
                <a:solidFill>
                  <a:schemeClr val="accent2"/>
                </a:solidFill>
                <a:latin typeface="Arial Black" pitchFamily="34" charset="0"/>
              </a:rPr>
              <a:t>Diagnóstico de la realidad Turística-Playas</a:t>
            </a:r>
            <a:endParaRPr lang="es-ES" sz="140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45059" name="Text Box 1027"/>
          <p:cNvSpPr txBox="1">
            <a:spLocks noChangeArrowheads="1"/>
          </p:cNvSpPr>
          <p:nvPr/>
        </p:nvSpPr>
        <p:spPr bwMode="ltGray">
          <a:xfrm>
            <a:off x="1676400" y="457200"/>
            <a:ext cx="6324600" cy="404813"/>
          </a:xfrm>
          <a:prstGeom prst="rect">
            <a:avLst/>
          </a:prstGeom>
          <a:solidFill>
            <a:srgbClr val="CCFFFF"/>
          </a:solidFill>
          <a:ln w="3810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 b="1" i="1">
                <a:solidFill>
                  <a:schemeClr val="accent2"/>
                </a:solidFill>
              </a:rPr>
              <a:t>METODOLOGÍA UTILIZADA (Enfoque del Marco Lógico)</a:t>
            </a:r>
            <a:endParaRPr lang="es-ES" sz="1800" b="1" i="1">
              <a:solidFill>
                <a:schemeClr val="accent2"/>
              </a:solidFill>
            </a:endParaRPr>
          </a:p>
        </p:txBody>
      </p:sp>
      <p:sp>
        <p:nvSpPr>
          <p:cNvPr id="45060" name="Text Box 1028"/>
          <p:cNvSpPr txBox="1">
            <a:spLocks noChangeArrowheads="1"/>
          </p:cNvSpPr>
          <p:nvPr/>
        </p:nvSpPr>
        <p:spPr bwMode="ltGray">
          <a:xfrm>
            <a:off x="838200" y="1143000"/>
            <a:ext cx="7696200" cy="368300"/>
          </a:xfrm>
          <a:prstGeom prst="rect">
            <a:avLst/>
          </a:prstGeom>
          <a:solidFill>
            <a:srgbClr val="CCFFFF"/>
          </a:solidFill>
          <a:ln w="3175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600" b="1">
                <a:solidFill>
                  <a:schemeClr val="accent2"/>
                </a:solidFill>
              </a:rPr>
              <a:t>ANÁLISIS DE  ALTERNATIVAS             Estrategias de desarrollo</a:t>
            </a:r>
            <a:r>
              <a:rPr lang="es-ES_tradnl" sz="1400" b="1">
                <a:solidFill>
                  <a:schemeClr val="accent2"/>
                </a:solidFill>
              </a:rPr>
              <a:t>                                                            </a:t>
            </a:r>
            <a:endParaRPr lang="es-ES" sz="1400" b="1">
              <a:solidFill>
                <a:schemeClr val="accent2"/>
              </a:solidFill>
            </a:endParaRPr>
          </a:p>
        </p:txBody>
      </p:sp>
      <p:sp>
        <p:nvSpPr>
          <p:cNvPr id="45061" name="AutoShape 1029"/>
          <p:cNvSpPr>
            <a:spLocks noChangeArrowheads="1"/>
          </p:cNvSpPr>
          <p:nvPr/>
        </p:nvSpPr>
        <p:spPr bwMode="ltGray">
          <a:xfrm>
            <a:off x="7543800" y="1600200"/>
            <a:ext cx="533400" cy="838200"/>
          </a:xfrm>
          <a:prstGeom prst="curvedLeftArrow">
            <a:avLst>
              <a:gd name="adj1" fmla="val 31429"/>
              <a:gd name="adj2" fmla="val 62857"/>
              <a:gd name="adj3" fmla="val 7423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5062" name="Text Box 1030"/>
          <p:cNvSpPr txBox="1">
            <a:spLocks noChangeArrowheads="1"/>
          </p:cNvSpPr>
          <p:nvPr/>
        </p:nvSpPr>
        <p:spPr bwMode="ltGray">
          <a:xfrm>
            <a:off x="4267200" y="4191000"/>
            <a:ext cx="3124200" cy="863600"/>
          </a:xfrm>
          <a:prstGeom prst="rect">
            <a:avLst/>
          </a:prstGeom>
          <a:solidFill>
            <a:srgbClr val="00FF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>
                <a:solidFill>
                  <a:schemeClr val="accent2"/>
                </a:solidFill>
              </a:rPr>
              <a:t>Propuesta de soluciones  para  problemas  identificados</a:t>
            </a:r>
            <a:endParaRPr lang="es-ES" sz="1600" b="1">
              <a:solidFill>
                <a:schemeClr val="accent2"/>
              </a:solidFill>
            </a:endParaRPr>
          </a:p>
        </p:txBody>
      </p:sp>
      <p:pic>
        <p:nvPicPr>
          <p:cNvPr id="45063" name="Picture 1031" descr="C:\Archivos de programa\Microsoft Office\Clipart\standard\stddir1\BD06689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09800"/>
            <a:ext cx="2806700" cy="3429000"/>
          </a:xfrm>
          <a:prstGeom prst="rect">
            <a:avLst/>
          </a:prstGeom>
          <a:noFill/>
        </p:spPr>
      </p:pic>
      <p:sp>
        <p:nvSpPr>
          <p:cNvPr id="45064" name="Text Box 1032"/>
          <p:cNvSpPr txBox="1">
            <a:spLocks noChangeArrowheads="1"/>
          </p:cNvSpPr>
          <p:nvPr/>
        </p:nvSpPr>
        <p:spPr bwMode="ltGray">
          <a:xfrm>
            <a:off x="4191000" y="2438400"/>
            <a:ext cx="3124200" cy="1108075"/>
          </a:xfrm>
          <a:prstGeom prst="rect">
            <a:avLst/>
          </a:prstGeom>
          <a:solidFill>
            <a:srgbClr val="00FF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>
                <a:solidFill>
                  <a:schemeClr val="accent2"/>
                </a:solidFill>
              </a:rPr>
              <a:t>Propuesta de alternativas para  potencial izar  las fortalezas y aprovechar  las oportunidades del sector</a:t>
            </a:r>
            <a:endParaRPr lang="es-ES" sz="16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autoUpdateAnimBg="0"/>
      <p:bldP spid="45059" grpId="0" animBg="1" autoUpdateAnimBg="0"/>
      <p:bldP spid="45060" grpId="0" animBg="1" autoUpdateAnimBg="0"/>
      <p:bldP spid="45061" grpId="0" animBg="1"/>
      <p:bldP spid="45062" grpId="0" animBg="1" autoUpdateAnimBg="0"/>
      <p:bldP spid="45064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990600" y="533400"/>
            <a:ext cx="723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ES" sz="1800" b="1">
              <a:solidFill>
                <a:schemeClr val="bg1"/>
              </a:solidFill>
            </a:endParaRP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1143000" y="2743200"/>
            <a:ext cx="525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ES" sz="1800" b="1">
              <a:solidFill>
                <a:schemeClr val="bg1"/>
              </a:solidFill>
            </a:endParaRPr>
          </a:p>
        </p:txBody>
      </p:sp>
      <p:pic>
        <p:nvPicPr>
          <p:cNvPr id="51217" name="Picture 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812" b="114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1215" name="Text Box 15"/>
          <p:cNvSpPr txBox="1">
            <a:spLocks noChangeArrowheads="1"/>
          </p:cNvSpPr>
          <p:nvPr/>
        </p:nvSpPr>
        <p:spPr bwMode="auto">
          <a:xfrm>
            <a:off x="1752600" y="1981200"/>
            <a:ext cx="6858000" cy="3646488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  <a:effectLst>
            <a:prstShdw prst="shdw17" dist="17961" dir="2700000">
              <a:srgbClr val="FF9933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Clr>
                <a:srgbClr val="0000CC"/>
              </a:buClr>
              <a:buFont typeface="Wingdings" pitchFamily="2" charset="2"/>
              <a:buChar char="Ø"/>
            </a:pPr>
            <a:r>
              <a:rPr lang="es-ES_tradnl" sz="1400" b="1">
                <a:solidFill>
                  <a:srgbClr val="6699FF"/>
                </a:solidFill>
              </a:rPr>
              <a:t> </a:t>
            </a:r>
            <a:r>
              <a:rPr lang="es-ES_tradnl" sz="1600" b="1">
                <a:solidFill>
                  <a:srgbClr val="6699FF"/>
                </a:solidFill>
              </a:rPr>
              <a:t>En época colonial fue un puerto de pescadores asentado en </a:t>
            </a:r>
          </a:p>
          <a:p>
            <a:pPr algn="l">
              <a:spcBef>
                <a:spcPct val="50000"/>
              </a:spcBef>
              <a:buClr>
                <a:srgbClr val="0000CC"/>
              </a:buClr>
              <a:buFont typeface="Wingdings" pitchFamily="2" charset="2"/>
              <a:buNone/>
            </a:pPr>
            <a:r>
              <a:rPr lang="es-ES_tradnl" sz="1600" b="1">
                <a:solidFill>
                  <a:srgbClr val="6699FF"/>
                </a:solidFill>
              </a:rPr>
              <a:t>   antiguas   poblaciones indígenas como los Lindaos y Chopoyas</a:t>
            </a:r>
          </a:p>
          <a:p>
            <a:pPr algn="l">
              <a:spcBef>
                <a:spcPct val="50000"/>
              </a:spcBef>
              <a:buClr>
                <a:srgbClr val="0000CC"/>
              </a:buClr>
              <a:buFont typeface="Wingdings" pitchFamily="2" charset="2"/>
              <a:buChar char="Ø"/>
            </a:pPr>
            <a:r>
              <a:rPr lang="es-ES_tradnl" sz="1600" b="1">
                <a:solidFill>
                  <a:srgbClr val="6699FF"/>
                </a:solidFill>
              </a:rPr>
              <a:t> En 1901 era considerado por muchos guayaquileños un lugar </a:t>
            </a:r>
          </a:p>
          <a:p>
            <a:pPr algn="l">
              <a:spcBef>
                <a:spcPct val="50000"/>
              </a:spcBef>
              <a:buClr>
                <a:srgbClr val="0000CC"/>
              </a:buClr>
              <a:buFont typeface="Wingdings" pitchFamily="2" charset="2"/>
              <a:buNone/>
            </a:pPr>
            <a:r>
              <a:rPr lang="es-ES_tradnl" sz="1600" b="1">
                <a:solidFill>
                  <a:srgbClr val="6699FF"/>
                </a:solidFill>
              </a:rPr>
              <a:t>    idóneo  para ser un balneario.</a:t>
            </a:r>
          </a:p>
          <a:p>
            <a:pPr algn="l">
              <a:spcBef>
                <a:spcPct val="50000"/>
              </a:spcBef>
              <a:buClr>
                <a:srgbClr val="0000CC"/>
              </a:buClr>
              <a:buFont typeface="Wingdings" pitchFamily="2" charset="2"/>
              <a:buChar char="Ø"/>
            </a:pPr>
            <a:r>
              <a:rPr lang="es-ES_tradnl" sz="1600" b="1">
                <a:solidFill>
                  <a:srgbClr val="6699FF"/>
                </a:solidFill>
              </a:rPr>
              <a:t>Parroquialización: 9 de Marzo de 1910</a:t>
            </a:r>
          </a:p>
          <a:p>
            <a:pPr algn="l">
              <a:spcBef>
                <a:spcPct val="50000"/>
              </a:spcBef>
              <a:buClr>
                <a:srgbClr val="0000CC"/>
              </a:buClr>
              <a:buFont typeface="Wingdings" pitchFamily="2" charset="2"/>
              <a:buChar char="Ø"/>
            </a:pPr>
            <a:r>
              <a:rPr lang="es-ES_tradnl" sz="1600" b="1">
                <a:solidFill>
                  <a:srgbClr val="6699FF"/>
                </a:solidFill>
              </a:rPr>
              <a:t> Cantonización:</a:t>
            </a:r>
            <a:r>
              <a:rPr lang="es-ES" sz="1600" b="1">
                <a:solidFill>
                  <a:srgbClr val="6699FF"/>
                </a:solidFill>
                <a:cs typeface="Times New Roman" pitchFamily="18" charset="0"/>
              </a:rPr>
              <a:t> 15 de agosto de 1989 </a:t>
            </a:r>
            <a:endParaRPr lang="es-ES_tradnl" sz="1600" b="1">
              <a:solidFill>
                <a:srgbClr val="6699FF"/>
              </a:solidFill>
              <a:cs typeface="Times New Roman" pitchFamily="18" charset="0"/>
            </a:endParaRPr>
          </a:p>
          <a:p>
            <a:pPr algn="l">
              <a:spcBef>
                <a:spcPct val="50000"/>
              </a:spcBef>
              <a:buClr>
                <a:srgbClr val="0000CC"/>
              </a:buClr>
              <a:buFont typeface="Wingdings" pitchFamily="2" charset="2"/>
              <a:buChar char="Ø"/>
            </a:pPr>
            <a:r>
              <a:rPr lang="es-ES_tradnl" sz="1600" b="1">
                <a:solidFill>
                  <a:srgbClr val="6699FF"/>
                </a:solidFill>
                <a:cs typeface="Times New Roman" pitchFamily="18" charset="0"/>
              </a:rPr>
              <a:t> Recintos del cantón: </a:t>
            </a:r>
            <a:r>
              <a:rPr lang="es-ES" sz="1600" b="1">
                <a:solidFill>
                  <a:srgbClr val="6699FF"/>
                </a:solidFill>
                <a:cs typeface="Times New Roman" pitchFamily="18" charset="0"/>
              </a:rPr>
              <a:t> Engabao, Data de Villamil, San Antonio</a:t>
            </a:r>
            <a:endParaRPr lang="es-ES_tradnl" sz="1600" b="1">
              <a:solidFill>
                <a:srgbClr val="6699FF"/>
              </a:solidFill>
              <a:cs typeface="Times New Roman" pitchFamily="18" charset="0"/>
            </a:endParaRPr>
          </a:p>
          <a:p>
            <a:pPr algn="l">
              <a:spcBef>
                <a:spcPct val="50000"/>
              </a:spcBef>
              <a:buClr>
                <a:srgbClr val="0000CC"/>
              </a:buClr>
              <a:buFont typeface="Wingdings" pitchFamily="2" charset="2"/>
              <a:buNone/>
            </a:pPr>
            <a:r>
              <a:rPr lang="es-ES_tradnl" sz="1600" b="1">
                <a:solidFill>
                  <a:srgbClr val="6699FF"/>
                </a:solidFill>
                <a:cs typeface="Times New Roman" pitchFamily="18" charset="0"/>
              </a:rPr>
              <a:t>                                         </a:t>
            </a:r>
            <a:r>
              <a:rPr lang="es-ES" sz="1600" b="1">
                <a:solidFill>
                  <a:srgbClr val="6699FF"/>
                </a:solidFill>
                <a:cs typeface="Times New Roman" pitchFamily="18" charset="0"/>
              </a:rPr>
              <a:t>El</a:t>
            </a:r>
            <a:r>
              <a:rPr lang="es-ES_tradnl" sz="1600" b="1">
                <a:solidFill>
                  <a:srgbClr val="6699FF"/>
                </a:solidFill>
                <a:cs typeface="Times New Roman" pitchFamily="18" charset="0"/>
              </a:rPr>
              <a:t> </a:t>
            </a:r>
            <a:r>
              <a:rPr lang="es-ES" sz="1600" b="1">
                <a:solidFill>
                  <a:srgbClr val="6699FF"/>
                </a:solidFill>
                <a:cs typeface="Times New Roman" pitchFamily="18" charset="0"/>
              </a:rPr>
              <a:t>Arenal </a:t>
            </a:r>
            <a:r>
              <a:rPr lang="es-ES_tradnl" sz="1600" b="1">
                <a:solidFill>
                  <a:srgbClr val="6699FF"/>
                </a:solidFill>
                <a:cs typeface="Times New Roman" pitchFamily="18" charset="0"/>
              </a:rPr>
              <a:t>(</a:t>
            </a:r>
            <a:r>
              <a:rPr lang="es-ES" sz="1600" b="1">
                <a:solidFill>
                  <a:srgbClr val="6699FF"/>
                </a:solidFill>
                <a:cs typeface="Times New Roman" pitchFamily="18" charset="0"/>
              </a:rPr>
              <a:t>forman </a:t>
            </a:r>
            <a:r>
              <a:rPr lang="es-ES_tradnl" sz="1600" b="1">
                <a:solidFill>
                  <a:srgbClr val="6699FF"/>
                </a:solidFill>
                <a:cs typeface="Times New Roman" pitchFamily="18" charset="0"/>
              </a:rPr>
              <a:t>la </a:t>
            </a:r>
            <a:r>
              <a:rPr lang="es-ES" sz="1600" b="1">
                <a:solidFill>
                  <a:srgbClr val="6699FF"/>
                </a:solidFill>
                <a:cs typeface="Times New Roman" pitchFamily="18" charset="0"/>
              </a:rPr>
              <a:t>parte del área rural</a:t>
            </a:r>
            <a:r>
              <a:rPr lang="es-ES_tradnl" sz="1600" b="1">
                <a:solidFill>
                  <a:srgbClr val="6699FF"/>
                </a:solidFill>
                <a:cs typeface="Times New Roman" pitchFamily="18" charset="0"/>
              </a:rPr>
              <a:t>).</a:t>
            </a:r>
          </a:p>
          <a:p>
            <a:pPr algn="l">
              <a:spcBef>
                <a:spcPct val="50000"/>
              </a:spcBef>
              <a:buClr>
                <a:srgbClr val="0000CC"/>
              </a:buClr>
              <a:buFont typeface="Wingdings" pitchFamily="2" charset="2"/>
              <a:buChar char="Ø"/>
            </a:pPr>
            <a:r>
              <a:rPr lang="es-ES_tradnl" sz="1600" b="1">
                <a:solidFill>
                  <a:srgbClr val="6699FF"/>
                </a:solidFill>
                <a:cs typeface="Times New Roman" pitchFamily="18" charset="0"/>
              </a:rPr>
              <a:t> Cabecera cantonal:  General Villamil</a:t>
            </a:r>
            <a:r>
              <a:rPr lang="es-ES" sz="1600" b="1">
                <a:solidFill>
                  <a:srgbClr val="6699FF"/>
                </a:solidFill>
                <a:cs typeface="Times New Roman" pitchFamily="18" charset="0"/>
              </a:rPr>
              <a:t> </a:t>
            </a:r>
            <a:r>
              <a:rPr lang="es-ES_tradnl" sz="1600" b="1">
                <a:solidFill>
                  <a:srgbClr val="6699FF"/>
                </a:solidFill>
                <a:cs typeface="Times New Roman" pitchFamily="18" charset="0"/>
              </a:rPr>
              <a:t>(área urbana del cantón).</a:t>
            </a:r>
          </a:p>
          <a:p>
            <a:pPr algn="l">
              <a:spcBef>
                <a:spcPct val="50000"/>
              </a:spcBef>
              <a:buClr>
                <a:srgbClr val="0000CC"/>
              </a:buClr>
              <a:buFont typeface="Wingdings" pitchFamily="2" charset="2"/>
              <a:buNone/>
            </a:pPr>
            <a:endParaRPr lang="es-ES" sz="1600" b="1">
              <a:solidFill>
                <a:srgbClr val="6699FF"/>
              </a:solidFill>
              <a:cs typeface="Times New Roman" pitchFamily="18" charset="0"/>
            </a:endParaRPr>
          </a:p>
        </p:txBody>
      </p:sp>
      <p:sp>
        <p:nvSpPr>
          <p:cNvPr id="51216" name="Text Box 16"/>
          <p:cNvSpPr txBox="1">
            <a:spLocks noChangeArrowheads="1"/>
          </p:cNvSpPr>
          <p:nvPr/>
        </p:nvSpPr>
        <p:spPr bwMode="auto">
          <a:xfrm>
            <a:off x="381000" y="32004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 b="1">
                <a:solidFill>
                  <a:srgbClr val="0000CC"/>
                </a:solidFill>
              </a:rPr>
              <a:t>PLAYAS</a:t>
            </a:r>
            <a:endParaRPr lang="es-ES" sz="1800" b="1">
              <a:solidFill>
                <a:srgbClr val="0000CC"/>
              </a:solidFill>
            </a:endParaRP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1981200" y="381000"/>
            <a:ext cx="5562600" cy="396875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000" b="1">
                <a:solidFill>
                  <a:schemeClr val="accent2"/>
                </a:solidFill>
              </a:rPr>
              <a:t>Características Generales del cantón Playas</a:t>
            </a:r>
            <a:endParaRPr lang="es-ES" sz="2000" b="1">
              <a:solidFill>
                <a:schemeClr val="accent2"/>
              </a:solidFill>
            </a:endParaRPr>
          </a:p>
        </p:txBody>
      </p:sp>
      <p:sp>
        <p:nvSpPr>
          <p:cNvPr id="51214" name="Text Box 14"/>
          <p:cNvSpPr txBox="1">
            <a:spLocks noChangeArrowheads="1"/>
          </p:cNvSpPr>
          <p:nvPr/>
        </p:nvSpPr>
        <p:spPr bwMode="auto">
          <a:xfrm>
            <a:off x="685800" y="1371600"/>
            <a:ext cx="5943600" cy="366713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 b="1">
                <a:solidFill>
                  <a:schemeClr val="accent2"/>
                </a:solidFill>
              </a:rPr>
              <a:t>Evolución del cantón y antecedentes históricos</a:t>
            </a:r>
            <a:endParaRPr lang="es-ES" sz="1800" b="1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143000"/>
            <a:ext cx="5334000" cy="4538663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609600" y="609600"/>
            <a:ext cx="5943600" cy="366713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 b="1">
                <a:solidFill>
                  <a:schemeClr val="accent2"/>
                </a:solidFill>
              </a:rPr>
              <a:t>Ubicación</a:t>
            </a:r>
            <a:endParaRPr lang="es-ES" sz="1800" b="1">
              <a:solidFill>
                <a:schemeClr val="accent2"/>
              </a:solidFill>
            </a:endParaRPr>
          </a:p>
        </p:txBody>
      </p:sp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6172200" y="1219200"/>
            <a:ext cx="27432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1800">
                <a:solidFill>
                  <a:schemeClr val="tx1"/>
                </a:solidFill>
                <a:cs typeface="Arial" charset="0"/>
              </a:rPr>
              <a:t>Playas está localizada en  la región litoral o costa de Ecuador.</a:t>
            </a:r>
            <a:r>
              <a:rPr lang="es-ES_tradnl" sz="1800">
                <a:solidFill>
                  <a:schemeClr val="tx1"/>
                </a:solidFill>
                <a:cs typeface="Arial" charset="0"/>
              </a:rPr>
              <a:t> </a:t>
            </a:r>
          </a:p>
          <a:p>
            <a:pPr algn="just">
              <a:spcBef>
                <a:spcPct val="50000"/>
              </a:spcBef>
            </a:pPr>
            <a:r>
              <a:rPr lang="es-ES_tradnl" sz="1800">
                <a:solidFill>
                  <a:schemeClr val="tx1"/>
                </a:solidFill>
                <a:cs typeface="Arial" charset="0"/>
              </a:rPr>
              <a:t>Es un cantón pertenec</a:t>
            </a:r>
            <a:r>
              <a:rPr lang="es-ES" sz="1800">
                <a:solidFill>
                  <a:schemeClr val="tx1"/>
                </a:solidFill>
                <a:cs typeface="Arial" charset="0"/>
              </a:rPr>
              <a:t>iente a la Provincia del Guayas</a:t>
            </a:r>
            <a:r>
              <a:rPr lang="es-ES_tradnl" sz="1800">
                <a:solidFill>
                  <a:schemeClr val="tx1"/>
                </a:solidFill>
                <a:cs typeface="Arial" charset="0"/>
              </a:rPr>
              <a:t> y se encuentra </a:t>
            </a:r>
            <a:r>
              <a:rPr lang="es-ES" sz="1800">
                <a:solidFill>
                  <a:schemeClr val="tx1"/>
                </a:solidFill>
                <a:cs typeface="Arial" charset="0"/>
              </a:rPr>
              <a:t>en el extremo sur de la Península de Santa Elena, en la parte </a:t>
            </a:r>
            <a:r>
              <a:rPr lang="es-ES_tradnl" sz="1800">
                <a:solidFill>
                  <a:schemeClr val="tx1"/>
                </a:solidFill>
                <a:cs typeface="Arial" charset="0"/>
              </a:rPr>
              <a:t>o</a:t>
            </a:r>
            <a:r>
              <a:rPr lang="es-ES" sz="1800">
                <a:solidFill>
                  <a:schemeClr val="tx1"/>
                </a:solidFill>
                <a:cs typeface="Arial" charset="0"/>
              </a:rPr>
              <a:t>este del </a:t>
            </a:r>
            <a:r>
              <a:rPr lang="es-ES_tradnl" sz="1800">
                <a:solidFill>
                  <a:schemeClr val="tx1"/>
                </a:solidFill>
                <a:cs typeface="Arial" charset="0"/>
              </a:rPr>
              <a:t>G</a:t>
            </a:r>
            <a:r>
              <a:rPr lang="es-ES" sz="1800">
                <a:solidFill>
                  <a:schemeClr val="tx1"/>
                </a:solidFill>
                <a:cs typeface="Arial" charset="0"/>
              </a:rPr>
              <a:t>olfo de Guayaquil</a:t>
            </a:r>
            <a:r>
              <a:rPr lang="es-ES_tradnl" sz="1800">
                <a:solidFill>
                  <a:schemeClr val="tx1"/>
                </a:solidFill>
                <a:cs typeface="Arial" charset="0"/>
              </a:rPr>
              <a:t> </a:t>
            </a:r>
          </a:p>
          <a:p>
            <a:pPr algn="just">
              <a:spcBef>
                <a:spcPct val="50000"/>
              </a:spcBef>
            </a:pPr>
            <a:r>
              <a:rPr lang="es-ES_tradnl" sz="1800">
                <a:solidFill>
                  <a:schemeClr val="tx1"/>
                </a:solidFill>
                <a:cs typeface="Arial" charset="0"/>
              </a:rPr>
              <a:t>Su superficie es de </a:t>
            </a:r>
            <a:r>
              <a:rPr lang="es-ES" sz="1800">
                <a:solidFill>
                  <a:schemeClr val="tx1"/>
                </a:solidFill>
                <a:cs typeface="Arial" charset="0"/>
              </a:rPr>
              <a:t>279,9 kilómetros</a:t>
            </a:r>
            <a:r>
              <a:rPr lang="es-ES_tradnl" sz="1800">
                <a:solidFill>
                  <a:schemeClr val="tx1"/>
                </a:solidFill>
                <a:cs typeface="Arial" charset="0"/>
              </a:rPr>
              <a:t>.</a:t>
            </a:r>
            <a:endParaRPr lang="es-ES" sz="1800" b="1">
              <a:solidFill>
                <a:schemeClr val="tx1"/>
              </a:solidFill>
              <a:cs typeface="Arial" charset="0"/>
            </a:endParaRPr>
          </a:p>
          <a:p>
            <a:pPr algn="l">
              <a:spcBef>
                <a:spcPct val="50000"/>
              </a:spcBef>
            </a:pPr>
            <a:endParaRPr lang="es-ES" sz="1800" b="1">
              <a:solidFill>
                <a:schemeClr val="tx1"/>
              </a:solidFill>
            </a:endParaRPr>
          </a:p>
        </p:txBody>
      </p:sp>
      <p:sp>
        <p:nvSpPr>
          <p:cNvPr id="55303" name="Oval 7"/>
          <p:cNvSpPr>
            <a:spLocks noChangeArrowheads="1"/>
          </p:cNvSpPr>
          <p:nvPr/>
        </p:nvSpPr>
        <p:spPr bwMode="auto">
          <a:xfrm>
            <a:off x="2209800" y="4191000"/>
            <a:ext cx="1066800" cy="990600"/>
          </a:xfrm>
          <a:prstGeom prst="ellips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5029200" y="0"/>
            <a:ext cx="411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400" b="1">
                <a:solidFill>
                  <a:schemeClr val="accent2"/>
                </a:solidFill>
              </a:rPr>
              <a:t>Características Generales del cantón Playas</a:t>
            </a:r>
            <a:endParaRPr lang="es-ES" sz="1400" b="1">
              <a:solidFill>
                <a:schemeClr val="accent2"/>
              </a:solidFill>
            </a:endParaRPr>
          </a:p>
          <a:p>
            <a:pPr algn="l">
              <a:spcBef>
                <a:spcPct val="50000"/>
              </a:spcBef>
            </a:pPr>
            <a:endParaRPr lang="es-ES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200" b="0" i="0" u="none" strike="noStrike" cap="none" normalizeH="0" baseline="0" smtClean="0">
            <a:ln>
              <a:noFill/>
            </a:ln>
            <a:solidFill>
              <a:srgbClr val="CCFFFF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200" b="0" i="0" u="none" strike="noStrike" cap="none" normalizeH="0" baseline="0" smtClean="0">
            <a:ln>
              <a:noFill/>
            </a:ln>
            <a:solidFill>
              <a:srgbClr val="CCFFFF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Office\Templates\Diseños de presentaciones\Cactus.pot</Template>
  <TotalTime>2869</TotalTime>
  <Words>2784</Words>
  <Application>Microsoft PowerPoint</Application>
  <PresentationFormat>Presentación en pantalla (4:3)</PresentationFormat>
  <Paragraphs>602</Paragraphs>
  <Slides>56</Slides>
  <Notes>5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7</vt:i4>
      </vt:variant>
      <vt:variant>
        <vt:lpstr>Títulos de diapositiva</vt:lpstr>
      </vt:variant>
      <vt:variant>
        <vt:i4>56</vt:i4>
      </vt:variant>
    </vt:vector>
  </HeadingPairs>
  <TitlesOfParts>
    <vt:vector size="72" baseType="lpstr">
      <vt:lpstr>Times New Roman</vt:lpstr>
      <vt:lpstr>Arial</vt:lpstr>
      <vt:lpstr>Arial Black</vt:lpstr>
      <vt:lpstr>Comic Sans MS</vt:lpstr>
      <vt:lpstr>SimSun</vt:lpstr>
      <vt:lpstr>Wingdings</vt:lpstr>
      <vt:lpstr>Symbol</vt:lpstr>
      <vt:lpstr>Tahoma</vt:lpstr>
      <vt:lpstr>Diseño predeterminado</vt:lpstr>
      <vt:lpstr>Documento Microsoft Word</vt:lpstr>
      <vt:lpstr>Gráfico de Microsoft Graph 2000</vt:lpstr>
      <vt:lpstr>Imagen Microsoft Word</vt:lpstr>
      <vt:lpstr>Gráfico de Microsoft Excel</vt:lpstr>
      <vt:lpstr>Imagen de Paintbrush</vt:lpstr>
      <vt:lpstr>Foto de Microsoft Photo Editor 3.0</vt:lpstr>
      <vt:lpstr>Hoja de cálculo de Microsoft Excel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2. Aplicación del Marco conceptual al cantón</vt:lpstr>
      <vt:lpstr>Diapositiva 24</vt:lpstr>
      <vt:lpstr>Diapositiva 25</vt:lpstr>
      <vt:lpstr>Inventario  de elementos existentes</vt:lpstr>
      <vt:lpstr>Diapositiva 27</vt:lpstr>
      <vt:lpstr>FICHA DE INVENTARIO DE ATRACTIVOS TURÍSTICOS</vt:lpstr>
      <vt:lpstr>Distribución  de los atractivos turísticos por categorías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Familia Garcia</dc:creator>
  <cp:lastModifiedBy>Administrador</cp:lastModifiedBy>
  <cp:revision>78</cp:revision>
  <dcterms:created xsi:type="dcterms:W3CDTF">2001-11-15T02:09:10Z</dcterms:created>
  <dcterms:modified xsi:type="dcterms:W3CDTF">2009-12-11T15:52:49Z</dcterms:modified>
</cp:coreProperties>
</file>