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357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  <p:sldId id="380" r:id="rId25"/>
    <p:sldId id="381" r:id="rId26"/>
    <p:sldId id="382" r:id="rId27"/>
    <p:sldId id="383" r:id="rId28"/>
    <p:sldId id="384" r:id="rId29"/>
    <p:sldId id="385" r:id="rId30"/>
    <p:sldId id="386" r:id="rId31"/>
    <p:sldId id="387" r:id="rId32"/>
    <p:sldId id="350" r:id="rId33"/>
    <p:sldId id="352" r:id="rId34"/>
    <p:sldId id="353" r:id="rId35"/>
    <p:sldId id="355" r:id="rId36"/>
    <p:sldId id="258" r:id="rId37"/>
    <p:sldId id="259" r:id="rId38"/>
    <p:sldId id="263" r:id="rId39"/>
    <p:sldId id="264" r:id="rId40"/>
    <p:sldId id="262" r:id="rId41"/>
    <p:sldId id="265" r:id="rId42"/>
    <p:sldId id="267" r:id="rId43"/>
    <p:sldId id="268" r:id="rId44"/>
    <p:sldId id="269" r:id="rId45"/>
    <p:sldId id="270" r:id="rId46"/>
    <p:sldId id="273" r:id="rId47"/>
    <p:sldId id="274" r:id="rId48"/>
    <p:sldId id="275" r:id="rId49"/>
    <p:sldId id="276" r:id="rId50"/>
    <p:sldId id="277" r:id="rId51"/>
    <p:sldId id="278" r:id="rId52"/>
    <p:sldId id="279" r:id="rId53"/>
    <p:sldId id="280" r:id="rId54"/>
    <p:sldId id="281" r:id="rId55"/>
    <p:sldId id="285" r:id="rId56"/>
    <p:sldId id="287" r:id="rId57"/>
    <p:sldId id="288" r:id="rId58"/>
    <p:sldId id="289" r:id="rId59"/>
    <p:sldId id="286" r:id="rId60"/>
    <p:sldId id="291" r:id="rId61"/>
    <p:sldId id="294" r:id="rId62"/>
    <p:sldId id="295" r:id="rId63"/>
    <p:sldId id="297" r:id="rId64"/>
    <p:sldId id="300" r:id="rId65"/>
    <p:sldId id="302" r:id="rId66"/>
    <p:sldId id="303" r:id="rId67"/>
    <p:sldId id="304" r:id="rId68"/>
    <p:sldId id="305" r:id="rId69"/>
    <p:sldId id="306" r:id="rId70"/>
    <p:sldId id="307" r:id="rId71"/>
    <p:sldId id="356" r:id="rId7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B2B2B2"/>
    <a:srgbClr val="FFFFFF"/>
    <a:srgbClr val="CCFF33"/>
    <a:srgbClr val="FF7C80"/>
    <a:srgbClr val="FF9900"/>
    <a:srgbClr val="FF9933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3342" autoAdjust="0"/>
    <p:restoredTop sz="94737" autoAdjust="0"/>
  </p:normalViewPr>
  <p:slideViewPr>
    <p:cSldViewPr>
      <p:cViewPr>
        <p:scale>
          <a:sx n="45" d="100"/>
          <a:sy n="45" d="100"/>
        </p:scale>
        <p:origin x="-150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image" Target="../media/image45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47.png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image" Target="../media/image49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34739-BEA3-460B-8D84-49C99CEC177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05876-7A51-4F60-AAD2-A23CA2BA84D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832B6-756D-48D0-83B8-DC1C89C24C9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0109BE6-467F-4964-9712-A3CC71A92FA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6B193E-3654-488C-A76A-E822B98C6F4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8F491F2-37DB-49CA-AB8C-1B564FB538F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BF6D4A7-1D11-43F3-9634-2E44B8BF0E2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76AB05-1976-4EEC-97CC-D9B632325D7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45056-D1ED-4EE2-861B-B4D201B9322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2FF02-CE15-4F1C-9B53-1567A51D1AB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4B1D8-BCB6-4D90-968A-3AF99F4246A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7F72A-1991-47EF-AF2A-9CFEDD57312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5A3AF-BD58-4FDA-A2E4-7F5D4238E68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8E795-5535-4AA6-962F-5CA0B63F9DE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23E36-AA7A-4D8C-8F97-3B86241C8E6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9F50CB-A9DD-48AF-A15D-20B9C8E97D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21C0F5-27D0-49E9-A11B-6B459156F7D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.doc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Hoja_de_c_lculo_de_Microsoft_Office_Excel_97-20034.xls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4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6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5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6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7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8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2.vml"/><Relationship Id="rId5" Type="http://schemas.openxmlformats.org/officeDocument/2006/relationships/hyperlink" Target="Encuesta%20Tipos%20de%20viviendas.doc" TargetMode="External"/><Relationship Id="rId4" Type="http://schemas.openxmlformats.org/officeDocument/2006/relationships/oleObject" Target="../embeddings/Hoja_de_c_lculo_de_Microsoft_Office_Excel_97-200310.xls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3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Documento_de_Microsoft_Office_Word_97-200314.doc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5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6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7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Proyeccion%20de%20Ingresos.doc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Hoja_de_c_lculo_de_Microsoft_Office_Excel_97-200318.xls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9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0.vml"/><Relationship Id="rId5" Type="http://schemas.openxmlformats.org/officeDocument/2006/relationships/hyperlink" Target="Valor%20de%20salvamento.doc" TargetMode="External"/><Relationship Id="rId4" Type="http://schemas.openxmlformats.org/officeDocument/2006/relationships/hyperlink" Target="Capital%20trabajo%20financiado.doc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0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Gr_fico_de_Microsoft_Office_Excel21.xls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2.doc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Gr_fico_de_Microsoft_Office_Excel23.xls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Hoja_de_c_lculo_de_Microsoft_Office_Excel_97-200324.xls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5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8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6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5.v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7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6.v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8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7.v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6800"/>
            <a:ext cx="8229600" cy="1139825"/>
          </a:xfrm>
        </p:spPr>
        <p:txBody>
          <a:bodyPr/>
          <a:lstStyle/>
          <a:p>
            <a:r>
              <a:rPr lang="es-ES" b="1">
                <a:solidFill>
                  <a:schemeClr val="tx1"/>
                </a:solidFill>
              </a:rPr>
              <a:t>ESCUELA SUPERIOR POLITÉCNICA DEL LITORAL</a:t>
            </a:r>
            <a:r>
              <a:rPr lang="es-ES" sz="40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14400" y="2752725"/>
            <a:ext cx="7392988" cy="4105275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s-ES" sz="3600">
              <a:solidFill>
                <a:srgbClr val="FFFFFF"/>
              </a:solidFill>
            </a:endParaRPr>
          </a:p>
          <a:p>
            <a:pPr marL="0" indent="0" algn="ctr">
              <a:buFontTx/>
              <a:buNone/>
            </a:pPr>
            <a:r>
              <a:rPr lang="es-ES" sz="3600">
                <a:solidFill>
                  <a:srgbClr val="FFFFFF"/>
                </a:solidFill>
              </a:rPr>
              <a:t>FACULTAD DE CIENCIAS HUMANÍSTICAS Y ECONÓMICAS</a:t>
            </a:r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1403350" y="2420938"/>
            <a:ext cx="7056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latin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3" y="1341438"/>
            <a:ext cx="4392613" cy="1139825"/>
          </a:xfrm>
        </p:spPr>
        <p:txBody>
          <a:bodyPr/>
          <a:lstStyle/>
          <a:p>
            <a:r>
              <a:rPr lang="es-ES" sz="3000">
                <a:solidFill>
                  <a:schemeClr val="tx1"/>
                </a:solidFill>
              </a:rPr>
              <a:t>NEGOCIO PRINCIPAL </a:t>
            </a:r>
            <a:br>
              <a:rPr lang="es-ES" sz="3000">
                <a:solidFill>
                  <a:schemeClr val="tx1"/>
                </a:solidFill>
              </a:rPr>
            </a:br>
            <a:endParaRPr lang="es-ES" sz="3000">
              <a:solidFill>
                <a:schemeClr val="tx1"/>
              </a:solidFill>
            </a:endParaRPr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59748" name="Object 4"/>
          <p:cNvGraphicFramePr>
            <a:graphicFrameLocks noChangeAspect="1"/>
          </p:cNvGraphicFramePr>
          <p:nvPr/>
        </p:nvGraphicFramePr>
        <p:xfrm>
          <a:off x="1116013" y="2492375"/>
          <a:ext cx="7561262" cy="4105275"/>
        </p:xfrm>
        <a:graphic>
          <a:graphicData uri="http://schemas.openxmlformats.org/presentationml/2006/ole">
            <p:oleObj spid="_x0000_s159748" name="Imagen de mapa de bits" r:id="rId3" imgW="4877481" imgH="2104762" progId="Paint.Picture">
              <p:embed/>
            </p:oleObj>
          </a:graphicData>
        </a:graphic>
      </p:graphicFrame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EL MERCADO INMOBILIARIO</a:t>
            </a:r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0" y="2486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08050"/>
            <a:ext cx="10693400" cy="1139825"/>
          </a:xfrm>
        </p:spPr>
        <p:txBody>
          <a:bodyPr/>
          <a:lstStyle/>
          <a:p>
            <a:pPr marL="838200" indent="-838200" algn="l"/>
            <a:r>
              <a:rPr lang="es-ES" sz="3000">
                <a:solidFill>
                  <a:schemeClr val="tx1"/>
                </a:solidFill>
              </a:rPr>
              <a:t>ANÁLISIS DEL MERCADO INMOBILIARIO</a:t>
            </a:r>
          </a:p>
        </p:txBody>
      </p:sp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EL MERCADO INMOBILIARIO</a:t>
            </a:r>
          </a:p>
        </p:txBody>
      </p:sp>
      <p:graphicFrame>
        <p:nvGraphicFramePr>
          <p:cNvPr id="160772" name="Group 4"/>
          <p:cNvGraphicFramePr>
            <a:graphicFrameLocks noGrp="1"/>
          </p:cNvGraphicFramePr>
          <p:nvPr>
            <p:ph idx="1"/>
          </p:nvPr>
        </p:nvGraphicFramePr>
        <p:xfrm>
          <a:off x="179388" y="1844675"/>
          <a:ext cx="8964612" cy="4619625"/>
        </p:xfrm>
        <a:graphic>
          <a:graphicData uri="http://schemas.openxmlformats.org/drawingml/2006/table">
            <a:tbl>
              <a:tblPr/>
              <a:tblGrid>
                <a:gridCol w="1655762"/>
                <a:gridCol w="1657350"/>
                <a:gridCol w="1439863"/>
                <a:gridCol w="1252537"/>
                <a:gridCol w="1390650"/>
                <a:gridCol w="1568450"/>
              </a:tblGrid>
              <a:tr h="1260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URBANIZACIÓN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FASE DE CONSTRUCCIÓN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TIEMPO DE CONSTRUIDA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TOTAL VIVIENDAS  POR CDLA.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NRO. VIVIENDAS VENDIDAS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PORCENTAJE VIVIENDAS VENDIDAS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Villa del mar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 años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99%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San Marino I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8 años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85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85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San Martino I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7 años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77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77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Villa Marina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1ra y 2da etapa de 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  años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344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73%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Ciudad Punta Carnero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1ra etapa de 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 1 ½  años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Las Arenas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1ra etapa de 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 ½  años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90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75%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Carnero de Mar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1ra etapa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8 meses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 Box 2"/>
          <p:cNvSpPr txBox="1">
            <a:spLocks noChangeArrowheads="1"/>
          </p:cNvSpPr>
          <p:nvPr/>
        </p:nvSpPr>
        <p:spPr bwMode="auto">
          <a:xfrm>
            <a:off x="-180975" y="1268413"/>
            <a:ext cx="9324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/>
              <a:t>PROCEDENCIA DE CLIENTES Y MOTIVO DE COMPRA</a:t>
            </a:r>
          </a:p>
        </p:txBody>
      </p:sp>
      <p:sp>
        <p:nvSpPr>
          <p:cNvPr id="161795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EL MERCADO INMOBILIARIO</a:t>
            </a:r>
          </a:p>
        </p:txBody>
      </p:sp>
      <p:graphicFrame>
        <p:nvGraphicFramePr>
          <p:cNvPr id="161796" name="Object 4"/>
          <p:cNvGraphicFramePr>
            <a:graphicFrameLocks noChangeAspect="1"/>
          </p:cNvGraphicFramePr>
          <p:nvPr>
            <p:ph/>
          </p:nvPr>
        </p:nvGraphicFramePr>
        <p:xfrm>
          <a:off x="1042988" y="2492375"/>
          <a:ext cx="7154862" cy="3773488"/>
        </p:xfrm>
        <a:graphic>
          <a:graphicData uri="http://schemas.openxmlformats.org/presentationml/2006/ole">
            <p:oleObj spid="_x0000_s161796" name="Documento" r:id="rId3" imgW="5994643" imgH="377655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12875"/>
            <a:ext cx="2881313" cy="1139825"/>
          </a:xfrm>
        </p:spPr>
        <p:txBody>
          <a:bodyPr/>
          <a:lstStyle/>
          <a:p>
            <a:pPr marL="838200" indent="-838200"/>
            <a:r>
              <a:rPr lang="es-ES" sz="3000" b="1">
                <a:solidFill>
                  <a:schemeClr val="tx1"/>
                </a:solidFill>
              </a:rPr>
              <a:t>MISIÓN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743200"/>
            <a:ext cx="7543800" cy="4114800"/>
          </a:xfrm>
        </p:spPr>
        <p:txBody>
          <a:bodyPr/>
          <a:lstStyle/>
          <a:p>
            <a:pPr>
              <a:buClr>
                <a:srgbClr val="CC6600"/>
              </a:buClr>
            </a:pPr>
            <a:r>
              <a:rPr lang="es-ES" sz="2800">
                <a:solidFill>
                  <a:schemeClr val="bg1"/>
                </a:solidFill>
              </a:rPr>
              <a:t>Brindar un lugar confortable y seguro donde las personas puedan disfrutar el tiempo libre durante todo el año, con características ideales para la distracción y el descanso</a:t>
            </a:r>
            <a:r>
              <a:rPr lang="es-ES" sz="360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412875"/>
            <a:ext cx="2233613" cy="1116013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>VISIÓN 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781300"/>
            <a:ext cx="8229600" cy="3673475"/>
          </a:xfrm>
        </p:spPr>
        <p:txBody>
          <a:bodyPr/>
          <a:lstStyle/>
          <a:p>
            <a:pPr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Que todas las personas puedan acceder a una vivienda al pie del mar, saliendo de la rutina diaria y del ambiente agitado de la ciudad, además de gozar de comodidad y seguridad.</a:t>
            </a:r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125538"/>
            <a:ext cx="6624637" cy="1139825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>DETERMINACIÓN DE LA OFERTA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00200" y="2636838"/>
            <a:ext cx="7543800" cy="4876800"/>
          </a:xfrm>
        </p:spPr>
        <p:txBody>
          <a:bodyPr/>
          <a:lstStyle/>
          <a:p>
            <a:pPr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Oferta Existente:</a:t>
            </a:r>
          </a:p>
          <a:p>
            <a:pPr>
              <a:buClr>
                <a:srgbClr val="CC6600"/>
              </a:buClr>
              <a:buSzPct val="65000"/>
              <a:buFontTx/>
              <a:buNone/>
            </a:pPr>
            <a:endParaRPr lang="es-ES" sz="2800">
              <a:solidFill>
                <a:schemeClr val="bg1"/>
              </a:solidFill>
            </a:endParaRPr>
          </a:p>
          <a:p>
            <a:pPr lvl="1"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>
                <a:solidFill>
                  <a:schemeClr val="bg1"/>
                </a:solidFill>
              </a:rPr>
              <a:t>Conjunto Residencial Villa del Mar</a:t>
            </a:r>
          </a:p>
          <a:p>
            <a:pPr lvl="1"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>
                <a:solidFill>
                  <a:schemeClr val="bg1"/>
                </a:solidFill>
              </a:rPr>
              <a:t>Urbanización Ciudad Punta Carnero</a:t>
            </a:r>
          </a:p>
          <a:p>
            <a:pPr lvl="1"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>
                <a:solidFill>
                  <a:schemeClr val="bg1"/>
                </a:solidFill>
              </a:rPr>
              <a:t>Conjunto Residencial Carnero de Mar</a:t>
            </a:r>
          </a:p>
          <a:p>
            <a:pPr lvl="1"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>
                <a:solidFill>
                  <a:schemeClr val="bg1"/>
                </a:solidFill>
              </a:rPr>
              <a:t>Urbanización Las Arenas</a:t>
            </a:r>
          </a:p>
          <a:p>
            <a:pPr lvl="1"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>
                <a:solidFill>
                  <a:schemeClr val="bg1"/>
                </a:solidFill>
              </a:rPr>
              <a:t>Urbanización Villa Marina</a:t>
            </a:r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341438"/>
            <a:ext cx="5580063" cy="1139825"/>
          </a:xfrm>
        </p:spPr>
        <p:txBody>
          <a:bodyPr/>
          <a:lstStyle/>
          <a:p>
            <a:pPr marL="838200" indent="-838200"/>
            <a:r>
              <a:rPr lang="es-ES" sz="3000" b="1">
                <a:solidFill>
                  <a:schemeClr val="tx1"/>
                </a:solidFill>
              </a:rPr>
              <a:t>ANÁLISIS DE LA DEMANDA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2636838"/>
            <a:ext cx="8229600" cy="4530725"/>
          </a:xfrm>
        </p:spPr>
        <p:txBody>
          <a:bodyPr/>
          <a:lstStyle/>
          <a:p>
            <a:pPr>
              <a:buFontTx/>
              <a:buNone/>
            </a:pPr>
            <a:r>
              <a:rPr lang="es-ES" sz="2800">
                <a:solidFill>
                  <a:schemeClr val="bg1"/>
                </a:solidFill>
              </a:rPr>
              <a:t>Determinación de la Muestra</a:t>
            </a:r>
            <a:r>
              <a:rPr lang="es-ES">
                <a:solidFill>
                  <a:schemeClr val="bg1"/>
                </a:solidFill>
              </a:rPr>
              <a:t>:</a:t>
            </a:r>
          </a:p>
          <a:p>
            <a:pPr>
              <a:buFontTx/>
              <a:buNone/>
            </a:pPr>
            <a:endParaRPr lang="es-ES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es-ES">
              <a:solidFill>
                <a:schemeClr val="bg1"/>
              </a:solidFill>
            </a:endParaRP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4460875" y="3032125"/>
            <a:ext cx="2222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sz="1100" b="1">
                <a:latin typeface="Arial" charset="0"/>
              </a:rPr>
              <a:t> </a:t>
            </a:r>
            <a:endParaRPr lang="es-ES" sz="1800">
              <a:latin typeface="Arial" charset="0"/>
            </a:endParaRPr>
          </a:p>
        </p:txBody>
      </p:sp>
      <p:graphicFrame>
        <p:nvGraphicFramePr>
          <p:cNvPr id="165895" name="Object 7"/>
          <p:cNvGraphicFramePr>
            <a:graphicFrameLocks noChangeAspect="1"/>
          </p:cNvGraphicFramePr>
          <p:nvPr/>
        </p:nvGraphicFramePr>
        <p:xfrm>
          <a:off x="2819400" y="3505200"/>
          <a:ext cx="5761038" cy="1439863"/>
        </p:xfrm>
        <a:graphic>
          <a:graphicData uri="http://schemas.openxmlformats.org/presentationml/2006/ole">
            <p:oleObj spid="_x0000_s165895" name="Ecuación" r:id="rId3" imgW="1777680" imgH="393480" progId="Equation.3">
              <p:embed/>
            </p:oleObj>
          </a:graphicData>
        </a:graphic>
      </p:graphicFrame>
      <p:sp>
        <p:nvSpPr>
          <p:cNvPr id="165896" name="Text Box 8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08050"/>
            <a:ext cx="9972675" cy="1431925"/>
          </a:xfrm>
        </p:spPr>
        <p:txBody>
          <a:bodyPr/>
          <a:lstStyle/>
          <a:p>
            <a:pPr algn="l"/>
            <a:r>
              <a:rPr lang="es-MX" sz="3000" b="1">
                <a:solidFill>
                  <a:schemeClr val="tx1"/>
                </a:solidFill>
              </a:rPr>
              <a:t>MOTIVO DE COMPRA DE VIVIENDA</a:t>
            </a:r>
            <a:endParaRPr lang="es-ES" sz="3000" b="1">
              <a:solidFill>
                <a:schemeClr val="tx1"/>
              </a:solidFill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1300" y="2530475"/>
            <a:ext cx="6326188" cy="917575"/>
          </a:xfrm>
        </p:spPr>
        <p:txBody>
          <a:bodyPr/>
          <a:lstStyle/>
          <a:p>
            <a:pPr marL="1752600" lvl="3" indent="-3810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ES" sz="2400">
                <a:solidFill>
                  <a:schemeClr val="bg1"/>
                </a:solidFill>
              </a:rPr>
              <a:t>Patrimonio</a:t>
            </a:r>
          </a:p>
          <a:p>
            <a:pPr marL="1752600" lvl="3" indent="-3810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ES" sz="2400">
                <a:solidFill>
                  <a:schemeClr val="bg1"/>
                </a:solidFill>
              </a:rPr>
              <a:t>Inversión </a:t>
            </a:r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0" y="473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pic>
        <p:nvPicPr>
          <p:cNvPr id="16691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357563"/>
            <a:ext cx="5832475" cy="3284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08050"/>
            <a:ext cx="9144000" cy="1431925"/>
          </a:xfrm>
        </p:spPr>
        <p:txBody>
          <a:bodyPr/>
          <a:lstStyle/>
          <a:p>
            <a:pPr marL="838200" indent="-838200" algn="just"/>
            <a:r>
              <a:rPr lang="es-MX" sz="3000" b="1">
                <a:solidFill>
                  <a:schemeClr val="tx1"/>
                </a:solidFill>
              </a:rPr>
              <a:t>PREFERENCIAS DE LOS CONSUMIDORES</a:t>
            </a:r>
            <a:endParaRPr lang="es-ES" sz="3000" b="1">
              <a:solidFill>
                <a:schemeClr val="tx1"/>
              </a:solidFill>
            </a:endParaRP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44575" y="2420938"/>
            <a:ext cx="4537075" cy="4114800"/>
          </a:xfrm>
        </p:spPr>
        <p:txBody>
          <a:bodyPr/>
          <a:lstStyle/>
          <a:p>
            <a:pPr marL="1752600" lvl="3" indent="-3810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MX" sz="2800">
                <a:solidFill>
                  <a:schemeClr val="bg1"/>
                </a:solidFill>
              </a:rPr>
              <a:t>Precio </a:t>
            </a:r>
          </a:p>
          <a:p>
            <a:pPr marL="1752600" lvl="3" indent="-3810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MX" sz="2800">
                <a:solidFill>
                  <a:schemeClr val="bg1"/>
                </a:solidFill>
              </a:rPr>
              <a:t>Ubicación</a:t>
            </a:r>
          </a:p>
          <a:p>
            <a:pPr marL="1752600" lvl="3" indent="-3810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MX" sz="2800">
                <a:solidFill>
                  <a:schemeClr val="bg1"/>
                </a:solidFill>
              </a:rPr>
              <a:t>Diseño </a:t>
            </a:r>
          </a:p>
          <a:p>
            <a:pPr marL="1752600" lvl="3" indent="-3810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MX" sz="2800">
                <a:solidFill>
                  <a:schemeClr val="bg1"/>
                </a:solidFill>
              </a:rPr>
              <a:t>Facilidades de Pago </a:t>
            </a:r>
          </a:p>
          <a:p>
            <a:pPr marL="1752600" lvl="3" indent="-3810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MX" sz="2800">
                <a:solidFill>
                  <a:schemeClr val="bg1"/>
                </a:solidFill>
              </a:rPr>
              <a:t>Prestigio de la Inmobiliaria </a:t>
            </a:r>
            <a:endParaRPr lang="es-ES" sz="2800">
              <a:solidFill>
                <a:schemeClr val="bg1"/>
              </a:solidFill>
            </a:endParaRPr>
          </a:p>
        </p:txBody>
      </p:sp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pic>
        <p:nvPicPr>
          <p:cNvPr id="1679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2205038"/>
            <a:ext cx="5545138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964612" cy="1287462"/>
          </a:xfrm>
        </p:spPr>
        <p:txBody>
          <a:bodyPr/>
          <a:lstStyle/>
          <a:p>
            <a:pPr marL="838200" indent="-838200" algn="just"/>
            <a:r>
              <a:rPr lang="es-MX" sz="3000" b="1">
                <a:solidFill>
                  <a:schemeClr val="tx1"/>
                </a:solidFill>
              </a:rPr>
              <a:t>PLAZOS DE FINANCIAMIENTO </a:t>
            </a:r>
            <a:endParaRPr lang="es-ES" sz="3000" b="1">
              <a:solidFill>
                <a:schemeClr val="tx1"/>
              </a:solidFill>
            </a:endParaRP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743200"/>
            <a:ext cx="7543800" cy="4114800"/>
          </a:xfrm>
        </p:spPr>
        <p:txBody>
          <a:bodyPr/>
          <a:lstStyle/>
          <a:p>
            <a:pPr marL="1371600" lvl="2" indent="-4572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MX" sz="2800">
                <a:solidFill>
                  <a:schemeClr val="bg1"/>
                </a:solidFill>
              </a:rPr>
              <a:t>5 años</a:t>
            </a:r>
          </a:p>
          <a:p>
            <a:pPr marL="1371600" lvl="2" indent="-4572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MX" sz="2800">
                <a:solidFill>
                  <a:schemeClr val="bg1"/>
                </a:solidFill>
              </a:rPr>
              <a:t>10 años        </a:t>
            </a:r>
          </a:p>
          <a:p>
            <a:pPr marL="1371600" lvl="2" indent="-457200">
              <a:buClr>
                <a:srgbClr val="CC6600"/>
              </a:buClr>
              <a:buFont typeface="Wingdings" pitchFamily="2" charset="2"/>
              <a:buAutoNum type="alphaLcParenR"/>
            </a:pPr>
            <a:r>
              <a:rPr lang="es-MX" sz="2800">
                <a:solidFill>
                  <a:schemeClr val="bg1"/>
                </a:solidFill>
              </a:rPr>
              <a:t>15 años</a:t>
            </a:r>
            <a:endParaRPr lang="es-ES" sz="2800">
              <a:solidFill>
                <a:schemeClr val="bg1"/>
              </a:solidFill>
            </a:endParaRPr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pic>
        <p:nvPicPr>
          <p:cNvPr id="1689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420938"/>
            <a:ext cx="5184775" cy="3671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0"/>
            <a:ext cx="8604250" cy="270827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  <a:tabLst>
                <a:tab pos="3619500" algn="l"/>
              </a:tabLst>
            </a:pPr>
            <a:endParaRPr lang="es-ES_tradnl" sz="2800" b="1"/>
          </a:p>
          <a:p>
            <a:pPr algn="ctr">
              <a:lnSpc>
                <a:spcPct val="80000"/>
              </a:lnSpc>
              <a:buFontTx/>
              <a:buNone/>
              <a:tabLst>
                <a:tab pos="3619500" algn="l"/>
              </a:tabLst>
            </a:pPr>
            <a:endParaRPr lang="es-ES_tradnl" b="1"/>
          </a:p>
          <a:p>
            <a:pPr algn="ctr">
              <a:lnSpc>
                <a:spcPct val="80000"/>
              </a:lnSpc>
              <a:buFontTx/>
              <a:buNone/>
              <a:tabLst>
                <a:tab pos="3619500" algn="l"/>
              </a:tabLst>
            </a:pPr>
            <a:r>
              <a:rPr lang="es-ES_tradnl" sz="2800" b="1"/>
              <a:t>“</a:t>
            </a:r>
            <a:r>
              <a:rPr lang="es-ES_tradnl" b="1"/>
              <a:t>PROYECTO DE INVERSIÓN PARA LA IMPLEMENTACIÓN DE UNA PROMOTORA INMOBILIARIA: PARAÍSO DEL MAR”</a:t>
            </a:r>
            <a:r>
              <a:rPr lang="es-MX"/>
              <a:t> </a:t>
            </a:r>
            <a:endParaRPr lang="es-ES"/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0" y="3500438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s-ES" sz="3000" b="1">
                <a:solidFill>
                  <a:schemeClr val="bg1"/>
                </a:solidFill>
              </a:rPr>
              <a:t>DIANA GÓMEZ TOVAR</a:t>
            </a:r>
          </a:p>
          <a:p>
            <a:pPr marL="342900" indent="-342900" algn="ctr">
              <a:spcBef>
                <a:spcPct val="20000"/>
              </a:spcBef>
            </a:pPr>
            <a:endParaRPr lang="es-ES" sz="3000" b="1">
              <a:solidFill>
                <a:schemeClr val="bg1"/>
              </a:solidFill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s-ES" sz="3000" b="1">
                <a:solidFill>
                  <a:schemeClr val="bg1"/>
                </a:solidFill>
              </a:rPr>
              <a:t>CINDY NÚÑEZ DEL ARCO FERNÁNDEZ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268413"/>
            <a:ext cx="8497888" cy="1295400"/>
          </a:xfrm>
        </p:spPr>
        <p:txBody>
          <a:bodyPr/>
          <a:lstStyle/>
          <a:p>
            <a:pPr marL="838200" indent="-838200" algn="just"/>
            <a:r>
              <a:rPr lang="es-MX" sz="3000" b="1">
                <a:solidFill>
                  <a:schemeClr val="tx1"/>
                </a:solidFill>
              </a:rPr>
              <a:t>TIPOS DE VIVIENDAS</a:t>
            </a:r>
            <a:endParaRPr lang="es-ES" sz="3000" b="1">
              <a:solidFill>
                <a:schemeClr val="tx1"/>
              </a:solidFill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852738"/>
            <a:ext cx="8229600" cy="4530725"/>
          </a:xfrm>
        </p:spPr>
        <p:txBody>
          <a:bodyPr/>
          <a:lstStyle/>
          <a:p>
            <a:pPr marL="990600" lvl="1" indent="-533400">
              <a:lnSpc>
                <a:spcPct val="90000"/>
              </a:lnSpc>
              <a:buClr>
                <a:srgbClr val="CC6600"/>
              </a:buClr>
              <a:buFont typeface="Wingdings" pitchFamily="2" charset="2"/>
              <a:buNone/>
            </a:pPr>
            <a:r>
              <a:rPr lang="es-MX">
                <a:solidFill>
                  <a:srgbClr val="CC6600"/>
                </a:solidFill>
              </a:rPr>
              <a:t>A) </a:t>
            </a:r>
            <a:r>
              <a:rPr lang="es-MX">
                <a:solidFill>
                  <a:schemeClr val="bg1"/>
                </a:solidFill>
              </a:rPr>
              <a:t>Dos plantas </a:t>
            </a:r>
          </a:p>
          <a:p>
            <a:pPr marL="990600" lvl="1" indent="-533400">
              <a:lnSpc>
                <a:spcPct val="90000"/>
              </a:lnSpc>
              <a:buClr>
                <a:srgbClr val="CC6600"/>
              </a:buClr>
              <a:buFont typeface="Wingdings" pitchFamily="2" charset="2"/>
              <a:buNone/>
            </a:pPr>
            <a:r>
              <a:rPr lang="es-MX">
                <a:solidFill>
                  <a:schemeClr val="bg1"/>
                </a:solidFill>
              </a:rPr>
              <a:t>	3 dormitorios</a:t>
            </a:r>
          </a:p>
          <a:p>
            <a:pPr marL="990600" lvl="1" indent="-533400">
              <a:lnSpc>
                <a:spcPct val="90000"/>
              </a:lnSpc>
              <a:buClr>
                <a:srgbClr val="CC6600"/>
              </a:buClr>
              <a:buFont typeface="Wingdings" pitchFamily="2" charset="2"/>
              <a:buNone/>
            </a:pPr>
            <a:r>
              <a:rPr lang="es-MX">
                <a:solidFill>
                  <a:schemeClr val="bg1"/>
                </a:solidFill>
              </a:rPr>
              <a:t>	2 baños</a:t>
            </a:r>
          </a:p>
          <a:p>
            <a:pPr marL="990600" lvl="1" indent="-533400">
              <a:lnSpc>
                <a:spcPct val="90000"/>
              </a:lnSpc>
              <a:buClr>
                <a:srgbClr val="CC6600"/>
              </a:buClr>
              <a:buFont typeface="Wingdings" pitchFamily="2" charset="2"/>
              <a:buNone/>
            </a:pPr>
            <a:endParaRPr lang="es-MX">
              <a:solidFill>
                <a:schemeClr val="bg1"/>
              </a:solidFill>
            </a:endParaRPr>
          </a:p>
          <a:p>
            <a:pPr marL="990600" lvl="1" indent="-533400">
              <a:lnSpc>
                <a:spcPct val="90000"/>
              </a:lnSpc>
              <a:buClr>
                <a:srgbClr val="CC6600"/>
              </a:buClr>
              <a:buFont typeface="Wingdings" pitchFamily="2" charset="2"/>
              <a:buNone/>
            </a:pPr>
            <a:r>
              <a:rPr lang="es-MX">
                <a:solidFill>
                  <a:srgbClr val="CC6600"/>
                </a:solidFill>
              </a:rPr>
              <a:t>B)</a:t>
            </a:r>
            <a:r>
              <a:rPr lang="es-MX">
                <a:solidFill>
                  <a:schemeClr val="bg1"/>
                </a:solidFill>
              </a:rPr>
              <a:t> Una planta	</a:t>
            </a:r>
          </a:p>
          <a:p>
            <a:pPr marL="609600" indent="-609600">
              <a:lnSpc>
                <a:spcPct val="90000"/>
              </a:lnSpc>
              <a:buClr>
                <a:srgbClr val="CC6600"/>
              </a:buClr>
              <a:buFontTx/>
              <a:buNone/>
            </a:pPr>
            <a:r>
              <a:rPr lang="es-MX" sz="2800">
                <a:solidFill>
                  <a:schemeClr val="bg1"/>
                </a:solidFill>
              </a:rPr>
              <a:t>		2 dormitorios</a:t>
            </a:r>
          </a:p>
          <a:p>
            <a:pPr marL="609600" indent="-609600">
              <a:lnSpc>
                <a:spcPct val="90000"/>
              </a:lnSpc>
              <a:buClr>
                <a:srgbClr val="CC6600"/>
              </a:buClr>
              <a:buFontTx/>
              <a:buNone/>
            </a:pPr>
            <a:r>
              <a:rPr lang="es-MX" sz="2800">
                <a:solidFill>
                  <a:schemeClr val="bg1"/>
                </a:solidFill>
              </a:rPr>
              <a:t>	 	1 baño</a:t>
            </a:r>
            <a:endParaRPr lang="es-ES" sz="2800">
              <a:solidFill>
                <a:schemeClr val="bg1"/>
              </a:solidFill>
            </a:endParaRPr>
          </a:p>
        </p:txBody>
      </p:sp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pic>
        <p:nvPicPr>
          <p:cNvPr id="1699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2636838"/>
            <a:ext cx="4608512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9144000" cy="1431925"/>
          </a:xfrm>
        </p:spPr>
        <p:txBody>
          <a:bodyPr/>
          <a:lstStyle/>
          <a:p>
            <a:pPr marL="838200" indent="-838200" algn="just"/>
            <a:r>
              <a:rPr lang="es-MX" sz="3000" b="1">
                <a:solidFill>
                  <a:schemeClr val="tx1"/>
                </a:solidFill>
              </a:rPr>
              <a:t>DISPONIBILIDAD A PAGAR</a:t>
            </a:r>
            <a:endParaRPr lang="es-ES" sz="3000" b="1">
              <a:solidFill>
                <a:schemeClr val="tx1"/>
              </a:solidFill>
            </a:endParaRPr>
          </a:p>
        </p:txBody>
      </p:sp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pic>
        <p:nvPicPr>
          <p:cNvPr id="171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997200"/>
            <a:ext cx="3743325" cy="2881313"/>
          </a:xfrm>
          <a:prstGeom prst="rect">
            <a:avLst/>
          </a:prstGeom>
          <a:noFill/>
        </p:spPr>
      </p:pic>
      <p:pic>
        <p:nvPicPr>
          <p:cNvPr id="1710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068638"/>
            <a:ext cx="3924300" cy="2881312"/>
          </a:xfrm>
          <a:prstGeom prst="rect">
            <a:avLst/>
          </a:prstGeom>
          <a:noFill/>
        </p:spPr>
      </p:pic>
      <p:sp>
        <p:nvSpPr>
          <p:cNvPr id="171014" name="Text Box 6"/>
          <p:cNvSpPr txBox="1">
            <a:spLocks noChangeArrowheads="1"/>
          </p:cNvSpPr>
          <p:nvPr/>
        </p:nvSpPr>
        <p:spPr bwMode="auto">
          <a:xfrm>
            <a:off x="1908175" y="3141663"/>
            <a:ext cx="1081088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latin typeface="Arial" charset="0"/>
            </a:endParaRPr>
          </a:p>
        </p:txBody>
      </p:sp>
      <p:sp>
        <p:nvSpPr>
          <p:cNvPr id="171015" name="Text Box 7"/>
          <p:cNvSpPr txBox="1">
            <a:spLocks noChangeArrowheads="1"/>
          </p:cNvSpPr>
          <p:nvPr/>
        </p:nvSpPr>
        <p:spPr bwMode="auto">
          <a:xfrm>
            <a:off x="1763713" y="3422650"/>
            <a:ext cx="1800225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Arial" charset="0"/>
              </a:rPr>
              <a:t>CORALES</a:t>
            </a: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5867400" y="3429000"/>
            <a:ext cx="23050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Arial" charset="0"/>
              </a:rPr>
              <a:t>ESTRELLA MARINA</a:t>
            </a:r>
          </a:p>
        </p:txBody>
      </p:sp>
      <p:sp>
        <p:nvSpPr>
          <p:cNvPr id="171017" name="Text Box 9"/>
          <p:cNvSpPr txBox="1">
            <a:spLocks noChangeArrowheads="1"/>
          </p:cNvSpPr>
          <p:nvPr/>
        </p:nvSpPr>
        <p:spPr bwMode="auto">
          <a:xfrm>
            <a:off x="6300788" y="3141663"/>
            <a:ext cx="1223962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latin typeface="Arial" charset="0"/>
            </a:endParaRPr>
          </a:p>
        </p:txBody>
      </p:sp>
      <p:sp>
        <p:nvSpPr>
          <p:cNvPr id="171018" name="Text Box 10"/>
          <p:cNvSpPr txBox="1">
            <a:spLocks noChangeArrowheads="1"/>
          </p:cNvSpPr>
          <p:nvPr/>
        </p:nvSpPr>
        <p:spPr bwMode="auto">
          <a:xfrm>
            <a:off x="2771775" y="3141663"/>
            <a:ext cx="504825" cy="36671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052513"/>
            <a:ext cx="8748712" cy="1873250"/>
          </a:xfrm>
        </p:spPr>
        <p:txBody>
          <a:bodyPr/>
          <a:lstStyle/>
          <a:p>
            <a:pPr algn="just"/>
            <a:r>
              <a:rPr lang="es-ES" sz="3000" b="1">
                <a:solidFill>
                  <a:schemeClr val="tx1"/>
                </a:solidFill>
              </a:rPr>
              <a:t>TOP OF MIND</a:t>
            </a:r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250825" y="1662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sz="1800">
              <a:latin typeface="Arial" charset="0"/>
            </a:endParaRP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250825" y="3068638"/>
            <a:ext cx="5545138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CC6600"/>
              </a:buClr>
              <a:buFontTx/>
              <a:buAutoNum type="alphaLcParenR"/>
            </a:pPr>
            <a:r>
              <a:rPr lang="es-ES" sz="2800">
                <a:solidFill>
                  <a:schemeClr val="bg1"/>
                </a:solidFill>
              </a:rPr>
              <a:t>Ciudad Punta Carnero</a:t>
            </a:r>
          </a:p>
          <a:p>
            <a:pPr marL="457200" indent="-457200">
              <a:spcBef>
                <a:spcPct val="50000"/>
              </a:spcBef>
              <a:buClr>
                <a:srgbClr val="CC6600"/>
              </a:buClr>
              <a:buFontTx/>
              <a:buAutoNum type="alphaLcParenR"/>
            </a:pPr>
            <a:r>
              <a:rPr lang="es-ES" sz="2800">
                <a:solidFill>
                  <a:schemeClr val="bg1"/>
                </a:solidFill>
              </a:rPr>
              <a:t>Villa Marina</a:t>
            </a:r>
          </a:p>
          <a:p>
            <a:pPr marL="457200" indent="-457200">
              <a:spcBef>
                <a:spcPct val="50000"/>
              </a:spcBef>
              <a:buClr>
                <a:srgbClr val="CC6600"/>
              </a:buClr>
              <a:buFontTx/>
              <a:buAutoNum type="alphaLcParenR"/>
            </a:pPr>
            <a:r>
              <a:rPr lang="es-ES" sz="2800">
                <a:solidFill>
                  <a:schemeClr val="bg1"/>
                </a:solidFill>
              </a:rPr>
              <a:t>Villa del Mar </a:t>
            </a:r>
          </a:p>
          <a:p>
            <a:pPr marL="457200" indent="-457200">
              <a:spcBef>
                <a:spcPct val="50000"/>
              </a:spcBef>
              <a:buClr>
                <a:srgbClr val="CC6600"/>
              </a:buClr>
              <a:buFontTx/>
              <a:buAutoNum type="alphaLcParenR"/>
            </a:pPr>
            <a:r>
              <a:rPr lang="es-ES" sz="2800">
                <a:solidFill>
                  <a:schemeClr val="bg1"/>
                </a:solidFill>
              </a:rPr>
              <a:t>Ninguna</a:t>
            </a: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pic>
        <p:nvPicPr>
          <p:cNvPr id="1720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2420938"/>
            <a:ext cx="4752975" cy="3529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52513"/>
            <a:ext cx="3744913" cy="1139825"/>
          </a:xfrm>
        </p:spPr>
        <p:txBody>
          <a:bodyPr/>
          <a:lstStyle/>
          <a:p>
            <a:pPr marL="838200" indent="-838200"/>
            <a:r>
              <a:rPr lang="es-ES" sz="3000" b="1">
                <a:solidFill>
                  <a:schemeClr val="tx1"/>
                </a:solidFill>
              </a:rPr>
              <a:t>ANÁLISIS FODA</a:t>
            </a:r>
            <a:r>
              <a:rPr lang="es-ES"/>
              <a:t> 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759075"/>
            <a:ext cx="8229600" cy="4098925"/>
          </a:xfrm>
        </p:spPr>
        <p:txBody>
          <a:bodyPr/>
          <a:lstStyle/>
          <a:p>
            <a:pPr>
              <a:buClr>
                <a:srgbClr val="CC6600"/>
              </a:buClr>
              <a:buFontTx/>
              <a:buNone/>
            </a:pPr>
            <a:endParaRPr lang="es-ES" sz="2800">
              <a:solidFill>
                <a:schemeClr val="bg1"/>
              </a:solidFill>
            </a:endParaRPr>
          </a:p>
          <a:p>
            <a:pPr lvl="2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Ubicación privilegiada </a:t>
            </a:r>
          </a:p>
          <a:p>
            <a:pPr lvl="2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Club privado </a:t>
            </a:r>
          </a:p>
          <a:p>
            <a:pPr lvl="2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Menores Precios</a:t>
            </a:r>
          </a:p>
          <a:p>
            <a:pPr lvl="2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Mejores Acabados</a:t>
            </a:r>
          </a:p>
          <a:p>
            <a:pPr lvl="2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Crédito directo en la entrada </a:t>
            </a:r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1187450" y="2420938"/>
            <a:ext cx="2736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6600"/>
              </a:buClr>
              <a:buFontTx/>
              <a:buChar char="•"/>
            </a:pPr>
            <a:r>
              <a:rPr lang="es-MX" sz="2800" b="1">
                <a:solidFill>
                  <a:schemeClr val="bg1"/>
                </a:solidFill>
              </a:rPr>
              <a:t> </a:t>
            </a:r>
            <a:r>
              <a:rPr lang="es-MX" sz="2800" b="1"/>
              <a:t>Fortalezas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908175" y="3357563"/>
            <a:ext cx="7543800" cy="4114800"/>
          </a:xfrm>
        </p:spPr>
        <p:txBody>
          <a:bodyPr/>
          <a:lstStyle/>
          <a:p>
            <a:pPr>
              <a:buClr>
                <a:srgbClr val="CC6600"/>
              </a:buClr>
              <a:buFont typeface="Wingdings" pitchFamily="2" charset="2"/>
              <a:buNone/>
            </a:pPr>
            <a:endParaRPr lang="es-ES" sz="1400">
              <a:solidFill>
                <a:schemeClr val="bg1"/>
              </a:solidFill>
            </a:endParaRPr>
          </a:p>
          <a:p>
            <a:pPr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Proyectos de este tipo en</a:t>
            </a:r>
            <a:r>
              <a:rPr lang="es-ES" sz="3600">
                <a:solidFill>
                  <a:schemeClr val="bg1"/>
                </a:solidFill>
              </a:rPr>
              <a:t> </a:t>
            </a:r>
            <a:r>
              <a:rPr lang="es-ES" sz="2800">
                <a:solidFill>
                  <a:schemeClr val="bg1"/>
                </a:solidFill>
              </a:rPr>
              <a:t>auge</a:t>
            </a:r>
          </a:p>
          <a:p>
            <a:pPr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 Gran cantidad de personas que comprarían este tipo de vivienda</a:t>
            </a:r>
          </a:p>
        </p:txBody>
      </p:sp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1268413"/>
            <a:ext cx="3744913" cy="1139825"/>
          </a:xfrm>
          <a:noFill/>
          <a:ln/>
        </p:spPr>
        <p:txBody>
          <a:bodyPr anchorCtr="1"/>
          <a:lstStyle/>
          <a:p>
            <a:pPr marL="838200" indent="-838200"/>
            <a:r>
              <a:rPr lang="es-ES" sz="3000" b="1">
                <a:solidFill>
                  <a:schemeClr val="tx1"/>
                </a:solidFill>
              </a:rPr>
              <a:t>ANÁLISIS FODA</a:t>
            </a:r>
            <a:r>
              <a:rPr lang="es-ES" sz="30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1116013" y="2420938"/>
            <a:ext cx="2736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6600"/>
              </a:buClr>
              <a:buFontTx/>
              <a:buChar char="•"/>
            </a:pPr>
            <a:r>
              <a:rPr lang="es-MX" sz="2800" b="1"/>
              <a:t> Oportunidades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47813" y="3141663"/>
            <a:ext cx="8172450" cy="4114800"/>
          </a:xfrm>
        </p:spPr>
        <p:txBody>
          <a:bodyPr/>
          <a:lstStyle/>
          <a:p>
            <a:pPr algn="just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Empresa sin reconocimiento de marca</a:t>
            </a:r>
          </a:p>
          <a:p>
            <a:pPr algn="just">
              <a:buClr>
                <a:srgbClr val="CC6600"/>
              </a:buClr>
              <a:buFont typeface="Wingdings" pitchFamily="2" charset="2"/>
              <a:buNone/>
            </a:pPr>
            <a:endParaRPr lang="es-ES" sz="1200">
              <a:solidFill>
                <a:schemeClr val="bg1"/>
              </a:solidFill>
            </a:endParaRPr>
          </a:p>
          <a:p>
            <a:pPr algn="just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Falta de cultura para uso de viviendas </a:t>
            </a:r>
          </a:p>
          <a:p>
            <a:pPr algn="just">
              <a:buClr>
                <a:srgbClr val="CC6600"/>
              </a:buClr>
              <a:buFont typeface="Wingdings" pitchFamily="2" charset="2"/>
              <a:buNone/>
            </a:pPr>
            <a:r>
              <a:rPr lang="es-ES" sz="2800">
                <a:solidFill>
                  <a:schemeClr val="bg1"/>
                </a:solidFill>
              </a:rPr>
              <a:t>	vacacionales a lo largo de todo el año</a:t>
            </a:r>
          </a:p>
          <a:p>
            <a:pPr algn="just">
              <a:buClr>
                <a:srgbClr val="CC6600"/>
              </a:buClr>
              <a:buFont typeface="Wingdings" pitchFamily="2" charset="2"/>
              <a:buNone/>
            </a:pPr>
            <a:endParaRPr lang="es-ES" sz="1200">
              <a:solidFill>
                <a:schemeClr val="bg1"/>
              </a:solidFill>
            </a:endParaRPr>
          </a:p>
          <a:p>
            <a:pPr algn="just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No constituyen una necesidad primaria, </a:t>
            </a:r>
          </a:p>
          <a:p>
            <a:pPr algn="just">
              <a:buClr>
                <a:srgbClr val="CC6600"/>
              </a:buClr>
              <a:buFont typeface="Wingdings" pitchFamily="2" charset="2"/>
              <a:buNone/>
            </a:pPr>
            <a:r>
              <a:rPr lang="es-ES" sz="2800">
                <a:solidFill>
                  <a:schemeClr val="bg1"/>
                </a:solidFill>
              </a:rPr>
              <a:t>	sino un lujo. </a:t>
            </a:r>
          </a:p>
        </p:txBody>
      </p:sp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1196975"/>
            <a:ext cx="3563937" cy="1139825"/>
          </a:xfrm>
          <a:noFill/>
          <a:ln/>
        </p:spPr>
        <p:txBody>
          <a:bodyPr anchorCtr="1"/>
          <a:lstStyle/>
          <a:p>
            <a:pPr marL="838200" indent="-838200"/>
            <a:r>
              <a:rPr lang="es-ES" sz="3000" b="1">
                <a:solidFill>
                  <a:schemeClr val="tx1"/>
                </a:solidFill>
              </a:rPr>
              <a:t>ANÁLISIS FODA</a:t>
            </a:r>
            <a:r>
              <a:rPr lang="es-ES" sz="30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1116013" y="2420938"/>
            <a:ext cx="2736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6600"/>
              </a:buClr>
              <a:buFontTx/>
              <a:buChar char="•"/>
            </a:pPr>
            <a:r>
              <a:rPr lang="es-MX" sz="2800" b="1"/>
              <a:t> Debilidades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3213100"/>
            <a:ext cx="8820150" cy="3349625"/>
          </a:xfrm>
        </p:spPr>
        <p:txBody>
          <a:bodyPr/>
          <a:lstStyle/>
          <a:p>
            <a:pPr lvl="2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Oferta de sustitutos </a:t>
            </a:r>
          </a:p>
          <a:p>
            <a:pPr lvl="2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Entrada no controlada de nuevos 	competidores </a:t>
            </a:r>
          </a:p>
          <a:p>
            <a:pPr lvl="2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        Inestabilidad económica y política 	del 	Ecuador.</a:t>
            </a:r>
          </a:p>
          <a:p>
            <a:pPr lvl="2"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        Fenómenos naturales en el sector.</a:t>
            </a:r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1196975"/>
            <a:ext cx="4392612" cy="1139825"/>
          </a:xfrm>
          <a:noFill/>
          <a:ln/>
        </p:spPr>
        <p:txBody>
          <a:bodyPr anchorCtr="1"/>
          <a:lstStyle/>
          <a:p>
            <a:pPr marL="838200" indent="-838200"/>
            <a:r>
              <a:rPr lang="es-ES" sz="3000" b="1">
                <a:solidFill>
                  <a:schemeClr val="tx1"/>
                </a:solidFill>
              </a:rPr>
              <a:t>ANÁLISIS FODA</a:t>
            </a:r>
            <a:r>
              <a:rPr lang="es-ES" sz="30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1116013" y="2420938"/>
            <a:ext cx="2736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6600"/>
              </a:buClr>
              <a:buFontTx/>
              <a:buChar char="•"/>
            </a:pPr>
            <a:r>
              <a:rPr lang="es-MX" sz="2800" b="1"/>
              <a:t> Amenazas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6975"/>
            <a:ext cx="8027988" cy="1139825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>ANÁLISIS DE LAS 4 P´S DEL MARKETING 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2420938"/>
            <a:ext cx="3695700" cy="4114800"/>
          </a:xfrm>
        </p:spPr>
        <p:txBody>
          <a:bodyPr/>
          <a:lstStyle/>
          <a:p>
            <a:pPr marL="609600" indent="-609600">
              <a:buClr>
                <a:srgbClr val="CC6600"/>
              </a:buClr>
            </a:pPr>
            <a:r>
              <a:rPr lang="es-ES" sz="2800">
                <a:solidFill>
                  <a:schemeClr val="bg1"/>
                </a:solidFill>
              </a:rPr>
              <a:t>Producto</a:t>
            </a:r>
          </a:p>
          <a:p>
            <a:pPr marL="609600" indent="-609600">
              <a:buClr>
                <a:srgbClr val="CC6600"/>
              </a:buClr>
            </a:pPr>
            <a:r>
              <a:rPr lang="es-ES" sz="2800">
                <a:solidFill>
                  <a:schemeClr val="bg1"/>
                </a:solidFill>
              </a:rPr>
              <a:t>Precio </a:t>
            </a:r>
          </a:p>
          <a:p>
            <a:pPr marL="609600" indent="-609600"/>
            <a:endParaRPr lang="es-ES" sz="2800">
              <a:solidFill>
                <a:schemeClr val="bg1"/>
              </a:solidFill>
            </a:endParaRPr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pic>
        <p:nvPicPr>
          <p:cNvPr id="1771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3860800"/>
            <a:ext cx="6553200" cy="2663825"/>
          </a:xfrm>
          <a:prstGeom prst="rect">
            <a:avLst/>
          </a:prstGeom>
          <a:noFill/>
        </p:spPr>
      </p:pic>
      <p:sp>
        <p:nvSpPr>
          <p:cNvPr id="177158" name="Line 6"/>
          <p:cNvSpPr>
            <a:spLocks noChangeShapeType="1"/>
          </p:cNvSpPr>
          <p:nvPr/>
        </p:nvSpPr>
        <p:spPr bwMode="auto">
          <a:xfrm>
            <a:off x="1600200" y="5943600"/>
            <a:ext cx="65532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77159" name="Line 7"/>
          <p:cNvSpPr>
            <a:spLocks noChangeShapeType="1"/>
          </p:cNvSpPr>
          <p:nvPr/>
        </p:nvSpPr>
        <p:spPr bwMode="auto">
          <a:xfrm>
            <a:off x="1600200" y="5219700"/>
            <a:ext cx="65532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sp>
        <p:nvSpPr>
          <p:cNvPr id="178179" name="Rectangle 3"/>
          <p:cNvSpPr>
            <a:spLocks noChangeArrowheads="1"/>
          </p:cNvSpPr>
          <p:nvPr/>
        </p:nvSpPr>
        <p:spPr bwMode="auto">
          <a:xfrm>
            <a:off x="0" y="1196975"/>
            <a:ext cx="8027988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ES" sz="3000" b="1"/>
              <a:t>ANÁLISIS DE LAS 4 P´S DEL MARKETING </a:t>
            </a: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2590800" y="2743200"/>
            <a:ext cx="48244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rgbClr val="CC6600"/>
              </a:buClr>
              <a:buFontTx/>
              <a:buChar char="•"/>
            </a:pPr>
            <a:r>
              <a:rPr lang="es-ES" sz="2800">
                <a:solidFill>
                  <a:schemeClr val="bg1"/>
                </a:solidFill>
              </a:rPr>
              <a:t>Plaza</a:t>
            </a:r>
          </a:p>
          <a:p>
            <a:pPr marL="609600" indent="-609600">
              <a:spcBef>
                <a:spcPct val="20000"/>
              </a:spcBef>
              <a:buClr>
                <a:srgbClr val="CC6600"/>
              </a:buClr>
              <a:buFontTx/>
              <a:buChar char="•"/>
            </a:pPr>
            <a:r>
              <a:rPr lang="es-ES" sz="2800">
                <a:solidFill>
                  <a:schemeClr val="bg1"/>
                </a:solidFill>
              </a:rPr>
              <a:t>Promoción </a:t>
            </a:r>
          </a:p>
          <a:p>
            <a:pPr marL="1752600" lvl="3" indent="-381000">
              <a:spcBef>
                <a:spcPct val="20000"/>
              </a:spcBef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Medios Escritos </a:t>
            </a:r>
          </a:p>
          <a:p>
            <a:pPr marL="1752600" lvl="3" indent="-381000">
              <a:spcBef>
                <a:spcPct val="20000"/>
              </a:spcBef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Internet - Revista </a:t>
            </a:r>
          </a:p>
          <a:p>
            <a:pPr marL="1752600" lvl="3" indent="-381000">
              <a:spcBef>
                <a:spcPct val="20000"/>
              </a:spcBef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Casa modelo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5175"/>
            <a:ext cx="4356100" cy="1139825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>MATRIZ PORTER</a:t>
            </a:r>
            <a:r>
              <a:rPr lang="es-ES">
                <a:solidFill>
                  <a:srgbClr val="99CCFF"/>
                </a:solidFill>
              </a:rPr>
              <a:t> </a:t>
            </a:r>
          </a:p>
        </p:txBody>
      </p:sp>
      <p:pic>
        <p:nvPicPr>
          <p:cNvPr id="1792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775"/>
            <a:ext cx="9144000" cy="5229225"/>
          </a:xfrm>
          <a:prstGeom prst="rect">
            <a:avLst/>
          </a:prstGeom>
          <a:noFill/>
        </p:spPr>
      </p:pic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3203575" y="2276475"/>
            <a:ext cx="1871663" cy="36671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0350"/>
            <a:ext cx="8229600" cy="1139825"/>
          </a:xfrm>
        </p:spPr>
        <p:txBody>
          <a:bodyPr/>
          <a:lstStyle/>
          <a:p>
            <a:r>
              <a:rPr lang="es-ES" b="1">
                <a:solidFill>
                  <a:schemeClr val="tx1"/>
                </a:solidFill>
              </a:rPr>
              <a:t>INTRODUCCIÓN 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743200"/>
            <a:ext cx="8077200" cy="41148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CC6600"/>
              </a:buClr>
              <a:buSzPct val="50000"/>
              <a:buFontTx/>
              <a:buNone/>
            </a:pPr>
            <a:endParaRPr lang="es-ES" sz="1200"/>
          </a:p>
          <a:p>
            <a:pPr>
              <a:lnSpc>
                <a:spcPct val="80000"/>
              </a:lnSpc>
              <a:buClr>
                <a:srgbClr val="CC6600"/>
              </a:buClr>
              <a:buSzPct val="50000"/>
            </a:pPr>
            <a:r>
              <a:rPr lang="es-ES" sz="3600">
                <a:solidFill>
                  <a:schemeClr val="bg1"/>
                </a:solidFill>
              </a:rPr>
              <a:t>Implementación de una Promotora  Inmobiliaria llamada “Paraíso del Mar” </a:t>
            </a:r>
          </a:p>
          <a:p>
            <a:pPr>
              <a:lnSpc>
                <a:spcPct val="80000"/>
              </a:lnSpc>
              <a:buSzPct val="50000"/>
              <a:buFontTx/>
              <a:buNone/>
            </a:pPr>
            <a:endParaRPr lang="es-ES" sz="1200">
              <a:solidFill>
                <a:schemeClr val="bg1"/>
              </a:solidFill>
            </a:endParaRPr>
          </a:p>
          <a:p>
            <a:pPr lvl="1">
              <a:lnSpc>
                <a:spcPct val="80000"/>
              </a:lnSpc>
              <a:buSzPct val="50000"/>
              <a:buFont typeface="Wingdings" pitchFamily="2" charset="2"/>
              <a:buNone/>
            </a:pPr>
            <a:r>
              <a:rPr lang="es-ES" sz="3600">
                <a:solidFill>
                  <a:schemeClr val="bg1"/>
                </a:solidFill>
              </a:rPr>
              <a:t>		Intermediaria entre: </a:t>
            </a:r>
          </a:p>
          <a:p>
            <a:pPr lvl="3">
              <a:lnSpc>
                <a:spcPct val="80000"/>
              </a:lnSpc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Constructoras</a:t>
            </a:r>
          </a:p>
          <a:p>
            <a:pPr lvl="3">
              <a:lnSpc>
                <a:spcPct val="80000"/>
              </a:lnSpc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Instituciones financieras</a:t>
            </a:r>
          </a:p>
          <a:p>
            <a:pPr lvl="3">
              <a:lnSpc>
                <a:spcPct val="80000"/>
              </a:lnSpc>
              <a:buClr>
                <a:srgbClr val="CC6600"/>
              </a:buClr>
              <a:buFont typeface="Wingdings" pitchFamily="2" charset="2"/>
              <a:buChar char="ü"/>
            </a:pPr>
            <a:r>
              <a:rPr lang="es-ES" sz="2800">
                <a:solidFill>
                  <a:schemeClr val="bg1"/>
                </a:solidFill>
              </a:rPr>
              <a:t>	Clientes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s-ES" sz="3600">
              <a:solidFill>
                <a:schemeClr val="bg1"/>
              </a:solidFill>
            </a:endParaRP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1979613" y="404813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468313" y="1916113"/>
            <a:ext cx="28082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FINALIDAD</a:t>
            </a:r>
            <a:endParaRPr lang="es-ES" sz="3000" b="1"/>
          </a:p>
        </p:txBody>
      </p:sp>
      <p:pic>
        <p:nvPicPr>
          <p:cNvPr id="1525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122555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258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333375"/>
            <a:ext cx="13271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052513"/>
            <a:ext cx="8229600" cy="1139825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>MATRIZ IMPORTANCIA RESULTADOS</a:t>
            </a:r>
          </a:p>
        </p:txBody>
      </p:sp>
      <p:graphicFrame>
        <p:nvGraphicFramePr>
          <p:cNvPr id="18022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-566738" y="2590800"/>
          <a:ext cx="4648201" cy="2224088"/>
        </p:xfrm>
        <a:graphic>
          <a:graphicData uri="http://schemas.openxmlformats.org/presentationml/2006/ole">
            <p:oleObj spid="_x0000_s180227" name="Documento" r:id="rId3" imgW="5266642" imgH="1946041" progId="Word.Document.8">
              <p:embed/>
            </p:oleObj>
          </a:graphicData>
        </a:graphic>
      </p:graphicFrame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graphicFrame>
        <p:nvGraphicFramePr>
          <p:cNvPr id="180229" name="Object 5"/>
          <p:cNvGraphicFramePr>
            <a:graphicFrameLocks noChangeAspect="1"/>
          </p:cNvGraphicFramePr>
          <p:nvPr/>
        </p:nvGraphicFramePr>
        <p:xfrm>
          <a:off x="3638550" y="2362200"/>
          <a:ext cx="5410200" cy="2879725"/>
        </p:xfrm>
        <a:graphic>
          <a:graphicData uri="http://schemas.openxmlformats.org/presentationml/2006/ole">
            <p:oleObj spid="_x0000_s180229" name="Hoja de cálculo" r:id="rId4" imgW="5762863" imgH="3067288" progId="Excel.Sheet.8">
              <p:embed/>
            </p:oleObj>
          </a:graphicData>
        </a:graphic>
      </p:graphicFrame>
      <p:sp>
        <p:nvSpPr>
          <p:cNvPr id="180230" name="Line 6"/>
          <p:cNvSpPr>
            <a:spLocks noChangeShapeType="1"/>
          </p:cNvSpPr>
          <p:nvPr/>
        </p:nvSpPr>
        <p:spPr bwMode="auto">
          <a:xfrm>
            <a:off x="6629400" y="2952750"/>
            <a:ext cx="0" cy="2286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0231" name="Line 7"/>
          <p:cNvSpPr>
            <a:spLocks noChangeShapeType="1"/>
          </p:cNvSpPr>
          <p:nvPr/>
        </p:nvSpPr>
        <p:spPr bwMode="auto">
          <a:xfrm>
            <a:off x="4953000" y="4267200"/>
            <a:ext cx="3124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ChangeArrowheads="1"/>
          </p:cNvSpPr>
          <p:nvPr/>
        </p:nvSpPr>
        <p:spPr bwMode="auto">
          <a:xfrm>
            <a:off x="0" y="1268413"/>
            <a:ext cx="601186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ES" sz="3000" b="1"/>
              <a:t>MATRIZ IMPLICACIÓN FCB</a:t>
            </a:r>
          </a:p>
        </p:txBody>
      </p:sp>
      <p:sp>
        <p:nvSpPr>
          <p:cNvPr id="181251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DE MERCADEO</a:t>
            </a:r>
          </a:p>
        </p:txBody>
      </p:sp>
      <p:pic>
        <p:nvPicPr>
          <p:cNvPr id="1812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2349500"/>
            <a:ext cx="5334000" cy="3190875"/>
          </a:xfrm>
          <a:prstGeom prst="rect">
            <a:avLst/>
          </a:prstGeom>
          <a:noFill/>
        </p:spPr>
      </p:pic>
      <p:sp>
        <p:nvSpPr>
          <p:cNvPr id="181253" name="Text Box 5"/>
          <p:cNvSpPr txBox="1">
            <a:spLocks noChangeArrowheads="1"/>
          </p:cNvSpPr>
          <p:nvPr/>
        </p:nvSpPr>
        <p:spPr bwMode="auto">
          <a:xfrm>
            <a:off x="1692275" y="2420938"/>
            <a:ext cx="360363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800" b="1">
                <a:solidFill>
                  <a:schemeClr val="bg1"/>
                </a:solidFill>
                <a:latin typeface="Arial" charset="0"/>
              </a:rPr>
              <a:t>IMPLICACIÓN</a:t>
            </a:r>
            <a:endParaRPr lang="es-ES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1254" name="Text Box 6"/>
          <p:cNvSpPr txBox="1">
            <a:spLocks noChangeArrowheads="1"/>
          </p:cNvSpPr>
          <p:nvPr/>
        </p:nvSpPr>
        <p:spPr bwMode="auto">
          <a:xfrm>
            <a:off x="2209800" y="2565400"/>
            <a:ext cx="346075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500" b="1">
                <a:solidFill>
                  <a:schemeClr val="bg1"/>
                </a:solidFill>
                <a:latin typeface="Arial" charset="0"/>
              </a:rPr>
              <a:t>FUERTE</a:t>
            </a:r>
          </a:p>
          <a:p>
            <a:pPr>
              <a:spcBef>
                <a:spcPct val="50000"/>
              </a:spcBef>
            </a:pPr>
            <a:endParaRPr lang="es-MX" sz="1500" b="1">
              <a:solidFill>
                <a:schemeClr val="bg1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s-MX" sz="1500" b="1">
                <a:solidFill>
                  <a:schemeClr val="bg1"/>
                </a:solidFill>
                <a:latin typeface="Arial" charset="0"/>
              </a:rPr>
              <a:t>DÉBIL</a:t>
            </a:r>
            <a:endParaRPr lang="es-ES" sz="15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812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5661025"/>
            <a:ext cx="1390650" cy="704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CC6600"/>
              </a:buClr>
            </a:pPr>
            <a:r>
              <a:rPr lang="es-MX" sz="3000" b="1"/>
              <a:t>LOCALIZACIÓN</a:t>
            </a:r>
            <a:endParaRPr lang="es-ES" sz="3000" b="1"/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TÉCNICO</a:t>
            </a:r>
          </a:p>
        </p:txBody>
      </p:sp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2708275"/>
            <a:ext cx="3600450" cy="3529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415" name="Group 31"/>
          <p:cNvGraphicFramePr>
            <a:graphicFrameLocks noGrp="1"/>
          </p:cNvGraphicFramePr>
          <p:nvPr>
            <p:ph idx="1"/>
          </p:nvPr>
        </p:nvGraphicFramePr>
        <p:xfrm>
          <a:off x="1020763" y="2819400"/>
          <a:ext cx="7010400" cy="3657600"/>
        </p:xfrm>
        <a:graphic>
          <a:graphicData uri="http://schemas.openxmlformats.org/drawingml/2006/table">
            <a:tbl>
              <a:tblPr/>
              <a:tblGrid>
                <a:gridCol w="3271837"/>
                <a:gridCol w="2171700"/>
                <a:gridCol w="1566863"/>
              </a:tblGrid>
              <a:tr h="506413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USOS DE SUELO PARAÍSO DEL MAR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085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 DESCRIPCIÓN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 SEGÚN </a:t>
                      </a:r>
                      <a:b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</a:b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MUNICIPIO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 PARAÍSO DEL MAR 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Viviendas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60%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20,100.00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 Área de Circulación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20%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6,700.00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 Áreas Verdes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20%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6,700.00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TOTAL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100%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MS Mincho" pitchFamily="49" charset="-128"/>
                        </a:rPr>
                        <a:t>33,500.00</a:t>
                      </a:r>
                      <a:endParaRPr kumimoji="0" lang="es-E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413" name="Text Box 29"/>
          <p:cNvSpPr txBox="1">
            <a:spLocks noChangeArrowheads="1"/>
          </p:cNvSpPr>
          <p:nvPr/>
        </p:nvSpPr>
        <p:spPr bwMode="auto">
          <a:xfrm>
            <a:off x="179388" y="188913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TÉCNICO</a:t>
            </a:r>
          </a:p>
        </p:txBody>
      </p:sp>
      <p:sp>
        <p:nvSpPr>
          <p:cNvPr id="144414" name="Text Box 30"/>
          <p:cNvSpPr txBox="1">
            <a:spLocks noChangeArrowheads="1"/>
          </p:cNvSpPr>
          <p:nvPr/>
        </p:nvSpPr>
        <p:spPr bwMode="auto">
          <a:xfrm>
            <a:off x="684213" y="1700213"/>
            <a:ext cx="2663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SUELO</a:t>
            </a:r>
            <a:endParaRPr lang="es-ES" sz="3000" b="1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25538"/>
            <a:ext cx="3384550" cy="1139825"/>
          </a:xfrm>
        </p:spPr>
        <p:txBody>
          <a:bodyPr/>
          <a:lstStyle/>
          <a:p>
            <a:pPr marL="838200" indent="-838200"/>
            <a:r>
              <a:rPr lang="es-ES" sz="3000" b="1">
                <a:solidFill>
                  <a:schemeClr val="tx1"/>
                </a:solidFill>
              </a:rPr>
              <a:t>URBANIZACIÓN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2327275"/>
            <a:ext cx="8229600" cy="4530725"/>
          </a:xfrm>
        </p:spPr>
        <p:txBody>
          <a:bodyPr/>
          <a:lstStyle/>
          <a:p>
            <a:pPr marL="609600" indent="-609600">
              <a:buClr>
                <a:srgbClr val="CC6600"/>
              </a:buClr>
            </a:pPr>
            <a:r>
              <a:rPr lang="es-ES" sz="2800">
                <a:solidFill>
                  <a:srgbClr val="FFFFFF"/>
                </a:solidFill>
              </a:rPr>
              <a:t>Levantamiento topográfico</a:t>
            </a:r>
          </a:p>
          <a:p>
            <a:pPr marL="609600" indent="-609600">
              <a:buClr>
                <a:srgbClr val="CC6600"/>
              </a:buClr>
            </a:pPr>
            <a:r>
              <a:rPr lang="es-ES" sz="2800">
                <a:solidFill>
                  <a:srgbClr val="FFFFFF"/>
                </a:solidFill>
              </a:rPr>
              <a:t>Trámites municipales</a:t>
            </a:r>
          </a:p>
          <a:p>
            <a:pPr marL="609600" indent="-609600">
              <a:buClr>
                <a:srgbClr val="CC6600"/>
              </a:buClr>
            </a:pPr>
            <a:r>
              <a:rPr lang="es-ES" sz="2800">
                <a:solidFill>
                  <a:srgbClr val="FFFFFF"/>
                </a:solidFill>
              </a:rPr>
              <a:t>Movimiento de Tierras</a:t>
            </a:r>
          </a:p>
          <a:p>
            <a:pPr marL="609600" indent="-609600">
              <a:buClr>
                <a:srgbClr val="CC6600"/>
              </a:buClr>
            </a:pPr>
            <a:r>
              <a:rPr lang="es-ES" sz="2800">
                <a:solidFill>
                  <a:srgbClr val="FFFFFF"/>
                </a:solidFill>
              </a:rPr>
              <a:t>Cerramiento</a:t>
            </a:r>
          </a:p>
          <a:p>
            <a:pPr marL="609600" indent="-609600">
              <a:buClr>
                <a:srgbClr val="CC6600"/>
              </a:buClr>
            </a:pPr>
            <a:r>
              <a:rPr lang="es-ES" sz="2800">
                <a:solidFill>
                  <a:srgbClr val="FFFFFF"/>
                </a:solidFill>
              </a:rPr>
              <a:t>Instalación de servicios básicos</a:t>
            </a:r>
          </a:p>
          <a:p>
            <a:pPr marL="609600" indent="-609600">
              <a:buClr>
                <a:srgbClr val="CC6600"/>
              </a:buClr>
            </a:pPr>
            <a:r>
              <a:rPr lang="es-ES" sz="2800">
                <a:solidFill>
                  <a:srgbClr val="FFFFFF"/>
                </a:solidFill>
              </a:rPr>
              <a:t>Construcción de aceras y calles, pavimentación, 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TÉCNICO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-190500" y="1052513"/>
            <a:ext cx="9505950" cy="1139825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>DENSIDAD POBLACIONAL DEL PROYECTO </a:t>
            </a:r>
          </a:p>
        </p:txBody>
      </p:sp>
      <p:sp>
        <p:nvSpPr>
          <p:cNvPr id="147459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TÉCNICO</a:t>
            </a:r>
          </a:p>
        </p:txBody>
      </p:sp>
      <p:pic>
        <p:nvPicPr>
          <p:cNvPr id="147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2852738"/>
            <a:ext cx="5265738" cy="266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3586163" y="193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0254" name="Object 14"/>
          <p:cNvGraphicFramePr>
            <a:graphicFrameLocks noChangeAspect="1"/>
          </p:cNvGraphicFramePr>
          <p:nvPr/>
        </p:nvGraphicFramePr>
        <p:xfrm>
          <a:off x="381000" y="914400"/>
          <a:ext cx="4883150" cy="3286125"/>
        </p:xfrm>
        <a:graphic>
          <a:graphicData uri="http://schemas.openxmlformats.org/presentationml/2006/ole">
            <p:oleObj spid="_x0000_s10254" name="Imagen de mapa de bits" r:id="rId3" imgW="2333333" imgH="1571844" progId="Paint.Picture">
              <p:embed/>
            </p:oleObj>
          </a:graphicData>
        </a:graphic>
      </p:graphicFrame>
      <p:graphicFrame>
        <p:nvGraphicFramePr>
          <p:cNvPr id="10255" name="Object 15"/>
          <p:cNvGraphicFramePr>
            <a:graphicFrameLocks noChangeAspect="1"/>
          </p:cNvGraphicFramePr>
          <p:nvPr/>
        </p:nvGraphicFramePr>
        <p:xfrm>
          <a:off x="5492750" y="914400"/>
          <a:ext cx="3505200" cy="5943600"/>
        </p:xfrm>
        <a:graphic>
          <a:graphicData uri="http://schemas.openxmlformats.org/presentationml/2006/ole">
            <p:oleObj spid="_x0000_s10255" r:id="rId4" imgW="1971950" imgH="2980952" progId="Paint.Picture">
              <p:embed/>
            </p:oleObj>
          </a:graphicData>
        </a:graphic>
      </p:graphicFrame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838200" y="4495800"/>
            <a:ext cx="7769225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C6600"/>
              </a:buClr>
              <a:buFontTx/>
              <a:buChar char="•"/>
            </a:pPr>
            <a:r>
              <a:rPr lang="es-MX" sz="2800" b="1">
                <a:solidFill>
                  <a:srgbClr val="FFFFFF"/>
                </a:solidFill>
              </a:rPr>
              <a:t>CORALES</a:t>
            </a:r>
            <a:endParaRPr lang="es-ES" sz="2800" b="1">
              <a:solidFill>
                <a:srgbClr val="FFFFFF"/>
              </a:solidFill>
            </a:endParaRPr>
          </a:p>
          <a:p>
            <a:pPr marL="1428750" lvl="1" indent="-285750">
              <a:lnSpc>
                <a:spcPct val="90000"/>
              </a:lnSpc>
              <a:spcBef>
                <a:spcPct val="20000"/>
              </a:spcBef>
              <a:buClr>
                <a:srgbClr val="CC6600"/>
              </a:buClr>
              <a:buFont typeface="Wingdings" pitchFamily="2" charset="2"/>
              <a:buChar char="ü"/>
            </a:pPr>
            <a:r>
              <a:rPr lang="es-ES" b="1">
                <a:solidFill>
                  <a:srgbClr val="FFFFFF"/>
                </a:solidFill>
              </a:rPr>
              <a:t>2 dormitorios</a:t>
            </a:r>
          </a:p>
          <a:p>
            <a:pPr marL="1428750" lvl="1" indent="-285750">
              <a:lnSpc>
                <a:spcPct val="90000"/>
              </a:lnSpc>
              <a:spcBef>
                <a:spcPct val="20000"/>
              </a:spcBef>
              <a:buClr>
                <a:srgbClr val="CC6600"/>
              </a:buClr>
              <a:buFont typeface="Wingdings" pitchFamily="2" charset="2"/>
              <a:buChar char="ü"/>
            </a:pPr>
            <a:r>
              <a:rPr lang="es-ES" b="1">
                <a:solidFill>
                  <a:srgbClr val="FFFFFF"/>
                </a:solidFill>
              </a:rPr>
              <a:t>1 baño</a:t>
            </a:r>
          </a:p>
          <a:p>
            <a:pPr marL="1428750" lvl="1" indent="-285750">
              <a:lnSpc>
                <a:spcPct val="90000"/>
              </a:lnSpc>
              <a:spcBef>
                <a:spcPct val="20000"/>
              </a:spcBef>
              <a:buClr>
                <a:srgbClr val="CC6600"/>
              </a:buClr>
              <a:buFont typeface="Wingdings" pitchFamily="2" charset="2"/>
              <a:buChar char="ü"/>
            </a:pPr>
            <a:r>
              <a:rPr lang="es-ES" b="1">
                <a:solidFill>
                  <a:srgbClr val="FFFFFF"/>
                </a:solidFill>
              </a:rPr>
              <a:t>1 planta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442075" y="463550"/>
            <a:ext cx="1903413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ES" sz="2800" b="1"/>
              <a:t>CORALES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0" y="0"/>
            <a:ext cx="89646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MODELOS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586163" y="193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3320" name="Object 8"/>
          <p:cNvGraphicFramePr>
            <a:graphicFrameLocks noChangeAspect="1"/>
          </p:cNvGraphicFramePr>
          <p:nvPr/>
        </p:nvGraphicFramePr>
        <p:xfrm>
          <a:off x="84138" y="949325"/>
          <a:ext cx="4343400" cy="3300413"/>
        </p:xfrm>
        <a:graphic>
          <a:graphicData uri="http://schemas.openxmlformats.org/presentationml/2006/ole">
            <p:oleObj spid="_x0000_s13320" name="Imagen de mapa de bits" r:id="rId3" imgW="2457143" imgH="1867161" progId="Paint.Picture">
              <p:embed/>
            </p:oleObj>
          </a:graphicData>
        </a:graphic>
      </p:graphicFrame>
      <p:graphicFrame>
        <p:nvGraphicFramePr>
          <p:cNvPr id="13321" name="Object 9"/>
          <p:cNvGraphicFramePr>
            <a:graphicFrameLocks noChangeAspect="1"/>
          </p:cNvGraphicFramePr>
          <p:nvPr/>
        </p:nvGraphicFramePr>
        <p:xfrm>
          <a:off x="4495800" y="963613"/>
          <a:ext cx="4648200" cy="5791200"/>
        </p:xfrm>
        <a:graphic>
          <a:graphicData uri="http://schemas.openxmlformats.org/presentationml/2006/ole">
            <p:oleObj spid="_x0000_s13321" r:id="rId4" imgW="4734586" imgH="3552381" progId="Paint.Picture">
              <p:embed/>
            </p:oleObj>
          </a:graphicData>
        </a:graphic>
      </p:graphicFrame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209550" y="4495800"/>
            <a:ext cx="7769225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C6600"/>
              </a:buClr>
              <a:buFontTx/>
              <a:buChar char="•"/>
            </a:pPr>
            <a:r>
              <a:rPr lang="es-MX" sz="2800" b="1">
                <a:solidFill>
                  <a:srgbClr val="FFFFFF"/>
                </a:solidFill>
              </a:rPr>
              <a:t>ESTRELLA MARINA</a:t>
            </a:r>
            <a:endParaRPr lang="es-ES" sz="2800" b="1">
              <a:solidFill>
                <a:srgbClr val="FFFFFF"/>
              </a:solidFill>
            </a:endParaRPr>
          </a:p>
          <a:p>
            <a:pPr marL="1428750" lvl="1" indent="-285750">
              <a:lnSpc>
                <a:spcPct val="90000"/>
              </a:lnSpc>
              <a:spcBef>
                <a:spcPct val="20000"/>
              </a:spcBef>
              <a:buClr>
                <a:srgbClr val="CC6600"/>
              </a:buClr>
              <a:buFont typeface="Wingdings" pitchFamily="2" charset="2"/>
              <a:buChar char="ü"/>
            </a:pPr>
            <a:r>
              <a:rPr lang="es-ES" b="1">
                <a:solidFill>
                  <a:srgbClr val="FFFFFF"/>
                </a:solidFill>
              </a:rPr>
              <a:t>3 dormitorios</a:t>
            </a:r>
          </a:p>
          <a:p>
            <a:pPr marL="1428750" lvl="1" indent="-285750">
              <a:lnSpc>
                <a:spcPct val="90000"/>
              </a:lnSpc>
              <a:spcBef>
                <a:spcPct val="20000"/>
              </a:spcBef>
              <a:buClr>
                <a:srgbClr val="CC6600"/>
              </a:buClr>
              <a:buFont typeface="Wingdings" pitchFamily="2" charset="2"/>
              <a:buChar char="ü"/>
            </a:pPr>
            <a:r>
              <a:rPr lang="es-ES" b="1">
                <a:solidFill>
                  <a:srgbClr val="FFFFFF"/>
                </a:solidFill>
              </a:rPr>
              <a:t>2 baños</a:t>
            </a:r>
          </a:p>
          <a:p>
            <a:pPr marL="1428750" lvl="1" indent="-285750">
              <a:lnSpc>
                <a:spcPct val="90000"/>
              </a:lnSpc>
              <a:spcBef>
                <a:spcPct val="20000"/>
              </a:spcBef>
              <a:buClr>
                <a:srgbClr val="CC6600"/>
              </a:buClr>
              <a:buFont typeface="Wingdings" pitchFamily="2" charset="2"/>
              <a:buChar char="ü"/>
            </a:pPr>
            <a:r>
              <a:rPr lang="es-ES" b="1">
                <a:solidFill>
                  <a:srgbClr val="FFFFFF"/>
                </a:solidFill>
              </a:rPr>
              <a:t>2 plantas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-160338" y="-61913"/>
            <a:ext cx="8964613" cy="76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 MODELOS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5287963" y="539750"/>
            <a:ext cx="36703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ES" sz="2800" b="1"/>
              <a:t>ESTRELLA MARINA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881063" y="0"/>
            <a:ext cx="7772400" cy="1143000"/>
          </a:xfrm>
        </p:spPr>
        <p:txBody>
          <a:bodyPr/>
          <a:lstStyle/>
          <a:p>
            <a:r>
              <a:rPr lang="es-ES" b="1">
                <a:solidFill>
                  <a:schemeClr val="tx1"/>
                </a:solidFill>
              </a:rPr>
              <a:t>PLANO URBANÍSTISCO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586163" y="193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205038" y="1652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2200275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7075" y="1136650"/>
            <a:ext cx="76962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s-ES" sz="4000" b="1">
                <a:solidFill>
                  <a:schemeClr val="tx1"/>
                </a:solidFill>
              </a:rPr>
              <a:t>ESPECIFICACIONES </a:t>
            </a:r>
            <a:br>
              <a:rPr lang="es-ES" sz="4000" b="1">
                <a:solidFill>
                  <a:schemeClr val="tx1"/>
                </a:solidFill>
              </a:rPr>
            </a:br>
            <a:r>
              <a:rPr lang="es-ES" sz="4000" b="1">
                <a:solidFill>
                  <a:schemeClr val="tx1"/>
                </a:solidFill>
              </a:rPr>
              <a:t>TÉCNICAS</a:t>
            </a:r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>
            <p:ph idx="1"/>
          </p:nvPr>
        </p:nvGraphicFramePr>
        <p:xfrm>
          <a:off x="1143000" y="1162050"/>
          <a:ext cx="5622925" cy="5695950"/>
        </p:xfrm>
        <a:graphic>
          <a:graphicData uri="http://schemas.openxmlformats.org/presentationml/2006/ole">
            <p:oleObj spid="_x0000_s23558" name="Documento" r:id="rId3" imgW="5396874" imgH="5467415" progId="Word.Document.8">
              <p:embed/>
            </p:oleObj>
          </a:graphicData>
        </a:graphic>
      </p:graphicFrame>
      <p:sp>
        <p:nvSpPr>
          <p:cNvPr id="23559" name="Text Box 7"/>
          <p:cNvSpPr txBox="1">
            <a:spLocks noChangeArrowheads="1"/>
          </p:cNvSpPr>
          <p:nvPr/>
        </p:nvSpPr>
        <p:spPr bwMode="auto">
          <a:xfrm rot="-20053127">
            <a:off x="6948488" y="2997200"/>
            <a:ext cx="2016125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/>
              <a:t>ACABADOS BÁSICOS</a:t>
            </a:r>
            <a:endParaRPr lang="es-ES" b="1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>
            <a:off x="6948488" y="3716338"/>
            <a:ext cx="7191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27088" y="1981200"/>
            <a:ext cx="8316912" cy="4114800"/>
          </a:xfrm>
          <a:ln/>
        </p:spPr>
        <p:txBody>
          <a:bodyPr/>
          <a:lstStyle/>
          <a:p>
            <a:pPr>
              <a:lnSpc>
                <a:spcPct val="80000"/>
              </a:lnSpc>
              <a:buClr>
                <a:srgbClr val="CC6600"/>
              </a:buClr>
              <a:buSzPct val="65000"/>
            </a:pPr>
            <a:r>
              <a:rPr lang="es-ES" sz="3600" b="1"/>
              <a:t>Primer producto de lanzamiento</a:t>
            </a:r>
            <a:r>
              <a:rPr lang="es-ES" sz="3600" b="1">
                <a:solidFill>
                  <a:schemeClr val="bg1"/>
                </a:solidFill>
              </a:rPr>
              <a:t>: </a:t>
            </a:r>
          </a:p>
          <a:p>
            <a:pPr>
              <a:lnSpc>
                <a:spcPct val="80000"/>
              </a:lnSpc>
              <a:buClr>
                <a:srgbClr val="CC6600"/>
              </a:buClr>
              <a:buSzPct val="65000"/>
              <a:buFontTx/>
              <a:buNone/>
            </a:pPr>
            <a:endParaRPr lang="es-ES" sz="3600" b="1">
              <a:solidFill>
                <a:schemeClr val="bg1"/>
              </a:solidFill>
            </a:endParaRPr>
          </a:p>
          <a:p>
            <a:pPr lvl="3">
              <a:lnSpc>
                <a:spcPct val="80000"/>
              </a:lnSpc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 sz="3600">
                <a:solidFill>
                  <a:schemeClr val="bg1"/>
                </a:solidFill>
              </a:rPr>
              <a:t> Urbanización privada</a:t>
            </a:r>
          </a:p>
          <a:p>
            <a:pPr lvl="3">
              <a:lnSpc>
                <a:spcPct val="80000"/>
              </a:lnSpc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 sz="3600">
                <a:solidFill>
                  <a:schemeClr val="bg1"/>
                </a:solidFill>
              </a:rPr>
              <a:t>	Localizada en la Ruta del Sol</a:t>
            </a:r>
          </a:p>
          <a:p>
            <a:pPr lvl="3">
              <a:lnSpc>
                <a:spcPct val="80000"/>
              </a:lnSpc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 sz="3600">
                <a:solidFill>
                  <a:schemeClr val="bg1"/>
                </a:solidFill>
              </a:rPr>
              <a:t> Denominada:</a:t>
            </a:r>
          </a:p>
          <a:p>
            <a:pPr lvl="3">
              <a:lnSpc>
                <a:spcPct val="80000"/>
              </a:lnSpc>
              <a:buClr>
                <a:srgbClr val="CC6600"/>
              </a:buClr>
              <a:buSzPct val="65000"/>
              <a:buFont typeface="Wingdings" pitchFamily="2" charset="2"/>
              <a:buNone/>
            </a:pPr>
            <a:endParaRPr lang="es-ES" sz="360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" sz="3600">
              <a:solidFill>
                <a:schemeClr val="bg1"/>
              </a:solidFill>
            </a:endParaRPr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3276600" y="5084763"/>
            <a:ext cx="345757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500" b="1">
                <a:effectLst>
                  <a:outerShdw blurRad="38100" dist="38100" dir="2700000" algn="tl">
                    <a:srgbClr val="C0C0C0"/>
                  </a:outerShdw>
                </a:effectLst>
              </a:rPr>
              <a:t>“PARAÍSO DEL MAR”</a:t>
            </a:r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611188" y="26035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INTRODUCCIÓN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720725" y="660400"/>
            <a:ext cx="7704138" cy="1081088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ACABADOS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684213" y="1916113"/>
            <a:ext cx="25193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 u="sng"/>
              <a:t>TIPO “A”</a:t>
            </a:r>
            <a:endParaRPr lang="es-ES" b="1" u="sng"/>
          </a:p>
        </p:txBody>
      </p:sp>
      <p:graphicFrame>
        <p:nvGraphicFramePr>
          <p:cNvPr id="16397" name="Object 13"/>
          <p:cNvGraphicFramePr>
            <a:graphicFrameLocks noChangeAspect="1"/>
          </p:cNvGraphicFramePr>
          <p:nvPr>
            <p:ph idx="1"/>
          </p:nvPr>
        </p:nvGraphicFramePr>
        <p:xfrm>
          <a:off x="1219200" y="2590800"/>
          <a:ext cx="6988175" cy="2720975"/>
        </p:xfrm>
        <a:graphic>
          <a:graphicData uri="http://schemas.openxmlformats.org/presentationml/2006/ole">
            <p:oleObj spid="_x0000_s16397" name="Documento" r:id="rId3" imgW="5320034" imgH="207165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720725" y="660400"/>
            <a:ext cx="7704138" cy="1081088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ACABADOS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684213" y="1916113"/>
            <a:ext cx="25193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 u="sng"/>
              <a:t>TIPO “B”</a:t>
            </a:r>
            <a:endParaRPr lang="es-ES" b="1" u="sng"/>
          </a:p>
        </p:txBody>
      </p:sp>
      <p:graphicFrame>
        <p:nvGraphicFramePr>
          <p:cNvPr id="24585" name="Object 9"/>
          <p:cNvGraphicFramePr>
            <a:graphicFrameLocks noChangeAspect="1"/>
          </p:cNvGraphicFramePr>
          <p:nvPr>
            <p:ph idx="1"/>
          </p:nvPr>
        </p:nvGraphicFramePr>
        <p:xfrm>
          <a:off x="1619250" y="2416175"/>
          <a:ext cx="6769100" cy="3140075"/>
        </p:xfrm>
        <a:graphic>
          <a:graphicData uri="http://schemas.openxmlformats.org/presentationml/2006/ole">
            <p:oleObj spid="_x0000_s24585" name="Documento" r:id="rId3" imgW="5310293" imgH="246395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39750" y="1557338"/>
            <a:ext cx="2519363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SUPUESTOS</a:t>
            </a:r>
            <a:endParaRPr lang="es-ES" sz="3000" b="1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187450" y="2420938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CC6600"/>
              </a:buClr>
            </a:pPr>
            <a:r>
              <a:rPr lang="es-MX" sz="2800">
                <a:solidFill>
                  <a:schemeClr val="bg1"/>
                </a:solidFill>
              </a:rPr>
              <a:t>Escenario conservador (cambios en el mercado)</a:t>
            </a:r>
          </a:p>
          <a:p>
            <a:pPr>
              <a:lnSpc>
                <a:spcPct val="90000"/>
              </a:lnSpc>
              <a:buClr>
                <a:srgbClr val="CC6600"/>
              </a:buClr>
            </a:pPr>
            <a:r>
              <a:rPr lang="es-MX" sz="2800">
                <a:solidFill>
                  <a:schemeClr val="bg1"/>
                </a:solidFill>
              </a:rPr>
              <a:t>Se tomó como base los costos de las Especificaciones Técnicas Generales.</a:t>
            </a:r>
          </a:p>
          <a:p>
            <a:pPr>
              <a:lnSpc>
                <a:spcPct val="90000"/>
              </a:lnSpc>
              <a:buClr>
                <a:srgbClr val="CC6600"/>
              </a:buClr>
            </a:pPr>
            <a:r>
              <a:rPr lang="es-MX" sz="2800">
                <a:solidFill>
                  <a:schemeClr val="bg1"/>
                </a:solidFill>
              </a:rPr>
              <a:t>Año dividido:</a:t>
            </a:r>
          </a:p>
          <a:p>
            <a:pPr>
              <a:lnSpc>
                <a:spcPct val="90000"/>
              </a:lnSpc>
              <a:buClr>
                <a:srgbClr val="CC6600"/>
              </a:buClr>
            </a:pPr>
            <a:endParaRPr lang="es-MX" sz="280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CC6600"/>
              </a:buClr>
              <a:buFont typeface="Wingdings" pitchFamily="2" charset="2"/>
              <a:buChar char="ü"/>
            </a:pPr>
            <a:r>
              <a:rPr lang="es-MX" sz="2000">
                <a:solidFill>
                  <a:schemeClr val="bg1"/>
                </a:solidFill>
              </a:rPr>
              <a:t>Temporada alta		Diciembre a Marzo</a:t>
            </a:r>
          </a:p>
          <a:p>
            <a:pPr lvl="2">
              <a:lnSpc>
                <a:spcPct val="90000"/>
              </a:lnSpc>
              <a:buClr>
                <a:srgbClr val="CC6600"/>
              </a:buClr>
              <a:buFont typeface="Wingdings" pitchFamily="2" charset="2"/>
              <a:buNone/>
            </a:pPr>
            <a:r>
              <a:rPr lang="es-MX" sz="2000">
                <a:solidFill>
                  <a:schemeClr val="bg1"/>
                </a:solidFill>
              </a:rPr>
              <a:t>				Venta: 4 viviendas x vendedor</a:t>
            </a:r>
          </a:p>
          <a:p>
            <a:pPr lvl="2">
              <a:lnSpc>
                <a:spcPct val="90000"/>
              </a:lnSpc>
              <a:buClr>
                <a:srgbClr val="CC6600"/>
              </a:buClr>
              <a:buFont typeface="Wingdings" pitchFamily="2" charset="2"/>
              <a:buChar char="ü"/>
            </a:pPr>
            <a:endParaRPr lang="es-MX" sz="200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CC6600"/>
              </a:buClr>
              <a:buFont typeface="Wingdings" pitchFamily="2" charset="2"/>
              <a:buChar char="ü"/>
            </a:pPr>
            <a:r>
              <a:rPr lang="es-MX" sz="2000">
                <a:solidFill>
                  <a:schemeClr val="bg1"/>
                </a:solidFill>
              </a:rPr>
              <a:t>Temporada baja	Abril a Noviembre </a:t>
            </a:r>
          </a:p>
          <a:p>
            <a:pPr lvl="2">
              <a:lnSpc>
                <a:spcPct val="90000"/>
              </a:lnSpc>
              <a:buClr>
                <a:srgbClr val="CC6600"/>
              </a:buClr>
              <a:buFont typeface="Wingdings" pitchFamily="2" charset="2"/>
              <a:buNone/>
            </a:pPr>
            <a:r>
              <a:rPr lang="es-MX" sz="2000">
                <a:solidFill>
                  <a:schemeClr val="bg1"/>
                </a:solidFill>
              </a:rPr>
              <a:t>			 	Venta: 2 viviendas x vendedor</a:t>
            </a:r>
            <a:endParaRPr lang="es-ES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graphicFrame>
        <p:nvGraphicFramePr>
          <p:cNvPr id="32785" name="Object 17"/>
          <p:cNvGraphicFramePr>
            <a:graphicFrameLocks noChangeAspect="1"/>
          </p:cNvGraphicFramePr>
          <p:nvPr>
            <p:ph idx="1"/>
          </p:nvPr>
        </p:nvGraphicFramePr>
        <p:xfrm>
          <a:off x="0" y="3357563"/>
          <a:ext cx="7740650" cy="2798762"/>
        </p:xfrm>
        <a:graphic>
          <a:graphicData uri="http://schemas.openxmlformats.org/presentationml/2006/ole">
            <p:oleObj spid="_x0000_s32785" name="Documento" r:id="rId3" imgW="5310293" imgH="1811794" progId="Word.Document.8">
              <p:embed/>
            </p:oleObj>
          </a:graphicData>
        </a:graphic>
      </p:graphicFrame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2195513" y="2492375"/>
            <a:ext cx="43211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2514600" y="2597150"/>
            <a:ext cx="4392613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 b="1"/>
              <a:t>VENTAS PROMEDIO COMPETENCIA</a:t>
            </a:r>
            <a:endParaRPr lang="es-ES" sz="2000" b="1"/>
          </a:p>
        </p:txBody>
      </p:sp>
      <p:sp>
        <p:nvSpPr>
          <p:cNvPr id="32789" name="Text Box 21"/>
          <p:cNvSpPr txBox="1">
            <a:spLocks noChangeArrowheads="1"/>
          </p:cNvSpPr>
          <p:nvPr/>
        </p:nvSpPr>
        <p:spPr bwMode="auto">
          <a:xfrm>
            <a:off x="533400" y="1752600"/>
            <a:ext cx="2519363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SUPUESTOS</a:t>
            </a:r>
            <a:endParaRPr lang="es-ES" sz="3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57400"/>
            <a:ext cx="3810000" cy="723900"/>
          </a:xfrm>
        </p:spPr>
        <p:txBody>
          <a:bodyPr/>
          <a:lstStyle/>
          <a:p>
            <a:pPr>
              <a:buClr>
                <a:srgbClr val="CC6600"/>
              </a:buClr>
              <a:buFontTx/>
              <a:buNone/>
            </a:pPr>
            <a:r>
              <a:rPr lang="es-MX" sz="2400" b="1">
                <a:solidFill>
                  <a:srgbClr val="FFFFFF"/>
                </a:solidFill>
              </a:rPr>
              <a:t>Temporada alta:</a:t>
            </a:r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2514600" y="4800600"/>
          <a:ext cx="4033838" cy="1709738"/>
        </p:xfrm>
        <a:graphic>
          <a:graphicData uri="http://schemas.openxmlformats.org/presentationml/2006/ole">
            <p:oleObj spid="_x0000_s35846" name="Hoja de cálculo" r:id="rId3" imgW="2381488" imgH="1009888" progId="Excel.Sheet.8">
              <p:embed/>
            </p:oleObj>
          </a:graphicData>
        </a:graphic>
      </p:graphicFrame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827088" y="4333875"/>
            <a:ext cx="38100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r>
              <a:rPr lang="es-MX" b="1">
                <a:solidFill>
                  <a:srgbClr val="FFFFFF"/>
                </a:solidFill>
              </a:rPr>
              <a:t>Temporada baja:</a:t>
            </a:r>
          </a:p>
          <a:p>
            <a:pPr lvl="4"/>
            <a:endParaRPr lang="es-MX" sz="1600" b="1">
              <a:solidFill>
                <a:srgbClr val="FFFFFF"/>
              </a:solidFill>
            </a:endParaRPr>
          </a:p>
          <a:p>
            <a:pPr lvl="4"/>
            <a:endParaRPr lang="es-MX" sz="1600" b="1">
              <a:solidFill>
                <a:srgbClr val="FFFFFF"/>
              </a:solidFill>
            </a:endParaRPr>
          </a:p>
        </p:txBody>
      </p:sp>
      <p:graphicFrame>
        <p:nvGraphicFramePr>
          <p:cNvPr id="35849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2286000" y="2538413"/>
          <a:ext cx="3960813" cy="1631950"/>
        </p:xfrm>
        <a:graphic>
          <a:graphicData uri="http://schemas.openxmlformats.org/presentationml/2006/ole">
            <p:oleObj spid="_x0000_s35849" name="Hoja de cálculo" r:id="rId4" imgW="2381488" imgH="981313" progId="Excel.Sheet.8">
              <p:embed/>
            </p:oleObj>
          </a:graphicData>
        </a:graphic>
      </p:graphicFrame>
      <p:sp>
        <p:nvSpPr>
          <p:cNvPr id="35850" name="AutoShape 10">
            <a:hlinkClick r:id="rId5"/>
          </p:cNvPr>
          <p:cNvSpPr>
            <a:spLocks noChangeArrowheads="1"/>
          </p:cNvSpPr>
          <p:nvPr/>
        </p:nvSpPr>
        <p:spPr bwMode="auto">
          <a:xfrm>
            <a:off x="7086600" y="3962400"/>
            <a:ext cx="792163" cy="792163"/>
          </a:xfrm>
          <a:prstGeom prst="sun">
            <a:avLst>
              <a:gd name="adj" fmla="val 25000"/>
            </a:avLst>
          </a:prstGeom>
          <a:solidFill>
            <a:srgbClr val="FF3300"/>
          </a:solidFill>
          <a:ln w="12700">
            <a:solidFill>
              <a:srgbClr val="FF66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381000" y="6491288"/>
            <a:ext cx="84836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sz="1800" b="1">
                <a:solidFill>
                  <a:srgbClr val="FF9900"/>
                </a:solidFill>
              </a:rPr>
              <a:t>Nota:  Estudio Villa Marina  Ventas 69% similares Estrella Marina y 31% a Corales.</a:t>
            </a:r>
            <a:endParaRPr lang="es-ES" sz="1800" b="1">
              <a:solidFill>
                <a:srgbClr val="FF9900"/>
              </a:solidFill>
            </a:endParaRP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33400" y="1447800"/>
            <a:ext cx="2519363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SUPUESTOS</a:t>
            </a:r>
            <a:endParaRPr lang="es-ES" sz="3000" b="1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  <a:noFill/>
          <a:ln/>
        </p:spPr>
        <p:txBody>
          <a:bodyPr anchorCtr="1"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195513" y="2492375"/>
            <a:ext cx="43211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971550" y="24923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algn="just">
              <a:lnSpc>
                <a:spcPct val="90000"/>
              </a:lnSpc>
            </a:pPr>
            <a:r>
              <a:rPr lang="es-MX" sz="2800">
                <a:solidFill>
                  <a:schemeClr val="bg1"/>
                </a:solidFill>
              </a:rPr>
              <a:t>Se realizará un convenio con alguna constructora, la cual cobrará entre un 6% a un 9% como comisión sobre el costo total de la obra.</a:t>
            </a:r>
          </a:p>
          <a:p>
            <a:pPr algn="just">
              <a:lnSpc>
                <a:spcPct val="90000"/>
              </a:lnSpc>
            </a:pPr>
            <a:endParaRPr lang="es-MX" sz="28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s-MX" sz="2800">
                <a:solidFill>
                  <a:schemeClr val="bg1"/>
                </a:solidFill>
              </a:rPr>
              <a:t>Los desembolsos a  la constructora: 30% de entrada y el 70% en cuotas mensuales hasta la entrega de la obra.</a:t>
            </a:r>
          </a:p>
          <a:p>
            <a:pPr>
              <a:lnSpc>
                <a:spcPct val="90000"/>
              </a:lnSpc>
            </a:pPr>
            <a:endParaRPr lang="es-MX" sz="2800">
              <a:solidFill>
                <a:schemeClr val="bg1"/>
              </a:solidFill>
            </a:endParaRP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539750" y="1557338"/>
            <a:ext cx="2519363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SUPUESTOS</a:t>
            </a:r>
            <a:endParaRPr lang="es-ES" sz="3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1143000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Escenario con Financiamiento:</a:t>
            </a:r>
            <a:endParaRPr lang="es-ES" sz="3000" b="1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339975" y="3141663"/>
            <a:ext cx="43211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graphicFrame>
        <p:nvGraphicFramePr>
          <p:cNvPr id="43019" name="Object 11"/>
          <p:cNvGraphicFramePr>
            <a:graphicFrameLocks noChangeAspect="1"/>
          </p:cNvGraphicFramePr>
          <p:nvPr>
            <p:ph idx="1"/>
          </p:nvPr>
        </p:nvGraphicFramePr>
        <p:xfrm>
          <a:off x="-144463" y="2514600"/>
          <a:ext cx="8131176" cy="2870200"/>
        </p:xfrm>
        <a:graphic>
          <a:graphicData uri="http://schemas.openxmlformats.org/presentationml/2006/ole">
            <p:oleObj spid="_x0000_s43019" name="Documento" r:id="rId3" imgW="5279269" imgH="1863621" progId="Word.Document.8">
              <p:embed/>
            </p:oleObj>
          </a:graphicData>
        </a:graphic>
      </p:graphicFrame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274638" y="5516563"/>
            <a:ext cx="8802687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>
                <a:solidFill>
                  <a:schemeClr val="bg1"/>
                </a:solidFill>
              </a:rPr>
              <a:t>Accionista 1:		Terreno ($737.0000)</a:t>
            </a:r>
          </a:p>
          <a:p>
            <a:r>
              <a:rPr lang="es-MX" b="1">
                <a:solidFill>
                  <a:schemeClr val="bg1"/>
                </a:solidFill>
              </a:rPr>
              <a:t>Accionista 2:		Dinero, oficina, equipos y muebles ($435.800)</a:t>
            </a: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Escenario con Financiamiento:</a:t>
            </a:r>
            <a:endParaRPr lang="es-ES" sz="3000" b="1"/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339975" y="3141663"/>
            <a:ext cx="43211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graphicFrame>
        <p:nvGraphicFramePr>
          <p:cNvPr id="44042" name="Object 10"/>
          <p:cNvGraphicFramePr>
            <a:graphicFrameLocks noChangeAspect="1"/>
          </p:cNvGraphicFramePr>
          <p:nvPr>
            <p:ph idx="1"/>
          </p:nvPr>
        </p:nvGraphicFramePr>
        <p:xfrm>
          <a:off x="-1065213" y="4800600"/>
          <a:ext cx="10920413" cy="947738"/>
        </p:xfrm>
        <a:graphic>
          <a:graphicData uri="http://schemas.openxmlformats.org/presentationml/2006/ole">
            <p:oleObj spid="_x0000_s44042" name="Documento" r:id="rId3" imgW="5266642" imgH="457447" progId="Word.Document.8">
              <p:embed/>
            </p:oleObj>
          </a:graphicData>
        </a:graphic>
      </p:graphicFrame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1331913" y="2492375"/>
            <a:ext cx="48879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>
                <a:solidFill>
                  <a:schemeClr val="bg1"/>
                </a:solidFill>
              </a:rPr>
              <a:t>Política bancaria para estos créditos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44046" name="AutoShape 14"/>
          <p:cNvSpPr>
            <a:spLocks noChangeArrowheads="1"/>
          </p:cNvSpPr>
          <p:nvPr/>
        </p:nvSpPr>
        <p:spPr bwMode="auto">
          <a:xfrm rot="-1157967">
            <a:off x="6248400" y="2667000"/>
            <a:ext cx="360363" cy="649288"/>
          </a:xfrm>
          <a:prstGeom prst="curvedLeftArrow">
            <a:avLst>
              <a:gd name="adj1" fmla="val 36035"/>
              <a:gd name="adj2" fmla="val 72070"/>
              <a:gd name="adj3" fmla="val 33333"/>
            </a:avLst>
          </a:prstGeom>
          <a:solidFill>
            <a:srgbClr val="FF3300"/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2770188" y="3357563"/>
            <a:ext cx="6073775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b="1">
                <a:solidFill>
                  <a:schemeClr val="bg1"/>
                </a:solidFill>
              </a:rPr>
              <a:t>Inversión inicial de al menos el 30% del costo</a:t>
            </a:r>
          </a:p>
          <a:p>
            <a:pPr algn="ctr"/>
            <a:r>
              <a:rPr lang="es-MX" b="1">
                <a:solidFill>
                  <a:schemeClr val="bg1"/>
                </a:solidFill>
              </a:rPr>
              <a:t>total del proyecto.</a:t>
            </a: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graphicFrame>
        <p:nvGraphicFramePr>
          <p:cNvPr id="45069" name="Object 13"/>
          <p:cNvGraphicFramePr>
            <a:graphicFrameLocks noChangeAspect="1"/>
          </p:cNvGraphicFramePr>
          <p:nvPr>
            <p:ph sz="half" idx="1"/>
          </p:nvPr>
        </p:nvGraphicFramePr>
        <p:xfrm>
          <a:off x="206375" y="2930525"/>
          <a:ext cx="7758113" cy="1563688"/>
        </p:xfrm>
        <a:graphic>
          <a:graphicData uri="http://schemas.openxmlformats.org/presentationml/2006/ole">
            <p:oleObj spid="_x0000_s45069" name="Documento" r:id="rId3" imgW="5467582" imgH="1101663" progId="Word.Document.8">
              <p:embed/>
            </p:oleObj>
          </a:graphicData>
        </a:graphic>
      </p:graphicFrame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COSTOS</a:t>
            </a:r>
            <a:endParaRPr lang="es-ES" sz="3000" b="1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1331913" y="2276475"/>
            <a:ext cx="26098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u="sng"/>
              <a:t>URBANIZACIÓN</a:t>
            </a:r>
            <a:endParaRPr lang="es-ES" b="1" u="sng"/>
          </a:p>
        </p:txBody>
      </p:sp>
      <p:graphicFrame>
        <p:nvGraphicFramePr>
          <p:cNvPr id="45144" name="Object 88"/>
          <p:cNvGraphicFramePr>
            <a:graphicFrameLocks noChangeAspect="1"/>
          </p:cNvGraphicFramePr>
          <p:nvPr>
            <p:ph sz="half" idx="2"/>
          </p:nvPr>
        </p:nvGraphicFramePr>
        <p:xfrm>
          <a:off x="533400" y="5181600"/>
          <a:ext cx="7493000" cy="1319213"/>
        </p:xfrm>
        <a:graphic>
          <a:graphicData uri="http://schemas.openxmlformats.org/presentationml/2006/ole">
            <p:oleObj spid="_x0000_s45144" name="Documento" r:id="rId4" imgW="5757267" imgH="1014590" progId="Word.Document.8">
              <p:embed/>
            </p:oleObj>
          </a:graphicData>
        </a:graphic>
      </p:graphicFrame>
      <p:sp>
        <p:nvSpPr>
          <p:cNvPr id="45146" name="Text Box 90"/>
          <p:cNvSpPr txBox="1">
            <a:spLocks noChangeArrowheads="1"/>
          </p:cNvSpPr>
          <p:nvPr/>
        </p:nvSpPr>
        <p:spPr bwMode="auto">
          <a:xfrm>
            <a:off x="3779838" y="4652963"/>
            <a:ext cx="21605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5147" name="Text Box 91"/>
          <p:cNvSpPr txBox="1">
            <a:spLocks noChangeArrowheads="1"/>
          </p:cNvSpPr>
          <p:nvPr/>
        </p:nvSpPr>
        <p:spPr bwMode="auto">
          <a:xfrm>
            <a:off x="3124200" y="4572000"/>
            <a:ext cx="33131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 u="sng"/>
              <a:t>Costos de competencia</a:t>
            </a:r>
            <a:endParaRPr lang="es-ES" b="1" u="sng"/>
          </a:p>
        </p:txBody>
      </p:sp>
      <p:sp>
        <p:nvSpPr>
          <p:cNvPr id="45148" name="Text Box 92"/>
          <p:cNvSpPr txBox="1">
            <a:spLocks noChangeArrowheads="1"/>
          </p:cNvSpPr>
          <p:nvPr/>
        </p:nvSpPr>
        <p:spPr bwMode="auto">
          <a:xfrm>
            <a:off x="2339975" y="6491288"/>
            <a:ext cx="44640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800" b="1"/>
              <a:t>Ubicación y plusvalía</a:t>
            </a:r>
            <a:endParaRPr lang="es-ES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COSTOS</a:t>
            </a:r>
            <a:endParaRPr lang="es-ES" sz="3000" b="1"/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1331913" y="2276475"/>
            <a:ext cx="26939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u="sng"/>
              <a:t>CONSTRUCCIÓN</a:t>
            </a:r>
            <a:endParaRPr lang="es-ES" b="1" u="sng"/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3779838" y="4652963"/>
            <a:ext cx="21605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48142" name="Object 14"/>
          <p:cNvGraphicFramePr>
            <a:graphicFrameLocks noChangeAspect="1"/>
          </p:cNvGraphicFramePr>
          <p:nvPr>
            <p:ph idx="1"/>
          </p:nvPr>
        </p:nvGraphicFramePr>
        <p:xfrm>
          <a:off x="1066800" y="3733800"/>
          <a:ext cx="7262813" cy="10064750"/>
        </p:xfrm>
        <a:graphic>
          <a:graphicData uri="http://schemas.openxmlformats.org/presentationml/2006/ole">
            <p:oleObj spid="_x0000_s48142" name="Documento" r:id="rId3" imgW="5377754" imgH="7989314" progId="Word.Document.8">
              <p:embed/>
            </p:oleObj>
          </a:graphicData>
        </a:graphic>
      </p:graphicFrame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3130550" y="3141663"/>
            <a:ext cx="33131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 u="sng"/>
              <a:t>Costos de competencia</a:t>
            </a:r>
            <a:endParaRPr lang="es-ES" b="1" u="sng"/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4932363" y="4941888"/>
            <a:ext cx="5762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5791200" y="5029200"/>
            <a:ext cx="29527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sz="1800" b="1"/>
              <a:t>Se incrementa 8% comisión.</a:t>
            </a:r>
            <a:endParaRPr lang="es-ES" sz="1800" b="1"/>
          </a:p>
        </p:txBody>
      </p:sp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3352800" y="5715000"/>
            <a:ext cx="3313113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000" b="1"/>
              <a:t>$162 / m</a:t>
            </a:r>
            <a:r>
              <a:rPr lang="es-MX" sz="3000" b="1" baseline="30000"/>
              <a:t>2</a:t>
            </a:r>
            <a:endParaRPr lang="es-ES" sz="3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68413"/>
            <a:ext cx="9144000" cy="1431925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>DEFINICIÓN Y DESCRIPCIÓN DEL PRODUCTO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2565400"/>
            <a:ext cx="8712200" cy="5013325"/>
          </a:xfrm>
        </p:spPr>
        <p:txBody>
          <a:bodyPr/>
          <a:lstStyle/>
          <a:p>
            <a:pPr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Promotora de venta de viviendas </a:t>
            </a:r>
          </a:p>
          <a:p>
            <a:pPr>
              <a:buClr>
                <a:srgbClr val="CC6600"/>
              </a:buClr>
              <a:buSzPct val="65000"/>
              <a:buFontTx/>
              <a:buNone/>
            </a:pPr>
            <a:r>
              <a:rPr lang="es-ES" sz="2800">
                <a:solidFill>
                  <a:schemeClr val="bg1"/>
                </a:solidFill>
              </a:rPr>
              <a:t>	Segmento de Mercado: medio y medio alto </a:t>
            </a:r>
          </a:p>
          <a:p>
            <a:pPr>
              <a:buClr>
                <a:srgbClr val="CC6600"/>
              </a:buClr>
              <a:buSzPct val="65000"/>
              <a:buFontTx/>
              <a:buNone/>
            </a:pPr>
            <a:endParaRPr lang="es-ES" sz="2800">
              <a:solidFill>
                <a:schemeClr val="bg1"/>
              </a:solidFill>
            </a:endParaRPr>
          </a:p>
          <a:p>
            <a:pPr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Paraíso del Mar contará con: </a:t>
            </a:r>
          </a:p>
          <a:p>
            <a:pPr lvl="1"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>
                <a:solidFill>
                  <a:schemeClr val="bg1"/>
                </a:solidFill>
              </a:rPr>
              <a:t>	200 viviendas</a:t>
            </a:r>
          </a:p>
          <a:p>
            <a:pPr lvl="1"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>
                <a:solidFill>
                  <a:schemeClr val="bg1"/>
                </a:solidFill>
              </a:rPr>
              <a:t> 2 Modelos de villa:	</a:t>
            </a:r>
          </a:p>
          <a:p>
            <a:pPr lvl="1">
              <a:buClr>
                <a:srgbClr val="CC6600"/>
              </a:buClr>
              <a:buSzPct val="65000"/>
              <a:buFont typeface="Wingdings" pitchFamily="2" charset="2"/>
              <a:buChar char="ü"/>
            </a:pPr>
            <a:r>
              <a:rPr lang="es-ES">
                <a:solidFill>
                  <a:schemeClr val="bg1"/>
                </a:solidFill>
              </a:rPr>
              <a:t>	Club Privado</a:t>
            </a:r>
          </a:p>
          <a:p>
            <a:pPr>
              <a:buFontTx/>
              <a:buNone/>
            </a:pPr>
            <a:r>
              <a:rPr lang="es-ES" sz="360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EL MERCADO INMOBILIARIO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COSTOS</a:t>
            </a:r>
            <a:endParaRPr lang="es-ES" sz="3000" b="1"/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331913" y="2276475"/>
            <a:ext cx="26939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u="sng"/>
              <a:t>CONSTRUCCIÓN</a:t>
            </a:r>
            <a:endParaRPr lang="es-ES" b="1" u="sng"/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779838" y="4652963"/>
            <a:ext cx="21605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4932363" y="4941888"/>
            <a:ext cx="5762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50190" name="Object 14"/>
          <p:cNvGraphicFramePr>
            <a:graphicFrameLocks noChangeAspect="1"/>
          </p:cNvGraphicFramePr>
          <p:nvPr>
            <p:ph idx="1"/>
          </p:nvPr>
        </p:nvGraphicFramePr>
        <p:xfrm>
          <a:off x="-396875" y="3284538"/>
          <a:ext cx="8397875" cy="2093912"/>
        </p:xfrm>
        <a:graphic>
          <a:graphicData uri="http://schemas.openxmlformats.org/presentationml/2006/ole">
            <p:oleObj spid="_x0000_s50190" name="Documento" r:id="rId3" imgW="5368375" imgH="1338871" progId="Word.Document.8">
              <p:embed/>
            </p:oleObj>
          </a:graphicData>
        </a:graphic>
      </p:graphicFrame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1116013" y="5589588"/>
            <a:ext cx="733583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>
                <a:solidFill>
                  <a:schemeClr val="bg1"/>
                </a:solidFill>
              </a:rPr>
              <a:t>Incluye: materiales, mano de obra, club y áreas verdes.</a:t>
            </a: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COSTOS</a:t>
            </a:r>
            <a:endParaRPr lang="es-ES" sz="3000" b="1"/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1331913" y="2276475"/>
            <a:ext cx="12509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u="sng"/>
              <a:t>OTROS</a:t>
            </a:r>
            <a:endParaRPr lang="es-ES" b="1" u="sng"/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2268538" y="3357563"/>
            <a:ext cx="4849812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>
                <a:solidFill>
                  <a:schemeClr val="bg1"/>
                </a:solidFill>
              </a:rPr>
              <a:t>Publicidad		$47.300 x año</a:t>
            </a:r>
          </a:p>
          <a:p>
            <a:r>
              <a:rPr lang="es-MX" b="1">
                <a:solidFill>
                  <a:schemeClr val="bg1"/>
                </a:solidFill>
              </a:rPr>
              <a:t>Operación		$16.000 x año</a:t>
            </a:r>
          </a:p>
          <a:p>
            <a:r>
              <a:rPr lang="es-MX" b="1">
                <a:solidFill>
                  <a:schemeClr val="bg1"/>
                </a:solidFill>
              </a:rPr>
              <a:t>Sueldos y salarios	$104.300 x año</a:t>
            </a:r>
            <a:endParaRPr lang="es-E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PRECIOS</a:t>
            </a:r>
            <a:endParaRPr lang="es-ES" sz="3000" b="1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503363" y="2276475"/>
            <a:ext cx="56610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MX">
                <a:solidFill>
                  <a:schemeClr val="bg1"/>
                </a:solidFill>
              </a:rPr>
              <a:t>Diferirán por: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2987675" y="28527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895600" y="2743200"/>
            <a:ext cx="2755900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lvl="2">
              <a:buFontTx/>
              <a:buChar char="•"/>
            </a:pPr>
            <a:r>
              <a:rPr lang="es-MX">
                <a:solidFill>
                  <a:schemeClr val="bg1"/>
                </a:solidFill>
              </a:rPr>
              <a:t> Etapas</a:t>
            </a:r>
          </a:p>
          <a:p>
            <a:pPr lvl="2">
              <a:buFontTx/>
              <a:buChar char="•"/>
            </a:pPr>
            <a:r>
              <a:rPr lang="es-MX">
                <a:solidFill>
                  <a:schemeClr val="bg1"/>
                </a:solidFill>
              </a:rPr>
              <a:t> Ubicación</a:t>
            </a:r>
          </a:p>
          <a:p>
            <a:pPr lvl="2">
              <a:buFontTx/>
              <a:buChar char="•"/>
            </a:pPr>
            <a:r>
              <a:rPr lang="es-MX">
                <a:solidFill>
                  <a:schemeClr val="bg1"/>
                </a:solidFill>
              </a:rPr>
              <a:t> Modelos</a:t>
            </a:r>
            <a:endParaRPr lang="es-ES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endParaRPr lang="es-ES">
              <a:solidFill>
                <a:schemeClr val="bg1"/>
              </a:solidFill>
            </a:endParaRPr>
          </a:p>
        </p:txBody>
      </p:sp>
      <p:graphicFrame>
        <p:nvGraphicFramePr>
          <p:cNvPr id="52233" name="Object 9"/>
          <p:cNvGraphicFramePr>
            <a:graphicFrameLocks noChangeAspect="1"/>
          </p:cNvGraphicFramePr>
          <p:nvPr>
            <p:ph idx="1"/>
          </p:nvPr>
        </p:nvGraphicFramePr>
        <p:xfrm>
          <a:off x="684213" y="4360863"/>
          <a:ext cx="8002587" cy="1804987"/>
        </p:xfrm>
        <a:graphic>
          <a:graphicData uri="http://schemas.openxmlformats.org/presentationml/2006/ole">
            <p:oleObj spid="_x0000_s52233" name="Documento" r:id="rId3" imgW="5374868" imgH="1212902" progId="Word.Document.8">
              <p:embed/>
            </p:oleObj>
          </a:graphicData>
        </a:graphic>
      </p:graphicFrame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1447800" y="6096000"/>
            <a:ext cx="64627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>
                <a:solidFill>
                  <a:schemeClr val="bg1"/>
                </a:solidFill>
              </a:rPr>
              <a:t>Precio de introducción en etapa de urbanización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2392363" y="6113463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INGRESOS</a:t>
            </a:r>
            <a:endParaRPr lang="es-ES" sz="3000" b="1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684213" y="4005263"/>
            <a:ext cx="30273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>
                <a:solidFill>
                  <a:schemeClr val="bg1"/>
                </a:solidFill>
              </a:rPr>
              <a:t>Proyección de Ingresos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2392363" y="6113463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54284" name="AutoShape 12">
            <a:hlinkClick r:id="rId3"/>
          </p:cNvPr>
          <p:cNvSpPr>
            <a:spLocks noChangeArrowheads="1"/>
          </p:cNvSpPr>
          <p:nvPr/>
        </p:nvSpPr>
        <p:spPr bwMode="auto">
          <a:xfrm>
            <a:off x="2051050" y="3141663"/>
            <a:ext cx="936625" cy="719137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FF33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endParaRPr lang="es-ES"/>
          </a:p>
        </p:txBody>
      </p:sp>
      <p:graphicFrame>
        <p:nvGraphicFramePr>
          <p:cNvPr id="54285" name="Object 13"/>
          <p:cNvGraphicFramePr>
            <a:graphicFrameLocks noChangeAspect="1"/>
          </p:cNvGraphicFramePr>
          <p:nvPr>
            <p:ph idx="1"/>
          </p:nvPr>
        </p:nvGraphicFramePr>
        <p:xfrm>
          <a:off x="4227513" y="1670050"/>
          <a:ext cx="4833937" cy="5105400"/>
        </p:xfrm>
        <a:graphic>
          <a:graphicData uri="http://schemas.openxmlformats.org/presentationml/2006/ole">
            <p:oleObj spid="_x0000_s54285" name="Hoja de cálculo" r:id="rId4" imgW="3968651" imgH="419260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FINANCIERO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FINANCIAMIENTO</a:t>
            </a:r>
            <a:endParaRPr lang="es-ES" sz="3000" b="1"/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2392363" y="6113463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1979613" y="2205038"/>
            <a:ext cx="26511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u="sng"/>
              <a:t>PARA CLIENTES</a:t>
            </a:r>
            <a:endParaRPr lang="es-ES" b="1" u="sng"/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723900" y="2997200"/>
            <a:ext cx="8420100" cy="2647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CC6600"/>
              </a:buClr>
              <a:buFontTx/>
              <a:buChar char="•"/>
            </a:pPr>
            <a:r>
              <a:rPr lang="es-MX">
                <a:solidFill>
                  <a:schemeClr val="bg1"/>
                </a:solidFill>
              </a:rPr>
              <a:t>  Reserva:		$1.000</a:t>
            </a:r>
          </a:p>
          <a:p>
            <a:pPr>
              <a:buClr>
                <a:srgbClr val="CC6600"/>
              </a:buClr>
              <a:buFontTx/>
              <a:buChar char="•"/>
            </a:pPr>
            <a:r>
              <a:rPr lang="es-MX">
                <a:solidFill>
                  <a:schemeClr val="bg1"/>
                </a:solidFill>
              </a:rPr>
              <a:t>  Entrada:		40% del valor de la villa en pagos iguales a </a:t>
            </a:r>
          </a:p>
          <a:p>
            <a:pPr lvl="4">
              <a:buClr>
                <a:srgbClr val="CC6600"/>
              </a:buClr>
            </a:pPr>
            <a:r>
              <a:rPr lang="es-MX">
                <a:solidFill>
                  <a:schemeClr val="bg1"/>
                </a:solidFill>
              </a:rPr>
              <a:t>	6 meses sin intereses (En cuanto terminen de</a:t>
            </a:r>
          </a:p>
          <a:p>
            <a:pPr lvl="4">
              <a:buClr>
                <a:srgbClr val="CC6600"/>
              </a:buClr>
            </a:pPr>
            <a:r>
              <a:rPr lang="es-MX">
                <a:solidFill>
                  <a:schemeClr val="bg1"/>
                </a:solidFill>
              </a:rPr>
              <a:t>	pagar la entrada, se les entregará la vivienda)</a:t>
            </a:r>
          </a:p>
          <a:p>
            <a:pPr>
              <a:buClr>
                <a:srgbClr val="CC6600"/>
              </a:buClr>
              <a:buFontTx/>
              <a:buChar char="•"/>
            </a:pPr>
            <a:r>
              <a:rPr lang="es-MX">
                <a:solidFill>
                  <a:schemeClr val="bg1"/>
                </a:solidFill>
              </a:rPr>
              <a:t>  Convenio con Instituciones Financieras</a:t>
            </a:r>
          </a:p>
          <a:p>
            <a:pPr>
              <a:buClr>
                <a:srgbClr val="CC6600"/>
              </a:buClr>
              <a:buFontTx/>
              <a:buChar char="•"/>
            </a:pPr>
            <a:r>
              <a:rPr lang="es-MX">
                <a:solidFill>
                  <a:schemeClr val="bg1"/>
                </a:solidFill>
              </a:rPr>
              <a:t>  Se realizará un previo análisis del perfil de crédito a cada cliente.</a:t>
            </a:r>
          </a:p>
          <a:p>
            <a:endParaRPr lang="es-E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6192837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FLUJO DE CAJA</a:t>
            </a:r>
            <a:endParaRPr lang="es-ES" sz="3000" b="1"/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392363" y="6113463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graphicFrame>
        <p:nvGraphicFramePr>
          <p:cNvPr id="62471" name="Object 7"/>
          <p:cNvGraphicFramePr>
            <a:graphicFrameLocks noChangeAspect="1"/>
          </p:cNvGraphicFramePr>
          <p:nvPr>
            <p:ph/>
          </p:nvPr>
        </p:nvGraphicFramePr>
        <p:xfrm>
          <a:off x="1128713" y="612775"/>
          <a:ext cx="6935787" cy="6245225"/>
        </p:xfrm>
        <a:graphic>
          <a:graphicData uri="http://schemas.openxmlformats.org/presentationml/2006/ole">
            <p:oleObj spid="_x0000_s62471" name="Hoja de cálculo" r:id="rId3" imgW="6551647" imgH="5899308" progId="Excel.Sheet.8">
              <p:embed/>
            </p:oleObj>
          </a:graphicData>
        </a:graphic>
      </p:graphicFrame>
      <p:sp>
        <p:nvSpPr>
          <p:cNvPr id="62473" name="AutoShape 9">
            <a:hlinkClick r:id="rId4"/>
          </p:cNvPr>
          <p:cNvSpPr>
            <a:spLocks noChangeArrowheads="1"/>
          </p:cNvSpPr>
          <p:nvPr/>
        </p:nvSpPr>
        <p:spPr bwMode="auto">
          <a:xfrm>
            <a:off x="395288" y="5457825"/>
            <a:ext cx="720725" cy="142875"/>
          </a:xfrm>
          <a:prstGeom prst="rightArrow">
            <a:avLst>
              <a:gd name="adj1" fmla="val 50000"/>
              <a:gd name="adj2" fmla="val 126111"/>
            </a:avLst>
          </a:prstGeom>
          <a:solidFill>
            <a:srgbClr val="FF3300"/>
          </a:solidFill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2474" name="AutoShape 10">
            <a:hlinkClick r:id="rId5"/>
          </p:cNvPr>
          <p:cNvSpPr>
            <a:spLocks noChangeArrowheads="1"/>
          </p:cNvSpPr>
          <p:nvPr/>
        </p:nvSpPr>
        <p:spPr bwMode="auto">
          <a:xfrm>
            <a:off x="381000" y="5791200"/>
            <a:ext cx="720725" cy="142875"/>
          </a:xfrm>
          <a:prstGeom prst="rightArrow">
            <a:avLst>
              <a:gd name="adj1" fmla="val 50000"/>
              <a:gd name="adj2" fmla="val 126111"/>
            </a:avLst>
          </a:prstGeom>
          <a:solidFill>
            <a:srgbClr val="FF3300"/>
          </a:solidFill>
          <a:ln w="12700">
            <a:solidFill>
              <a:srgbClr val="FF33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6192837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/>
              <a:t>FLUJO DE CAJA</a:t>
            </a:r>
            <a:endParaRPr lang="es-ES" sz="3000"/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2392363" y="60928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1547813" y="1012825"/>
            <a:ext cx="6357937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>
                <a:solidFill>
                  <a:srgbClr val="FFFFFF"/>
                </a:solidFill>
              </a:rPr>
              <a:t>Rendimiento de Capital</a:t>
            </a:r>
          </a:p>
          <a:p>
            <a:r>
              <a:rPr lang="es-MX" b="1">
                <a:solidFill>
                  <a:srgbClr val="FFFFFF"/>
                </a:solidFill>
              </a:rPr>
              <a:t>	re= rf+</a:t>
            </a:r>
            <a:r>
              <a:rPr lang="el-GR" b="1">
                <a:solidFill>
                  <a:srgbClr val="FFFFFF"/>
                </a:solidFill>
                <a:cs typeface="Times New Roman" pitchFamily="18" charset="0"/>
              </a:rPr>
              <a:t>β</a:t>
            </a:r>
            <a:r>
              <a:rPr lang="es-MX" b="1">
                <a:solidFill>
                  <a:srgbClr val="FFFFFF"/>
                </a:solidFill>
                <a:cs typeface="Times New Roman" pitchFamily="18" charset="0"/>
              </a:rPr>
              <a:t>(rm-rf)</a:t>
            </a:r>
          </a:p>
          <a:p>
            <a:r>
              <a:rPr lang="es-MX" b="1">
                <a:solidFill>
                  <a:srgbClr val="FFFFFF"/>
                </a:solidFill>
                <a:cs typeface="Times New Roman" pitchFamily="18" charset="0"/>
              </a:rPr>
              <a:t>	re= [0.0467+0.84(0.088-0.0467)] + 0.0596</a:t>
            </a:r>
          </a:p>
          <a:p>
            <a:r>
              <a:rPr lang="es-MX" b="1">
                <a:solidFill>
                  <a:srgbClr val="FFFFFF"/>
                </a:solidFill>
                <a:cs typeface="Times New Roman" pitchFamily="18" charset="0"/>
              </a:rPr>
              <a:t>	re= 0.1410</a:t>
            </a:r>
            <a:endParaRPr lang="el-GR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1524000" y="2895600"/>
            <a:ext cx="7208838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>
                <a:solidFill>
                  <a:srgbClr val="FFFFFF"/>
                </a:solidFill>
              </a:rPr>
              <a:t>Costo Promedio Ponderado de Capital</a:t>
            </a:r>
          </a:p>
          <a:p>
            <a:r>
              <a:rPr lang="es-MX" b="1">
                <a:solidFill>
                  <a:srgbClr val="FFFFFF"/>
                </a:solidFill>
              </a:rPr>
              <a:t>	ro= rd (D/V) + re (P/V)</a:t>
            </a:r>
            <a:endParaRPr lang="es-MX" b="1">
              <a:solidFill>
                <a:srgbClr val="FFFFFF"/>
              </a:solidFill>
              <a:cs typeface="Times New Roman" pitchFamily="18" charset="0"/>
            </a:endParaRPr>
          </a:p>
          <a:p>
            <a:r>
              <a:rPr lang="es-MX" b="1">
                <a:solidFill>
                  <a:srgbClr val="FFFFFF"/>
                </a:solidFill>
                <a:cs typeface="Times New Roman" pitchFamily="18" charset="0"/>
              </a:rPr>
              <a:t>	ro= </a:t>
            </a:r>
            <a:r>
              <a:rPr lang="es-MX" sz="2000" b="1">
                <a:solidFill>
                  <a:srgbClr val="FFFFFF"/>
                </a:solidFill>
                <a:cs typeface="Times New Roman" pitchFamily="18" charset="0"/>
              </a:rPr>
              <a:t>0.12(400.000/1.172.800) + 0.1410(772.800/1.172.800)</a:t>
            </a:r>
          </a:p>
          <a:p>
            <a:r>
              <a:rPr lang="es-MX" b="1">
                <a:solidFill>
                  <a:srgbClr val="FFFFFF"/>
                </a:solidFill>
                <a:cs typeface="Times New Roman" pitchFamily="18" charset="0"/>
              </a:rPr>
              <a:t>	ro= 0.1338</a:t>
            </a:r>
            <a:endParaRPr lang="el-GR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3429000" y="4800600"/>
            <a:ext cx="287655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sz="2800" b="1"/>
              <a:t>15.55% &gt; 13.38%</a:t>
            </a:r>
            <a:endParaRPr lang="es-ES" sz="2800" b="1"/>
          </a:p>
        </p:txBody>
      </p:sp>
      <p:sp>
        <p:nvSpPr>
          <p:cNvPr id="75784" name="Line 8"/>
          <p:cNvSpPr>
            <a:spLocks noChangeShapeType="1"/>
          </p:cNvSpPr>
          <p:nvPr/>
        </p:nvSpPr>
        <p:spPr bwMode="auto">
          <a:xfrm>
            <a:off x="3905250" y="5335588"/>
            <a:ext cx="0" cy="36036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75785" name="Line 9"/>
          <p:cNvSpPr>
            <a:spLocks noChangeShapeType="1"/>
          </p:cNvSpPr>
          <p:nvPr/>
        </p:nvSpPr>
        <p:spPr bwMode="auto">
          <a:xfrm>
            <a:off x="5387975" y="5335588"/>
            <a:ext cx="0" cy="36036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3471863" y="5610225"/>
            <a:ext cx="2613025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MX" b="1"/>
              <a:t> TIR     </a:t>
            </a:r>
            <a:r>
              <a:rPr lang="es-MX" sz="3200" b="1"/>
              <a:t>&gt; </a:t>
            </a:r>
            <a:r>
              <a:rPr lang="es-MX" b="1"/>
              <a:t>   CCPP</a:t>
            </a:r>
            <a:endParaRPr lang="es-ES" b="1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1058863" y="6156325"/>
            <a:ext cx="78486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b="1">
                <a:solidFill>
                  <a:srgbClr val="FFFFFF"/>
                </a:solidFill>
                <a:cs typeface="Times New Roman" pitchFamily="18" charset="0"/>
              </a:rPr>
              <a:t>Β</a:t>
            </a:r>
            <a:r>
              <a:rPr lang="es-MX" sz="2000" b="1">
                <a:solidFill>
                  <a:srgbClr val="FFFFFF"/>
                </a:solidFill>
                <a:cs typeface="Times New Roman" pitchFamily="18" charset="0"/>
              </a:rPr>
              <a:t>: </a:t>
            </a:r>
            <a:r>
              <a:rPr lang="es-ES" sz="2000" b="1">
                <a:solidFill>
                  <a:srgbClr val="FFFFFF"/>
                </a:solidFill>
              </a:rPr>
              <a:t>de materiales de construcción del Libro: “Análisis de las Inversiones   Estratégicas” de Werner Kelehöhn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2392363" y="60928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ANÁLISIS DE SENSIBILIDAD </a:t>
            </a:r>
            <a:endParaRPr lang="es-ES" sz="3000" b="1"/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MX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FINANCIERO</a:t>
            </a:r>
            <a:endParaRPr lang="es-ES" sz="4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3505200" y="2133600"/>
            <a:ext cx="26257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u="sng"/>
              <a:t>VAN vs PRECIOS</a:t>
            </a:r>
            <a:endParaRPr lang="es-ES" b="1" u="sng"/>
          </a:p>
        </p:txBody>
      </p:sp>
      <p:graphicFrame>
        <p:nvGraphicFramePr>
          <p:cNvPr id="77831" name="Object 7"/>
          <p:cNvGraphicFramePr>
            <a:graphicFrameLocks noChangeAspect="1"/>
          </p:cNvGraphicFramePr>
          <p:nvPr/>
        </p:nvGraphicFramePr>
        <p:xfrm>
          <a:off x="6108700" y="3352800"/>
          <a:ext cx="3040063" cy="2271713"/>
        </p:xfrm>
        <a:graphic>
          <a:graphicData uri="http://schemas.openxmlformats.org/presentationml/2006/ole">
            <p:oleObj spid="_x0000_s77831" name="Hoja de cálculo" r:id="rId3" imgW="1581388" imgH="1181338" progId="Excel.Sheet.8">
              <p:embed/>
            </p:oleObj>
          </a:graphicData>
        </a:graphic>
      </p:graphicFrame>
      <p:graphicFrame>
        <p:nvGraphicFramePr>
          <p:cNvPr id="77832" name="Object 8"/>
          <p:cNvGraphicFramePr>
            <a:graphicFrameLocks noChangeAspect="1"/>
          </p:cNvGraphicFramePr>
          <p:nvPr/>
        </p:nvGraphicFramePr>
        <p:xfrm>
          <a:off x="304800" y="2667000"/>
          <a:ext cx="5867400" cy="3960813"/>
        </p:xfrm>
        <a:graphic>
          <a:graphicData uri="http://schemas.openxmlformats.org/presentationml/2006/ole">
            <p:oleObj spid="_x0000_s77832" name="Gráfico" r:id="rId4" imgW="4896088" imgH="3305413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2392363" y="60928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ANÁLISIS DE SENSIBILIDAD </a:t>
            </a:r>
            <a:endParaRPr lang="es-ES" sz="3000" b="1"/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MX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FINANCIERO</a:t>
            </a:r>
            <a:endParaRPr lang="es-ES" sz="4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3505200" y="2133600"/>
            <a:ext cx="25066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u="sng"/>
              <a:t>VAN vs COSTOS</a:t>
            </a:r>
            <a:endParaRPr lang="es-ES" b="1" u="sng"/>
          </a:p>
        </p:txBody>
      </p:sp>
      <p:graphicFrame>
        <p:nvGraphicFramePr>
          <p:cNvPr id="78855" name="Object 7"/>
          <p:cNvGraphicFramePr>
            <a:graphicFrameLocks noChangeAspect="1"/>
          </p:cNvGraphicFramePr>
          <p:nvPr/>
        </p:nvGraphicFramePr>
        <p:xfrm>
          <a:off x="1958975" y="2867025"/>
          <a:ext cx="10287000" cy="2706688"/>
        </p:xfrm>
        <a:graphic>
          <a:graphicData uri="http://schemas.openxmlformats.org/presentationml/2006/ole">
            <p:oleObj spid="_x0000_s78855" name="Documento" r:id="rId3" imgW="5501520" imgH="1448280" progId="Word.Document.8">
              <p:embed/>
            </p:oleObj>
          </a:graphicData>
        </a:graphic>
      </p:graphicFrame>
      <p:graphicFrame>
        <p:nvGraphicFramePr>
          <p:cNvPr id="78856" name="Object 8"/>
          <p:cNvGraphicFramePr>
            <a:graphicFrameLocks noChangeAspect="1"/>
          </p:cNvGraphicFramePr>
          <p:nvPr/>
        </p:nvGraphicFramePr>
        <p:xfrm>
          <a:off x="457200" y="2514600"/>
          <a:ext cx="5805488" cy="3873500"/>
        </p:xfrm>
        <a:graphic>
          <a:graphicData uri="http://schemas.openxmlformats.org/presentationml/2006/ole">
            <p:oleObj spid="_x0000_s78856" name="Gráfico" r:id="rId4" imgW="4753213" imgH="3172063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2392363" y="60928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ANÁLISIS DE SENSIBILIDAD </a:t>
            </a:r>
            <a:endParaRPr lang="es-ES" sz="3000" b="1"/>
          </a:p>
        </p:txBody>
      </p:sp>
      <p:sp>
        <p:nvSpPr>
          <p:cNvPr id="65552" name="Rectangle 16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MX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FINANCIERO</a:t>
            </a:r>
            <a:endParaRPr lang="es-ES" sz="4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2438400" y="2133600"/>
            <a:ext cx="44672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u="sng"/>
              <a:t>VAN vs CANTIDAD CORALES</a:t>
            </a:r>
            <a:endParaRPr lang="es-ES" b="1" u="sng"/>
          </a:p>
        </p:txBody>
      </p:sp>
      <p:graphicFrame>
        <p:nvGraphicFramePr>
          <p:cNvPr id="65659" name="Object 123"/>
          <p:cNvGraphicFramePr>
            <a:graphicFrameLocks noChangeAspect="1"/>
          </p:cNvGraphicFramePr>
          <p:nvPr/>
        </p:nvGraphicFramePr>
        <p:xfrm>
          <a:off x="623888" y="2667000"/>
          <a:ext cx="5257800" cy="3765550"/>
        </p:xfrm>
        <a:graphic>
          <a:graphicData uri="http://schemas.openxmlformats.org/presentationml/2006/ole">
            <p:oleObj spid="_x0000_s65659" name="Imagen de mapa de bits" r:id="rId3" imgW="3086531" imgH="2209524" progId="Paint.Picture">
              <p:embed/>
            </p:oleObj>
          </a:graphicData>
        </a:graphic>
      </p:graphicFrame>
      <p:graphicFrame>
        <p:nvGraphicFramePr>
          <p:cNvPr id="65660" name="Object 124"/>
          <p:cNvGraphicFramePr>
            <a:graphicFrameLocks noChangeAspect="1"/>
          </p:cNvGraphicFramePr>
          <p:nvPr/>
        </p:nvGraphicFramePr>
        <p:xfrm>
          <a:off x="5929313" y="3194050"/>
          <a:ext cx="3276600" cy="2092325"/>
        </p:xfrm>
        <a:graphic>
          <a:graphicData uri="http://schemas.openxmlformats.org/presentationml/2006/ole">
            <p:oleObj spid="_x0000_s65660" name="Hoja de cálculo" r:id="rId4" imgW="1581388" imgH="10098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541338" y="1196975"/>
            <a:ext cx="8229601" cy="1139825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>JUSTIFICACIÓN DEL PROYECTO</a:t>
            </a:r>
            <a:r>
              <a:rPr lang="es-ES" sz="3000" b="1">
                <a:solidFill>
                  <a:srgbClr val="CC6600"/>
                </a:solidFill>
              </a:rPr>
              <a:t> 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420938"/>
            <a:ext cx="9337675" cy="4114800"/>
          </a:xfrm>
        </p:spPr>
        <p:txBody>
          <a:bodyPr/>
          <a:lstStyle/>
          <a:p>
            <a:pPr>
              <a:spcBef>
                <a:spcPct val="0"/>
              </a:spcBef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Alto interés por la compra de villas  vacacionales en la Península de Santa Elena</a:t>
            </a:r>
          </a:p>
          <a:p>
            <a:pPr>
              <a:spcBef>
                <a:spcPct val="0"/>
              </a:spcBef>
              <a:buClr>
                <a:srgbClr val="CC6600"/>
              </a:buClr>
              <a:buSzPct val="65000"/>
              <a:buFontTx/>
              <a:buNone/>
            </a:pPr>
            <a:endParaRPr lang="es-ES" sz="280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Incremento de la oferta de viviendas 				  	Disminución del precio </a:t>
            </a:r>
          </a:p>
          <a:p>
            <a:pPr>
              <a:spcBef>
                <a:spcPct val="0"/>
              </a:spcBef>
              <a:buClr>
                <a:srgbClr val="CC6600"/>
              </a:buClr>
              <a:buSzPct val="65000"/>
              <a:buFontTx/>
              <a:buNone/>
            </a:pPr>
            <a:endParaRPr lang="es-ES" sz="280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Fortalecimiento del turismo en la zona</a:t>
            </a:r>
          </a:p>
          <a:p>
            <a:pPr>
              <a:spcBef>
                <a:spcPct val="0"/>
              </a:spcBef>
              <a:buClr>
                <a:srgbClr val="CC6600"/>
              </a:buClr>
              <a:buSzPct val="65000"/>
              <a:buFontTx/>
              <a:buNone/>
            </a:pPr>
            <a:endParaRPr lang="es-ES" sz="280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Creación de fuentes de empleo</a:t>
            </a:r>
          </a:p>
          <a:p>
            <a:pPr>
              <a:buClr>
                <a:srgbClr val="CC6600"/>
              </a:buClr>
              <a:buSzPct val="65000"/>
              <a:buFontTx/>
              <a:buNone/>
            </a:pPr>
            <a:endParaRPr lang="es-ES" sz="3600">
              <a:solidFill>
                <a:schemeClr val="bg1"/>
              </a:solidFill>
            </a:endParaRPr>
          </a:p>
        </p:txBody>
      </p:sp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EL MERCADO INMOBILIARIO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2392363" y="60928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ANÁLISIS DE SENSIBILIDAD </a:t>
            </a:r>
            <a:endParaRPr lang="es-ES" sz="3000" b="1"/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MX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FINANCIERO</a:t>
            </a:r>
            <a:endParaRPr lang="es-ES" sz="4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1981200" y="2133600"/>
            <a:ext cx="59848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 u="sng"/>
              <a:t>VAN vs CANTIDAD ESTRELLA MARINA</a:t>
            </a:r>
            <a:endParaRPr lang="es-ES" b="1" u="sng"/>
          </a:p>
        </p:txBody>
      </p:sp>
      <p:graphicFrame>
        <p:nvGraphicFramePr>
          <p:cNvPr id="80903" name="Object 7"/>
          <p:cNvGraphicFramePr>
            <a:graphicFrameLocks noChangeAspect="1"/>
          </p:cNvGraphicFramePr>
          <p:nvPr/>
        </p:nvGraphicFramePr>
        <p:xfrm>
          <a:off x="5595938" y="3429000"/>
          <a:ext cx="4076700" cy="1939925"/>
        </p:xfrm>
        <a:graphic>
          <a:graphicData uri="http://schemas.openxmlformats.org/presentationml/2006/ole">
            <p:oleObj spid="_x0000_s80903" name="Hoja de cálculo" r:id="rId3" imgW="2124313" imgH="1009888" progId="Excel.Sheet.8">
              <p:embed/>
            </p:oleObj>
          </a:graphicData>
        </a:graphic>
      </p:graphicFrame>
      <p:graphicFrame>
        <p:nvGraphicFramePr>
          <p:cNvPr id="80904" name="Object 8"/>
          <p:cNvGraphicFramePr>
            <a:graphicFrameLocks noChangeAspect="1"/>
          </p:cNvGraphicFramePr>
          <p:nvPr/>
        </p:nvGraphicFramePr>
        <p:xfrm>
          <a:off x="228600" y="2790825"/>
          <a:ext cx="5334000" cy="3687763"/>
        </p:xfrm>
        <a:graphic>
          <a:graphicData uri="http://schemas.openxmlformats.org/presentationml/2006/ole">
            <p:oleObj spid="_x0000_s80904" name="Imagen de mapa de bits" r:id="rId4" imgW="3086531" imgH="2133898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2392363" y="60928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BALANCE GENERAL </a:t>
            </a:r>
            <a:endParaRPr lang="es-ES" sz="3000" b="1"/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MX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FINANCIERO</a:t>
            </a:r>
            <a:endParaRPr lang="es-ES" sz="4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83974" name="Object 6"/>
          <p:cNvGraphicFramePr>
            <a:graphicFrameLocks noChangeAspect="1"/>
          </p:cNvGraphicFramePr>
          <p:nvPr/>
        </p:nvGraphicFramePr>
        <p:xfrm>
          <a:off x="1828800" y="2232025"/>
          <a:ext cx="5791200" cy="4625975"/>
        </p:xfrm>
        <a:graphic>
          <a:graphicData uri="http://schemas.openxmlformats.org/presentationml/2006/ole">
            <p:oleObj spid="_x0000_s83974" name="Hoja de cálculo" r:id="rId3" imgW="4734163" imgH="378166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392363" y="60928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MX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FINANCIERO</a:t>
            </a:r>
            <a:endParaRPr lang="es-ES" sz="4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84997" name="Object 5"/>
          <p:cNvGraphicFramePr>
            <a:graphicFrameLocks noChangeAspect="1"/>
          </p:cNvGraphicFramePr>
          <p:nvPr/>
        </p:nvGraphicFramePr>
        <p:xfrm>
          <a:off x="1962150" y="1066800"/>
          <a:ext cx="5181600" cy="5791200"/>
        </p:xfrm>
        <a:graphic>
          <a:graphicData uri="http://schemas.openxmlformats.org/presentationml/2006/ole">
            <p:oleObj spid="_x0000_s84997" name="Hoja de cálculo" r:id="rId3" imgW="4457938" imgH="55818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2392363" y="6092825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MX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ESTUDIO FINANCIERO</a:t>
            </a:r>
            <a:endParaRPr lang="es-ES" sz="4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539750" y="1557338"/>
            <a:ext cx="7613650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ESTADO DE PÉRDIDAS Y GANANCIAS</a:t>
            </a:r>
            <a:endParaRPr lang="es-ES" sz="3000" b="1"/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6172200" y="2133600"/>
            <a:ext cx="27114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ES" sz="1800">
                <a:latin typeface="Arial" charset="0"/>
              </a:rPr>
              <a:t>CON FINANCIAMIENTO</a:t>
            </a:r>
          </a:p>
        </p:txBody>
      </p:sp>
      <p:graphicFrame>
        <p:nvGraphicFramePr>
          <p:cNvPr id="87047" name="Object 7"/>
          <p:cNvGraphicFramePr>
            <a:graphicFrameLocks noChangeAspect="1"/>
          </p:cNvGraphicFramePr>
          <p:nvPr/>
        </p:nvGraphicFramePr>
        <p:xfrm>
          <a:off x="1371600" y="2508250"/>
          <a:ext cx="6134100" cy="4254500"/>
        </p:xfrm>
        <a:graphic>
          <a:graphicData uri="http://schemas.openxmlformats.org/presentationml/2006/ole">
            <p:oleObj spid="_x0000_s87047" name="Hoja de cálculo" r:id="rId3" imgW="4724638" imgH="327683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20675"/>
            <a:ext cx="7772400" cy="1143000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ADMINISTRATIVO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65100" y="1828800"/>
            <a:ext cx="3498850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ORGANIGRAMA</a:t>
            </a:r>
            <a:endParaRPr lang="es-ES" sz="3000" b="1"/>
          </a:p>
        </p:txBody>
      </p:sp>
      <p:graphicFrame>
        <p:nvGraphicFramePr>
          <p:cNvPr id="91145" name="Object 9"/>
          <p:cNvGraphicFramePr>
            <a:graphicFrameLocks noChangeAspect="1"/>
          </p:cNvGraphicFramePr>
          <p:nvPr/>
        </p:nvGraphicFramePr>
        <p:xfrm>
          <a:off x="0" y="2371725"/>
          <a:ext cx="9144000" cy="4486275"/>
        </p:xfrm>
        <a:graphic>
          <a:graphicData uri="http://schemas.openxmlformats.org/presentationml/2006/ole">
            <p:oleObj spid="_x0000_s91145" name="Imagen de mapa de bits" r:id="rId3" imgW="5668166" imgH="2781688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DE </a:t>
            </a:r>
            <a:br>
              <a:rPr lang="es-MX" b="1">
                <a:solidFill>
                  <a:schemeClr val="tx1"/>
                </a:solidFill>
              </a:rPr>
            </a:br>
            <a:r>
              <a:rPr lang="es-MX" b="1">
                <a:solidFill>
                  <a:schemeClr val="tx1"/>
                </a:solidFill>
              </a:rPr>
              <a:t>IMPACTO AMBIENTAL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533400" y="2070100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OBJETIVO</a:t>
            </a:r>
            <a:endParaRPr lang="es-ES" sz="3000" b="1"/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3779838" y="4652963"/>
            <a:ext cx="21605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4932363" y="4941888"/>
            <a:ext cx="5762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1066800" y="3124200"/>
            <a:ext cx="7608888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just"/>
            <a:r>
              <a:rPr lang="es-ES" sz="2800">
                <a:solidFill>
                  <a:schemeClr val="bg1"/>
                </a:solidFill>
                <a:cs typeface="Times New Roman" pitchFamily="18" charset="0"/>
              </a:rPr>
              <a:t>Protección del medio ambiente y la identificación</a:t>
            </a:r>
          </a:p>
          <a:p>
            <a:pPr algn="just"/>
            <a:r>
              <a:rPr lang="es-ES" sz="2800">
                <a:solidFill>
                  <a:schemeClr val="bg1"/>
                </a:solidFill>
                <a:cs typeface="Times New Roman" pitchFamily="18" charset="0"/>
              </a:rPr>
              <a:t>preliminar de los impactos ambientales que podrían </a:t>
            </a:r>
          </a:p>
          <a:p>
            <a:pPr algn="just"/>
            <a:r>
              <a:rPr lang="es-ES" sz="2800">
                <a:solidFill>
                  <a:schemeClr val="bg1"/>
                </a:solidFill>
                <a:cs typeface="Times New Roman" pitchFamily="18" charset="0"/>
              </a:rPr>
              <a:t>afectar el entorno con la ejecución del proyecto</a:t>
            </a:r>
            <a:r>
              <a:rPr lang="es-ES" sz="280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DE </a:t>
            </a:r>
            <a:br>
              <a:rPr lang="es-MX" b="1">
                <a:solidFill>
                  <a:schemeClr val="tx1"/>
                </a:solidFill>
              </a:rPr>
            </a:br>
            <a:r>
              <a:rPr lang="es-MX" b="1">
                <a:solidFill>
                  <a:schemeClr val="tx1"/>
                </a:solidFill>
              </a:rPr>
              <a:t>IMPACTO AMBIENTAL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533400" y="1973263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MARCO LEGAL</a:t>
            </a:r>
            <a:endParaRPr lang="es-ES" sz="3000" b="1"/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3779838" y="4652963"/>
            <a:ext cx="21605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4932363" y="4941888"/>
            <a:ext cx="5762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1219200" y="2895600"/>
            <a:ext cx="7620000" cy="3267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2600">
                <a:solidFill>
                  <a:schemeClr val="bg1"/>
                </a:solidFill>
                <a:cs typeface="Arial" charset="0"/>
              </a:rPr>
              <a:t>Para la implementación de una Urbanización </a:t>
            </a:r>
          </a:p>
          <a:p>
            <a:pPr algn="just"/>
            <a:r>
              <a:rPr lang="es-ES" sz="2600">
                <a:solidFill>
                  <a:schemeClr val="bg1"/>
                </a:solidFill>
                <a:cs typeface="Arial" charset="0"/>
              </a:rPr>
              <a:t>en la Península de Santa Elena, tanto el promotor como el constructor deberán cumplir con la ordenanza del Municipio de este cantón denominada: </a:t>
            </a:r>
          </a:p>
          <a:p>
            <a:pPr algn="just"/>
            <a:endParaRPr lang="es-ES" sz="2600">
              <a:solidFill>
                <a:schemeClr val="bg1"/>
              </a:solidFill>
              <a:cs typeface="Arial" charset="0"/>
            </a:endParaRPr>
          </a:p>
          <a:p>
            <a:pPr algn="just"/>
            <a:r>
              <a:rPr lang="es-ES" sz="2600">
                <a:solidFill>
                  <a:schemeClr val="bg1"/>
                </a:solidFill>
                <a:cs typeface="Arial" charset="0"/>
              </a:rPr>
              <a:t>“Estudios de Impacto Ambientales Obligatorios en Obras Civiles, la Industria, el Comercio y Otros Servicios”</a:t>
            </a:r>
            <a:r>
              <a:rPr lang="es-ES" sz="2600">
                <a:solidFill>
                  <a:schemeClr val="bg1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DE </a:t>
            </a:r>
            <a:br>
              <a:rPr lang="es-MX" b="1">
                <a:solidFill>
                  <a:schemeClr val="tx1"/>
                </a:solidFill>
              </a:rPr>
            </a:br>
            <a:r>
              <a:rPr lang="es-MX" b="1">
                <a:solidFill>
                  <a:schemeClr val="tx1"/>
                </a:solidFill>
              </a:rPr>
              <a:t>IMPACTO AMBIENTAL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533400" y="1828800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AREA DE INFLUENCIA</a:t>
            </a:r>
            <a:endParaRPr lang="es-ES" sz="3000" b="1"/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779838" y="4652963"/>
            <a:ext cx="21605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4932363" y="4941888"/>
            <a:ext cx="5762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5240" name="Text Box 8"/>
          <p:cNvSpPr txBox="1">
            <a:spLocks noChangeArrowheads="1"/>
          </p:cNvSpPr>
          <p:nvPr/>
        </p:nvSpPr>
        <p:spPr bwMode="auto">
          <a:xfrm>
            <a:off x="914400" y="2590800"/>
            <a:ext cx="7620000" cy="3267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DIRECTA:  Sitio donde se va a construir, afectando al sistema natural del medio.</a:t>
            </a:r>
          </a:p>
          <a:p>
            <a:pPr algn="just"/>
            <a:endParaRPr lang="es-ES" sz="2600">
              <a:solidFill>
                <a:schemeClr val="bg1"/>
              </a:solidFill>
              <a:cs typeface="Arial" charset="0"/>
            </a:endParaRP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INDIRECTA:  Lugares cercanos que rodean la urbanización y se podrían ver afectados con la implementación del proyecto.</a:t>
            </a:r>
          </a:p>
          <a:p>
            <a:pPr algn="just"/>
            <a:endParaRPr lang="es-ES" sz="2600">
              <a:solidFill>
                <a:schemeClr val="bg1"/>
              </a:solidFill>
              <a:cs typeface="Arial" charset="0"/>
            </a:endParaRPr>
          </a:p>
          <a:p>
            <a:pPr algn="just"/>
            <a:endParaRPr lang="es-ES" sz="260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DE </a:t>
            </a:r>
            <a:br>
              <a:rPr lang="es-MX" b="1">
                <a:solidFill>
                  <a:schemeClr val="tx1"/>
                </a:solidFill>
              </a:rPr>
            </a:br>
            <a:r>
              <a:rPr lang="es-MX" b="1">
                <a:solidFill>
                  <a:schemeClr val="tx1"/>
                </a:solidFill>
              </a:rPr>
              <a:t>IMPACTO AMBIENTAL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381000" y="1981200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IMPACTOS POSITIVOS</a:t>
            </a:r>
            <a:endParaRPr lang="es-ES" sz="3000" b="1"/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3779838" y="4652963"/>
            <a:ext cx="21605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4932363" y="4941888"/>
            <a:ext cx="5762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990600" y="2819400"/>
            <a:ext cx="7620000" cy="3267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Generará viviendas para aprox. 1000 personas.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Generará fuentes de empleo.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Incrementará plusvalía del sector.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Como sitio está formado por material pétreo, no se afectará mayormente flora y fauna.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Incrementará el turismo y comercio de zona.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Atraerá a inversionistas. </a:t>
            </a:r>
          </a:p>
          <a:p>
            <a:pPr algn="just"/>
            <a:endParaRPr lang="es-ES" sz="260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DE </a:t>
            </a:r>
            <a:br>
              <a:rPr lang="es-MX" b="1">
                <a:solidFill>
                  <a:schemeClr val="tx1"/>
                </a:solidFill>
              </a:rPr>
            </a:br>
            <a:r>
              <a:rPr lang="es-MX" b="1">
                <a:solidFill>
                  <a:schemeClr val="tx1"/>
                </a:solidFill>
              </a:rPr>
              <a:t>IMPACTO AMBIENTAL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609600" y="1981200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IMPACTOS NEGATIVOS</a:t>
            </a:r>
            <a:endParaRPr lang="es-ES" sz="3000" b="1"/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3779838" y="4652963"/>
            <a:ext cx="21605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4932363" y="4941888"/>
            <a:ext cx="5762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1143000" y="3276600"/>
            <a:ext cx="7620000" cy="1282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buClr>
                <a:srgbClr val="CC6600"/>
              </a:buClr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Contaminación por formación de efluentes líquidos, gaseosos y desechos sólidos.</a:t>
            </a:r>
          </a:p>
          <a:p>
            <a:pPr algn="just">
              <a:buClr>
                <a:srgbClr val="CC6600"/>
              </a:buClr>
            </a:pPr>
            <a:endParaRPr lang="es-ES" sz="260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-757238" y="1628775"/>
            <a:ext cx="8229601" cy="1139825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>OBJETIVO DE SU REALIZACIÓN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997200"/>
            <a:ext cx="8316912" cy="4114800"/>
          </a:xfrm>
        </p:spPr>
        <p:txBody>
          <a:bodyPr/>
          <a:lstStyle/>
          <a:p>
            <a:pPr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Maximización de la rentabilidad asociada a la venta de viviendas vacacionales. </a:t>
            </a:r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179388" y="404813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EL MERCADO INMOBILIARIO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ESTUDIO DE </a:t>
            </a:r>
            <a:br>
              <a:rPr lang="es-MX" b="1">
                <a:solidFill>
                  <a:schemeClr val="tx1"/>
                </a:solidFill>
              </a:rPr>
            </a:br>
            <a:r>
              <a:rPr lang="es-MX" b="1">
                <a:solidFill>
                  <a:schemeClr val="tx1"/>
                </a:solidFill>
              </a:rPr>
              <a:t>IMPACTO AMBIENTAL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609600" y="2057400"/>
            <a:ext cx="6192838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 b="1"/>
              <a:t>MEDIDAS DE MITIGACIÓN</a:t>
            </a:r>
            <a:endParaRPr lang="es-ES" sz="3000" b="1"/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2535238" y="4745038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3779838" y="4652963"/>
            <a:ext cx="21605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4932363" y="4941888"/>
            <a:ext cx="5762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98313" name="Text Box 9"/>
          <p:cNvSpPr txBox="1">
            <a:spLocks noChangeArrowheads="1"/>
          </p:cNvSpPr>
          <p:nvPr/>
        </p:nvSpPr>
        <p:spPr bwMode="auto">
          <a:xfrm>
            <a:off x="990600" y="2743200"/>
            <a:ext cx="7620000" cy="3267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Disminuir inconvenientes de tránsito vehicular y peatonal.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Conocimiento y aplicación de medidas de higiene y seguridad industrial.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Mantener la obra limpia.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Prevenir obras de trabajo que generen emisiones sonoras que causen molestias.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endParaRPr lang="es-ES" sz="260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48483" name="Text Box 3"/>
          <p:cNvSpPr txBox="1">
            <a:spLocks noChangeArrowheads="1"/>
          </p:cNvSpPr>
          <p:nvPr/>
        </p:nvSpPr>
        <p:spPr bwMode="auto">
          <a:xfrm>
            <a:off x="1828800" y="4572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228600"/>
            <a:ext cx="7772400" cy="1555750"/>
          </a:xfrm>
        </p:spPr>
        <p:txBody>
          <a:bodyPr/>
          <a:lstStyle/>
          <a:p>
            <a:r>
              <a:rPr lang="es-MX" b="1">
                <a:solidFill>
                  <a:schemeClr val="tx1"/>
                </a:solidFill>
              </a:rPr>
              <a:t>CONCLUSIONES Y RECOMENDACIONES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685800" y="2209800"/>
            <a:ext cx="8245475" cy="4060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Proyecto factible debido a que el VAN=15.55% </a:t>
            </a:r>
            <a:r>
              <a:rPr lang="en-US" sz="2600">
                <a:solidFill>
                  <a:schemeClr val="bg1"/>
                </a:solidFill>
                <a:cs typeface="Arial" charset="0"/>
              </a:rPr>
              <a:t>&gt; 13.38%.</a:t>
            </a:r>
            <a:endParaRPr lang="es-ES" sz="2600">
              <a:solidFill>
                <a:schemeClr val="bg1"/>
              </a:solidFill>
              <a:cs typeface="Arial" charset="0"/>
            </a:endParaRP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n-US" sz="2600">
                <a:solidFill>
                  <a:schemeClr val="bg1"/>
                </a:solidFill>
                <a:cs typeface="Arial" charset="0"/>
              </a:rPr>
              <a:t>  </a:t>
            </a:r>
            <a:r>
              <a:rPr lang="es-ES" sz="2600">
                <a:solidFill>
                  <a:schemeClr val="bg1"/>
                </a:solidFill>
                <a:cs typeface="Arial" charset="0"/>
              </a:rPr>
              <a:t>Modelo de vivienda que más se venderá es Estrella Marina.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s-ES" sz="2600">
                <a:solidFill>
                  <a:schemeClr val="bg1"/>
                </a:solidFill>
                <a:cs typeface="Arial" charset="0"/>
              </a:rPr>
              <a:t>  </a:t>
            </a:r>
            <a:r>
              <a:rPr lang="en-US" sz="2600">
                <a:solidFill>
                  <a:schemeClr val="bg1"/>
                </a:solidFill>
                <a:cs typeface="Arial" charset="0"/>
              </a:rPr>
              <a:t>El proyecto ocasionará impactos positivos y negativos, que 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n-US" sz="2600">
                <a:solidFill>
                  <a:schemeClr val="bg1"/>
                </a:solidFill>
                <a:cs typeface="Arial" charset="0"/>
              </a:rPr>
              <a:t>   se prodrá aprovechar y prevenir.</a:t>
            </a:r>
          </a:p>
          <a:p>
            <a:pPr algn="just">
              <a:buClr>
                <a:srgbClr val="CC6600"/>
              </a:buClr>
              <a:buFontTx/>
              <a:buChar char="•"/>
            </a:pPr>
            <a:r>
              <a:rPr lang="en-US" sz="2600">
                <a:solidFill>
                  <a:schemeClr val="bg1"/>
                </a:solidFill>
                <a:cs typeface="Arial" charset="0"/>
              </a:rPr>
              <a:t>  Se recomienda un estricto cumplimiento del plan ambiental.</a:t>
            </a:r>
            <a:endParaRPr lang="es-ES" sz="2600">
              <a:solidFill>
                <a:schemeClr val="bg1"/>
              </a:solidFill>
              <a:cs typeface="Arial" charset="0"/>
            </a:endParaRPr>
          </a:p>
          <a:p>
            <a:pPr algn="just">
              <a:buClr>
                <a:srgbClr val="CC6600"/>
              </a:buClr>
              <a:buFontTx/>
              <a:buChar char="•"/>
            </a:pPr>
            <a:endParaRPr lang="es-ES" sz="260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2708275"/>
            <a:ext cx="7751763" cy="4530725"/>
          </a:xfrm>
        </p:spPr>
        <p:txBody>
          <a:bodyPr/>
          <a:lstStyle/>
          <a:p>
            <a:pPr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Localización</a:t>
            </a:r>
          </a:p>
          <a:p>
            <a:pPr>
              <a:buClr>
                <a:srgbClr val="CC6600"/>
              </a:buClr>
              <a:buSzPct val="65000"/>
              <a:buFontTx/>
              <a:buNone/>
            </a:pPr>
            <a:endParaRPr lang="es-ES" sz="2800">
              <a:solidFill>
                <a:schemeClr val="bg1"/>
              </a:solidFill>
            </a:endParaRPr>
          </a:p>
          <a:p>
            <a:pPr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Influencia en la sociedad</a:t>
            </a:r>
          </a:p>
          <a:p>
            <a:pPr>
              <a:buClr>
                <a:srgbClr val="CC6600"/>
              </a:buClr>
              <a:buSzPct val="65000"/>
              <a:buFontTx/>
              <a:buNone/>
            </a:pPr>
            <a:endParaRPr lang="es-ES" sz="2800">
              <a:solidFill>
                <a:schemeClr val="bg1"/>
              </a:solidFill>
            </a:endParaRPr>
          </a:p>
          <a:p>
            <a:pPr>
              <a:buClr>
                <a:srgbClr val="CC6600"/>
              </a:buClr>
              <a:buSzPct val="65000"/>
            </a:pPr>
            <a:r>
              <a:rPr lang="es-ES" sz="2800">
                <a:solidFill>
                  <a:schemeClr val="bg1"/>
                </a:solidFill>
              </a:rPr>
              <a:t>Situación macroeconómica: tasas de interés</a:t>
            </a:r>
          </a:p>
          <a:p>
            <a:pPr>
              <a:buFontTx/>
              <a:buNone/>
            </a:pPr>
            <a:endParaRPr lang="es-ES" sz="2800">
              <a:solidFill>
                <a:schemeClr val="bg1"/>
              </a:solidFill>
            </a:endParaRPr>
          </a:p>
        </p:txBody>
      </p:sp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179388" y="404813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EL MERCADO INMOBILIARIO</a:t>
            </a: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-1549400" y="1412875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ES" sz="3000" b="1"/>
              <a:t>FACTORES EXTERNOS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1196975"/>
            <a:ext cx="6121400" cy="1139825"/>
          </a:xfrm>
        </p:spPr>
        <p:txBody>
          <a:bodyPr/>
          <a:lstStyle/>
          <a:p>
            <a:r>
              <a:rPr lang="es-ES" sz="3000" b="1">
                <a:solidFill>
                  <a:schemeClr val="tx1"/>
                </a:solidFill>
              </a:rPr>
              <a:t/>
            </a:r>
            <a:br>
              <a:rPr lang="es-ES" sz="3000" b="1">
                <a:solidFill>
                  <a:schemeClr val="tx1"/>
                </a:solidFill>
              </a:rPr>
            </a:br>
            <a:r>
              <a:rPr lang="es-ES" sz="3000" b="1">
                <a:solidFill>
                  <a:schemeClr val="tx1"/>
                </a:solidFill>
              </a:rPr>
              <a:t>TASAS DE INTERÉS</a:t>
            </a:r>
            <a:br>
              <a:rPr lang="es-ES" sz="3000" b="1">
                <a:solidFill>
                  <a:schemeClr val="tx1"/>
                </a:solidFill>
              </a:rPr>
            </a:br>
            <a:endParaRPr lang="es-ES" sz="3000" b="1">
              <a:solidFill>
                <a:schemeClr val="tx1"/>
              </a:solidFill>
            </a:endParaRPr>
          </a:p>
        </p:txBody>
      </p:sp>
      <p:graphicFrame>
        <p:nvGraphicFramePr>
          <p:cNvPr id="158723" name="Object 3"/>
          <p:cNvGraphicFramePr>
            <a:graphicFrameLocks noChangeAspect="1"/>
          </p:cNvGraphicFramePr>
          <p:nvPr>
            <p:ph idx="1"/>
          </p:nvPr>
        </p:nvGraphicFramePr>
        <p:xfrm>
          <a:off x="1258888" y="2420938"/>
          <a:ext cx="6834187" cy="3805237"/>
        </p:xfrm>
        <a:graphic>
          <a:graphicData uri="http://schemas.openxmlformats.org/presentationml/2006/ole">
            <p:oleObj spid="_x0000_s158723" name="Hoja de cálculo" r:id="rId3" imgW="4038582" imgH="2362200" progId="Excel.Sheet.8">
              <p:embed/>
            </p:oleObj>
          </a:graphicData>
        </a:graphic>
      </p:graphicFrame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179388" y="260350"/>
            <a:ext cx="89646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EL MERCADO INMOBILIARIO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AISO DEL MAR">
  <a:themeElements>
    <a:clrScheme name="PARAISO DEL MAR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RAISO DEL MA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RAISO DEL MA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AISO DEL MA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ISO DEL MA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ISO DEL MA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ISO DEL MA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ISO DEL MA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AISO DEL MA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Settings\USER\Datos de programa\Microsoft\Plantillas\PARAISO DEL MAR.pot</Template>
  <TotalTime>1325</TotalTime>
  <Words>1281</Words>
  <Application>Microsoft PowerPoint</Application>
  <PresentationFormat>Presentación en pantalla (4:3)</PresentationFormat>
  <Paragraphs>411</Paragraphs>
  <Slides>71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7</vt:i4>
      </vt:variant>
      <vt:variant>
        <vt:lpstr>Títulos de diapositiva</vt:lpstr>
      </vt:variant>
      <vt:variant>
        <vt:i4>71</vt:i4>
      </vt:variant>
    </vt:vector>
  </HeadingPairs>
  <TitlesOfParts>
    <vt:vector size="84" baseType="lpstr">
      <vt:lpstr>Times New Roman</vt:lpstr>
      <vt:lpstr>Tahoma</vt:lpstr>
      <vt:lpstr>Arial</vt:lpstr>
      <vt:lpstr>Wingdings</vt:lpstr>
      <vt:lpstr>MS Mincho</vt:lpstr>
      <vt:lpstr>PARAISO DEL MAR</vt:lpstr>
      <vt:lpstr>Imagen de mapa de bits</vt:lpstr>
      <vt:lpstr>Documento de Microsoft Word</vt:lpstr>
      <vt:lpstr>Hoja de cálculo de Microsoft Excel</vt:lpstr>
      <vt:lpstr>Hoja de cálculo de Microsoft Office Excel</vt:lpstr>
      <vt:lpstr>Gráfico de Microsoft Excel</vt:lpstr>
      <vt:lpstr>Microsoft Document</vt:lpstr>
      <vt:lpstr>Microsoft Editor de ecuaciones 3.0</vt:lpstr>
      <vt:lpstr>ESCUELA SUPERIOR POLITÉCNICA DEL LITORAL </vt:lpstr>
      <vt:lpstr>Diapositiva 2</vt:lpstr>
      <vt:lpstr>INTRODUCCIÓN </vt:lpstr>
      <vt:lpstr>Diapositiva 4</vt:lpstr>
      <vt:lpstr>DEFINICIÓN Y DESCRIPCIÓN DEL PRODUCTO</vt:lpstr>
      <vt:lpstr>JUSTIFICACIÓN DEL PROYECTO </vt:lpstr>
      <vt:lpstr>OBJETIVO DE SU REALIZACIÓN</vt:lpstr>
      <vt:lpstr>Diapositiva 8</vt:lpstr>
      <vt:lpstr> TASAS DE INTERÉS </vt:lpstr>
      <vt:lpstr>NEGOCIO PRINCIPAL  </vt:lpstr>
      <vt:lpstr>ANÁLISIS DEL MERCADO INMOBILIARIO</vt:lpstr>
      <vt:lpstr>Diapositiva 12</vt:lpstr>
      <vt:lpstr>MISIÓN</vt:lpstr>
      <vt:lpstr>VISIÓN </vt:lpstr>
      <vt:lpstr>DETERMINACIÓN DE LA OFERTA</vt:lpstr>
      <vt:lpstr>ANÁLISIS DE LA DEMANDA</vt:lpstr>
      <vt:lpstr>MOTIVO DE COMPRA DE VIVIENDA</vt:lpstr>
      <vt:lpstr>PREFERENCIAS DE LOS CONSUMIDORES</vt:lpstr>
      <vt:lpstr>PLAZOS DE FINANCIAMIENTO </vt:lpstr>
      <vt:lpstr>TIPOS DE VIVIENDAS</vt:lpstr>
      <vt:lpstr>DISPONIBILIDAD A PAGAR</vt:lpstr>
      <vt:lpstr>TOP OF MIND</vt:lpstr>
      <vt:lpstr>ANÁLISIS FODA </vt:lpstr>
      <vt:lpstr>ANÁLISIS FODA </vt:lpstr>
      <vt:lpstr>ANÁLISIS FODA </vt:lpstr>
      <vt:lpstr>ANÁLISIS FODA </vt:lpstr>
      <vt:lpstr>ANÁLISIS DE LAS 4 P´S DEL MARKETING </vt:lpstr>
      <vt:lpstr>Diapositiva 28</vt:lpstr>
      <vt:lpstr>MATRIZ PORTER </vt:lpstr>
      <vt:lpstr>MATRIZ IMPORTANCIA RESULTADOS</vt:lpstr>
      <vt:lpstr>Diapositiva 31</vt:lpstr>
      <vt:lpstr>Diapositiva 32</vt:lpstr>
      <vt:lpstr>Diapositiva 33</vt:lpstr>
      <vt:lpstr>URBANIZACIÓN</vt:lpstr>
      <vt:lpstr>DENSIDAD POBLACIONAL DEL PROYECTO </vt:lpstr>
      <vt:lpstr>Diapositiva 36</vt:lpstr>
      <vt:lpstr>Diapositiva 37</vt:lpstr>
      <vt:lpstr>PLANO URBANÍSTISCO</vt:lpstr>
      <vt:lpstr>ESPECIFICACIONES  TÉCNICAS</vt:lpstr>
      <vt:lpstr>ACABADOS</vt:lpstr>
      <vt:lpstr>ACABADOS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ESTUDIO FINANCIERO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ESTUDIO ADMINISTRATIVO</vt:lpstr>
      <vt:lpstr>ESTUDIO DE  IMPACTO AMBIENTAL</vt:lpstr>
      <vt:lpstr>ESTUDIO DE  IMPACTO AMBIENTAL</vt:lpstr>
      <vt:lpstr>ESTUDIO DE  IMPACTO AMBIENTAL</vt:lpstr>
      <vt:lpstr>ESTUDIO DE  IMPACTO AMBIENTAL</vt:lpstr>
      <vt:lpstr>ESTUDIO DE  IMPACTO AMBIENTAL</vt:lpstr>
      <vt:lpstr>ESTUDIO DE  IMPACTO AMBIENTAL</vt:lpstr>
      <vt:lpstr>CONCLUSIONES Y RECOMENDACIONES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 DE VIVIENDAS</dc:title>
  <dc:creator>CINDY NUÑEZ DEL ARCO</dc:creator>
  <cp:lastModifiedBy>Administrador</cp:lastModifiedBy>
  <cp:revision>85</cp:revision>
  <dcterms:created xsi:type="dcterms:W3CDTF">2006-02-18T05:20:32Z</dcterms:created>
  <dcterms:modified xsi:type="dcterms:W3CDTF">2009-12-15T15:31:21Z</dcterms:modified>
</cp:coreProperties>
</file>