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xls" ContentType="application/vnd.ms-exce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56"/>
  </p:handoutMasterIdLst>
  <p:sldIdLst>
    <p:sldId id="258" r:id="rId2"/>
    <p:sldId id="259" r:id="rId3"/>
    <p:sldId id="262" r:id="rId4"/>
    <p:sldId id="260" r:id="rId5"/>
    <p:sldId id="263" r:id="rId6"/>
    <p:sldId id="319" r:id="rId7"/>
    <p:sldId id="320" r:id="rId8"/>
    <p:sldId id="313" r:id="rId9"/>
    <p:sldId id="272" r:id="rId10"/>
    <p:sldId id="265" r:id="rId11"/>
    <p:sldId id="261" r:id="rId12"/>
    <p:sldId id="264" r:id="rId13"/>
    <p:sldId id="314" r:id="rId14"/>
    <p:sldId id="271" r:id="rId15"/>
    <p:sldId id="267" r:id="rId16"/>
    <p:sldId id="268" r:id="rId17"/>
    <p:sldId id="273" r:id="rId18"/>
    <p:sldId id="269" r:id="rId19"/>
    <p:sldId id="270" r:id="rId20"/>
    <p:sldId id="274" r:id="rId21"/>
    <p:sldId id="275" r:id="rId22"/>
    <p:sldId id="281" r:id="rId23"/>
    <p:sldId id="280" r:id="rId24"/>
    <p:sldId id="282" r:id="rId25"/>
    <p:sldId id="284" r:id="rId26"/>
    <p:sldId id="283" r:id="rId27"/>
    <p:sldId id="309" r:id="rId28"/>
    <p:sldId id="308" r:id="rId29"/>
    <p:sldId id="310" r:id="rId30"/>
    <p:sldId id="311" r:id="rId31"/>
    <p:sldId id="312" r:id="rId32"/>
    <p:sldId id="315" r:id="rId33"/>
    <p:sldId id="285" r:id="rId34"/>
    <p:sldId id="286" r:id="rId35"/>
    <p:sldId id="289" r:id="rId36"/>
    <p:sldId id="287" r:id="rId37"/>
    <p:sldId id="291" r:id="rId38"/>
    <p:sldId id="316" r:id="rId39"/>
    <p:sldId id="290" r:id="rId40"/>
    <p:sldId id="292" r:id="rId41"/>
    <p:sldId id="293" r:id="rId42"/>
    <p:sldId id="294" r:id="rId43"/>
    <p:sldId id="307" r:id="rId44"/>
    <p:sldId id="298" r:id="rId45"/>
    <p:sldId id="299" r:id="rId46"/>
    <p:sldId id="301" r:id="rId47"/>
    <p:sldId id="295" r:id="rId48"/>
    <p:sldId id="296" r:id="rId49"/>
    <p:sldId id="300" r:id="rId50"/>
    <p:sldId id="302" r:id="rId51"/>
    <p:sldId id="303" r:id="rId52"/>
    <p:sldId id="304" r:id="rId53"/>
    <p:sldId id="317" r:id="rId54"/>
    <p:sldId id="318" r:id="rId55"/>
  </p:sldIdLst>
  <p:sldSz cx="9144000" cy="6858000" type="screen4x3"/>
  <p:notesSz cx="6858000" cy="9144000"/>
  <p:defaultTextStyle>
    <a:defPPr>
      <a:defRPr lang="es-EC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33"/>
    <a:srgbClr val="FF9900"/>
    <a:srgbClr val="FFFFCC"/>
    <a:srgbClr val="663300"/>
    <a:srgbClr val="996633"/>
    <a:srgbClr val="0066CC"/>
    <a:srgbClr val="000000"/>
    <a:srgbClr val="FFCC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1709" autoAdjust="0"/>
    <p:restoredTop sz="94646" autoAdjust="0"/>
  </p:normalViewPr>
  <p:slideViewPr>
    <p:cSldViewPr>
      <p:cViewPr>
        <p:scale>
          <a:sx n="66" d="100"/>
          <a:sy n="66" d="100"/>
        </p:scale>
        <p:origin x="-7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40.emf"/><Relationship Id="rId1" Type="http://schemas.openxmlformats.org/officeDocument/2006/relationships/image" Target="../media/image39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17.png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20.png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png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36.emf"/><Relationship Id="rId1" Type="http://schemas.openxmlformats.org/officeDocument/2006/relationships/image" Target="../media/image35.e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38.emf"/><Relationship Id="rId1" Type="http://schemas.openxmlformats.org/officeDocument/2006/relationships/image" Target="../media/image3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s-ES"/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s-ES"/>
          </a:p>
        </p:txBody>
      </p:sp>
      <p:sp>
        <p:nvSpPr>
          <p:cNvPr id="870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s-ES"/>
          </a:p>
        </p:txBody>
      </p:sp>
      <p:sp>
        <p:nvSpPr>
          <p:cNvPr id="870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61388B76-CF9E-4354-AF9D-5D655B9EF1E0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59169C-C440-4CD1-B96B-3BF42F8B73B4}" type="slidenum">
              <a:rPr lang="es-EC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CCBA5B-AB20-41D4-9A81-3EFD12D00026}" type="slidenum">
              <a:rPr lang="es-EC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2AE42F-44DC-40C7-89C9-E0F6880E7A0F}" type="slidenum">
              <a:rPr lang="es-EC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BE8E888-41CF-493D-AB72-48799CC4A2F5}" type="slidenum">
              <a:rPr lang="es-EC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ítulo y 4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88701B0-D8A3-4281-94D2-0C38A217A72B}" type="slidenum">
              <a:rPr lang="es-EC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179D860-65BD-4F87-8797-DAFA2354B1E0}" type="slidenum">
              <a:rPr lang="es-EC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DC7A65-BC09-40E4-B3F0-CAF646C1FB91}" type="slidenum">
              <a:rPr lang="es-EC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B5E9A1-E384-4274-BD47-E7116490B6FA}" type="slidenum">
              <a:rPr lang="es-EC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FA5873-B271-4226-BA66-568AB6A2F73F}" type="slidenum">
              <a:rPr lang="es-EC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ABB2C9-7B62-4525-B4B5-D7869292D238}" type="slidenum">
              <a:rPr lang="es-EC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20361A-EF39-4E6B-8B15-3E3278179511}" type="slidenum">
              <a:rPr lang="es-EC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41C27D-50F1-432A-9C72-2B2B8E95E435}" type="slidenum">
              <a:rPr lang="es-EC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06724D-1E09-4A2A-A407-3A70CCD04B9F}" type="slidenum">
              <a:rPr lang="es-EC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CF35D7-E54C-40C4-AF2E-0416283E0C73}" type="slidenum">
              <a:rPr lang="es-EC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00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C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C" smtClean="0"/>
              <a:t>Haga clic para modificar el estilo de texto del patrón</a:t>
            </a:r>
          </a:p>
          <a:p>
            <a:pPr lvl="1"/>
            <a:r>
              <a:rPr lang="es-EC" smtClean="0"/>
              <a:t>Segundo nivel</a:t>
            </a:r>
          </a:p>
          <a:p>
            <a:pPr lvl="2"/>
            <a:r>
              <a:rPr lang="es-EC" smtClean="0"/>
              <a:t>Tercer nivel</a:t>
            </a:r>
          </a:p>
          <a:p>
            <a:pPr lvl="3"/>
            <a:r>
              <a:rPr lang="es-EC" smtClean="0"/>
              <a:t>Cuarto nivel</a:t>
            </a:r>
          </a:p>
          <a:p>
            <a:pPr lvl="4"/>
            <a:r>
              <a:rPr lang="es-EC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s-EC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s-EC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2A2EEA08-9805-4A66-BF02-5C80305C8C98}" type="slidenum">
              <a:rPr lang="es-EC"/>
              <a:pPr/>
              <a:t>‹Nº›</a:t>
            </a:fld>
            <a:endParaRPr lang="es-EC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slide" Target="slide12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slide" Target="slide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slide" Target="slide17.xml"/><Relationship Id="rId4" Type="http://schemas.openxmlformats.org/officeDocument/2006/relationships/slide" Target="slide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5" Type="http://schemas.openxmlformats.org/officeDocument/2006/relationships/slide" Target="slide15.xml"/><Relationship Id="rId4" Type="http://schemas.openxmlformats.org/officeDocument/2006/relationships/oleObject" Target="../embeddings/Gr_fico_de_Microsoft_Office_Excel1.xls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Gr_fico_de_Microsoft_Office_Excel2.xls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6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slide" Target="slide19.xml"/><Relationship Id="rId4" Type="http://schemas.openxmlformats.org/officeDocument/2006/relationships/image" Target="../media/image3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18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1.jpeg"/><Relationship Id="rId4" Type="http://schemas.openxmlformats.org/officeDocument/2006/relationships/oleObject" Target="../embeddings/oleObject2.bin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3.jpeg"/><Relationship Id="rId10" Type="http://schemas.openxmlformats.org/officeDocument/2006/relationships/oleObject" Target="../embeddings/oleObject9.bin"/><Relationship Id="rId4" Type="http://schemas.openxmlformats.org/officeDocument/2006/relationships/slide" Target="slide19.xml"/><Relationship Id="rId9" Type="http://schemas.openxmlformats.org/officeDocument/2006/relationships/oleObject" Target="../embeddings/oleObject8.bin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2.bin"/><Relationship Id="rId5" Type="http://schemas.openxmlformats.org/officeDocument/2006/relationships/image" Target="../media/image1.jpeg"/><Relationship Id="rId4" Type="http://schemas.openxmlformats.org/officeDocument/2006/relationships/oleObject" Target="../embeddings/oleObject11.bin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wmf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" Target="slide6.xml"/><Relationship Id="rId5" Type="http://schemas.openxmlformats.org/officeDocument/2006/relationships/image" Target="../media/image3.jpeg"/><Relationship Id="rId4" Type="http://schemas.openxmlformats.org/officeDocument/2006/relationships/slide" Target="slide8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_fico_de_Microsoft_Office_Excel3.xls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Gr_fico_de_Microsoft_Office_Excel4.xls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_fico_de_Microsoft_Office_Excel5.xls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9.vml"/><Relationship Id="rId4" Type="http://schemas.openxmlformats.org/officeDocument/2006/relationships/oleObject" Target="../embeddings/Gr_fico_de_Microsoft_Office_Excel6.xls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_fico_de_Microsoft_Office_Excel7.xls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0.vml"/><Relationship Id="rId4" Type="http://schemas.openxmlformats.org/officeDocument/2006/relationships/oleObject" Target="../embeddings/Gr_fico_de_Microsoft_Office_Excel8.xls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323850" y="260350"/>
            <a:ext cx="8569325" cy="6335713"/>
          </a:xfrm>
          <a:prstGeom prst="rect">
            <a:avLst/>
          </a:prstGeom>
          <a:solidFill>
            <a:srgbClr val="990033"/>
          </a:solidFill>
          <a:ln w="44450">
            <a:solidFill>
              <a:srgbClr val="FFFF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611188" y="620713"/>
            <a:ext cx="7993062" cy="5688012"/>
          </a:xfrm>
          <a:prstGeom prst="rect">
            <a:avLst/>
          </a:prstGeom>
          <a:noFill/>
          <a:ln w="76200">
            <a:solidFill>
              <a:srgbClr val="990033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C" sz="4400" b="1">
                <a:solidFill>
                  <a:srgbClr val="FFFFCC"/>
                </a:solidFill>
              </a:rPr>
              <a:t>“PROYECTO DE INVERSIÓN: </a:t>
            </a:r>
          </a:p>
          <a:p>
            <a:pPr algn="ctr"/>
            <a:r>
              <a:rPr lang="es-EC" sz="4400" b="1">
                <a:solidFill>
                  <a:srgbClr val="FFFFCC"/>
                </a:solidFill>
              </a:rPr>
              <a:t>CREACIÓN DE UNA </a:t>
            </a:r>
          </a:p>
          <a:p>
            <a:pPr algn="ctr"/>
            <a:r>
              <a:rPr lang="es-EC" sz="4400" b="1">
                <a:solidFill>
                  <a:srgbClr val="FFFFCC"/>
                </a:solidFill>
              </a:rPr>
              <a:t>EMPRESA DE PRODUCCIÓN </a:t>
            </a:r>
          </a:p>
          <a:p>
            <a:pPr algn="ctr"/>
            <a:r>
              <a:rPr lang="es-EC" sz="4400" b="1">
                <a:solidFill>
                  <a:srgbClr val="FFFFCC"/>
                </a:solidFill>
              </a:rPr>
              <a:t>Y COMERCIALIZACIÓN</a:t>
            </a:r>
          </a:p>
          <a:p>
            <a:pPr algn="ctr"/>
            <a:r>
              <a:rPr lang="es-EC" sz="4400" b="1">
                <a:solidFill>
                  <a:srgbClr val="FFFFCC"/>
                </a:solidFill>
              </a:rPr>
              <a:t> DE WAFFLES PARA </a:t>
            </a:r>
          </a:p>
          <a:p>
            <a:pPr algn="ctr"/>
            <a:r>
              <a:rPr lang="es-EC" sz="4400" b="1">
                <a:solidFill>
                  <a:srgbClr val="FFFFCC"/>
                </a:solidFill>
              </a:rPr>
              <a:t>LA CIUDAD DE GUAYAQUIL”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468313" y="1268413"/>
            <a:ext cx="8207375" cy="558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endParaRPr lang="es-ES" sz="800" b="1" u="sng">
              <a:solidFill>
                <a:srgbClr val="663300"/>
              </a:solidFill>
              <a:latin typeface="CopprplGoth Bd BT" pitchFamily="34" charset="0"/>
            </a:endParaRPr>
          </a:p>
          <a:p>
            <a:pPr marL="342900" indent="-342900" algn="ctr"/>
            <a:r>
              <a:rPr lang="es-ES" sz="2800">
                <a:solidFill>
                  <a:srgbClr val="FFFFCC"/>
                </a:solidFill>
              </a:rPr>
              <a:t>INVESTIGACIÓN CONCLUYENTE</a:t>
            </a:r>
          </a:p>
          <a:p>
            <a:pPr marL="342900" indent="-342900" algn="ctr"/>
            <a:endParaRPr lang="es-ES" sz="1600">
              <a:solidFill>
                <a:srgbClr val="FFFFCC"/>
              </a:solidFill>
            </a:endParaRPr>
          </a:p>
          <a:p>
            <a:pPr marL="342900" indent="-342900" algn="ctr"/>
            <a:endParaRPr lang="es-ES" sz="1200">
              <a:solidFill>
                <a:srgbClr val="FFFFCC"/>
              </a:solidFill>
            </a:endParaRPr>
          </a:p>
          <a:p>
            <a:pPr marL="342900" indent="-342900" algn="just">
              <a:buFontTx/>
              <a:buBlip>
                <a:blip r:embed="rId2"/>
              </a:buBlip>
            </a:pPr>
            <a:r>
              <a:rPr lang="es-ES" sz="2800">
                <a:solidFill>
                  <a:srgbClr val="FFFFCC"/>
                </a:solidFill>
              </a:rPr>
              <a:t>PROBLEMA </a:t>
            </a:r>
            <a:r>
              <a:rPr lang="es-ES" sz="2000">
                <a:solidFill>
                  <a:srgbClr val="FFFFCC"/>
                </a:solidFill>
              </a:rPr>
              <a:t>(Porcentaje de la población que consumirá waffles desconocido)</a:t>
            </a:r>
          </a:p>
          <a:p>
            <a:pPr marL="342900" indent="-342900" algn="just"/>
            <a:endParaRPr lang="es-ES" sz="2000">
              <a:solidFill>
                <a:srgbClr val="FFFFCC"/>
              </a:solidFill>
            </a:endParaRPr>
          </a:p>
          <a:p>
            <a:pPr marL="342900" indent="-342900" algn="just">
              <a:buFontTx/>
              <a:buBlip>
                <a:blip r:embed="rId2"/>
              </a:buBlip>
            </a:pPr>
            <a:r>
              <a:rPr lang="es-ES" sz="2800">
                <a:solidFill>
                  <a:srgbClr val="FFFFCC"/>
                </a:solidFill>
              </a:rPr>
              <a:t>FUENTES DE DATOS PRIMARIOS </a:t>
            </a:r>
            <a:r>
              <a:rPr lang="es-ES" sz="2000">
                <a:solidFill>
                  <a:srgbClr val="FFFFCC"/>
                </a:solidFill>
              </a:rPr>
              <a:t>(Características de los encuestados: Hombres y Mujeres de 15 años en adelante, nivel socioeconomico medio)  </a:t>
            </a:r>
          </a:p>
          <a:p>
            <a:pPr marL="342900" indent="-342900"/>
            <a:endParaRPr lang="es-ES" sz="2000">
              <a:solidFill>
                <a:srgbClr val="FFFFCC"/>
              </a:solidFill>
            </a:endParaRPr>
          </a:p>
          <a:p>
            <a:pPr marL="342900" indent="-342900">
              <a:buFontTx/>
              <a:buBlip>
                <a:blip r:embed="rId2"/>
              </a:buBlip>
            </a:pPr>
            <a:r>
              <a:rPr lang="es-ES" sz="2800">
                <a:solidFill>
                  <a:srgbClr val="FFFFCC"/>
                </a:solidFill>
              </a:rPr>
              <a:t>RECOPILACION DE LOS DATOS </a:t>
            </a:r>
            <a:r>
              <a:rPr lang="es-ES" sz="2000">
                <a:solidFill>
                  <a:srgbClr val="FFFFCC"/>
                </a:solidFill>
              </a:rPr>
              <a:t>(Encuestas)</a:t>
            </a:r>
          </a:p>
          <a:p>
            <a:pPr marL="342900" indent="-342900"/>
            <a:endParaRPr lang="es-ES" sz="2000">
              <a:solidFill>
                <a:srgbClr val="FFFFCC"/>
              </a:solidFill>
            </a:endParaRPr>
          </a:p>
          <a:p>
            <a:pPr marL="342900" indent="-342900">
              <a:buFontTx/>
              <a:buBlip>
                <a:blip r:embed="rId2"/>
              </a:buBlip>
            </a:pPr>
            <a:r>
              <a:rPr lang="es-ES" sz="2800">
                <a:solidFill>
                  <a:srgbClr val="FFFFCC"/>
                </a:solidFill>
              </a:rPr>
              <a:t>DISEÑO DE LA MUESTRA</a:t>
            </a:r>
          </a:p>
          <a:p>
            <a:pPr marL="342900" indent="-342900"/>
            <a:endParaRPr lang="es-ES" sz="2000">
              <a:solidFill>
                <a:srgbClr val="FFFFCC"/>
              </a:solidFill>
            </a:endParaRPr>
          </a:p>
          <a:p>
            <a:pPr marL="342900" indent="-342900">
              <a:buFontTx/>
              <a:buBlip>
                <a:blip r:embed="rId2"/>
              </a:buBlip>
            </a:pPr>
            <a:r>
              <a:rPr lang="es-ES_tradnl" sz="2800">
                <a:solidFill>
                  <a:srgbClr val="FFFFCC"/>
                </a:solidFill>
              </a:rPr>
              <a:t>PROCESAMIENTO DE LOS DATOS</a:t>
            </a:r>
            <a:endParaRPr lang="es-ES" sz="3200" u="sng">
              <a:solidFill>
                <a:srgbClr val="FFFFCC"/>
              </a:solidFill>
            </a:endParaRPr>
          </a:p>
          <a:p>
            <a:pPr marL="342900" indent="-342900"/>
            <a:endParaRPr lang="es-ES" sz="1600">
              <a:solidFill>
                <a:srgbClr val="FFFFCC"/>
              </a:solidFill>
            </a:endParaRPr>
          </a:p>
        </p:txBody>
      </p:sp>
      <p:pic>
        <p:nvPicPr>
          <p:cNvPr id="13317" name="Picture 5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 l="15346" t="13661" r="82993" b="84090"/>
          <a:stretch>
            <a:fillRect/>
          </a:stretch>
        </p:blipFill>
        <p:spPr bwMode="auto">
          <a:xfrm>
            <a:off x="5292725" y="5373688"/>
            <a:ext cx="428625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8" name="AutoShape 6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6732588" y="6165850"/>
            <a:ext cx="288925" cy="360363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FFCC"/>
          </a:solidFill>
          <a:ln w="38100">
            <a:solidFill>
              <a:srgbClr val="FFFF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3319" name="WordArt 7"/>
          <p:cNvSpPr>
            <a:spLocks noChangeArrowheads="1" noChangeShapeType="1" noTextEdit="1"/>
          </p:cNvSpPr>
          <p:nvPr/>
        </p:nvSpPr>
        <p:spPr bwMode="auto">
          <a:xfrm>
            <a:off x="1187450" y="333375"/>
            <a:ext cx="6913563" cy="9350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CC99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Benguiat Bk BT"/>
              </a:rPr>
              <a:t>Diseño de la Investigación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3492500" y="188913"/>
            <a:ext cx="2401888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just"/>
            <a:r>
              <a:rPr lang="es-ES" sz="1200" b="1">
                <a:solidFill>
                  <a:srgbClr val="FFFFCC"/>
                </a:solidFill>
                <a:latin typeface="Verdana" pitchFamily="34" charset="0"/>
                <a:ea typeface="Times New Roman" pitchFamily="18" charset="0"/>
                <a:cs typeface="Tahoma" pitchFamily="34" charset="0"/>
              </a:rPr>
              <a:t>Frecuencia Muestra Piloto</a:t>
            </a:r>
            <a:endParaRPr lang="es-ES">
              <a:latin typeface="Arial" charset="0"/>
              <a:ea typeface="Times New Roman" pitchFamily="18" charset="0"/>
              <a:cs typeface="Tahoma" pitchFamily="34" charset="0"/>
            </a:endParaRPr>
          </a:p>
        </p:txBody>
      </p:sp>
      <p:graphicFrame>
        <p:nvGraphicFramePr>
          <p:cNvPr id="10660" name="Group 420"/>
          <p:cNvGraphicFramePr>
            <a:graphicFrameLocks noGrp="1"/>
          </p:cNvGraphicFramePr>
          <p:nvPr/>
        </p:nvGraphicFramePr>
        <p:xfrm>
          <a:off x="3492500" y="620713"/>
          <a:ext cx="5113338" cy="2190750"/>
        </p:xfrm>
        <a:graphic>
          <a:graphicData uri="http://schemas.openxmlformats.org/drawingml/2006/table">
            <a:tbl>
              <a:tblPr/>
              <a:tblGrid>
                <a:gridCol w="1152525"/>
                <a:gridCol w="1511300"/>
                <a:gridCol w="1585913"/>
                <a:gridCol w="863600"/>
              </a:tblGrid>
              <a:tr h="5048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TIPO DE     DATOS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FRECUENCIA</a:t>
                      </a: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PORCENTAJES</a:t>
                      </a: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ACUM.</a:t>
                      </a: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66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34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0,567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0,567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26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0,433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1,000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125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60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 =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0,567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990033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grpSp>
        <p:nvGrpSpPr>
          <p:cNvPr id="10629" name="Group 389"/>
          <p:cNvGrpSpPr>
            <a:grpSpLocks/>
          </p:cNvGrpSpPr>
          <p:nvPr/>
        </p:nvGrpSpPr>
        <p:grpSpPr bwMode="auto">
          <a:xfrm>
            <a:off x="323850" y="3716338"/>
            <a:ext cx="4572000" cy="2287587"/>
            <a:chOff x="249" y="2024"/>
            <a:chExt cx="2880" cy="1441"/>
          </a:xfrm>
        </p:grpSpPr>
        <p:graphicFrame>
          <p:nvGraphicFramePr>
            <p:cNvPr id="10242" name="Object 2"/>
            <p:cNvGraphicFramePr>
              <a:graphicFrameLocks noChangeAspect="1"/>
            </p:cNvGraphicFramePr>
            <p:nvPr/>
          </p:nvGraphicFramePr>
          <p:xfrm>
            <a:off x="249" y="2024"/>
            <a:ext cx="2880" cy="1183"/>
          </p:xfrm>
          <a:graphic>
            <a:graphicData uri="http://schemas.openxmlformats.org/presentationml/2006/ole">
              <p:oleObj spid="_x0000_s10242" name="Ecuación" r:id="rId3" imgW="1104900" imgH="1041400" progId="Equation.3">
                <p:embed/>
              </p:oleObj>
            </a:graphicData>
          </a:graphic>
        </p:graphicFrame>
        <p:sp>
          <p:nvSpPr>
            <p:cNvPr id="10332" name="Rectangle 92"/>
            <p:cNvSpPr>
              <a:spLocks noChangeArrowheads="1"/>
            </p:cNvSpPr>
            <p:nvPr/>
          </p:nvSpPr>
          <p:spPr bwMode="auto">
            <a:xfrm>
              <a:off x="249" y="3022"/>
              <a:ext cx="2698" cy="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just"/>
              <a:r>
                <a:rPr lang="es-EC">
                  <a:solidFill>
                    <a:srgbClr val="FFFFCC"/>
                  </a:solidFill>
                  <a:latin typeface="Arial" charset="0"/>
                </a:rPr>
                <a:t/>
              </a:r>
              <a:br>
                <a:rPr lang="es-EC">
                  <a:solidFill>
                    <a:srgbClr val="FFFFCC"/>
                  </a:solidFill>
                  <a:latin typeface="Arial" charset="0"/>
                </a:rPr>
              </a:br>
              <a:r>
                <a:rPr lang="es-ES" sz="1100" i="1">
                  <a:solidFill>
                    <a:srgbClr val="FFFFCC"/>
                  </a:solidFill>
                  <a:latin typeface="Verdana" pitchFamily="34" charset="0"/>
                  <a:cs typeface="Times New Roman" pitchFamily="18" charset="0"/>
                </a:rPr>
                <a:t>Fuente: Estadística aplicada a la Empresa y a la Economía</a:t>
              </a:r>
              <a:endParaRPr lang="es-EC" sz="1100">
                <a:solidFill>
                  <a:srgbClr val="FFFFCC"/>
                </a:solidFill>
                <a:latin typeface="Arial" charset="0"/>
              </a:endParaRPr>
            </a:p>
            <a:p>
              <a:pPr algn="just" eaLnBrk="0" hangingPunct="0"/>
              <a:r>
                <a:rPr lang="es-ES" sz="1100" i="1">
                  <a:solidFill>
                    <a:srgbClr val="FFFFCC"/>
                  </a:solidFill>
                  <a:latin typeface="Verdana" pitchFamily="34" charset="0"/>
                  <a:cs typeface="Times New Roman" pitchFamily="18" charset="0"/>
                </a:rPr>
                <a:t>(Allen Webster)</a:t>
              </a:r>
              <a:r>
                <a:rPr lang="es-ES" sz="1100" i="1">
                  <a:latin typeface="Verdana" pitchFamily="34" charset="0"/>
                  <a:cs typeface="Times New Roman" pitchFamily="18" charset="0"/>
                </a:rPr>
                <a:t>  </a:t>
              </a:r>
              <a:endParaRPr lang="es-ES">
                <a:latin typeface="Arial" charset="0"/>
              </a:endParaRPr>
            </a:p>
          </p:txBody>
        </p:sp>
      </p:grpSp>
      <p:graphicFrame>
        <p:nvGraphicFramePr>
          <p:cNvPr id="10662" name="Group 422"/>
          <p:cNvGraphicFramePr>
            <a:graphicFrameLocks noGrp="1"/>
          </p:cNvGraphicFramePr>
          <p:nvPr/>
        </p:nvGraphicFramePr>
        <p:xfrm>
          <a:off x="5292725" y="3284538"/>
          <a:ext cx="3451225" cy="3095625"/>
        </p:xfrm>
        <a:graphic>
          <a:graphicData uri="http://schemas.openxmlformats.org/drawingml/2006/table">
            <a:tbl>
              <a:tblPr/>
              <a:tblGrid>
                <a:gridCol w="950913"/>
                <a:gridCol w="182562"/>
                <a:gridCol w="1387475"/>
                <a:gridCol w="930275"/>
              </a:tblGrid>
              <a:tr h="187325">
                <a:tc gridSpan="3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Nivel de Confianza 95%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 grid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Z =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1,96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74638">
                <a:tc grid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 =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0,567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74638">
                <a:tc grid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N =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691.005,00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d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n</a:t>
                      </a:r>
                      <a:r>
                        <a:rPr kumimoji="0" lang="es-ES" sz="14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o</a:t>
                      </a: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=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n=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0,01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9433,26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9.306,22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0,02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2358,32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2.350,29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0,03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1048,14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1.046,55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0,04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589,58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589,08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0,05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377,33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377,12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628" name="AutoShape 388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250825" y="6381750"/>
            <a:ext cx="323850" cy="188913"/>
          </a:xfrm>
          <a:prstGeom prst="leftArrow">
            <a:avLst>
              <a:gd name="adj1" fmla="val 50000"/>
              <a:gd name="adj2" fmla="val 42857"/>
            </a:avLst>
          </a:prstGeom>
          <a:solidFill>
            <a:srgbClr val="FFFFCC"/>
          </a:solidFill>
          <a:ln w="57150">
            <a:solidFill>
              <a:srgbClr val="FFFF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0658" name="Text Box 418"/>
          <p:cNvSpPr txBox="1">
            <a:spLocks noChangeArrowheads="1"/>
          </p:cNvSpPr>
          <p:nvPr/>
        </p:nvSpPr>
        <p:spPr bwMode="auto">
          <a:xfrm>
            <a:off x="179388" y="404813"/>
            <a:ext cx="3097212" cy="2979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>
                <a:solidFill>
                  <a:srgbClr val="FFFFCC"/>
                </a:solidFill>
                <a:latin typeface="Arial" charset="0"/>
              </a:rPr>
              <a:t>Población Guayaquil:</a:t>
            </a:r>
          </a:p>
          <a:p>
            <a:pPr>
              <a:spcBef>
                <a:spcPct val="50000"/>
              </a:spcBef>
            </a:pPr>
            <a:r>
              <a:rPr lang="es-ES">
                <a:solidFill>
                  <a:srgbClr val="FFFFCC"/>
                </a:solidFill>
                <a:latin typeface="Arial" charset="0"/>
              </a:rPr>
              <a:t>2.038.364 hab.</a:t>
            </a:r>
          </a:p>
          <a:p>
            <a:pPr>
              <a:spcBef>
                <a:spcPct val="50000"/>
              </a:spcBef>
            </a:pPr>
            <a:r>
              <a:rPr lang="es-ES" b="1">
                <a:solidFill>
                  <a:srgbClr val="FFFFCC"/>
                </a:solidFill>
                <a:latin typeface="Arial" charset="0"/>
              </a:rPr>
              <a:t>Porcentaje de Nivel Socioeconómico medio y medio alto:</a:t>
            </a:r>
          </a:p>
          <a:p>
            <a:pPr>
              <a:spcBef>
                <a:spcPct val="50000"/>
              </a:spcBef>
            </a:pPr>
            <a:r>
              <a:rPr lang="es-ES">
                <a:solidFill>
                  <a:srgbClr val="FFFFCC"/>
                </a:solidFill>
                <a:latin typeface="Arial" charset="0"/>
              </a:rPr>
              <a:t>33.9%</a:t>
            </a:r>
          </a:p>
          <a:p>
            <a:pPr>
              <a:spcBef>
                <a:spcPct val="50000"/>
              </a:spcBef>
            </a:pPr>
            <a:r>
              <a:rPr lang="es-ES">
                <a:solidFill>
                  <a:srgbClr val="FFFFCC"/>
                </a:solidFill>
                <a:latin typeface="Arial" charset="0"/>
              </a:rPr>
              <a:t>(2.038.364*0.339)</a:t>
            </a:r>
          </a:p>
          <a:p>
            <a:pPr>
              <a:spcBef>
                <a:spcPct val="50000"/>
              </a:spcBef>
            </a:pPr>
            <a:r>
              <a:rPr lang="es-ES" b="1">
                <a:solidFill>
                  <a:srgbClr val="FFFFCC"/>
                </a:solidFill>
                <a:latin typeface="Arial" charset="0"/>
              </a:rPr>
              <a:t>N = 691.005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10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10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10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autoUpdateAnimBg="0"/>
      <p:bldP spid="10658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9" name="Rectangle 11"/>
          <p:cNvSpPr>
            <a:spLocks noChangeArrowheads="1"/>
          </p:cNvSpPr>
          <p:nvPr/>
        </p:nvSpPr>
        <p:spPr bwMode="auto">
          <a:xfrm>
            <a:off x="1876425" y="979488"/>
            <a:ext cx="5392738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s-ES">
              <a:latin typeface="Arial" charset="0"/>
            </a:endParaRPr>
          </a:p>
        </p:txBody>
      </p:sp>
      <p:sp>
        <p:nvSpPr>
          <p:cNvPr id="12302" name="Rectangle 14"/>
          <p:cNvSpPr>
            <a:spLocks noChangeArrowheads="1"/>
          </p:cNvSpPr>
          <p:nvPr/>
        </p:nvSpPr>
        <p:spPr bwMode="auto">
          <a:xfrm>
            <a:off x="1876425" y="979488"/>
            <a:ext cx="204788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b">
            <a:spAutoFit/>
          </a:bodyPr>
          <a:lstStyle/>
          <a:p>
            <a:endParaRPr lang="es-ES">
              <a:latin typeface="Arial" charset="0"/>
            </a:endParaRPr>
          </a:p>
        </p:txBody>
      </p:sp>
      <p:sp>
        <p:nvSpPr>
          <p:cNvPr id="12453" name="Rectangle 165"/>
          <p:cNvSpPr>
            <a:spLocks noChangeArrowheads="1"/>
          </p:cNvSpPr>
          <p:nvPr/>
        </p:nvSpPr>
        <p:spPr bwMode="auto">
          <a:xfrm>
            <a:off x="1876425" y="979488"/>
            <a:ext cx="5392738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s-ES">
              <a:latin typeface="Arial" charset="0"/>
            </a:endParaRPr>
          </a:p>
        </p:txBody>
      </p:sp>
      <p:sp>
        <p:nvSpPr>
          <p:cNvPr id="12456" name="Rectangle 168"/>
          <p:cNvSpPr>
            <a:spLocks noChangeArrowheads="1"/>
          </p:cNvSpPr>
          <p:nvPr/>
        </p:nvSpPr>
        <p:spPr bwMode="auto">
          <a:xfrm>
            <a:off x="1876425" y="979488"/>
            <a:ext cx="204788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b">
            <a:spAutoFit/>
          </a:bodyPr>
          <a:lstStyle/>
          <a:p>
            <a:endParaRPr lang="es-ES">
              <a:latin typeface="Arial" charset="0"/>
            </a:endParaRPr>
          </a:p>
        </p:txBody>
      </p:sp>
      <p:pic>
        <p:nvPicPr>
          <p:cNvPr id="12626" name="Picture 338"/>
          <p:cNvPicPr>
            <a:picLocks noChangeAspect="1" noChangeArrowheads="1"/>
          </p:cNvPicPr>
          <p:nvPr/>
        </p:nvPicPr>
        <p:blipFill>
          <a:blip r:embed="rId2"/>
          <a:srcRect l="32111" t="18898" r="28014" b="39568"/>
          <a:stretch>
            <a:fillRect/>
          </a:stretch>
        </p:blipFill>
        <p:spPr bwMode="auto">
          <a:xfrm>
            <a:off x="250825" y="260350"/>
            <a:ext cx="4211638" cy="6264275"/>
          </a:xfrm>
          <a:prstGeom prst="rect">
            <a:avLst/>
          </a:prstGeom>
          <a:noFill/>
          <a:ln w="38100">
            <a:solidFill>
              <a:srgbClr val="663300"/>
            </a:solidFill>
            <a:miter lim="800000"/>
            <a:headEnd/>
            <a:tailEnd/>
          </a:ln>
        </p:spPr>
      </p:pic>
      <p:pic>
        <p:nvPicPr>
          <p:cNvPr id="12627" name="Picture 339"/>
          <p:cNvPicPr>
            <a:picLocks noChangeAspect="1" noChangeArrowheads="1"/>
          </p:cNvPicPr>
          <p:nvPr/>
        </p:nvPicPr>
        <p:blipFill>
          <a:blip r:embed="rId3"/>
          <a:srcRect l="32185" t="19144" r="27238" b="34990"/>
          <a:stretch>
            <a:fillRect/>
          </a:stretch>
        </p:blipFill>
        <p:spPr bwMode="auto">
          <a:xfrm>
            <a:off x="4716463" y="260350"/>
            <a:ext cx="4143375" cy="6191250"/>
          </a:xfrm>
          <a:prstGeom prst="rect">
            <a:avLst/>
          </a:prstGeom>
          <a:noFill/>
          <a:ln w="38100">
            <a:solidFill>
              <a:srgbClr val="663300"/>
            </a:solidFill>
            <a:miter lim="800000"/>
            <a:headEnd/>
            <a:tailEnd/>
          </a:ln>
        </p:spPr>
      </p:pic>
      <p:sp>
        <p:nvSpPr>
          <p:cNvPr id="12629" name="AutoShape 341"/>
          <p:cNvSpPr>
            <a:spLocks noChangeArrowheads="1"/>
          </p:cNvSpPr>
          <p:nvPr/>
        </p:nvSpPr>
        <p:spPr bwMode="auto">
          <a:xfrm>
            <a:off x="8532813" y="6524625"/>
            <a:ext cx="358775" cy="217488"/>
          </a:xfrm>
          <a:prstGeom prst="rightArrow">
            <a:avLst>
              <a:gd name="adj1" fmla="val 50000"/>
              <a:gd name="adj2" fmla="val 41241"/>
            </a:avLst>
          </a:prstGeom>
          <a:solidFill>
            <a:srgbClr val="FFFFCC"/>
          </a:solidFill>
          <a:ln w="57150">
            <a:solidFill>
              <a:srgbClr val="FFFF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2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2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ChangeArrowheads="1"/>
          </p:cNvSpPr>
          <p:nvPr/>
        </p:nvSpPr>
        <p:spPr bwMode="auto">
          <a:xfrm>
            <a:off x="1876425" y="979488"/>
            <a:ext cx="5392738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s-ES">
              <a:latin typeface="Arial" charset="0"/>
            </a:endParaRPr>
          </a:p>
        </p:txBody>
      </p:sp>
      <p:sp>
        <p:nvSpPr>
          <p:cNvPr id="91139" name="Rectangle 3"/>
          <p:cNvSpPr>
            <a:spLocks noChangeArrowheads="1"/>
          </p:cNvSpPr>
          <p:nvPr/>
        </p:nvSpPr>
        <p:spPr bwMode="auto">
          <a:xfrm>
            <a:off x="1876425" y="979488"/>
            <a:ext cx="204788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b">
            <a:spAutoFit/>
          </a:bodyPr>
          <a:lstStyle/>
          <a:p>
            <a:endParaRPr lang="es-ES">
              <a:latin typeface="Arial" charset="0"/>
            </a:endParaRPr>
          </a:p>
        </p:txBody>
      </p:sp>
      <p:sp>
        <p:nvSpPr>
          <p:cNvPr id="91140" name="Rectangle 4"/>
          <p:cNvSpPr>
            <a:spLocks noChangeArrowheads="1"/>
          </p:cNvSpPr>
          <p:nvPr/>
        </p:nvSpPr>
        <p:spPr bwMode="auto">
          <a:xfrm>
            <a:off x="1876425" y="979488"/>
            <a:ext cx="5392738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s-ES">
              <a:latin typeface="Arial" charset="0"/>
            </a:endParaRPr>
          </a:p>
        </p:txBody>
      </p:sp>
      <p:sp>
        <p:nvSpPr>
          <p:cNvPr id="91141" name="Rectangle 5"/>
          <p:cNvSpPr>
            <a:spLocks noChangeArrowheads="1"/>
          </p:cNvSpPr>
          <p:nvPr/>
        </p:nvSpPr>
        <p:spPr bwMode="auto">
          <a:xfrm>
            <a:off x="1876425" y="979488"/>
            <a:ext cx="204788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b">
            <a:spAutoFit/>
          </a:bodyPr>
          <a:lstStyle/>
          <a:p>
            <a:endParaRPr lang="es-ES">
              <a:latin typeface="Arial" charset="0"/>
            </a:endParaRPr>
          </a:p>
        </p:txBody>
      </p:sp>
      <p:pic>
        <p:nvPicPr>
          <p:cNvPr id="91142" name="Picture 6"/>
          <p:cNvPicPr>
            <a:picLocks noChangeAspect="1" noChangeArrowheads="1"/>
          </p:cNvPicPr>
          <p:nvPr/>
        </p:nvPicPr>
        <p:blipFill>
          <a:blip r:embed="rId2"/>
          <a:srcRect l="31779" t="19292" r="26723" b="36171"/>
          <a:stretch>
            <a:fillRect/>
          </a:stretch>
        </p:blipFill>
        <p:spPr bwMode="auto">
          <a:xfrm>
            <a:off x="4859338" y="260350"/>
            <a:ext cx="4105275" cy="6192838"/>
          </a:xfrm>
          <a:prstGeom prst="rect">
            <a:avLst/>
          </a:prstGeom>
          <a:noFill/>
          <a:ln w="38100">
            <a:solidFill>
              <a:srgbClr val="663300"/>
            </a:solidFill>
            <a:miter lim="800000"/>
            <a:headEnd/>
            <a:tailEnd/>
          </a:ln>
        </p:spPr>
      </p:pic>
      <p:pic>
        <p:nvPicPr>
          <p:cNvPr id="91145" name="Picture 9"/>
          <p:cNvPicPr>
            <a:picLocks noChangeAspect="1" noChangeArrowheads="1"/>
          </p:cNvPicPr>
          <p:nvPr/>
        </p:nvPicPr>
        <p:blipFill>
          <a:blip r:embed="rId3"/>
          <a:srcRect l="32185" t="16092" r="27313" b="34105"/>
          <a:stretch>
            <a:fillRect/>
          </a:stretch>
        </p:blipFill>
        <p:spPr bwMode="auto">
          <a:xfrm>
            <a:off x="395288" y="260350"/>
            <a:ext cx="4105275" cy="6264275"/>
          </a:xfrm>
          <a:prstGeom prst="rect">
            <a:avLst/>
          </a:prstGeom>
          <a:noFill/>
          <a:ln w="38100">
            <a:solidFill>
              <a:srgbClr val="663300"/>
            </a:solidFill>
            <a:miter lim="800000"/>
            <a:headEnd/>
            <a:tailEnd/>
          </a:ln>
        </p:spPr>
      </p:pic>
      <p:sp>
        <p:nvSpPr>
          <p:cNvPr id="91146" name="AutoShape 10"/>
          <p:cNvSpPr>
            <a:spLocks noChangeArrowheads="1"/>
          </p:cNvSpPr>
          <p:nvPr/>
        </p:nvSpPr>
        <p:spPr bwMode="auto">
          <a:xfrm>
            <a:off x="8532813" y="6524625"/>
            <a:ext cx="358775" cy="217488"/>
          </a:xfrm>
          <a:prstGeom prst="rightArrow">
            <a:avLst>
              <a:gd name="adj1" fmla="val 50000"/>
              <a:gd name="adj2" fmla="val 41241"/>
            </a:avLst>
          </a:prstGeom>
          <a:solidFill>
            <a:srgbClr val="FFFFCC"/>
          </a:solidFill>
          <a:ln w="57150">
            <a:solidFill>
              <a:srgbClr val="FFFF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1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91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1876425" y="979488"/>
            <a:ext cx="5392738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s-ES">
              <a:latin typeface="Arial" charset="0"/>
            </a:endParaRPr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1876425" y="979488"/>
            <a:ext cx="204788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b">
            <a:spAutoFit/>
          </a:bodyPr>
          <a:lstStyle/>
          <a:p>
            <a:endParaRPr lang="es-ES">
              <a:latin typeface="Arial" charset="0"/>
            </a:endParaRPr>
          </a:p>
        </p:txBody>
      </p:sp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1876425" y="979488"/>
            <a:ext cx="5392738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s-ES">
              <a:latin typeface="Arial" charset="0"/>
            </a:endParaRPr>
          </a:p>
        </p:txBody>
      </p:sp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1876425" y="979488"/>
            <a:ext cx="204788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b">
            <a:spAutoFit/>
          </a:bodyPr>
          <a:lstStyle/>
          <a:p>
            <a:endParaRPr lang="es-ES">
              <a:latin typeface="Arial" charset="0"/>
            </a:endParaRPr>
          </a:p>
        </p:txBody>
      </p:sp>
      <p:pic>
        <p:nvPicPr>
          <p:cNvPr id="28684" name="Picture 12"/>
          <p:cNvPicPr>
            <a:picLocks noChangeAspect="1" noChangeArrowheads="1"/>
          </p:cNvPicPr>
          <p:nvPr/>
        </p:nvPicPr>
        <p:blipFill>
          <a:blip r:embed="rId2"/>
          <a:srcRect l="32295" t="18060" r="27386" b="33908"/>
          <a:stretch>
            <a:fillRect/>
          </a:stretch>
        </p:blipFill>
        <p:spPr bwMode="auto">
          <a:xfrm>
            <a:off x="4641850" y="263525"/>
            <a:ext cx="4321175" cy="6118225"/>
          </a:xfrm>
          <a:prstGeom prst="rect">
            <a:avLst/>
          </a:prstGeom>
          <a:noFill/>
          <a:ln w="38100">
            <a:solidFill>
              <a:srgbClr val="663300"/>
            </a:solidFill>
            <a:miter lim="800000"/>
            <a:headEnd/>
            <a:tailEnd/>
          </a:ln>
        </p:spPr>
      </p:pic>
      <p:sp>
        <p:nvSpPr>
          <p:cNvPr id="28685" name="AutoShape 13"/>
          <p:cNvSpPr>
            <a:spLocks noChangeArrowheads="1"/>
          </p:cNvSpPr>
          <p:nvPr/>
        </p:nvSpPr>
        <p:spPr bwMode="auto">
          <a:xfrm>
            <a:off x="8532813" y="6453188"/>
            <a:ext cx="358775" cy="215900"/>
          </a:xfrm>
          <a:prstGeom prst="rightArrow">
            <a:avLst>
              <a:gd name="adj1" fmla="val 50000"/>
              <a:gd name="adj2" fmla="val 41544"/>
            </a:avLst>
          </a:prstGeom>
          <a:solidFill>
            <a:srgbClr val="FFFFCC"/>
          </a:solidFill>
          <a:ln w="57150">
            <a:solidFill>
              <a:srgbClr val="FFFF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pic>
        <p:nvPicPr>
          <p:cNvPr id="28686" name="Picture 14"/>
          <p:cNvPicPr>
            <a:picLocks noChangeAspect="1" noChangeArrowheads="1"/>
          </p:cNvPicPr>
          <p:nvPr/>
        </p:nvPicPr>
        <p:blipFill>
          <a:blip r:embed="rId3"/>
          <a:srcRect l="32149" t="19440" r="27350" b="36073"/>
          <a:stretch>
            <a:fillRect/>
          </a:stretch>
        </p:blipFill>
        <p:spPr bwMode="auto">
          <a:xfrm>
            <a:off x="325438" y="260350"/>
            <a:ext cx="4138612" cy="6196013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8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468313" y="549275"/>
            <a:ext cx="8207375" cy="624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s-ES" sz="3200" b="1" u="sng">
              <a:solidFill>
                <a:srgbClr val="663300"/>
              </a:solidFill>
              <a:latin typeface="CopprplGoth Bd BT" pitchFamily="34" charset="0"/>
            </a:endParaRPr>
          </a:p>
          <a:p>
            <a:pPr algn="just">
              <a:spcBef>
                <a:spcPct val="50000"/>
              </a:spcBef>
            </a:pPr>
            <a:endParaRPr lang="es-ES" sz="1600" b="1" u="sng">
              <a:solidFill>
                <a:srgbClr val="663300"/>
              </a:solidFill>
              <a:latin typeface="CopprplGoth Bd BT" pitchFamily="34" charset="0"/>
            </a:endParaRPr>
          </a:p>
          <a:p>
            <a:pPr>
              <a:spcBef>
                <a:spcPct val="50000"/>
              </a:spcBef>
            </a:pPr>
            <a:r>
              <a:rPr lang="es-ES" sz="3200" b="1" u="sng">
                <a:solidFill>
                  <a:srgbClr val="FFFFCC"/>
                </a:solidFill>
              </a:rPr>
              <a:t>Objetivos Específicos:</a:t>
            </a:r>
          </a:p>
          <a:p>
            <a:pPr>
              <a:spcBef>
                <a:spcPct val="50000"/>
              </a:spcBef>
            </a:pPr>
            <a:endParaRPr lang="es-ES" sz="800" b="1" u="sng">
              <a:solidFill>
                <a:srgbClr val="FFFFCC"/>
              </a:solidFill>
            </a:endParaRPr>
          </a:p>
          <a:p>
            <a:pPr>
              <a:buFontTx/>
              <a:buBlip>
                <a:blip r:embed="rId2"/>
              </a:buBlip>
            </a:pPr>
            <a:r>
              <a:rPr lang="es-ES" sz="3200" b="1">
                <a:solidFill>
                  <a:srgbClr val="FFFFCC"/>
                </a:solidFill>
              </a:rPr>
              <a:t> </a:t>
            </a:r>
            <a:r>
              <a:rPr lang="es-ES" sz="3200">
                <a:solidFill>
                  <a:srgbClr val="FFFFCC"/>
                </a:solidFill>
              </a:rPr>
              <a:t>Proporción de la población </a:t>
            </a:r>
          </a:p>
          <a:p>
            <a:endParaRPr lang="es-ES" sz="1600">
              <a:solidFill>
                <a:srgbClr val="FFFFCC"/>
              </a:solidFill>
            </a:endParaRPr>
          </a:p>
          <a:p>
            <a:pPr>
              <a:buFontTx/>
              <a:buBlip>
                <a:blip r:embed="rId2"/>
              </a:buBlip>
            </a:pPr>
            <a:r>
              <a:rPr lang="es-ES" sz="3200">
                <a:solidFill>
                  <a:srgbClr val="FFFFCC"/>
                </a:solidFill>
              </a:rPr>
              <a:t> Disposición de pago </a:t>
            </a:r>
          </a:p>
          <a:p>
            <a:endParaRPr lang="es-ES" sz="1600">
              <a:solidFill>
                <a:srgbClr val="FFFFCC"/>
              </a:solidFill>
            </a:endParaRPr>
          </a:p>
          <a:p>
            <a:pPr>
              <a:buFontTx/>
              <a:buBlip>
                <a:blip r:embed="rId2"/>
              </a:buBlip>
            </a:pPr>
            <a:r>
              <a:rPr lang="es-ES" sz="3200">
                <a:solidFill>
                  <a:srgbClr val="FFFFCC"/>
                </a:solidFill>
              </a:rPr>
              <a:t> Características del producto</a:t>
            </a:r>
          </a:p>
          <a:p>
            <a:pPr>
              <a:buFontTx/>
              <a:buBlip>
                <a:blip r:embed="rId2"/>
              </a:buBlip>
            </a:pPr>
            <a:endParaRPr lang="es-ES" sz="3200" b="1">
              <a:solidFill>
                <a:srgbClr val="FFFFCC"/>
              </a:solidFill>
            </a:endParaRPr>
          </a:p>
          <a:p>
            <a:r>
              <a:rPr lang="es-ES" sz="3200" b="1" u="sng">
                <a:solidFill>
                  <a:srgbClr val="FFFFCC"/>
                </a:solidFill>
              </a:rPr>
              <a:t>Objetivo General:</a:t>
            </a:r>
          </a:p>
          <a:p>
            <a:r>
              <a:rPr lang="es-ES" sz="3200" b="1" u="sng">
                <a:solidFill>
                  <a:srgbClr val="FFFFCC"/>
                </a:solidFill>
              </a:rPr>
              <a:t> </a:t>
            </a:r>
          </a:p>
          <a:p>
            <a:pPr>
              <a:buFontTx/>
              <a:buBlip>
                <a:blip r:embed="rId2"/>
              </a:buBlip>
            </a:pPr>
            <a:r>
              <a:rPr lang="es-ES" sz="3200" b="1">
                <a:solidFill>
                  <a:srgbClr val="FFFFCC"/>
                </a:solidFill>
              </a:rPr>
              <a:t> </a:t>
            </a:r>
            <a:r>
              <a:rPr lang="es-ES" sz="3200">
                <a:solidFill>
                  <a:srgbClr val="FFFFCC"/>
                </a:solidFill>
              </a:rPr>
              <a:t>Posicionamiento </a:t>
            </a:r>
          </a:p>
          <a:p>
            <a:endParaRPr lang="es-EC" sz="3200" b="1">
              <a:solidFill>
                <a:srgbClr val="FFFFCC"/>
              </a:solidFill>
            </a:endParaRPr>
          </a:p>
        </p:txBody>
      </p:sp>
      <p:sp>
        <p:nvSpPr>
          <p:cNvPr id="22536" name="AutoShape 8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5795963" y="2349500"/>
            <a:ext cx="431800" cy="431800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FFCC"/>
          </a:solidFill>
          <a:ln w="28575">
            <a:solidFill>
              <a:srgbClr val="996633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2537" name="WordArt 9"/>
          <p:cNvSpPr>
            <a:spLocks noChangeArrowheads="1" noChangeShapeType="1" noTextEdit="1"/>
          </p:cNvSpPr>
          <p:nvPr/>
        </p:nvSpPr>
        <p:spPr bwMode="auto">
          <a:xfrm>
            <a:off x="1187450" y="404813"/>
            <a:ext cx="6769100" cy="936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CC99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Benguiat Bk BT"/>
              </a:rPr>
              <a:t>Justificación de Objetivos</a:t>
            </a:r>
          </a:p>
        </p:txBody>
      </p:sp>
      <p:sp>
        <p:nvSpPr>
          <p:cNvPr id="22538" name="AutoShape 10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3995738" y="5805488"/>
            <a:ext cx="431800" cy="431800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FFCC"/>
          </a:solidFill>
          <a:ln w="28575">
            <a:solidFill>
              <a:srgbClr val="996633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2539" name="AutoShape 11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4572000" y="3068638"/>
            <a:ext cx="431800" cy="431800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FFCC"/>
          </a:solidFill>
          <a:ln w="28575">
            <a:solidFill>
              <a:srgbClr val="996633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395288" y="3357563"/>
            <a:ext cx="8353425" cy="3719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ctr"/>
            <a:endParaRPr lang="es-ES" b="1">
              <a:solidFill>
                <a:srgbClr val="FFFFCC"/>
              </a:solidFill>
              <a:latin typeface="CopprplGoth Bd BT" pitchFamily="34" charset="0"/>
            </a:endParaRPr>
          </a:p>
          <a:p>
            <a:pPr marL="342900" indent="-342900" algn="just">
              <a:buFontTx/>
              <a:buBlip>
                <a:blip r:embed="rId3"/>
              </a:buBlip>
            </a:pPr>
            <a:r>
              <a:rPr lang="es-ES" sz="2000">
                <a:solidFill>
                  <a:srgbClr val="FFFFCC"/>
                </a:solidFill>
              </a:rPr>
              <a:t>El 36.32 % de la muestra visitan San Marino, según la  Investigación de Mercado.</a:t>
            </a:r>
          </a:p>
          <a:p>
            <a:pPr marL="342900" indent="-342900" algn="just">
              <a:buFontTx/>
              <a:buBlip>
                <a:blip r:embed="rId3"/>
              </a:buBlip>
            </a:pPr>
            <a:r>
              <a:rPr lang="es-ES" sz="2000">
                <a:solidFill>
                  <a:srgbClr val="FFFFCC"/>
                </a:solidFill>
              </a:rPr>
              <a:t>De este porcentaje el </a:t>
            </a:r>
            <a:r>
              <a:rPr lang="es-ES">
                <a:solidFill>
                  <a:srgbClr val="FFFFCC"/>
                </a:solidFill>
              </a:rPr>
              <a:t>25.26% visita el</a:t>
            </a:r>
            <a:r>
              <a:rPr lang="es-ES"/>
              <a:t> </a:t>
            </a:r>
            <a:r>
              <a:rPr lang="es-ES" sz="2000">
                <a:solidFill>
                  <a:srgbClr val="FFFFCC"/>
                </a:solidFill>
              </a:rPr>
              <a:t>patio de comidas</a:t>
            </a:r>
          </a:p>
          <a:p>
            <a:pPr marL="342900" indent="-342900" algn="just">
              <a:buFontTx/>
              <a:buBlip>
                <a:blip r:embed="rId3"/>
              </a:buBlip>
            </a:pPr>
            <a:r>
              <a:rPr lang="es-ES" sz="2000">
                <a:solidFill>
                  <a:srgbClr val="FFFFCC"/>
                </a:solidFill>
              </a:rPr>
              <a:t>De este </a:t>
            </a:r>
            <a:r>
              <a:rPr lang="es-ES">
                <a:solidFill>
                  <a:srgbClr val="FFFFCC"/>
                </a:solidFill>
              </a:rPr>
              <a:t>porcentaje las </a:t>
            </a:r>
            <a:r>
              <a:rPr lang="es-ES" sz="2000">
                <a:solidFill>
                  <a:srgbClr val="FFFFCC"/>
                </a:solidFill>
              </a:rPr>
              <a:t>personas dispuestas a consumir waffles es 23.68%</a:t>
            </a:r>
          </a:p>
          <a:p>
            <a:pPr marL="342900" indent="-342900" algn="just">
              <a:buFontTx/>
              <a:buBlip>
                <a:blip r:embed="rId3"/>
              </a:buBlip>
            </a:pPr>
            <a:r>
              <a:rPr lang="es-ES">
                <a:solidFill>
                  <a:srgbClr val="FFFFCC"/>
                </a:solidFill>
              </a:rPr>
              <a:t>De este porcentaje los </a:t>
            </a:r>
            <a:r>
              <a:rPr lang="es-ES" sz="2000">
                <a:solidFill>
                  <a:srgbClr val="FFFFCC"/>
                </a:solidFill>
              </a:rPr>
              <a:t>consumidores que estarían dispuestos a pagar más de $1.50 es 12.63%</a:t>
            </a:r>
          </a:p>
          <a:p>
            <a:pPr marL="342900" indent="-342900" algn="just">
              <a:buFontTx/>
              <a:buBlip>
                <a:blip r:embed="rId3"/>
              </a:buBlip>
            </a:pPr>
            <a:r>
              <a:rPr lang="es-ES" sz="2000">
                <a:solidFill>
                  <a:srgbClr val="FFFFCC"/>
                </a:solidFill>
              </a:rPr>
              <a:t>Entonces de deduce que la proporción de la población dispuesta a consumir  waffles es del 0.27% (0.3632*0.2526*0.2368*0.1263)</a:t>
            </a:r>
          </a:p>
          <a:p>
            <a:pPr marL="342900" indent="-342900" algn="just">
              <a:buFontTx/>
              <a:buBlip>
                <a:blip r:embed="rId3"/>
              </a:buBlip>
            </a:pPr>
            <a:r>
              <a:rPr lang="es-ES" sz="2000">
                <a:solidFill>
                  <a:srgbClr val="FFFFCC"/>
                </a:solidFill>
              </a:rPr>
              <a:t>San Marino </a:t>
            </a:r>
            <a:r>
              <a:rPr lang="es-ES" sz="2000">
                <a:solidFill>
                  <a:srgbClr val="FFFFCC"/>
                </a:solidFill>
                <a:sym typeface="Wingdings" pitchFamily="2" charset="2"/>
              </a:rPr>
              <a:t></a:t>
            </a:r>
            <a:r>
              <a:rPr lang="es-ES" sz="2000">
                <a:solidFill>
                  <a:srgbClr val="FFFFCC"/>
                </a:solidFill>
              </a:rPr>
              <a:t> 1’000.000 de visitas/mes</a:t>
            </a:r>
          </a:p>
          <a:p>
            <a:pPr marL="342900" indent="-342900" algn="just">
              <a:buFontTx/>
              <a:buBlip>
                <a:blip r:embed="rId3"/>
              </a:buBlip>
            </a:pPr>
            <a:r>
              <a:rPr lang="es-ES" sz="2000">
                <a:solidFill>
                  <a:srgbClr val="FFFFCC"/>
                </a:solidFill>
              </a:rPr>
              <a:t>La cantidad estimada de visitas que se espera es  2700 al mes</a:t>
            </a:r>
          </a:p>
          <a:p>
            <a:pPr marL="342900" indent="-342900" algn="just"/>
            <a:endParaRPr lang="es-EC" sz="2000" b="1">
              <a:solidFill>
                <a:srgbClr val="FFFFCC"/>
              </a:solidFill>
              <a:latin typeface="Arial" charset="0"/>
            </a:endParaRPr>
          </a:p>
        </p:txBody>
      </p:sp>
      <p:graphicFrame>
        <p:nvGraphicFramePr>
          <p:cNvPr id="24586" name="Object 10"/>
          <p:cNvGraphicFramePr>
            <a:graphicFrameLocks noChangeAspect="1"/>
          </p:cNvGraphicFramePr>
          <p:nvPr/>
        </p:nvGraphicFramePr>
        <p:xfrm>
          <a:off x="684213" y="1052513"/>
          <a:ext cx="7920037" cy="2592387"/>
        </p:xfrm>
        <a:graphic>
          <a:graphicData uri="http://schemas.openxmlformats.org/presentationml/2006/ole">
            <p:oleObj spid="_x0000_s24586" name="Gráfico" r:id="rId4" imgW="4914900" imgH="2286000" progId="Excel.Chart.8">
              <p:embed/>
            </p:oleObj>
          </a:graphicData>
        </a:graphic>
      </p:graphicFrame>
      <p:sp>
        <p:nvSpPr>
          <p:cNvPr id="24588" name="WordArt 12"/>
          <p:cNvSpPr>
            <a:spLocks noChangeArrowheads="1" noChangeShapeType="1" noTextEdit="1"/>
          </p:cNvSpPr>
          <p:nvPr/>
        </p:nvSpPr>
        <p:spPr bwMode="auto">
          <a:xfrm>
            <a:off x="1187450" y="188913"/>
            <a:ext cx="67691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C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CC99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Benguiat Bk BT"/>
              </a:rPr>
              <a:t>Proporción de la Población </a:t>
            </a:r>
          </a:p>
          <a:p>
            <a:pPr algn="ctr"/>
            <a:r>
              <a:rPr lang="es-EC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CC99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Benguiat Bk BT"/>
              </a:rPr>
              <a:t> de Consumidores de Waffles</a:t>
            </a:r>
            <a:endParaRPr lang="es-ES" sz="3600" kern="10">
              <a:ln w="9525">
                <a:noFill/>
                <a:round/>
                <a:headEnd/>
                <a:tailEnd/>
              </a:ln>
              <a:gradFill rotWithShape="0">
                <a:gsLst>
                  <a:gs pos="0">
                    <a:srgbClr val="FFFFCC"/>
                  </a:gs>
                  <a:gs pos="100000">
                    <a:srgbClr val="FFCC99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Benguiat Bk BT"/>
            </a:endParaRPr>
          </a:p>
        </p:txBody>
      </p:sp>
      <p:sp>
        <p:nvSpPr>
          <p:cNvPr id="24589" name="AutoShape 13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179388" y="188913"/>
            <a:ext cx="323850" cy="188912"/>
          </a:xfrm>
          <a:prstGeom prst="leftArrow">
            <a:avLst>
              <a:gd name="adj1" fmla="val 50000"/>
              <a:gd name="adj2" fmla="val 42857"/>
            </a:avLst>
          </a:prstGeom>
          <a:solidFill>
            <a:srgbClr val="FFFFCC"/>
          </a:solidFill>
          <a:ln w="57150">
            <a:solidFill>
              <a:srgbClr val="FFFF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1" name="Rectangle 11"/>
          <p:cNvSpPr>
            <a:spLocks noChangeArrowheads="1"/>
          </p:cNvSpPr>
          <p:nvPr/>
        </p:nvSpPr>
        <p:spPr bwMode="auto">
          <a:xfrm>
            <a:off x="1927225" y="4400550"/>
            <a:ext cx="5313363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lvl="1" algn="ctr">
              <a:tabLst>
                <a:tab pos="685800" algn="l"/>
              </a:tabLst>
            </a:pPr>
            <a:r>
              <a:rPr lang="es-EC" sz="2400" b="1">
                <a:solidFill>
                  <a:srgbClr val="FFFFCC"/>
                </a:solidFill>
              </a:rPr>
              <a:t>Bebidas Preferidas:</a:t>
            </a:r>
            <a:r>
              <a:rPr lang="es-EC" sz="2400">
                <a:solidFill>
                  <a:srgbClr val="FFFFCC"/>
                </a:solidFill>
              </a:rPr>
              <a:t> </a:t>
            </a:r>
          </a:p>
          <a:p>
            <a:pPr lvl="1" algn="ctr">
              <a:tabLst>
                <a:tab pos="685800" algn="l"/>
              </a:tabLst>
            </a:pPr>
            <a:r>
              <a:rPr lang="es-EC" sz="2400">
                <a:solidFill>
                  <a:srgbClr val="FFFFCC"/>
                </a:solidFill>
              </a:rPr>
              <a:t>Gaseosas, jugos y    leche/chocolate.</a:t>
            </a:r>
          </a:p>
          <a:p>
            <a:pPr lvl="1" algn="ctr">
              <a:tabLst>
                <a:tab pos="685800" algn="l"/>
              </a:tabLst>
            </a:pPr>
            <a:r>
              <a:rPr lang="es-EC" sz="2400" b="1">
                <a:solidFill>
                  <a:srgbClr val="FFFFCC"/>
                </a:solidFill>
              </a:rPr>
              <a:t>Sabores Preferidos de Helados:</a:t>
            </a:r>
            <a:r>
              <a:rPr lang="es-EC" sz="2400">
                <a:solidFill>
                  <a:srgbClr val="FFFFCC"/>
                </a:solidFill>
              </a:rPr>
              <a:t> </a:t>
            </a:r>
          </a:p>
          <a:p>
            <a:pPr lvl="1" algn="ctr">
              <a:tabLst>
                <a:tab pos="685800" algn="l"/>
              </a:tabLst>
            </a:pPr>
            <a:r>
              <a:rPr lang="es-EC" sz="2400">
                <a:solidFill>
                  <a:srgbClr val="FFFFCC"/>
                </a:solidFill>
              </a:rPr>
              <a:t>Chocolate, frutilla y ron pasas.</a:t>
            </a:r>
          </a:p>
          <a:p>
            <a:pPr lvl="1" algn="ctr">
              <a:tabLst>
                <a:tab pos="685800" algn="l"/>
              </a:tabLst>
            </a:pPr>
            <a:r>
              <a:rPr lang="es-EC" sz="2400" b="1">
                <a:solidFill>
                  <a:srgbClr val="FFFFCC"/>
                </a:solidFill>
              </a:rPr>
              <a:t>Sabores de mermeladas preferidas:</a:t>
            </a:r>
            <a:r>
              <a:rPr lang="es-EC" sz="2400">
                <a:solidFill>
                  <a:srgbClr val="FFFFCC"/>
                </a:solidFill>
              </a:rPr>
              <a:t> </a:t>
            </a:r>
          </a:p>
          <a:p>
            <a:pPr lvl="1" algn="ctr">
              <a:tabLst>
                <a:tab pos="685800" algn="l"/>
              </a:tabLst>
            </a:pPr>
            <a:r>
              <a:rPr lang="es-EC" sz="2400">
                <a:solidFill>
                  <a:srgbClr val="FFFFCC"/>
                </a:solidFill>
              </a:rPr>
              <a:t>Frutilla y mora.</a:t>
            </a:r>
          </a:p>
        </p:txBody>
      </p:sp>
      <p:sp>
        <p:nvSpPr>
          <p:cNvPr id="30732" name="AutoShape 12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79388" y="6524625"/>
            <a:ext cx="323850" cy="188913"/>
          </a:xfrm>
          <a:prstGeom prst="leftArrow">
            <a:avLst>
              <a:gd name="adj1" fmla="val 50000"/>
              <a:gd name="adj2" fmla="val 42857"/>
            </a:avLst>
          </a:prstGeom>
          <a:solidFill>
            <a:srgbClr val="FFFFCC"/>
          </a:solidFill>
          <a:ln w="57150">
            <a:solidFill>
              <a:srgbClr val="FFFF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graphicFrame>
        <p:nvGraphicFramePr>
          <p:cNvPr id="30736" name="Object 16"/>
          <p:cNvGraphicFramePr>
            <a:graphicFrameLocks noChangeAspect="1"/>
          </p:cNvGraphicFramePr>
          <p:nvPr/>
        </p:nvGraphicFramePr>
        <p:xfrm>
          <a:off x="1042988" y="981075"/>
          <a:ext cx="6985000" cy="2519363"/>
        </p:xfrm>
        <a:graphic>
          <a:graphicData uri="http://schemas.openxmlformats.org/presentationml/2006/ole">
            <p:oleObj spid="_x0000_s30736" name="Gráfico" r:id="rId4" imgW="4914900" imgH="2428951" progId="Excel.Chart.8">
              <p:embed/>
            </p:oleObj>
          </a:graphicData>
        </a:graphic>
      </p:graphicFrame>
      <p:sp>
        <p:nvSpPr>
          <p:cNvPr id="30737" name="WordArt 17"/>
          <p:cNvSpPr>
            <a:spLocks noChangeArrowheads="1" noChangeShapeType="1" noTextEdit="1"/>
          </p:cNvSpPr>
          <p:nvPr/>
        </p:nvSpPr>
        <p:spPr bwMode="auto">
          <a:xfrm>
            <a:off x="1116013" y="260350"/>
            <a:ext cx="67691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CC99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Benguiat Bk BT"/>
              </a:rPr>
              <a:t>Disposición de Pago</a:t>
            </a:r>
          </a:p>
        </p:txBody>
      </p:sp>
      <p:sp>
        <p:nvSpPr>
          <p:cNvPr id="30738" name="WordArt 18"/>
          <p:cNvSpPr>
            <a:spLocks noChangeArrowheads="1" noChangeShapeType="1" noTextEdit="1"/>
          </p:cNvSpPr>
          <p:nvPr/>
        </p:nvSpPr>
        <p:spPr bwMode="auto">
          <a:xfrm>
            <a:off x="539750" y="3644900"/>
            <a:ext cx="8280400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CC99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Benguiat Bk BT"/>
              </a:rPr>
              <a:t>Características de Productos Complementarios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539750" y="2205038"/>
            <a:ext cx="8207375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s-ES" sz="3200" b="1" u="sng">
              <a:solidFill>
                <a:srgbClr val="663300"/>
              </a:solidFill>
              <a:latin typeface="CopprplGoth Bd BT" pitchFamily="34" charset="0"/>
            </a:endParaRPr>
          </a:p>
          <a:p>
            <a:pPr>
              <a:spcBef>
                <a:spcPct val="50000"/>
              </a:spcBef>
              <a:buFontTx/>
              <a:buBlip>
                <a:blip r:embed="rId2"/>
              </a:buBlip>
            </a:pPr>
            <a:r>
              <a:rPr lang="es-ES" sz="3200" b="1">
                <a:solidFill>
                  <a:srgbClr val="FFFFCC"/>
                </a:solidFill>
                <a:latin typeface="CopprplGoth Bd BT" pitchFamily="34" charset="0"/>
              </a:rPr>
              <a:t> </a:t>
            </a:r>
            <a:r>
              <a:rPr lang="es-ES" sz="3200">
                <a:solidFill>
                  <a:srgbClr val="FFFFCC"/>
                </a:solidFill>
              </a:rPr>
              <a:t>Plan del Negocio</a:t>
            </a:r>
          </a:p>
          <a:p>
            <a:pPr>
              <a:spcBef>
                <a:spcPct val="50000"/>
              </a:spcBef>
            </a:pPr>
            <a:endParaRPr lang="es-ES" sz="1400">
              <a:solidFill>
                <a:srgbClr val="FFFFCC"/>
              </a:solidFill>
            </a:endParaRPr>
          </a:p>
          <a:p>
            <a:pPr>
              <a:spcBef>
                <a:spcPct val="50000"/>
              </a:spcBef>
              <a:buFontTx/>
              <a:buBlip>
                <a:blip r:embed="rId2"/>
              </a:buBlip>
            </a:pPr>
            <a:r>
              <a:rPr lang="es-ES" sz="3200">
                <a:solidFill>
                  <a:srgbClr val="FFFFCC"/>
                </a:solidFill>
              </a:rPr>
              <a:t> Estrategias de Marketing</a:t>
            </a:r>
          </a:p>
        </p:txBody>
      </p:sp>
      <p:sp>
        <p:nvSpPr>
          <p:cNvPr id="25606" name="Rectangle 6"/>
          <p:cNvSpPr>
            <a:spLocks noChangeArrowheads="1"/>
          </p:cNvSpPr>
          <p:nvPr/>
        </p:nvSpPr>
        <p:spPr bwMode="auto">
          <a:xfrm>
            <a:off x="684213" y="1052513"/>
            <a:ext cx="247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>
                <a:latin typeface="Arial" charset="0"/>
              </a:rPr>
              <a:t> </a:t>
            </a:r>
            <a:endParaRPr lang="es-EC">
              <a:latin typeface="Arial" charset="0"/>
            </a:endParaRPr>
          </a:p>
        </p:txBody>
      </p:sp>
      <p:sp>
        <p:nvSpPr>
          <p:cNvPr id="25613" name="WordArt 13" descr="Pergamino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5292725" y="4005263"/>
            <a:ext cx="48577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es-ES" sz="3600" b="1" kern="10">
                <a:ln w="9525">
                  <a:round/>
                  <a:headEnd/>
                  <a:tailEnd/>
                </a:ln>
                <a:blipFill dpi="0" rotWithShape="0">
                  <a:blip r:embed="rId4"/>
                  <a:srcRect/>
                  <a:tile tx="0" ty="0" sx="100000" sy="100000" flip="none" algn="tl"/>
                </a:blipFill>
                <a:latin typeface="Wingdings"/>
              </a:rPr>
              <a:t>x</a:t>
            </a:r>
          </a:p>
        </p:txBody>
      </p:sp>
      <p:sp>
        <p:nvSpPr>
          <p:cNvPr id="25615" name="WordArt 15"/>
          <p:cNvSpPr>
            <a:spLocks noChangeArrowheads="1" noChangeShapeType="1" noTextEdit="1"/>
          </p:cNvSpPr>
          <p:nvPr/>
        </p:nvSpPr>
        <p:spPr bwMode="auto">
          <a:xfrm>
            <a:off x="1403350" y="692150"/>
            <a:ext cx="6481763" cy="1143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CC99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Benguiat Bk BT"/>
              </a:rPr>
              <a:t>Plan de Marketing</a:t>
            </a:r>
          </a:p>
        </p:txBody>
      </p:sp>
      <p:sp>
        <p:nvSpPr>
          <p:cNvPr id="25616" name="WordArt 16" descr="Pergamino">
            <a:hlinkClick r:id="rId5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3995738" y="2997200"/>
            <a:ext cx="48577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es-ES" sz="3600" b="1" kern="10">
                <a:ln w="9525">
                  <a:round/>
                  <a:headEnd/>
                  <a:tailEnd/>
                </a:ln>
                <a:blipFill dpi="0" rotWithShape="0">
                  <a:blip r:embed="rId4"/>
                  <a:srcRect/>
                  <a:tile tx="0" ty="0" sx="100000" sy="100000" flip="none" algn="tl"/>
                </a:blipFill>
                <a:latin typeface="Wingdings"/>
              </a:rPr>
              <a:t>x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31" name="Rectangle 7"/>
          <p:cNvSpPr>
            <a:spLocks noChangeArrowheads="1"/>
          </p:cNvSpPr>
          <p:nvPr/>
        </p:nvSpPr>
        <p:spPr bwMode="auto">
          <a:xfrm>
            <a:off x="611188" y="1304925"/>
            <a:ext cx="8064500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s-EC" sz="2400" b="1" u="sng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Misión</a:t>
            </a:r>
          </a:p>
          <a:p>
            <a:pPr algn="ctr"/>
            <a:r>
              <a:rPr lang="es-EC" sz="2400">
                <a:solidFill>
                  <a:srgbClr val="FFFFCC"/>
                </a:solidFill>
              </a:rPr>
              <a:t>Ofrecer un producto de excelente calidad, manteniendo los procesos productivos en el mejor nivel, que permita tener a nuestros clientes satisfechos tanto con nuestros precios como con nuestros servicios, garantizando así que el proceso de compra sea repetitivo.</a:t>
            </a:r>
          </a:p>
        </p:txBody>
      </p:sp>
      <p:sp>
        <p:nvSpPr>
          <p:cNvPr id="26632" name="Rectangle 8"/>
          <p:cNvSpPr>
            <a:spLocks noChangeArrowheads="1"/>
          </p:cNvSpPr>
          <p:nvPr/>
        </p:nvSpPr>
        <p:spPr bwMode="auto">
          <a:xfrm>
            <a:off x="1187450" y="3825875"/>
            <a:ext cx="7200900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s-EC" sz="2400" b="1" u="sng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Visión</a:t>
            </a:r>
            <a:r>
              <a:rPr lang="es-EC" sz="2400" b="1">
                <a:solidFill>
                  <a:srgbClr val="FFFFCC"/>
                </a:solidFill>
              </a:rPr>
              <a:t> </a:t>
            </a:r>
          </a:p>
          <a:p>
            <a:pPr algn="ctr"/>
            <a:r>
              <a:rPr lang="es-EC" sz="2400">
                <a:solidFill>
                  <a:srgbClr val="FFFFCC"/>
                </a:solidFill>
              </a:rPr>
              <a:t>Ser líderes en el mercado de comidas contando con una marca ya posicionada y una empresa en crecimiento; abriendo nuevos puntos de ventas en todo el país y con miras a vender franquicias a nivel nacional e internacional. </a:t>
            </a:r>
          </a:p>
        </p:txBody>
      </p:sp>
      <p:sp>
        <p:nvSpPr>
          <p:cNvPr id="26634" name="WordArt 10"/>
          <p:cNvSpPr>
            <a:spLocks noChangeArrowheads="1" noChangeShapeType="1" noTextEdit="1"/>
          </p:cNvSpPr>
          <p:nvPr/>
        </p:nvSpPr>
        <p:spPr bwMode="auto">
          <a:xfrm>
            <a:off x="1403350" y="333375"/>
            <a:ext cx="6481763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CC99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Benguiat Bk BT"/>
              </a:rPr>
              <a:t>Plan de Negocio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755650" y="2060575"/>
            <a:ext cx="7847013" cy="366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Blip>
                <a:blip r:embed="rId2"/>
              </a:buBlip>
            </a:pPr>
            <a:r>
              <a:rPr lang="es-ES" sz="3600" b="1">
                <a:solidFill>
                  <a:srgbClr val="FFFFCC"/>
                </a:solidFill>
                <a:latin typeface="CopprplGoth Bd BT" pitchFamily="34" charset="0"/>
              </a:rPr>
              <a:t> </a:t>
            </a:r>
            <a:r>
              <a:rPr lang="es-ES" sz="3600">
                <a:solidFill>
                  <a:srgbClr val="FFFFCC"/>
                </a:solidFill>
              </a:rPr>
              <a:t>PRODUCTOS NO DISPONIBLES</a:t>
            </a:r>
          </a:p>
          <a:p>
            <a:pPr marL="342900" indent="-342900">
              <a:spcBef>
                <a:spcPct val="50000"/>
              </a:spcBef>
              <a:buFontTx/>
              <a:buBlip>
                <a:blip r:embed="rId2"/>
              </a:buBlip>
            </a:pPr>
            <a:r>
              <a:rPr lang="es-ES" sz="3600">
                <a:solidFill>
                  <a:srgbClr val="FFFFCC"/>
                </a:solidFill>
              </a:rPr>
              <a:t> DEMANDA INSATISFECHA</a:t>
            </a:r>
          </a:p>
          <a:p>
            <a:pPr marL="342900" indent="-342900">
              <a:spcBef>
                <a:spcPct val="50000"/>
              </a:spcBef>
              <a:buFontTx/>
              <a:buBlip>
                <a:blip r:embed="rId2"/>
              </a:buBlip>
            </a:pPr>
            <a:r>
              <a:rPr lang="es-ES" sz="3600">
                <a:solidFill>
                  <a:srgbClr val="FFFFCC"/>
                </a:solidFill>
              </a:rPr>
              <a:t> S&amp;P500 </a:t>
            </a:r>
            <a:r>
              <a:rPr lang="es-ES" sz="2000">
                <a:solidFill>
                  <a:srgbClr val="FFFFCC"/>
                </a:solidFill>
              </a:rPr>
              <a:t>(Crecimiento de las Ventas 6% y tasa de retorno 20%)</a:t>
            </a:r>
          </a:p>
          <a:p>
            <a:pPr marL="342900" indent="-342900">
              <a:spcBef>
                <a:spcPct val="50000"/>
              </a:spcBef>
              <a:buFontTx/>
              <a:buBlip>
                <a:blip r:embed="rId2"/>
              </a:buBlip>
            </a:pPr>
            <a:r>
              <a:rPr lang="es-ES" sz="3600">
                <a:solidFill>
                  <a:srgbClr val="FFFFCC"/>
                </a:solidFill>
              </a:rPr>
              <a:t> ESPECTATIVAS EN MERCADO        LOCAL.</a:t>
            </a:r>
          </a:p>
        </p:txBody>
      </p:sp>
      <p:sp>
        <p:nvSpPr>
          <p:cNvPr id="6151" name="WordArt 7"/>
          <p:cNvSpPr>
            <a:spLocks noChangeArrowheads="1" noChangeShapeType="1" noTextEdit="1"/>
          </p:cNvSpPr>
          <p:nvPr/>
        </p:nvSpPr>
        <p:spPr bwMode="auto">
          <a:xfrm>
            <a:off x="1979613" y="333375"/>
            <a:ext cx="5256212" cy="1143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CC99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Benguiat Bk BT"/>
              </a:rPr>
              <a:t>INTRODUCCIÓN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611188" y="1484313"/>
            <a:ext cx="8120062" cy="4665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42900" indent="-342900" algn="ctr"/>
            <a:r>
              <a:rPr lang="es-EC" sz="3200" b="1" u="sng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pprplGoth Bd BT" pitchFamily="34" charset="0"/>
              </a:rPr>
              <a:t>Objetivos </a:t>
            </a:r>
          </a:p>
          <a:p>
            <a:pPr marL="342900" indent="-342900" algn="ctr"/>
            <a:endParaRPr lang="es-EC" sz="1200" b="1" u="sng">
              <a:solidFill>
                <a:srgbClr val="FFFF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pprplGoth Bd BT" pitchFamily="34" charset="0"/>
            </a:endParaRPr>
          </a:p>
          <a:p>
            <a:pPr marL="342900" indent="-342900" algn="just">
              <a:buFontTx/>
              <a:buBlip>
                <a:blip r:embed="rId2"/>
              </a:buBlip>
            </a:pPr>
            <a:r>
              <a:rPr lang="es-EC" sz="3200" b="1">
                <a:solidFill>
                  <a:srgbClr val="FFFFCC"/>
                </a:solidFill>
                <a:latin typeface="CopprplGoth Bd BT" pitchFamily="34" charset="0"/>
              </a:rPr>
              <a:t> </a:t>
            </a:r>
            <a:r>
              <a:rPr lang="es-EC" sz="2800">
                <a:solidFill>
                  <a:srgbClr val="FFFFCC"/>
                </a:solidFill>
              </a:rPr>
              <a:t>Dar a conocer un producto nuevo y crear un hábito de consumo del mismo. </a:t>
            </a:r>
          </a:p>
          <a:p>
            <a:pPr marL="342900" indent="-342900" algn="just">
              <a:buFontTx/>
              <a:buBlip>
                <a:blip r:embed="rId2"/>
              </a:buBlip>
            </a:pPr>
            <a:endParaRPr lang="es-EC" sz="2800">
              <a:solidFill>
                <a:srgbClr val="FFFFCC"/>
              </a:solidFill>
            </a:endParaRPr>
          </a:p>
          <a:p>
            <a:pPr marL="342900" indent="-342900" algn="just">
              <a:buFontTx/>
              <a:buBlip>
                <a:blip r:embed="rId2"/>
              </a:buBlip>
            </a:pPr>
            <a:r>
              <a:rPr lang="es-EC" sz="2800">
                <a:solidFill>
                  <a:srgbClr val="FFFFCC"/>
                </a:solidFill>
              </a:rPr>
              <a:t> Aprovechar nicho de mercado y obtener rentabilidad a partir de esto.</a:t>
            </a:r>
          </a:p>
          <a:p>
            <a:pPr marL="342900" indent="-342900" algn="just"/>
            <a:endParaRPr lang="es-EC" sz="2800">
              <a:solidFill>
                <a:srgbClr val="FFFFCC"/>
              </a:solidFill>
            </a:endParaRPr>
          </a:p>
          <a:p>
            <a:pPr marL="342900" indent="-342900" algn="just">
              <a:buFontTx/>
              <a:buBlip>
                <a:blip r:embed="rId2"/>
              </a:buBlip>
            </a:pPr>
            <a:r>
              <a:rPr lang="es-EC" sz="2800">
                <a:solidFill>
                  <a:srgbClr val="FFFFCC"/>
                </a:solidFill>
              </a:rPr>
              <a:t> Ofrecer variedad y servicio novedoso.</a:t>
            </a:r>
          </a:p>
          <a:p>
            <a:pPr marL="342900" indent="-342900" algn="just"/>
            <a:endParaRPr lang="es-EC" sz="2800">
              <a:solidFill>
                <a:srgbClr val="FFFFCC"/>
              </a:solidFill>
            </a:endParaRPr>
          </a:p>
          <a:p>
            <a:pPr marL="342900" indent="-342900" algn="just">
              <a:buFontTx/>
              <a:buBlip>
                <a:blip r:embed="rId2"/>
              </a:buBlip>
            </a:pPr>
            <a:r>
              <a:rPr lang="es-EC" sz="2800">
                <a:solidFill>
                  <a:srgbClr val="FFFFCC"/>
                </a:solidFill>
              </a:rPr>
              <a:t> Expandir el negocio</a:t>
            </a:r>
          </a:p>
        </p:txBody>
      </p:sp>
      <p:sp>
        <p:nvSpPr>
          <p:cNvPr id="34820" name="WordArt 4"/>
          <p:cNvSpPr>
            <a:spLocks noChangeArrowheads="1" noChangeShapeType="1" noTextEdit="1"/>
          </p:cNvSpPr>
          <p:nvPr/>
        </p:nvSpPr>
        <p:spPr bwMode="auto">
          <a:xfrm>
            <a:off x="1403350" y="333375"/>
            <a:ext cx="6481763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CC99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Benguiat Bk BT"/>
              </a:rPr>
              <a:t>Plan de Negocio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3"/>
          <p:cNvSpPr>
            <a:spLocks noChangeArrowheads="1"/>
          </p:cNvSpPr>
          <p:nvPr/>
        </p:nvSpPr>
        <p:spPr bwMode="auto">
          <a:xfrm>
            <a:off x="539750" y="1844675"/>
            <a:ext cx="8135938" cy="402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42900" indent="-342900" algn="just">
              <a:buFontTx/>
              <a:buBlip>
                <a:blip r:embed="rId2"/>
              </a:buBlip>
              <a:tabLst>
                <a:tab pos="914400" algn="l"/>
              </a:tabLst>
            </a:pPr>
            <a:r>
              <a:rPr lang="es-EC" sz="3200">
                <a:solidFill>
                  <a:srgbClr val="FFFFCC"/>
                </a:solidFill>
              </a:rPr>
              <a:t>Sistema de producción que garantiza extender la durabilidad de los waffles y de sus variantes (12 meses).</a:t>
            </a:r>
          </a:p>
          <a:p>
            <a:pPr marL="342900" indent="-342900" algn="just">
              <a:tabLst>
                <a:tab pos="914400" algn="l"/>
              </a:tabLst>
            </a:pPr>
            <a:endParaRPr lang="es-EC" sz="1600">
              <a:solidFill>
                <a:srgbClr val="FFFFCC"/>
              </a:solidFill>
            </a:endParaRPr>
          </a:p>
          <a:p>
            <a:pPr marL="342900" indent="-342900" algn="just">
              <a:buFontTx/>
              <a:buBlip>
                <a:blip r:embed="rId2"/>
              </a:buBlip>
              <a:tabLst>
                <a:tab pos="914400" algn="l"/>
              </a:tabLst>
            </a:pPr>
            <a:r>
              <a:rPr lang="es-EC" sz="3200">
                <a:solidFill>
                  <a:srgbClr val="FFFFCC"/>
                </a:solidFill>
              </a:rPr>
              <a:t>Con cantidades pequeñas de cada ingrediente se logra obtener muchas unidades de waffles.</a:t>
            </a:r>
          </a:p>
          <a:p>
            <a:pPr marL="342900" indent="-342900" algn="just">
              <a:tabLst>
                <a:tab pos="914400" algn="l"/>
              </a:tabLst>
            </a:pPr>
            <a:endParaRPr lang="es-EC">
              <a:solidFill>
                <a:srgbClr val="FFFFCC"/>
              </a:solidFill>
            </a:endParaRPr>
          </a:p>
          <a:p>
            <a:pPr marL="342900" indent="-342900" algn="just">
              <a:buFontTx/>
              <a:buBlip>
                <a:blip r:embed="rId2"/>
              </a:buBlip>
              <a:tabLst>
                <a:tab pos="914400" algn="l"/>
              </a:tabLst>
            </a:pPr>
            <a:r>
              <a:rPr lang="es-EC" sz="3200">
                <a:solidFill>
                  <a:srgbClr val="FFFFCC"/>
                </a:solidFill>
              </a:rPr>
              <a:t>La capacidad instalada puede soporta un aumento de hasta un 76% en la demanda.</a:t>
            </a:r>
          </a:p>
        </p:txBody>
      </p:sp>
      <p:sp>
        <p:nvSpPr>
          <p:cNvPr id="33797" name="WordArt 5"/>
          <p:cNvSpPr>
            <a:spLocks noChangeArrowheads="1" noChangeShapeType="1" noTextEdit="1"/>
          </p:cNvSpPr>
          <p:nvPr/>
        </p:nvSpPr>
        <p:spPr bwMode="auto">
          <a:xfrm>
            <a:off x="1403350" y="333375"/>
            <a:ext cx="6481763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CC99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Benguiat Bk BT"/>
              </a:rPr>
              <a:t>Fortalezas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8" name="Rectangle 6"/>
          <p:cNvSpPr>
            <a:spLocks noChangeArrowheads="1"/>
          </p:cNvSpPr>
          <p:nvPr/>
        </p:nvSpPr>
        <p:spPr bwMode="auto">
          <a:xfrm>
            <a:off x="900113" y="1524000"/>
            <a:ext cx="7416800" cy="502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42900" indent="-342900" algn="just">
              <a:buFontTx/>
              <a:buBlip>
                <a:blip r:embed="rId2"/>
              </a:buBlip>
              <a:tabLst>
                <a:tab pos="914400" algn="l"/>
              </a:tabLst>
            </a:pPr>
            <a:r>
              <a:rPr lang="es-EC" sz="3200">
                <a:solidFill>
                  <a:srgbClr val="FFFFCC"/>
                </a:solidFill>
              </a:rPr>
              <a:t>Ser pioneros en el mercado guayaquileño con este tipo de producto.</a:t>
            </a:r>
          </a:p>
          <a:p>
            <a:pPr marL="342900" indent="-342900" algn="just">
              <a:tabLst>
                <a:tab pos="914400" algn="l"/>
              </a:tabLst>
            </a:pPr>
            <a:endParaRPr lang="es-EC" sz="1200">
              <a:solidFill>
                <a:srgbClr val="FFFFCC"/>
              </a:solidFill>
            </a:endParaRPr>
          </a:p>
          <a:p>
            <a:pPr marL="342900" indent="-342900" algn="just">
              <a:buFontTx/>
              <a:buBlip>
                <a:blip r:embed="rId2"/>
              </a:buBlip>
              <a:tabLst>
                <a:tab pos="914400" algn="l"/>
              </a:tabLst>
            </a:pPr>
            <a:r>
              <a:rPr lang="es-EC" sz="3200">
                <a:solidFill>
                  <a:srgbClr val="FFFFCC"/>
                </a:solidFill>
              </a:rPr>
              <a:t>Ser proveedores de waffles a nivel nacional.</a:t>
            </a:r>
          </a:p>
          <a:p>
            <a:pPr marL="342900" indent="-342900" algn="just">
              <a:tabLst>
                <a:tab pos="914400" algn="l"/>
              </a:tabLst>
            </a:pPr>
            <a:endParaRPr lang="es-EC" sz="1200">
              <a:solidFill>
                <a:srgbClr val="FFFFCC"/>
              </a:solidFill>
            </a:endParaRPr>
          </a:p>
          <a:p>
            <a:pPr marL="342900" indent="-342900" algn="just">
              <a:buFontTx/>
              <a:buBlip>
                <a:blip r:embed="rId2"/>
              </a:buBlip>
              <a:tabLst>
                <a:tab pos="914400" algn="l"/>
              </a:tabLst>
            </a:pPr>
            <a:r>
              <a:rPr lang="es-EC" sz="3200">
                <a:solidFill>
                  <a:srgbClr val="FFFFCC"/>
                </a:solidFill>
              </a:rPr>
              <a:t>Ofrecer nuevos y novedosos tipos de waffles al consumidor.</a:t>
            </a:r>
          </a:p>
          <a:p>
            <a:pPr marL="342900" indent="-342900" algn="just">
              <a:tabLst>
                <a:tab pos="914400" algn="l"/>
              </a:tabLst>
            </a:pPr>
            <a:endParaRPr lang="es-EC" sz="1200">
              <a:solidFill>
                <a:srgbClr val="FFFFCC"/>
              </a:solidFill>
            </a:endParaRPr>
          </a:p>
          <a:p>
            <a:pPr marL="342900" indent="-342900" algn="just">
              <a:buFontTx/>
              <a:buBlip>
                <a:blip r:embed="rId2"/>
              </a:buBlip>
              <a:tabLst>
                <a:tab pos="914400" algn="l"/>
              </a:tabLst>
            </a:pPr>
            <a:r>
              <a:rPr lang="es-EC" sz="3200">
                <a:solidFill>
                  <a:srgbClr val="FFFFCC"/>
                </a:solidFill>
              </a:rPr>
              <a:t>La estabilidad en los costos de la materia prima,  pueden permitir mantener estabilidad en los precios.</a:t>
            </a:r>
          </a:p>
        </p:txBody>
      </p:sp>
      <p:sp>
        <p:nvSpPr>
          <p:cNvPr id="38919" name="WordArt 7"/>
          <p:cNvSpPr>
            <a:spLocks noChangeArrowheads="1" noChangeShapeType="1" noTextEdit="1"/>
          </p:cNvSpPr>
          <p:nvPr/>
        </p:nvSpPr>
        <p:spPr bwMode="auto">
          <a:xfrm>
            <a:off x="1331913" y="476250"/>
            <a:ext cx="6481762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CC99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Benguiat Bk BT"/>
              </a:rPr>
              <a:t>Oportunidades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Rectangle 4"/>
          <p:cNvSpPr>
            <a:spLocks noChangeArrowheads="1"/>
          </p:cNvSpPr>
          <p:nvPr/>
        </p:nvSpPr>
        <p:spPr bwMode="auto">
          <a:xfrm>
            <a:off x="684213" y="1484313"/>
            <a:ext cx="7920037" cy="444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just">
              <a:buFontTx/>
              <a:buBlip>
                <a:blip r:embed="rId2"/>
              </a:buBlip>
            </a:pPr>
            <a:r>
              <a:rPr lang="es-EC" sz="3200">
                <a:solidFill>
                  <a:srgbClr val="FFFFCC"/>
                </a:solidFill>
              </a:rPr>
              <a:t>Muchos productos sustitutos al waffle en el mercado.</a:t>
            </a:r>
          </a:p>
          <a:p>
            <a:pPr marL="342900" indent="-342900" algn="just"/>
            <a:endParaRPr lang="es-EC" sz="1600">
              <a:solidFill>
                <a:srgbClr val="FFFFCC"/>
              </a:solidFill>
            </a:endParaRPr>
          </a:p>
          <a:p>
            <a:pPr marL="342900" indent="-342900" algn="just">
              <a:buFontTx/>
              <a:buBlip>
                <a:blip r:embed="rId2"/>
              </a:buBlip>
            </a:pPr>
            <a:r>
              <a:rPr lang="es-EC" sz="3200">
                <a:solidFill>
                  <a:srgbClr val="FFFFCC"/>
                </a:solidFill>
              </a:rPr>
              <a:t>Que Crepes &amp; Waffles u otra franquicia internacional de waffles abra un punto de venta en la ciudad de Guayaquil.</a:t>
            </a:r>
          </a:p>
          <a:p>
            <a:pPr marL="342900" indent="-342900" algn="just"/>
            <a:endParaRPr lang="es-EC" sz="1400">
              <a:solidFill>
                <a:srgbClr val="FFFFCC"/>
              </a:solidFill>
            </a:endParaRPr>
          </a:p>
          <a:p>
            <a:pPr marL="342900" indent="-342900" algn="just">
              <a:buFontTx/>
              <a:buBlip>
                <a:blip r:embed="rId2"/>
              </a:buBlip>
            </a:pPr>
            <a:r>
              <a:rPr lang="es-EC" sz="3200">
                <a:solidFill>
                  <a:srgbClr val="FFFFCC"/>
                </a:solidFill>
              </a:rPr>
              <a:t>El caso en que algún sector que produce un determinado insumo paralice sus actividades por problemas macroeconómicos.</a:t>
            </a:r>
          </a:p>
        </p:txBody>
      </p:sp>
      <p:sp>
        <p:nvSpPr>
          <p:cNvPr id="37893" name="WordArt 5"/>
          <p:cNvSpPr>
            <a:spLocks noChangeArrowheads="1" noChangeShapeType="1" noTextEdit="1"/>
          </p:cNvSpPr>
          <p:nvPr/>
        </p:nvSpPr>
        <p:spPr bwMode="auto">
          <a:xfrm>
            <a:off x="1258888" y="333375"/>
            <a:ext cx="6481762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CC99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Benguiat Bk BT"/>
              </a:rPr>
              <a:t>Amenazas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3"/>
          <p:cNvSpPr>
            <a:spLocks noChangeArrowheads="1"/>
          </p:cNvSpPr>
          <p:nvPr/>
        </p:nvSpPr>
        <p:spPr bwMode="auto">
          <a:xfrm>
            <a:off x="611188" y="1773238"/>
            <a:ext cx="7921625" cy="399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just">
              <a:buFontTx/>
              <a:buBlip>
                <a:blip r:embed="rId2"/>
              </a:buBlip>
            </a:pPr>
            <a:r>
              <a:rPr lang="es-EC" sz="3200">
                <a:solidFill>
                  <a:srgbClr val="FFFFCC"/>
                </a:solidFill>
              </a:rPr>
              <a:t> Poco nivel de experiencia por parte del recurso humano en cuanto a la producción y comercialización de waffles.</a:t>
            </a:r>
          </a:p>
          <a:p>
            <a:pPr marL="342900" indent="-342900" algn="just"/>
            <a:endParaRPr lang="es-EC" sz="3200">
              <a:solidFill>
                <a:srgbClr val="FFFFCC"/>
              </a:solidFill>
            </a:endParaRPr>
          </a:p>
          <a:p>
            <a:pPr marL="342900" indent="-342900" algn="just">
              <a:buFontTx/>
              <a:buBlip>
                <a:blip r:embed="rId2"/>
              </a:buBlip>
            </a:pPr>
            <a:r>
              <a:rPr lang="es-EC" sz="3200">
                <a:solidFill>
                  <a:srgbClr val="FFFFCC"/>
                </a:solidFill>
              </a:rPr>
              <a:t> El producto no está posicionado en el mercado guayaquileño.</a:t>
            </a:r>
          </a:p>
          <a:p>
            <a:pPr marL="342900" indent="-342900" algn="just"/>
            <a:endParaRPr lang="es-EC" sz="3200">
              <a:solidFill>
                <a:srgbClr val="FFFFCC"/>
              </a:solidFill>
            </a:endParaRPr>
          </a:p>
          <a:p>
            <a:pPr marL="342900" indent="-342900" algn="just">
              <a:buFontTx/>
              <a:buBlip>
                <a:blip r:embed="rId2"/>
              </a:buBlip>
            </a:pPr>
            <a:r>
              <a:rPr lang="es-EC" sz="3200">
                <a:solidFill>
                  <a:srgbClr val="FFFFCC"/>
                </a:solidFill>
              </a:rPr>
              <a:t> Recursos económicos limitados</a:t>
            </a:r>
          </a:p>
        </p:txBody>
      </p:sp>
      <p:sp>
        <p:nvSpPr>
          <p:cNvPr id="39941" name="WordArt 5"/>
          <p:cNvSpPr>
            <a:spLocks noChangeArrowheads="1" noChangeShapeType="1" noTextEdit="1"/>
          </p:cNvSpPr>
          <p:nvPr/>
        </p:nvSpPr>
        <p:spPr bwMode="auto">
          <a:xfrm>
            <a:off x="1331913" y="404813"/>
            <a:ext cx="6481762" cy="7921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CC99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Benguiat Bk BT"/>
              </a:rPr>
              <a:t>Debilidades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98" name="WordArt 14"/>
          <p:cNvSpPr>
            <a:spLocks noChangeArrowheads="1" noChangeShapeType="1" noTextEdit="1"/>
          </p:cNvSpPr>
          <p:nvPr/>
        </p:nvSpPr>
        <p:spPr bwMode="auto">
          <a:xfrm>
            <a:off x="1258888" y="476250"/>
            <a:ext cx="6481762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CC99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Benguiat Bk BT"/>
              </a:rPr>
              <a:t>Cinco Fuerzas de Porter</a:t>
            </a:r>
          </a:p>
        </p:txBody>
      </p:sp>
      <p:sp>
        <p:nvSpPr>
          <p:cNvPr id="41999" name="AutoShape 15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250825" y="6308725"/>
            <a:ext cx="323850" cy="188913"/>
          </a:xfrm>
          <a:prstGeom prst="leftArrow">
            <a:avLst>
              <a:gd name="adj1" fmla="val 50000"/>
              <a:gd name="adj2" fmla="val 42857"/>
            </a:avLst>
          </a:prstGeom>
          <a:solidFill>
            <a:srgbClr val="FFFFCC"/>
          </a:solidFill>
          <a:ln w="57150">
            <a:solidFill>
              <a:srgbClr val="FFFF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grpSp>
        <p:nvGrpSpPr>
          <p:cNvPr id="42006" name="Group 22"/>
          <p:cNvGrpSpPr>
            <a:grpSpLocks/>
          </p:cNvGrpSpPr>
          <p:nvPr/>
        </p:nvGrpSpPr>
        <p:grpSpPr bwMode="auto">
          <a:xfrm>
            <a:off x="250825" y="1484313"/>
            <a:ext cx="8647113" cy="4968875"/>
            <a:chOff x="158" y="935"/>
            <a:chExt cx="5447" cy="3130"/>
          </a:xfrm>
        </p:grpSpPr>
        <p:sp>
          <p:nvSpPr>
            <p:cNvPr id="41991" name="Rectangle 7"/>
            <p:cNvSpPr>
              <a:spLocks noChangeArrowheads="1"/>
            </p:cNvSpPr>
            <p:nvPr/>
          </p:nvSpPr>
          <p:spPr bwMode="auto">
            <a:xfrm>
              <a:off x="3742" y="2160"/>
              <a:ext cx="1863" cy="887"/>
            </a:xfrm>
            <a:prstGeom prst="rect">
              <a:avLst/>
            </a:prstGeom>
            <a:solidFill>
              <a:srgbClr val="FFFFCC"/>
            </a:solidFill>
            <a:ln w="38100">
              <a:solidFill>
                <a:srgbClr val="996633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es-ES" sz="1400" b="1" u="sng">
                  <a:solidFill>
                    <a:srgbClr val="990033"/>
                  </a:solidFill>
                  <a:latin typeface="Verdana" pitchFamily="34" charset="0"/>
                </a:rPr>
                <a:t>Clientes</a:t>
              </a:r>
            </a:p>
            <a:p>
              <a:pPr algn="ctr"/>
              <a:r>
                <a:rPr lang="es-ES" sz="1400">
                  <a:solidFill>
                    <a:srgbClr val="990033"/>
                  </a:solidFill>
                  <a:latin typeface="Verdana" pitchFamily="34" charset="0"/>
                </a:rPr>
                <a:t>Población de Guayaquil</a:t>
              </a:r>
            </a:p>
            <a:p>
              <a:pPr algn="ctr"/>
              <a:r>
                <a:rPr lang="es-ES" sz="1400">
                  <a:solidFill>
                    <a:srgbClr val="990033"/>
                  </a:solidFill>
                  <a:latin typeface="Verdana" pitchFamily="34" charset="0"/>
                </a:rPr>
                <a:t>  Edad  entre 18 - 30 años</a:t>
              </a:r>
            </a:p>
            <a:p>
              <a:pPr algn="ctr"/>
              <a:r>
                <a:rPr lang="es-ES" sz="1400">
                  <a:solidFill>
                    <a:srgbClr val="990033"/>
                  </a:solidFill>
                  <a:latin typeface="Verdana" pitchFamily="34" charset="0"/>
                </a:rPr>
                <a:t> Ingresos  de: $21(Personas sin remuneración) y $300(PEA)</a:t>
              </a:r>
              <a:endParaRPr lang="es-ES" sz="1400">
                <a:solidFill>
                  <a:srgbClr val="990033"/>
                </a:solidFill>
                <a:latin typeface="Arial" charset="0"/>
              </a:endParaRPr>
            </a:p>
          </p:txBody>
        </p:sp>
        <p:sp>
          <p:nvSpPr>
            <p:cNvPr id="41993" name="Line 9"/>
            <p:cNvSpPr>
              <a:spLocks noChangeShapeType="1"/>
            </p:cNvSpPr>
            <p:nvPr/>
          </p:nvSpPr>
          <p:spPr bwMode="auto">
            <a:xfrm>
              <a:off x="2880" y="1842"/>
              <a:ext cx="0" cy="335"/>
            </a:xfrm>
            <a:prstGeom prst="line">
              <a:avLst/>
            </a:prstGeom>
            <a:noFill/>
            <a:ln w="57150">
              <a:solidFill>
                <a:srgbClr val="FFFF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41994" name="Line 10"/>
            <p:cNvSpPr>
              <a:spLocks noChangeShapeType="1"/>
            </p:cNvSpPr>
            <p:nvPr/>
          </p:nvSpPr>
          <p:spPr bwMode="auto">
            <a:xfrm>
              <a:off x="2880" y="3022"/>
              <a:ext cx="0" cy="216"/>
            </a:xfrm>
            <a:prstGeom prst="line">
              <a:avLst/>
            </a:prstGeom>
            <a:noFill/>
            <a:ln w="57150">
              <a:solidFill>
                <a:srgbClr val="FFFF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41995" name="Line 11"/>
            <p:cNvSpPr>
              <a:spLocks noChangeShapeType="1"/>
            </p:cNvSpPr>
            <p:nvPr/>
          </p:nvSpPr>
          <p:spPr bwMode="auto">
            <a:xfrm>
              <a:off x="2018" y="2614"/>
              <a:ext cx="253" cy="0"/>
            </a:xfrm>
            <a:prstGeom prst="line">
              <a:avLst/>
            </a:prstGeom>
            <a:noFill/>
            <a:ln w="57150">
              <a:solidFill>
                <a:srgbClr val="FFFF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41996" name="Line 12"/>
            <p:cNvSpPr>
              <a:spLocks noChangeShapeType="1"/>
            </p:cNvSpPr>
            <p:nvPr/>
          </p:nvSpPr>
          <p:spPr bwMode="auto">
            <a:xfrm>
              <a:off x="3470" y="2568"/>
              <a:ext cx="253" cy="0"/>
            </a:xfrm>
            <a:prstGeom prst="line">
              <a:avLst/>
            </a:prstGeom>
            <a:noFill/>
            <a:ln w="57150">
              <a:solidFill>
                <a:srgbClr val="FFFF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42000" name="Rectangle 16"/>
            <p:cNvSpPr>
              <a:spLocks noChangeArrowheads="1"/>
            </p:cNvSpPr>
            <p:nvPr/>
          </p:nvSpPr>
          <p:spPr bwMode="auto">
            <a:xfrm>
              <a:off x="1927" y="3249"/>
              <a:ext cx="1996" cy="816"/>
            </a:xfrm>
            <a:prstGeom prst="rect">
              <a:avLst/>
            </a:prstGeom>
            <a:solidFill>
              <a:srgbClr val="FFFFCC"/>
            </a:solidFill>
            <a:ln w="38100">
              <a:solidFill>
                <a:srgbClr val="996633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es-ES" b="1" u="sng">
                  <a:solidFill>
                    <a:srgbClr val="990033"/>
                  </a:solidFill>
                  <a:latin typeface="Arial" charset="0"/>
                </a:rPr>
                <a:t>Sustitutos</a:t>
              </a:r>
            </a:p>
            <a:p>
              <a:pPr algn="ctr"/>
              <a:r>
                <a:rPr lang="es-ES">
                  <a:solidFill>
                    <a:srgbClr val="990033"/>
                  </a:solidFill>
                  <a:latin typeface="Arial" charset="0"/>
                </a:rPr>
                <a:t>Sweet &amp; Coffee: cheesecake</a:t>
              </a:r>
            </a:p>
            <a:p>
              <a:pPr algn="ctr"/>
              <a:r>
                <a:rPr lang="es-ES">
                  <a:solidFill>
                    <a:srgbClr val="990033"/>
                  </a:solidFill>
                  <a:latin typeface="Arial" charset="0"/>
                </a:rPr>
                <a:t>Dunkin’ Donuts: donas </a:t>
              </a:r>
            </a:p>
            <a:p>
              <a:pPr algn="ctr"/>
              <a:r>
                <a:rPr lang="es-ES">
                  <a:solidFill>
                    <a:srgbClr val="990033"/>
                  </a:solidFill>
                  <a:latin typeface="Arial" charset="0"/>
                </a:rPr>
                <a:t>Churrín Churrón: churros</a:t>
              </a:r>
            </a:p>
            <a:p>
              <a:pPr algn="ctr"/>
              <a:endParaRPr lang="es-ES" sz="1600">
                <a:solidFill>
                  <a:srgbClr val="990033"/>
                </a:solidFill>
                <a:latin typeface="Arial" charset="0"/>
              </a:endParaRPr>
            </a:p>
          </p:txBody>
        </p:sp>
        <p:sp>
          <p:nvSpPr>
            <p:cNvPr id="42001" name="Rectangle 17"/>
            <p:cNvSpPr>
              <a:spLocks noChangeArrowheads="1"/>
            </p:cNvSpPr>
            <p:nvPr/>
          </p:nvSpPr>
          <p:spPr bwMode="auto">
            <a:xfrm>
              <a:off x="2290" y="2160"/>
              <a:ext cx="1179" cy="887"/>
            </a:xfrm>
            <a:prstGeom prst="rect">
              <a:avLst/>
            </a:prstGeom>
            <a:solidFill>
              <a:srgbClr val="FFFFCC"/>
            </a:solidFill>
            <a:ln w="28575">
              <a:solidFill>
                <a:srgbClr val="996633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r>
                <a:rPr lang="es-ES" b="1" u="sng">
                  <a:solidFill>
                    <a:srgbClr val="990033"/>
                  </a:solidFill>
                  <a:latin typeface="Arial" charset="0"/>
                </a:rPr>
                <a:t>Competidores</a:t>
              </a:r>
            </a:p>
            <a:p>
              <a:pPr algn="ctr"/>
              <a:r>
                <a:rPr lang="es-ES">
                  <a:solidFill>
                    <a:srgbClr val="990033"/>
                  </a:solidFill>
                  <a:latin typeface="Arial" charset="0"/>
                </a:rPr>
                <a:t>Paty Crepes</a:t>
              </a:r>
            </a:p>
            <a:p>
              <a:pPr algn="ctr"/>
              <a:r>
                <a:rPr lang="es-ES">
                  <a:solidFill>
                    <a:srgbClr val="990033"/>
                  </a:solidFill>
                  <a:latin typeface="Arial" charset="0"/>
                </a:rPr>
                <a:t>Nivel de Rivalidad Baja</a:t>
              </a:r>
            </a:p>
            <a:p>
              <a:pPr algn="ctr"/>
              <a:endParaRPr lang="es-ES" sz="1600">
                <a:solidFill>
                  <a:srgbClr val="990033"/>
                </a:solidFill>
                <a:latin typeface="Arial" charset="0"/>
              </a:endParaRPr>
            </a:p>
          </p:txBody>
        </p:sp>
        <p:sp>
          <p:nvSpPr>
            <p:cNvPr id="42002" name="Rectangle 18"/>
            <p:cNvSpPr>
              <a:spLocks noChangeArrowheads="1"/>
            </p:cNvSpPr>
            <p:nvPr/>
          </p:nvSpPr>
          <p:spPr bwMode="auto">
            <a:xfrm>
              <a:off x="1973" y="935"/>
              <a:ext cx="1863" cy="887"/>
            </a:xfrm>
            <a:prstGeom prst="rect">
              <a:avLst/>
            </a:prstGeom>
            <a:solidFill>
              <a:srgbClr val="FFFFCC"/>
            </a:solidFill>
            <a:ln w="38100">
              <a:solidFill>
                <a:srgbClr val="996633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es-ES" sz="1600" b="1" u="sng">
                <a:latin typeface="Arial" charset="0"/>
              </a:endParaRPr>
            </a:p>
            <a:p>
              <a:pPr algn="ctr"/>
              <a:r>
                <a:rPr lang="es-ES" sz="1600" b="1" u="sng">
                  <a:solidFill>
                    <a:srgbClr val="990033"/>
                  </a:solidFill>
                  <a:latin typeface="Arial" charset="0"/>
                </a:rPr>
                <a:t>Competidores Potenciales</a:t>
              </a:r>
            </a:p>
            <a:p>
              <a:pPr algn="ctr"/>
              <a:r>
                <a:rPr lang="es-ES" sz="1600">
                  <a:solidFill>
                    <a:srgbClr val="990033"/>
                  </a:solidFill>
                  <a:latin typeface="Arial" charset="0"/>
                </a:rPr>
                <a:t>Crepes &amp; Waffles</a:t>
              </a:r>
            </a:p>
            <a:p>
              <a:pPr algn="ctr"/>
              <a:r>
                <a:rPr lang="es-ES" sz="1600">
                  <a:solidFill>
                    <a:srgbClr val="990033"/>
                  </a:solidFill>
                  <a:latin typeface="Arial" charset="0"/>
                </a:rPr>
                <a:t>Expansión de Patty Crepes</a:t>
              </a:r>
            </a:p>
            <a:p>
              <a:pPr algn="ctr"/>
              <a:r>
                <a:rPr lang="es-ES" sz="1600">
                  <a:solidFill>
                    <a:srgbClr val="990033"/>
                  </a:solidFill>
                  <a:latin typeface="Arial" charset="0"/>
                </a:rPr>
                <a:t>Sweet &amp; Coffee</a:t>
              </a:r>
            </a:p>
            <a:p>
              <a:pPr algn="ctr"/>
              <a:endParaRPr lang="es-ES" sz="1600">
                <a:solidFill>
                  <a:srgbClr val="990033"/>
                </a:solidFill>
                <a:latin typeface="Arial" charset="0"/>
              </a:endParaRPr>
            </a:p>
          </p:txBody>
        </p:sp>
        <p:sp>
          <p:nvSpPr>
            <p:cNvPr id="42004" name="Rectangle 20"/>
            <p:cNvSpPr>
              <a:spLocks noChangeArrowheads="1"/>
            </p:cNvSpPr>
            <p:nvPr/>
          </p:nvSpPr>
          <p:spPr bwMode="auto">
            <a:xfrm>
              <a:off x="158" y="2205"/>
              <a:ext cx="1863" cy="887"/>
            </a:xfrm>
            <a:prstGeom prst="rect">
              <a:avLst/>
            </a:prstGeom>
            <a:solidFill>
              <a:srgbClr val="FFFFCC"/>
            </a:solidFill>
            <a:ln w="38100">
              <a:solidFill>
                <a:srgbClr val="996633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es-ES" b="1" u="sng">
                <a:solidFill>
                  <a:srgbClr val="990033"/>
                </a:solidFill>
                <a:latin typeface="Arial" charset="0"/>
              </a:endParaRPr>
            </a:p>
            <a:p>
              <a:pPr algn="ctr"/>
              <a:r>
                <a:rPr lang="es-ES" b="1" u="sng">
                  <a:solidFill>
                    <a:srgbClr val="990033"/>
                  </a:solidFill>
                  <a:latin typeface="Arial" charset="0"/>
                </a:rPr>
                <a:t>Proveedores</a:t>
              </a:r>
            </a:p>
            <a:p>
              <a:pPr algn="ctr"/>
              <a:r>
                <a:rPr lang="es-ES">
                  <a:solidFill>
                    <a:srgbClr val="990033"/>
                  </a:solidFill>
                  <a:latin typeface="Arial" charset="0"/>
                </a:rPr>
                <a:t>Mayoristas (Mercados)</a:t>
              </a:r>
            </a:p>
            <a:p>
              <a:pPr algn="ctr"/>
              <a:r>
                <a:rPr lang="es-ES">
                  <a:solidFill>
                    <a:srgbClr val="990033"/>
                  </a:solidFill>
                  <a:latin typeface="Arial" charset="0"/>
                </a:rPr>
                <a:t>Detallistas (Comisariatos)</a:t>
              </a:r>
            </a:p>
            <a:p>
              <a:pPr algn="ctr"/>
              <a:endParaRPr lang="es-ES" sz="1600">
                <a:solidFill>
                  <a:srgbClr val="990033"/>
                </a:solidFill>
                <a:latin typeface="Arial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6" name="Rectangle 6"/>
          <p:cNvSpPr>
            <a:spLocks noChangeArrowheads="1"/>
          </p:cNvSpPr>
          <p:nvPr/>
        </p:nvSpPr>
        <p:spPr bwMode="auto">
          <a:xfrm>
            <a:off x="3132138" y="2133600"/>
            <a:ext cx="2952750" cy="3503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Blip>
                <a:blip r:embed="rId2"/>
              </a:buBlip>
            </a:pPr>
            <a:r>
              <a:rPr lang="es-ES" sz="2800" b="1">
                <a:solidFill>
                  <a:srgbClr val="FFFFCC"/>
                </a:solidFill>
                <a:latin typeface="CopprplGoth Bd BT" pitchFamily="34" charset="0"/>
              </a:rPr>
              <a:t> </a:t>
            </a:r>
            <a:r>
              <a:rPr lang="es-ES" sz="3200">
                <a:solidFill>
                  <a:srgbClr val="FFFFCC"/>
                </a:solidFill>
              </a:rPr>
              <a:t>Producto</a:t>
            </a:r>
          </a:p>
          <a:p>
            <a:endParaRPr lang="es-ES" sz="3200">
              <a:solidFill>
                <a:srgbClr val="FFFFCC"/>
              </a:solidFill>
            </a:endParaRPr>
          </a:p>
          <a:p>
            <a:pPr>
              <a:buFontTx/>
              <a:buBlip>
                <a:blip r:embed="rId2"/>
              </a:buBlip>
            </a:pPr>
            <a:r>
              <a:rPr lang="es-ES" sz="3200">
                <a:solidFill>
                  <a:srgbClr val="FFFFCC"/>
                </a:solidFill>
              </a:rPr>
              <a:t> Precio</a:t>
            </a:r>
          </a:p>
          <a:p>
            <a:endParaRPr lang="es-ES" sz="3200">
              <a:solidFill>
                <a:srgbClr val="FFFFCC"/>
              </a:solidFill>
            </a:endParaRPr>
          </a:p>
          <a:p>
            <a:pPr>
              <a:buFontTx/>
              <a:buBlip>
                <a:blip r:embed="rId2"/>
              </a:buBlip>
            </a:pPr>
            <a:r>
              <a:rPr lang="es-ES" sz="3200">
                <a:solidFill>
                  <a:srgbClr val="FFFFCC"/>
                </a:solidFill>
              </a:rPr>
              <a:t> Promoción </a:t>
            </a:r>
          </a:p>
          <a:p>
            <a:pPr>
              <a:buFontTx/>
              <a:buBlip>
                <a:blip r:embed="rId2"/>
              </a:buBlip>
            </a:pPr>
            <a:endParaRPr lang="es-ES" sz="3200">
              <a:solidFill>
                <a:srgbClr val="FFFFCC"/>
              </a:solidFill>
            </a:endParaRPr>
          </a:p>
          <a:p>
            <a:pPr>
              <a:buFontTx/>
              <a:buBlip>
                <a:blip r:embed="rId2"/>
              </a:buBlip>
            </a:pPr>
            <a:r>
              <a:rPr lang="es-ES" sz="3200">
                <a:solidFill>
                  <a:srgbClr val="FFFFCC"/>
                </a:solidFill>
              </a:rPr>
              <a:t> Plaza</a:t>
            </a:r>
          </a:p>
        </p:txBody>
      </p:sp>
      <p:sp>
        <p:nvSpPr>
          <p:cNvPr id="40968" name="WordArt 8"/>
          <p:cNvSpPr>
            <a:spLocks noChangeArrowheads="1" noChangeShapeType="1" noTextEdit="1"/>
          </p:cNvSpPr>
          <p:nvPr/>
        </p:nvSpPr>
        <p:spPr bwMode="auto">
          <a:xfrm>
            <a:off x="900113" y="476250"/>
            <a:ext cx="7559675" cy="936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CC99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Benguiat Bk BT"/>
              </a:rPr>
              <a:t>Estrategias de Marketing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WordArt 2"/>
          <p:cNvSpPr>
            <a:spLocks noChangeArrowheads="1" noChangeShapeType="1" noTextEdit="1"/>
          </p:cNvSpPr>
          <p:nvPr/>
        </p:nvSpPr>
        <p:spPr bwMode="auto">
          <a:xfrm>
            <a:off x="971550" y="333375"/>
            <a:ext cx="7559675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CC99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Benguiat Bk BT"/>
              </a:rPr>
              <a:t>Producto</a:t>
            </a:r>
          </a:p>
        </p:txBody>
      </p:sp>
      <p:pic>
        <p:nvPicPr>
          <p:cNvPr id="72708" name="Picture 4"/>
          <p:cNvPicPr>
            <a:picLocks noChangeAspect="1" noChangeArrowheads="1"/>
          </p:cNvPicPr>
          <p:nvPr>
            <p:ph sz="half" idx="1"/>
          </p:nvPr>
        </p:nvPicPr>
        <p:blipFill>
          <a:blip r:embed="rId3"/>
          <a:srcRect l="23622" t="30954" r="28125" b="45670"/>
          <a:stretch>
            <a:fillRect/>
          </a:stretch>
        </p:blipFill>
        <p:spPr>
          <a:xfrm>
            <a:off x="900113" y="1773238"/>
            <a:ext cx="7704137" cy="2016125"/>
          </a:xfrm>
          <a:noFill/>
          <a:ln w="38100">
            <a:solidFill>
              <a:schemeClr val="tx1"/>
            </a:solidFill>
          </a:ln>
        </p:spPr>
      </p:pic>
      <p:graphicFrame>
        <p:nvGraphicFramePr>
          <p:cNvPr id="72712" name="Object 8"/>
          <p:cNvGraphicFramePr>
            <a:graphicFrameLocks noChangeAspect="1"/>
          </p:cNvGraphicFramePr>
          <p:nvPr>
            <p:ph sz="quarter" idx="2"/>
          </p:nvPr>
        </p:nvGraphicFramePr>
        <p:xfrm>
          <a:off x="5148263" y="4076700"/>
          <a:ext cx="1276350" cy="1085850"/>
        </p:xfrm>
        <a:graphic>
          <a:graphicData uri="http://schemas.openxmlformats.org/presentationml/2006/ole">
            <p:oleObj spid="_x0000_s72712" name="Imagen de mapa de bits" r:id="rId4" imgW="1276190" imgH="1085714" progId="Paint.Picture">
              <p:embed/>
            </p:oleObj>
          </a:graphicData>
        </a:graphic>
      </p:graphicFrame>
      <p:sp>
        <p:nvSpPr>
          <p:cNvPr id="72710" name="Rectangle 6"/>
          <p:cNvSpPr>
            <a:spLocks noChangeArrowheads="1"/>
          </p:cNvSpPr>
          <p:nvPr/>
        </p:nvSpPr>
        <p:spPr bwMode="auto">
          <a:xfrm>
            <a:off x="827088" y="1196975"/>
            <a:ext cx="7416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lvl="2" algn="ctr">
              <a:tabLst>
                <a:tab pos="952500" algn="l"/>
              </a:tabLst>
            </a:pPr>
            <a:r>
              <a:rPr lang="es-EC" sz="3200">
                <a:solidFill>
                  <a:srgbClr val="FFFFCC"/>
                </a:solidFill>
              </a:rPr>
              <a:t>Marca, Slogan</a:t>
            </a:r>
          </a:p>
        </p:txBody>
      </p:sp>
      <p:sp>
        <p:nvSpPr>
          <p:cNvPr id="72711" name="Rectangle 7"/>
          <p:cNvSpPr>
            <a:spLocks noChangeArrowheads="1"/>
          </p:cNvSpPr>
          <p:nvPr/>
        </p:nvSpPr>
        <p:spPr bwMode="auto">
          <a:xfrm>
            <a:off x="0" y="4005263"/>
            <a:ext cx="35274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lvl="2">
              <a:tabLst>
                <a:tab pos="952500" algn="l"/>
              </a:tabLst>
            </a:pPr>
            <a:r>
              <a:rPr lang="es-EC" sz="3200">
                <a:solidFill>
                  <a:srgbClr val="FFFFCC"/>
                </a:solidFill>
              </a:rPr>
              <a:t>Beneficios</a:t>
            </a:r>
          </a:p>
        </p:txBody>
      </p:sp>
      <p:sp>
        <p:nvSpPr>
          <p:cNvPr id="72715" name="Text Box 11"/>
          <p:cNvSpPr txBox="1">
            <a:spLocks noChangeArrowheads="1"/>
          </p:cNvSpPr>
          <p:nvPr/>
        </p:nvSpPr>
        <p:spPr bwMode="auto">
          <a:xfrm>
            <a:off x="971550" y="4797425"/>
            <a:ext cx="136842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Blip>
                <a:blip r:embed="rId5"/>
              </a:buBlip>
            </a:pPr>
            <a:r>
              <a:rPr lang="es-ES" sz="2400">
                <a:latin typeface="Arial" charset="0"/>
              </a:rPr>
              <a:t> </a:t>
            </a:r>
            <a:r>
              <a:rPr lang="es-ES" sz="2400">
                <a:solidFill>
                  <a:srgbClr val="FFFFCC"/>
                </a:solidFill>
              </a:rPr>
              <a:t>Sabor</a:t>
            </a:r>
          </a:p>
          <a:p>
            <a:pPr>
              <a:spcBef>
                <a:spcPct val="50000"/>
              </a:spcBef>
              <a:buFontTx/>
              <a:buBlip>
                <a:blip r:embed="rId5"/>
              </a:buBlip>
            </a:pPr>
            <a:r>
              <a:rPr lang="es-ES" sz="2400">
                <a:solidFill>
                  <a:srgbClr val="FFFFCC"/>
                </a:solidFill>
              </a:rPr>
              <a:t> Aroma</a:t>
            </a:r>
          </a:p>
          <a:p>
            <a:pPr>
              <a:spcBef>
                <a:spcPct val="50000"/>
              </a:spcBef>
              <a:buFontTx/>
              <a:buBlip>
                <a:blip r:embed="rId5"/>
              </a:buBlip>
            </a:pPr>
            <a:r>
              <a:rPr lang="es-ES" sz="2400">
                <a:solidFill>
                  <a:srgbClr val="FFFFCC"/>
                </a:solidFill>
              </a:rPr>
              <a:t> Precio</a:t>
            </a:r>
          </a:p>
        </p:txBody>
      </p:sp>
      <p:sp>
        <p:nvSpPr>
          <p:cNvPr id="72716" name="Rectangle 12"/>
          <p:cNvSpPr>
            <a:spLocks noChangeArrowheads="1"/>
          </p:cNvSpPr>
          <p:nvPr/>
        </p:nvSpPr>
        <p:spPr bwMode="auto">
          <a:xfrm>
            <a:off x="2555875" y="4868863"/>
            <a:ext cx="1728788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Blip>
                <a:blip r:embed="rId5"/>
              </a:buBlip>
            </a:pPr>
            <a:r>
              <a:rPr lang="es-ES" sz="2400">
                <a:solidFill>
                  <a:srgbClr val="FFFFCC"/>
                </a:solidFill>
                <a:latin typeface="CopprplGoth Bd BT" pitchFamily="34" charset="0"/>
              </a:rPr>
              <a:t> </a:t>
            </a:r>
            <a:r>
              <a:rPr lang="es-ES" sz="2400">
                <a:solidFill>
                  <a:srgbClr val="FFFFCC"/>
                </a:solidFill>
              </a:rPr>
              <a:t>Variedad</a:t>
            </a:r>
          </a:p>
          <a:p>
            <a:endParaRPr lang="es-ES" sz="2400">
              <a:solidFill>
                <a:srgbClr val="FFFFCC"/>
              </a:solidFill>
            </a:endParaRPr>
          </a:p>
          <a:p>
            <a:pPr>
              <a:buFontTx/>
              <a:buBlip>
                <a:blip r:embed="rId5"/>
              </a:buBlip>
            </a:pPr>
            <a:r>
              <a:rPr lang="es-ES" sz="2400">
                <a:solidFill>
                  <a:srgbClr val="FFFFCC"/>
                </a:solidFill>
              </a:rPr>
              <a:t> Diversión</a:t>
            </a:r>
          </a:p>
        </p:txBody>
      </p:sp>
      <p:graphicFrame>
        <p:nvGraphicFramePr>
          <p:cNvPr id="72717" name="Object 13"/>
          <p:cNvGraphicFramePr>
            <a:graphicFrameLocks noChangeAspect="1"/>
          </p:cNvGraphicFramePr>
          <p:nvPr>
            <p:ph sz="quarter" idx="3"/>
          </p:nvPr>
        </p:nvGraphicFramePr>
        <p:xfrm>
          <a:off x="6804025" y="5157788"/>
          <a:ext cx="1304925" cy="1209675"/>
        </p:xfrm>
        <a:graphic>
          <a:graphicData uri="http://schemas.openxmlformats.org/presentationml/2006/ole">
            <p:oleObj spid="_x0000_s72717" name="Imagen de mapa de bits" r:id="rId6" imgW="1305107" imgH="1209524" progId="Paint.Picture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4" name="WordArt 4"/>
          <p:cNvSpPr>
            <a:spLocks noChangeArrowheads="1" noChangeShapeType="1" noTextEdit="1"/>
          </p:cNvSpPr>
          <p:nvPr/>
        </p:nvSpPr>
        <p:spPr bwMode="auto">
          <a:xfrm>
            <a:off x="323850" y="476250"/>
            <a:ext cx="8604250" cy="6492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CC99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Benguiat Bk BT"/>
              </a:rPr>
              <a:t>Variedades de Producto</a:t>
            </a:r>
          </a:p>
        </p:txBody>
      </p:sp>
      <p:sp>
        <p:nvSpPr>
          <p:cNvPr id="71685" name="Rectangle 5"/>
          <p:cNvSpPr>
            <a:spLocks noChangeArrowheads="1"/>
          </p:cNvSpPr>
          <p:nvPr/>
        </p:nvSpPr>
        <p:spPr bwMode="auto">
          <a:xfrm>
            <a:off x="468313" y="1844675"/>
            <a:ext cx="4175125" cy="3503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endParaRPr lang="es-EC" sz="3200">
              <a:solidFill>
                <a:srgbClr val="FFFFCC"/>
              </a:solidFill>
            </a:endParaRPr>
          </a:p>
          <a:p>
            <a:pPr marL="342900" indent="-342900">
              <a:buFontTx/>
              <a:buAutoNum type="arabicPeriod"/>
            </a:pPr>
            <a:r>
              <a:rPr lang="es-EC" sz="3200">
                <a:solidFill>
                  <a:srgbClr val="FFFFCC"/>
                </a:solidFill>
              </a:rPr>
              <a:t> Banachochips Waffle</a:t>
            </a:r>
          </a:p>
          <a:p>
            <a:pPr marL="342900" indent="-342900">
              <a:buFontTx/>
              <a:buAutoNum type="arabicPeriod"/>
            </a:pPr>
            <a:r>
              <a:rPr lang="es-EC" sz="3200">
                <a:solidFill>
                  <a:srgbClr val="FFFFCC"/>
                </a:solidFill>
              </a:rPr>
              <a:t> Fruticream Waffle</a:t>
            </a:r>
          </a:p>
          <a:p>
            <a:pPr marL="342900" indent="-342900">
              <a:buFontTx/>
              <a:buAutoNum type="arabicPeriod"/>
            </a:pPr>
            <a:r>
              <a:rPr lang="es-EC" sz="3200">
                <a:solidFill>
                  <a:srgbClr val="FFFFCC"/>
                </a:solidFill>
              </a:rPr>
              <a:t> Waffle Pasión</a:t>
            </a:r>
          </a:p>
          <a:p>
            <a:pPr marL="342900" indent="-342900">
              <a:buFontTx/>
              <a:buAutoNum type="arabicPeriod"/>
            </a:pPr>
            <a:r>
              <a:rPr lang="es-EC" sz="3200">
                <a:solidFill>
                  <a:srgbClr val="FFFFCC"/>
                </a:solidFill>
              </a:rPr>
              <a:t> Waffle Loco</a:t>
            </a:r>
          </a:p>
          <a:p>
            <a:pPr marL="342900" indent="-342900">
              <a:buFontTx/>
              <a:buAutoNum type="arabicPeriod"/>
            </a:pPr>
            <a:r>
              <a:rPr lang="es-EC" sz="3200">
                <a:solidFill>
                  <a:srgbClr val="FFFFCC"/>
                </a:solidFill>
              </a:rPr>
              <a:t> Honey Waffle</a:t>
            </a:r>
          </a:p>
          <a:p>
            <a:pPr marL="342900" indent="-342900">
              <a:buFontTx/>
              <a:buAutoNum type="arabicPeriod"/>
            </a:pPr>
            <a:r>
              <a:rPr lang="es-EC" sz="3200">
                <a:solidFill>
                  <a:srgbClr val="FFFFCC"/>
                </a:solidFill>
              </a:rPr>
              <a:t> Wafflito</a:t>
            </a:r>
          </a:p>
        </p:txBody>
      </p:sp>
      <p:grpSp>
        <p:nvGrpSpPr>
          <p:cNvPr id="71705" name="Group 25"/>
          <p:cNvGrpSpPr>
            <a:grpSpLocks/>
          </p:cNvGrpSpPr>
          <p:nvPr/>
        </p:nvGrpSpPr>
        <p:grpSpPr bwMode="auto">
          <a:xfrm>
            <a:off x="5292725" y="1557338"/>
            <a:ext cx="1663700" cy="1209675"/>
            <a:chOff x="3334" y="981"/>
            <a:chExt cx="1048" cy="762"/>
          </a:xfrm>
        </p:grpSpPr>
        <p:graphicFrame>
          <p:nvGraphicFramePr>
            <p:cNvPr id="71686" name="Object 6"/>
            <p:cNvGraphicFramePr>
              <a:graphicFrameLocks noChangeAspect="1"/>
            </p:cNvGraphicFramePr>
            <p:nvPr/>
          </p:nvGraphicFramePr>
          <p:xfrm>
            <a:off x="3560" y="981"/>
            <a:ext cx="822" cy="762"/>
          </p:xfrm>
          <a:graphic>
            <a:graphicData uri="http://schemas.openxmlformats.org/presentationml/2006/ole">
              <p:oleObj spid="_x0000_s71686" name="Imagen de mapa de bits" r:id="rId3" imgW="1305107" imgH="1209524" progId="Paint.Picture">
                <p:embed/>
              </p:oleObj>
            </a:graphicData>
          </a:graphic>
        </p:graphicFrame>
        <p:sp>
          <p:nvSpPr>
            <p:cNvPr id="71699" name="WordArt 19" descr="Pergamino">
              <a:hlinkClick r:id="rId4" action="ppaction://hlinksldjump"/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34" y="981"/>
              <a:ext cx="90" cy="19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scene3d>
                <a:camera prst="legacyObliqueRight"/>
                <a:lightRig rig="legacyHarsh3" dir="t"/>
              </a:scene3d>
              <a:sp3d extrusionH="100000" prstMaterial="legacyMatte">
                <a:extrusionClr>
                  <a:srgbClr val="663300"/>
                </a:extrusionClr>
              </a:sp3d>
            </a:bodyPr>
            <a:lstStyle/>
            <a:p>
              <a:pPr algn="ctr"/>
              <a:r>
                <a:rPr lang="es-ES" sz="2000" kern="10">
                  <a:ln w="9525">
                    <a:round/>
                    <a:headEnd/>
                    <a:tailEnd/>
                  </a:ln>
                  <a:blipFill dpi="0" rotWithShape="0">
                    <a:blip r:embed="rId5"/>
                    <a:srcRect/>
                    <a:tile tx="0" ty="0" sx="100000" sy="100000" flip="none" algn="tl"/>
                  </a:blipFill>
                  <a:latin typeface="Tahoma"/>
                  <a:cs typeface="Tahoma"/>
                </a:rPr>
                <a:t>1</a:t>
              </a:r>
            </a:p>
          </p:txBody>
        </p:sp>
      </p:grpSp>
      <p:grpSp>
        <p:nvGrpSpPr>
          <p:cNvPr id="71706" name="Group 26"/>
          <p:cNvGrpSpPr>
            <a:grpSpLocks/>
          </p:cNvGrpSpPr>
          <p:nvPr/>
        </p:nvGrpSpPr>
        <p:grpSpPr bwMode="auto">
          <a:xfrm>
            <a:off x="7235825" y="1484313"/>
            <a:ext cx="1563688" cy="1085850"/>
            <a:chOff x="4604" y="1434"/>
            <a:chExt cx="985" cy="684"/>
          </a:xfrm>
        </p:grpSpPr>
        <p:graphicFrame>
          <p:nvGraphicFramePr>
            <p:cNvPr id="71688" name="Object 8"/>
            <p:cNvGraphicFramePr>
              <a:graphicFrameLocks noChangeAspect="1"/>
            </p:cNvGraphicFramePr>
            <p:nvPr/>
          </p:nvGraphicFramePr>
          <p:xfrm>
            <a:off x="4785" y="1434"/>
            <a:ext cx="804" cy="684"/>
          </p:xfrm>
          <a:graphic>
            <a:graphicData uri="http://schemas.openxmlformats.org/presentationml/2006/ole">
              <p:oleObj spid="_x0000_s71688" name="Imagen de mapa de bits" r:id="rId6" imgW="1276190" imgH="1085714" progId="Paint.Picture">
                <p:embed/>
              </p:oleObj>
            </a:graphicData>
          </a:graphic>
        </p:graphicFrame>
        <p:sp>
          <p:nvSpPr>
            <p:cNvPr id="71700" name="WordArt 20" descr="Pergamino">
              <a:hlinkClick r:id="rId4" action="ppaction://hlinksldjump"/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04" y="1434"/>
              <a:ext cx="102" cy="19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scene3d>
                <a:camera prst="legacyObliqueRight"/>
                <a:lightRig rig="legacyHarsh3" dir="t"/>
              </a:scene3d>
              <a:sp3d extrusionH="100000" prstMaterial="legacyMatte">
                <a:extrusionClr>
                  <a:srgbClr val="663300"/>
                </a:extrusionClr>
              </a:sp3d>
            </a:bodyPr>
            <a:lstStyle/>
            <a:p>
              <a:pPr algn="ctr"/>
              <a:r>
                <a:rPr lang="es-ES" sz="2000" kern="10">
                  <a:ln w="9525">
                    <a:round/>
                    <a:headEnd/>
                    <a:tailEnd/>
                  </a:ln>
                  <a:blipFill dpi="0" rotWithShape="0">
                    <a:blip r:embed="rId5"/>
                    <a:srcRect/>
                    <a:tile tx="0" ty="0" sx="100000" sy="100000" flip="none" algn="tl"/>
                  </a:blipFill>
                  <a:latin typeface="Verdana"/>
                </a:rPr>
                <a:t>2</a:t>
              </a:r>
            </a:p>
          </p:txBody>
        </p:sp>
      </p:grpSp>
      <p:grpSp>
        <p:nvGrpSpPr>
          <p:cNvPr id="71707" name="Group 27"/>
          <p:cNvGrpSpPr>
            <a:grpSpLocks/>
          </p:cNvGrpSpPr>
          <p:nvPr/>
        </p:nvGrpSpPr>
        <p:grpSpPr bwMode="auto">
          <a:xfrm>
            <a:off x="5148263" y="3357563"/>
            <a:ext cx="1760537" cy="1038225"/>
            <a:chOff x="3243" y="2115"/>
            <a:chExt cx="1109" cy="654"/>
          </a:xfrm>
        </p:grpSpPr>
        <p:graphicFrame>
          <p:nvGraphicFramePr>
            <p:cNvPr id="71694" name="Object 14"/>
            <p:cNvGraphicFramePr>
              <a:graphicFrameLocks noChangeAspect="1"/>
            </p:cNvGraphicFramePr>
            <p:nvPr/>
          </p:nvGraphicFramePr>
          <p:xfrm>
            <a:off x="3470" y="2115"/>
            <a:ext cx="882" cy="654"/>
          </p:xfrm>
          <a:graphic>
            <a:graphicData uri="http://schemas.openxmlformats.org/presentationml/2006/ole">
              <p:oleObj spid="_x0000_s71694" name="Imagen de mapa de bits" r:id="rId7" imgW="1400000" imgH="1038370" progId="Paint.Picture">
                <p:embed/>
              </p:oleObj>
            </a:graphicData>
          </a:graphic>
        </p:graphicFrame>
        <p:sp>
          <p:nvSpPr>
            <p:cNvPr id="71701" name="WordArt 21" descr="Pergamino">
              <a:hlinkClick r:id="rId4" action="ppaction://hlinksldjump"/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43" y="2115"/>
              <a:ext cx="102" cy="19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scene3d>
                <a:camera prst="legacyObliqueRight"/>
                <a:lightRig rig="legacyHarsh3" dir="t"/>
              </a:scene3d>
              <a:sp3d extrusionH="100000" prstMaterial="legacyMatte">
                <a:extrusionClr>
                  <a:srgbClr val="663300"/>
                </a:extrusionClr>
              </a:sp3d>
            </a:bodyPr>
            <a:lstStyle/>
            <a:p>
              <a:pPr algn="ctr"/>
              <a:r>
                <a:rPr lang="es-ES" sz="2000" kern="10">
                  <a:ln w="9525">
                    <a:round/>
                    <a:headEnd/>
                    <a:tailEnd/>
                  </a:ln>
                  <a:blipFill dpi="0" rotWithShape="0">
                    <a:blip r:embed="rId5"/>
                    <a:srcRect/>
                    <a:tile tx="0" ty="0" sx="100000" sy="100000" flip="none" algn="tl"/>
                  </a:blipFill>
                  <a:latin typeface="Verdana"/>
                </a:rPr>
                <a:t>3</a:t>
              </a:r>
            </a:p>
          </p:txBody>
        </p:sp>
      </p:grpSp>
      <p:grpSp>
        <p:nvGrpSpPr>
          <p:cNvPr id="71708" name="Group 28"/>
          <p:cNvGrpSpPr>
            <a:grpSpLocks/>
          </p:cNvGrpSpPr>
          <p:nvPr/>
        </p:nvGrpSpPr>
        <p:grpSpPr bwMode="auto">
          <a:xfrm>
            <a:off x="7092950" y="3284538"/>
            <a:ext cx="1838325" cy="1350962"/>
            <a:chOff x="4468" y="2795"/>
            <a:chExt cx="1158" cy="851"/>
          </a:xfrm>
        </p:grpSpPr>
        <p:graphicFrame>
          <p:nvGraphicFramePr>
            <p:cNvPr id="71697" name="Object 17"/>
            <p:cNvGraphicFramePr>
              <a:graphicFrameLocks noChangeAspect="1"/>
            </p:cNvGraphicFramePr>
            <p:nvPr/>
          </p:nvGraphicFramePr>
          <p:xfrm>
            <a:off x="4694" y="2795"/>
            <a:ext cx="932" cy="851"/>
          </p:xfrm>
          <a:graphic>
            <a:graphicData uri="http://schemas.openxmlformats.org/presentationml/2006/ole">
              <p:oleObj spid="_x0000_s71697" name="Imagen de mapa de bits" r:id="rId8" imgW="2886478" imgH="2333333" progId="Paint.Picture">
                <p:embed/>
              </p:oleObj>
            </a:graphicData>
          </a:graphic>
        </p:graphicFrame>
        <p:sp>
          <p:nvSpPr>
            <p:cNvPr id="71702" name="WordArt 22" descr="Pergamino">
              <a:hlinkClick r:id="rId4" action="ppaction://hlinksldjump"/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68" y="2795"/>
              <a:ext cx="102" cy="19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scene3d>
                <a:camera prst="legacyObliqueRight"/>
                <a:lightRig rig="legacyHarsh3" dir="t"/>
              </a:scene3d>
              <a:sp3d extrusionH="100000" prstMaterial="legacyMatte">
                <a:extrusionClr>
                  <a:srgbClr val="663300"/>
                </a:extrusionClr>
              </a:sp3d>
            </a:bodyPr>
            <a:lstStyle/>
            <a:p>
              <a:pPr algn="ctr"/>
              <a:r>
                <a:rPr lang="es-ES" sz="2000" kern="10">
                  <a:ln w="9525">
                    <a:round/>
                    <a:headEnd/>
                    <a:tailEnd/>
                  </a:ln>
                  <a:blipFill dpi="0" rotWithShape="0">
                    <a:blip r:embed="rId5"/>
                    <a:srcRect/>
                    <a:tile tx="0" ty="0" sx="100000" sy="100000" flip="none" algn="tl"/>
                  </a:blipFill>
                  <a:latin typeface="Verdana"/>
                </a:rPr>
                <a:t>4</a:t>
              </a:r>
            </a:p>
          </p:txBody>
        </p:sp>
      </p:grpSp>
      <p:grpSp>
        <p:nvGrpSpPr>
          <p:cNvPr id="71709" name="Group 29"/>
          <p:cNvGrpSpPr>
            <a:grpSpLocks/>
          </p:cNvGrpSpPr>
          <p:nvPr/>
        </p:nvGrpSpPr>
        <p:grpSpPr bwMode="auto">
          <a:xfrm>
            <a:off x="5292725" y="5300663"/>
            <a:ext cx="1425575" cy="1257300"/>
            <a:chOff x="3334" y="3339"/>
            <a:chExt cx="898" cy="792"/>
          </a:xfrm>
        </p:grpSpPr>
        <p:graphicFrame>
          <p:nvGraphicFramePr>
            <p:cNvPr id="71691" name="Object 11"/>
            <p:cNvGraphicFramePr>
              <a:graphicFrameLocks noChangeAspect="1"/>
            </p:cNvGraphicFramePr>
            <p:nvPr/>
          </p:nvGraphicFramePr>
          <p:xfrm>
            <a:off x="3560" y="3339"/>
            <a:ext cx="672" cy="792"/>
          </p:xfrm>
          <a:graphic>
            <a:graphicData uri="http://schemas.openxmlformats.org/presentationml/2006/ole">
              <p:oleObj spid="_x0000_s71691" name="Imagen de mapa de bits" r:id="rId9" imgW="1066667" imgH="1257476" progId="Paint.Picture">
                <p:embed/>
              </p:oleObj>
            </a:graphicData>
          </a:graphic>
        </p:graphicFrame>
        <p:sp>
          <p:nvSpPr>
            <p:cNvPr id="71703" name="WordArt 23" descr="Pergamino">
              <a:hlinkClick r:id="rId4" action="ppaction://hlinksldjump"/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34" y="3385"/>
              <a:ext cx="102" cy="19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scene3d>
                <a:camera prst="legacyObliqueRight"/>
                <a:lightRig rig="legacyHarsh3" dir="t"/>
              </a:scene3d>
              <a:sp3d extrusionH="100000" prstMaterial="legacyMatte">
                <a:extrusionClr>
                  <a:srgbClr val="663300"/>
                </a:extrusionClr>
              </a:sp3d>
            </a:bodyPr>
            <a:lstStyle/>
            <a:p>
              <a:pPr algn="ctr"/>
              <a:r>
                <a:rPr lang="es-ES" sz="2000" kern="10">
                  <a:ln w="9525">
                    <a:round/>
                    <a:headEnd/>
                    <a:tailEnd/>
                  </a:ln>
                  <a:blipFill dpi="0" rotWithShape="0">
                    <a:blip r:embed="rId5"/>
                    <a:srcRect/>
                    <a:tile tx="0" ty="0" sx="100000" sy="100000" flip="none" algn="tl"/>
                  </a:blipFill>
                  <a:latin typeface="Verdana"/>
                </a:rPr>
                <a:t>5</a:t>
              </a:r>
            </a:p>
          </p:txBody>
        </p:sp>
      </p:grpSp>
      <p:grpSp>
        <p:nvGrpSpPr>
          <p:cNvPr id="71714" name="Group 34"/>
          <p:cNvGrpSpPr>
            <a:grpSpLocks/>
          </p:cNvGrpSpPr>
          <p:nvPr/>
        </p:nvGrpSpPr>
        <p:grpSpPr bwMode="auto">
          <a:xfrm>
            <a:off x="6948488" y="5229225"/>
            <a:ext cx="1944687" cy="1343025"/>
            <a:chOff x="4377" y="3294"/>
            <a:chExt cx="1225" cy="846"/>
          </a:xfrm>
        </p:grpSpPr>
        <p:graphicFrame>
          <p:nvGraphicFramePr>
            <p:cNvPr id="71710" name="Object 30"/>
            <p:cNvGraphicFramePr>
              <a:graphicFrameLocks noChangeAspect="1"/>
            </p:cNvGraphicFramePr>
            <p:nvPr/>
          </p:nvGraphicFramePr>
          <p:xfrm>
            <a:off x="4558" y="3294"/>
            <a:ext cx="1044" cy="846"/>
          </p:xfrm>
          <a:graphic>
            <a:graphicData uri="http://schemas.openxmlformats.org/presentationml/2006/ole">
              <p:oleObj spid="_x0000_s71710" name="Imagen de mapa de bits" r:id="rId10" imgW="1057423" imgH="857143" progId="Paint.Picture">
                <p:embed/>
              </p:oleObj>
            </a:graphicData>
          </a:graphic>
        </p:graphicFrame>
        <p:sp>
          <p:nvSpPr>
            <p:cNvPr id="71713" name="WordArt 33" descr="Pergamino">
              <a:hlinkClick r:id="rId4" action="ppaction://hlinksldjump"/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77" y="3294"/>
              <a:ext cx="102" cy="19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scene3d>
                <a:camera prst="legacyObliqueRight"/>
                <a:lightRig rig="legacyHarsh3" dir="t"/>
              </a:scene3d>
              <a:sp3d extrusionH="100000" prstMaterial="legacyMatte">
                <a:extrusionClr>
                  <a:srgbClr val="663300"/>
                </a:extrusionClr>
              </a:sp3d>
            </a:bodyPr>
            <a:lstStyle/>
            <a:p>
              <a:pPr algn="ctr"/>
              <a:r>
                <a:rPr lang="es-ES" sz="2000" kern="10">
                  <a:ln w="9525">
                    <a:round/>
                    <a:headEnd/>
                    <a:tailEnd/>
                  </a:ln>
                  <a:blipFill dpi="0" rotWithShape="0">
                    <a:blip r:embed="rId5"/>
                    <a:srcRect/>
                    <a:tile tx="0" ty="0" sx="100000" sy="100000" flip="none" algn="tl"/>
                  </a:blipFill>
                  <a:latin typeface="Verdana"/>
                </a:rPr>
                <a:t>6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1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1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71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71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71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71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71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WordArt 2"/>
          <p:cNvSpPr>
            <a:spLocks noChangeArrowheads="1" noChangeShapeType="1" noTextEdit="1"/>
          </p:cNvSpPr>
          <p:nvPr/>
        </p:nvSpPr>
        <p:spPr bwMode="auto">
          <a:xfrm>
            <a:off x="1835150" y="476250"/>
            <a:ext cx="5976938" cy="6492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CC99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Benguiat Bk BT"/>
              </a:rPr>
              <a:t>Precio</a:t>
            </a:r>
          </a:p>
        </p:txBody>
      </p:sp>
      <p:graphicFrame>
        <p:nvGraphicFramePr>
          <p:cNvPr id="80994" name="Group 98"/>
          <p:cNvGraphicFramePr>
            <a:graphicFrameLocks noGrp="1"/>
          </p:cNvGraphicFramePr>
          <p:nvPr>
            <p:ph/>
          </p:nvPr>
        </p:nvGraphicFramePr>
        <p:xfrm>
          <a:off x="1258888" y="1628775"/>
          <a:ext cx="6916737" cy="4606925"/>
        </p:xfrm>
        <a:graphic>
          <a:graphicData uri="http://schemas.openxmlformats.org/drawingml/2006/table">
            <a:tbl>
              <a:tblPr/>
              <a:tblGrid>
                <a:gridCol w="352425"/>
                <a:gridCol w="1752600"/>
                <a:gridCol w="790575"/>
                <a:gridCol w="958850"/>
                <a:gridCol w="877887"/>
                <a:gridCol w="915988"/>
                <a:gridCol w="1268412"/>
              </a:tblGrid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PRODUCTO</a:t>
                      </a:r>
                      <a:endParaRPr kumimoji="0" lang="es-EC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COSTO</a:t>
                      </a:r>
                      <a:endParaRPr kumimoji="0" lang="es-EC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MARGEN (100%)</a:t>
                      </a:r>
                      <a:endParaRPr kumimoji="0" lang="es-EC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P.V.P</a:t>
                      </a:r>
                      <a:endParaRPr kumimoji="0" lang="es-EC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MARGEN X PROD.</a:t>
                      </a:r>
                      <a:endParaRPr kumimoji="0" lang="es-EC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PRECIO DE VENTA FINAL</a:t>
                      </a:r>
                      <a:endParaRPr kumimoji="0" lang="es-EC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</a:tr>
              <a:tr h="9493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BANA - CHOCHIPS</a:t>
                      </a:r>
                      <a:endParaRPr kumimoji="0" lang="es-EC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0,74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$ 0,74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$ 1,48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101,57%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$ 1,50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</a:tr>
              <a:tr h="7413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FRUTI CREAM WAFFLE</a:t>
                      </a:r>
                      <a:endParaRPr kumimoji="0" lang="es-EC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0,49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$ 0,49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$ 0,98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122,84%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$ 1,20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</a:tr>
              <a:tr h="5556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WAFFLE PASSION</a:t>
                      </a:r>
                      <a:endParaRPr kumimoji="0" lang="es-EC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0,59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$ 0,59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$ 1,18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118,96%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$ 1,40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</a:tr>
              <a:tr h="560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WAFFLE LOCO</a:t>
                      </a:r>
                      <a:endParaRPr kumimoji="0" lang="es-EC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0,80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$ 0,80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$ 1,60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112,44%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$ 1,80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</a:tr>
              <a:tr h="5556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HONEY WAFFLE</a:t>
                      </a:r>
                      <a:endParaRPr kumimoji="0" lang="es-EC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0,61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$ 0,61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$ 1,22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115,05%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$ 1,40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WAFFLITO</a:t>
                      </a:r>
                      <a:endParaRPr kumimoji="0" lang="es-EC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0,72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$ 0,72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$ 1,44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104,18%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$ 1,50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755650" y="1773238"/>
            <a:ext cx="3240088" cy="331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buSzPct val="125000"/>
            </a:pPr>
            <a:r>
              <a:rPr lang="es-ES" sz="3600">
                <a:solidFill>
                  <a:schemeClr val="tx2"/>
                </a:solidFill>
                <a:latin typeface="Arial" charset="0"/>
              </a:rPr>
              <a:t/>
            </a:r>
            <a:br>
              <a:rPr lang="es-ES" sz="3600">
                <a:solidFill>
                  <a:schemeClr val="tx2"/>
                </a:solidFill>
                <a:latin typeface="Arial" charset="0"/>
              </a:rPr>
            </a:br>
            <a:r>
              <a:rPr lang="es-ES" sz="1200">
                <a:solidFill>
                  <a:schemeClr val="tx2"/>
                </a:solidFill>
                <a:latin typeface="Arial" charset="0"/>
              </a:rPr>
              <a:t/>
            </a:r>
            <a:br>
              <a:rPr lang="es-ES" sz="1200">
                <a:solidFill>
                  <a:schemeClr val="tx2"/>
                </a:solidFill>
                <a:latin typeface="Arial" charset="0"/>
              </a:rPr>
            </a:br>
            <a:r>
              <a:rPr lang="es-ES" sz="1200" b="1">
                <a:solidFill>
                  <a:srgbClr val="663300"/>
                </a:solidFill>
                <a:latin typeface="CopprplGoth Bd BT" pitchFamily="34" charset="0"/>
              </a:rPr>
              <a:t/>
            </a:r>
            <a:br>
              <a:rPr lang="es-ES" sz="1200" b="1">
                <a:solidFill>
                  <a:srgbClr val="663300"/>
                </a:solidFill>
                <a:latin typeface="CopprplGoth Bd BT" pitchFamily="34" charset="0"/>
              </a:rPr>
            </a:br>
            <a:endParaRPr lang="es-ES" sz="3600" b="1">
              <a:solidFill>
                <a:srgbClr val="663300"/>
              </a:solidFill>
              <a:latin typeface="CopprplGoth Bd BT" pitchFamily="34" charset="0"/>
            </a:endParaRPr>
          </a:p>
        </p:txBody>
      </p:sp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11863" y="1916113"/>
            <a:ext cx="2736850" cy="3600450"/>
          </a:xfrm>
          <a:prstGeom prst="rect">
            <a:avLst/>
          </a:prstGeom>
          <a:noFill/>
          <a:ln w="76200">
            <a:solidFill>
              <a:srgbClr val="FFFFCC"/>
            </a:solidFill>
            <a:miter lim="800000"/>
            <a:headEnd/>
            <a:tailEnd/>
          </a:ln>
        </p:spPr>
      </p:pic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323850" y="1989138"/>
            <a:ext cx="5400675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Blip>
                <a:blip r:embed="rId3"/>
              </a:buBlip>
            </a:pPr>
            <a:r>
              <a:rPr lang="es-ES_tradnl" sz="3600" b="1">
                <a:solidFill>
                  <a:srgbClr val="FFFFCC"/>
                </a:solidFill>
              </a:rPr>
              <a:t> </a:t>
            </a:r>
            <a:r>
              <a:rPr lang="es-ES_tradnl" sz="3600">
                <a:solidFill>
                  <a:srgbClr val="FFFFCC"/>
                </a:solidFill>
              </a:rPr>
              <a:t>¿Qué es un waffle?</a:t>
            </a:r>
          </a:p>
          <a:p>
            <a:pPr marL="342900" indent="-342900">
              <a:spcBef>
                <a:spcPct val="50000"/>
              </a:spcBef>
              <a:buFontTx/>
              <a:buBlip>
                <a:blip r:embed="rId3"/>
              </a:buBlip>
            </a:pPr>
            <a:r>
              <a:rPr lang="es-ES" sz="3600">
                <a:solidFill>
                  <a:srgbClr val="FFFFCC"/>
                </a:solidFill>
              </a:rPr>
              <a:t> Diferencia entre pancake y crepe</a:t>
            </a:r>
          </a:p>
          <a:p>
            <a:pPr marL="342900" indent="-342900">
              <a:spcBef>
                <a:spcPct val="50000"/>
              </a:spcBef>
              <a:buFontTx/>
              <a:buBlip>
                <a:blip r:embed="rId3"/>
              </a:buBlip>
            </a:pPr>
            <a:r>
              <a:rPr lang="es-ES" sz="3600">
                <a:solidFill>
                  <a:srgbClr val="FFFFCC"/>
                </a:solidFill>
              </a:rPr>
              <a:t> Sector al que Pertenece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WordArt 2"/>
          <p:cNvSpPr>
            <a:spLocks noChangeArrowheads="1" noChangeShapeType="1" noTextEdit="1"/>
          </p:cNvSpPr>
          <p:nvPr/>
        </p:nvSpPr>
        <p:spPr bwMode="auto">
          <a:xfrm>
            <a:off x="1908175" y="188913"/>
            <a:ext cx="5616575" cy="503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CC99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Benguiat Bk BT"/>
              </a:rPr>
              <a:t>Promoción</a:t>
            </a:r>
          </a:p>
        </p:txBody>
      </p:sp>
      <p:sp>
        <p:nvSpPr>
          <p:cNvPr id="83015" name="Text Box 71"/>
          <p:cNvSpPr txBox="1">
            <a:spLocks noChangeArrowheads="1"/>
          </p:cNvSpPr>
          <p:nvPr/>
        </p:nvSpPr>
        <p:spPr bwMode="auto">
          <a:xfrm>
            <a:off x="539750" y="981075"/>
            <a:ext cx="5832475" cy="1220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3200" b="1">
                <a:solidFill>
                  <a:srgbClr val="FFFFCC"/>
                </a:solidFill>
              </a:rPr>
              <a:t>Estrategia de Posicionamiento</a:t>
            </a:r>
          </a:p>
          <a:p>
            <a:pPr>
              <a:spcBef>
                <a:spcPct val="50000"/>
              </a:spcBef>
            </a:pPr>
            <a:r>
              <a:rPr lang="es-ES" sz="2800">
                <a:solidFill>
                  <a:srgbClr val="FFFFCC"/>
                </a:solidFill>
              </a:rPr>
              <a:t>Objetivo: Crear Expectativas</a:t>
            </a:r>
          </a:p>
        </p:txBody>
      </p:sp>
      <p:sp>
        <p:nvSpPr>
          <p:cNvPr id="83016" name="Text Box 72"/>
          <p:cNvSpPr txBox="1">
            <a:spLocks noChangeArrowheads="1"/>
          </p:cNvSpPr>
          <p:nvPr/>
        </p:nvSpPr>
        <p:spPr bwMode="auto">
          <a:xfrm>
            <a:off x="2916238" y="2349500"/>
            <a:ext cx="374491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800" u="sng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Etapa de Pre-Apertura</a:t>
            </a:r>
            <a:endParaRPr lang="es-ES" u="sng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graphicFrame>
        <p:nvGraphicFramePr>
          <p:cNvPr id="83018" name="Object 74"/>
          <p:cNvGraphicFramePr>
            <a:graphicFrameLocks noChangeAspect="1"/>
          </p:cNvGraphicFramePr>
          <p:nvPr>
            <p:ph sz="half" idx="1"/>
          </p:nvPr>
        </p:nvGraphicFramePr>
        <p:xfrm>
          <a:off x="395288" y="2924175"/>
          <a:ext cx="4038600" cy="795338"/>
        </p:xfrm>
        <a:graphic>
          <a:graphicData uri="http://schemas.openxmlformats.org/presentationml/2006/ole">
            <p:oleObj spid="_x0000_s83018" name="Imagen de mapa de bits" r:id="rId3" imgW="6190476" imgH="1219370" progId="Paint.Picture">
              <p:embed/>
            </p:oleObj>
          </a:graphicData>
        </a:graphic>
      </p:graphicFrame>
      <p:graphicFrame>
        <p:nvGraphicFramePr>
          <p:cNvPr id="83020" name="Object 76"/>
          <p:cNvGraphicFramePr>
            <a:graphicFrameLocks noChangeAspect="1"/>
          </p:cNvGraphicFramePr>
          <p:nvPr>
            <p:ph sz="quarter" idx="2"/>
          </p:nvPr>
        </p:nvGraphicFramePr>
        <p:xfrm>
          <a:off x="4787900" y="2924175"/>
          <a:ext cx="4037013" cy="744538"/>
        </p:xfrm>
        <a:graphic>
          <a:graphicData uri="http://schemas.openxmlformats.org/presentationml/2006/ole">
            <p:oleObj spid="_x0000_s83020" name="Imagen de mapa de bits" r:id="rId4" imgW="6144483" imgH="1133633" progId="Paint.Picture">
              <p:embed/>
            </p:oleObj>
          </a:graphicData>
        </a:graphic>
      </p:graphicFrame>
      <p:sp>
        <p:nvSpPr>
          <p:cNvPr id="83023" name="Text Box 79"/>
          <p:cNvSpPr txBox="1">
            <a:spLocks noChangeArrowheads="1"/>
          </p:cNvSpPr>
          <p:nvPr/>
        </p:nvSpPr>
        <p:spPr bwMode="auto">
          <a:xfrm>
            <a:off x="539750" y="4005263"/>
            <a:ext cx="38877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800" u="sng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Etapa Introducción</a:t>
            </a:r>
          </a:p>
        </p:txBody>
      </p:sp>
      <p:sp>
        <p:nvSpPr>
          <p:cNvPr id="83024" name="Text Box 80"/>
          <p:cNvSpPr txBox="1">
            <a:spLocks noChangeArrowheads="1"/>
          </p:cNvSpPr>
          <p:nvPr/>
        </p:nvSpPr>
        <p:spPr bwMode="auto">
          <a:xfrm>
            <a:off x="611188" y="4575175"/>
            <a:ext cx="4032250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Blip>
                <a:blip r:embed="rId5"/>
              </a:buBlip>
            </a:pPr>
            <a:r>
              <a:rPr lang="es-ES" sz="2400">
                <a:solidFill>
                  <a:srgbClr val="FFFFCC"/>
                </a:solidFill>
              </a:rPr>
              <a:t>Degustaciones.</a:t>
            </a:r>
          </a:p>
          <a:p>
            <a:pPr marL="342900" indent="-342900">
              <a:spcBef>
                <a:spcPct val="50000"/>
              </a:spcBef>
              <a:buFontTx/>
              <a:buBlip>
                <a:blip r:embed="rId5"/>
              </a:buBlip>
            </a:pPr>
            <a:r>
              <a:rPr lang="es-ES" sz="2400">
                <a:solidFill>
                  <a:srgbClr val="FFFFCC"/>
                </a:solidFill>
              </a:rPr>
              <a:t>Entrega de llaveros, bolígrafos, stickers.</a:t>
            </a:r>
          </a:p>
          <a:p>
            <a:pPr marL="342900" indent="-342900">
              <a:spcBef>
                <a:spcPct val="50000"/>
              </a:spcBef>
              <a:buFontTx/>
              <a:buBlip>
                <a:blip r:embed="rId5"/>
              </a:buBlip>
            </a:pPr>
            <a:r>
              <a:rPr lang="es-ES" sz="2400">
                <a:solidFill>
                  <a:srgbClr val="FFFFCC"/>
                </a:solidFill>
              </a:rPr>
              <a:t>Difusión por prensa escrita y radio.</a:t>
            </a:r>
          </a:p>
        </p:txBody>
      </p:sp>
      <p:sp>
        <p:nvSpPr>
          <p:cNvPr id="83025" name="Text Box 81"/>
          <p:cNvSpPr txBox="1">
            <a:spLocks noChangeArrowheads="1"/>
          </p:cNvSpPr>
          <p:nvPr/>
        </p:nvSpPr>
        <p:spPr bwMode="auto">
          <a:xfrm>
            <a:off x="4859338" y="4797425"/>
            <a:ext cx="4032250" cy="137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Blip>
                <a:blip r:embed="rId5"/>
              </a:buBlip>
            </a:pPr>
            <a:r>
              <a:rPr lang="es-ES" sz="2400">
                <a:solidFill>
                  <a:srgbClr val="FFFFCC"/>
                </a:solidFill>
              </a:rPr>
              <a:t>Publicidad en radios. </a:t>
            </a:r>
          </a:p>
          <a:p>
            <a:pPr marL="342900" indent="-342900">
              <a:spcBef>
                <a:spcPct val="50000"/>
              </a:spcBef>
              <a:buFontTx/>
              <a:buBlip>
                <a:blip r:embed="rId5"/>
              </a:buBlip>
            </a:pPr>
            <a:r>
              <a:rPr lang="es-ES" sz="2400">
                <a:solidFill>
                  <a:srgbClr val="FFFFCC"/>
                </a:solidFill>
              </a:rPr>
              <a:t>Intervención de Wafflito en eventos.</a:t>
            </a:r>
          </a:p>
        </p:txBody>
      </p:sp>
      <p:sp>
        <p:nvSpPr>
          <p:cNvPr id="83026" name="Text Box 82"/>
          <p:cNvSpPr txBox="1">
            <a:spLocks noChangeArrowheads="1"/>
          </p:cNvSpPr>
          <p:nvPr/>
        </p:nvSpPr>
        <p:spPr bwMode="auto">
          <a:xfrm>
            <a:off x="4859338" y="4005263"/>
            <a:ext cx="428466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800" u="sng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Etapa Puesta en Marcha</a:t>
            </a:r>
          </a:p>
        </p:txBody>
      </p:sp>
      <p:graphicFrame>
        <p:nvGraphicFramePr>
          <p:cNvPr id="83027" name="Object 83"/>
          <p:cNvGraphicFramePr>
            <a:graphicFrameLocks noChangeAspect="1"/>
          </p:cNvGraphicFramePr>
          <p:nvPr>
            <p:ph sz="quarter" idx="3"/>
          </p:nvPr>
        </p:nvGraphicFramePr>
        <p:xfrm>
          <a:off x="6877050" y="1268413"/>
          <a:ext cx="1028700" cy="971550"/>
        </p:xfrm>
        <a:graphic>
          <a:graphicData uri="http://schemas.openxmlformats.org/presentationml/2006/ole">
            <p:oleObj spid="_x0000_s83027" name="Imagen de mapa de bits" r:id="rId6" imgW="1028844" imgH="971686" progId="Paint.Picture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3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830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830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830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0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830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830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83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83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83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015" grpId="0"/>
      <p:bldP spid="83016" grpId="0"/>
      <p:bldP spid="83024" grpId="0"/>
      <p:bldP spid="83025" grpId="0"/>
      <p:bldP spid="83026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WordArt 2"/>
          <p:cNvSpPr>
            <a:spLocks noChangeArrowheads="1" noChangeShapeType="1" noTextEdit="1"/>
          </p:cNvSpPr>
          <p:nvPr/>
        </p:nvSpPr>
        <p:spPr bwMode="auto">
          <a:xfrm>
            <a:off x="1619250" y="765175"/>
            <a:ext cx="5976938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CC99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Benguiat Bk BT"/>
              </a:rPr>
              <a:t>Plaza</a:t>
            </a:r>
          </a:p>
        </p:txBody>
      </p:sp>
      <p:sp>
        <p:nvSpPr>
          <p:cNvPr id="85006" name="Text Box 14"/>
          <p:cNvSpPr txBox="1">
            <a:spLocks noChangeArrowheads="1"/>
          </p:cNvSpPr>
          <p:nvPr/>
        </p:nvSpPr>
        <p:spPr bwMode="auto">
          <a:xfrm>
            <a:off x="1403350" y="2565400"/>
            <a:ext cx="633730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3600">
                <a:solidFill>
                  <a:srgbClr val="FFFFCC"/>
                </a:solidFill>
              </a:rPr>
              <a:t>La distribución de los waffles se realizará en el punto de venta del centro comercial San Marino.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WordArt 2"/>
          <p:cNvSpPr>
            <a:spLocks noChangeArrowheads="1" noChangeShapeType="1" noTextEdit="1"/>
          </p:cNvSpPr>
          <p:nvPr/>
        </p:nvSpPr>
        <p:spPr bwMode="auto">
          <a:xfrm>
            <a:off x="1619250" y="765175"/>
            <a:ext cx="5976938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CC99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Benguiat Bk BT"/>
              </a:rPr>
              <a:t>Estudio Técnico</a:t>
            </a:r>
          </a:p>
        </p:txBody>
      </p:sp>
      <p:sp>
        <p:nvSpPr>
          <p:cNvPr id="93189" name="Rectangle 5"/>
          <p:cNvSpPr>
            <a:spLocks noChangeArrowheads="1"/>
          </p:cNvSpPr>
          <p:nvPr/>
        </p:nvSpPr>
        <p:spPr bwMode="auto">
          <a:xfrm>
            <a:off x="0" y="2066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93188" name="Object 4"/>
          <p:cNvGraphicFramePr>
            <a:graphicFrameLocks noChangeAspect="1"/>
          </p:cNvGraphicFramePr>
          <p:nvPr/>
        </p:nvGraphicFramePr>
        <p:xfrm>
          <a:off x="250825" y="2133600"/>
          <a:ext cx="2881313" cy="4248150"/>
        </p:xfrm>
        <a:graphic>
          <a:graphicData uri="http://schemas.openxmlformats.org/presentationml/2006/ole">
            <p:oleObj spid="_x0000_s93188" name="Fotografía de Photo Editor" r:id="rId3" imgW="1895238" imgH="2752381" progId="MSPhotoEd.3">
              <p:embed/>
            </p:oleObj>
          </a:graphicData>
        </a:graphic>
      </p:graphicFrame>
      <p:pic>
        <p:nvPicPr>
          <p:cNvPr id="93190" name="Picture 6"/>
          <p:cNvPicPr>
            <a:picLocks noChangeAspect="1" noChangeArrowheads="1"/>
          </p:cNvPicPr>
          <p:nvPr>
            <p:ph sz="half"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6372225" y="2060575"/>
            <a:ext cx="2520950" cy="4392613"/>
          </a:xfrm>
          <a:solidFill>
            <a:schemeClr val="folHlink"/>
          </a:solidFill>
          <a:ln/>
        </p:spPr>
      </p:pic>
      <p:pic>
        <p:nvPicPr>
          <p:cNvPr id="93192" name="Picture 8"/>
          <p:cNvPicPr>
            <a:picLocks noChangeAspect="1" noChangeArrowheads="1"/>
          </p:cNvPicPr>
          <p:nvPr>
            <p:ph sz="half" idx="2"/>
          </p:nvPr>
        </p:nvPicPr>
        <p:blipFill>
          <a:blip r:embed="rId5"/>
          <a:srcRect/>
          <a:stretch>
            <a:fillRect/>
          </a:stretch>
        </p:blipFill>
        <p:spPr>
          <a:xfrm>
            <a:off x="3563938" y="3644900"/>
            <a:ext cx="2376487" cy="252095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5" name="WordArt 7"/>
          <p:cNvSpPr>
            <a:spLocks noChangeArrowheads="1" noChangeShapeType="1" noTextEdit="1"/>
          </p:cNvSpPr>
          <p:nvPr/>
        </p:nvSpPr>
        <p:spPr bwMode="auto">
          <a:xfrm>
            <a:off x="684213" y="260350"/>
            <a:ext cx="74168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CC99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Benguiat Bk BT"/>
              </a:rPr>
              <a:t>Flujo de Producción</a:t>
            </a:r>
          </a:p>
        </p:txBody>
      </p:sp>
      <p:pic>
        <p:nvPicPr>
          <p:cNvPr id="43016" name="Picture 8"/>
          <p:cNvPicPr>
            <a:picLocks noChangeAspect="1" noChangeArrowheads="1"/>
          </p:cNvPicPr>
          <p:nvPr/>
        </p:nvPicPr>
        <p:blipFill>
          <a:blip r:embed="rId2"/>
          <a:srcRect l="6438" t="16927" r="23604" b="15166"/>
          <a:stretch>
            <a:fillRect/>
          </a:stretch>
        </p:blipFill>
        <p:spPr bwMode="auto">
          <a:xfrm>
            <a:off x="179388" y="1303338"/>
            <a:ext cx="8424862" cy="536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4232" name="Group 200"/>
          <p:cNvGraphicFramePr>
            <a:graphicFrameLocks noGrp="1"/>
          </p:cNvGraphicFramePr>
          <p:nvPr/>
        </p:nvGraphicFramePr>
        <p:xfrm>
          <a:off x="2627313" y="1989138"/>
          <a:ext cx="4681537" cy="4343400"/>
        </p:xfrm>
        <a:graphic>
          <a:graphicData uri="http://schemas.openxmlformats.org/drawingml/2006/table">
            <a:tbl>
              <a:tblPr/>
              <a:tblGrid>
                <a:gridCol w="2003425"/>
                <a:gridCol w="2678112"/>
              </a:tblGrid>
              <a:tr h="5207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Tiempo Estándar de Producción               (90 waffles)</a:t>
                      </a:r>
                      <a:endParaRPr kumimoji="0" lang="es-EC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Tarea</a:t>
                      </a:r>
                      <a:endParaRPr kumimoji="0" lang="es-EC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Tiempo Std.</a:t>
                      </a:r>
                      <a:endParaRPr kumimoji="0" lang="es-EC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Pesaje</a:t>
                      </a:r>
                      <a:endParaRPr kumimoji="0" lang="es-EC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20 min.</a:t>
                      </a:r>
                      <a:endParaRPr kumimoji="0" lang="es-EC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Mezclado y Amasado</a:t>
                      </a:r>
                      <a:endParaRPr kumimoji="0" lang="es-EC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30 min.</a:t>
                      </a:r>
                      <a:endParaRPr kumimoji="0" lang="es-EC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Amasado Manual</a:t>
                      </a:r>
                      <a:endParaRPr kumimoji="0" lang="es-EC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10 min.</a:t>
                      </a:r>
                      <a:endParaRPr kumimoji="0" lang="es-EC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Reposo de Masa</a:t>
                      </a:r>
                      <a:endParaRPr kumimoji="0" lang="es-EC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10 min.</a:t>
                      </a:r>
                      <a:endParaRPr kumimoji="0" lang="es-EC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Separación de Moldes</a:t>
                      </a:r>
                      <a:endParaRPr kumimoji="0" lang="es-EC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40 min.</a:t>
                      </a:r>
                      <a:endParaRPr kumimoji="0" lang="es-EC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Reposo de Masa</a:t>
                      </a:r>
                      <a:endParaRPr kumimoji="0" lang="es-EC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40 min.</a:t>
                      </a:r>
                      <a:endParaRPr kumimoji="0" lang="es-EC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Cocción</a:t>
                      </a:r>
                      <a:endParaRPr kumimoji="0" lang="es-EC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135 min.</a:t>
                      </a:r>
                      <a:endParaRPr kumimoji="0" lang="es-EC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1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Total</a:t>
                      </a:r>
                      <a:endParaRPr kumimoji="0" lang="es-EC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285min. </a:t>
                      </a: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          (4horas, 45 min.)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4156" name="WordArt 124"/>
          <p:cNvSpPr>
            <a:spLocks noChangeArrowheads="1" noChangeShapeType="1" noTextEdit="1"/>
          </p:cNvSpPr>
          <p:nvPr/>
        </p:nvSpPr>
        <p:spPr bwMode="auto">
          <a:xfrm>
            <a:off x="1619250" y="476250"/>
            <a:ext cx="6481763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CC99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Benguiat Bk BT"/>
              </a:rPr>
              <a:t>TIEMPO ESTÁNDAR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7816" name="Group 712"/>
          <p:cNvGraphicFramePr>
            <a:graphicFrameLocks noGrp="1"/>
          </p:cNvGraphicFramePr>
          <p:nvPr/>
        </p:nvGraphicFramePr>
        <p:xfrm>
          <a:off x="1763713" y="1773238"/>
          <a:ext cx="6121400" cy="4535487"/>
        </p:xfrm>
        <a:graphic>
          <a:graphicData uri="http://schemas.openxmlformats.org/drawingml/2006/table">
            <a:tbl>
              <a:tblPr/>
              <a:tblGrid>
                <a:gridCol w="6121400"/>
              </a:tblGrid>
              <a:tr h="4619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Producción Real (PR)</a:t>
                      </a:r>
                      <a:endParaRPr kumimoji="0" lang="es-ES_tradnl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05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PR = Capacidad Instalada</a:t>
                      </a:r>
                      <a:r>
                        <a:rPr kumimoji="0" lang="es-ES_trad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 * </a:t>
                      </a:r>
                      <a:r>
                        <a:rPr kumimoji="0" lang="es-ES_tradn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Productividad</a:t>
                      </a:r>
                      <a:endParaRPr kumimoji="0" lang="es-ES_tradnl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21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PR =</a:t>
                      </a:r>
                      <a:r>
                        <a:rPr kumimoji="0" lang="es-ES_trad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616 hrs. * 24.05 %</a:t>
                      </a:r>
                      <a:endParaRPr kumimoji="0" lang="es-ES_tradnl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05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PR  = </a:t>
                      </a:r>
                      <a:r>
                        <a:rPr kumimoji="0" lang="es-ES_trad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148,16 hrs.</a:t>
                      </a:r>
                      <a:endParaRPr kumimoji="0" lang="es-ES_tradnl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70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Producción Real en unidades (PRU)</a:t>
                      </a:r>
                      <a:endParaRPr kumimoji="0" lang="es-ES_tradnl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05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PRU = Capacidad Real / TIEMPO ESTÁNDAR</a:t>
                      </a:r>
                      <a:endParaRPr kumimoji="0" lang="es-ES_tradnl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21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PRU = </a:t>
                      </a:r>
                      <a:r>
                        <a:rPr kumimoji="0" lang="es-ES_trad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148.16hrs/0.053 hrs. </a:t>
                      </a:r>
                      <a:endParaRPr kumimoji="0" lang="es-ES_tradnl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05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PRU = </a:t>
                      </a:r>
                      <a:r>
                        <a:rPr kumimoji="0" lang="es-ES_trad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2796  </a:t>
                      </a:r>
                      <a:endParaRPr kumimoji="0" lang="es-ES_tradnl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7814" name="WordArt 710"/>
          <p:cNvSpPr>
            <a:spLocks noChangeArrowheads="1" noChangeShapeType="1" noTextEdit="1"/>
          </p:cNvSpPr>
          <p:nvPr/>
        </p:nvSpPr>
        <p:spPr bwMode="auto">
          <a:xfrm>
            <a:off x="1476375" y="476250"/>
            <a:ext cx="6840538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CC99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Benguiat Bk BT"/>
              </a:rPr>
              <a:t>Producción Real Utilizada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794" name="Group 738"/>
          <p:cNvGraphicFramePr>
            <a:graphicFrameLocks noGrp="1"/>
          </p:cNvGraphicFramePr>
          <p:nvPr/>
        </p:nvGraphicFramePr>
        <p:xfrm>
          <a:off x="755650" y="2133600"/>
          <a:ext cx="8135938" cy="3455988"/>
        </p:xfrm>
        <a:graphic>
          <a:graphicData uri="http://schemas.openxmlformats.org/drawingml/2006/table">
            <a:tbl>
              <a:tblPr/>
              <a:tblGrid>
                <a:gridCol w="1687513"/>
                <a:gridCol w="831850"/>
                <a:gridCol w="865187"/>
                <a:gridCol w="1008063"/>
                <a:gridCol w="935037"/>
                <a:gridCol w="936625"/>
                <a:gridCol w="1008063"/>
                <a:gridCol w="863600"/>
              </a:tblGrid>
              <a:tr h="9302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Área/  Actividades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Lun.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Mar.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Miérc.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Jue.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Vie.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Sáb.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Dom.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1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Cocina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libre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E 1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E 1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E 1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E 1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E 1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E 1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0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Caja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E 2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libre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E 2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E 2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E 2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E 2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E 2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1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Ser. Cliente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E 3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E 3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libre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E 3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E 3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E 3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E 3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1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Soporte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E 4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E 4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E 4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libre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E 4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E 4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E 4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5680" name="WordArt 624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6986587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CC99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Benguiat Bk BT"/>
              </a:rPr>
              <a:t>Calendario de Actividades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99" name="Rectangle 23"/>
          <p:cNvSpPr>
            <a:spLocks noChangeArrowheads="1"/>
          </p:cNvSpPr>
          <p:nvPr/>
        </p:nvSpPr>
        <p:spPr bwMode="auto">
          <a:xfrm>
            <a:off x="1169988" y="2120900"/>
            <a:ext cx="4187825" cy="0"/>
          </a:xfrm>
          <a:prstGeom prst="rect">
            <a:avLst/>
          </a:prstGeom>
          <a:solidFill>
            <a:srgbClr val="E6E6E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51142" name="Group 966"/>
          <p:cNvGraphicFramePr>
            <a:graphicFrameLocks noGrp="1"/>
          </p:cNvGraphicFramePr>
          <p:nvPr/>
        </p:nvGraphicFramePr>
        <p:xfrm>
          <a:off x="323850" y="1412875"/>
          <a:ext cx="8316913" cy="2549525"/>
        </p:xfrm>
        <a:graphic>
          <a:graphicData uri="http://schemas.openxmlformats.org/drawingml/2006/table">
            <a:tbl>
              <a:tblPr/>
              <a:tblGrid>
                <a:gridCol w="2233613"/>
                <a:gridCol w="962025"/>
                <a:gridCol w="708025"/>
                <a:gridCol w="1177925"/>
                <a:gridCol w="1154112"/>
                <a:gridCol w="711200"/>
                <a:gridCol w="1370013"/>
              </a:tblGrid>
              <a:tr h="215900">
                <a:tc gridSpan="7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COSTO BANA - CHOCHIPS</a:t>
                      </a:r>
                      <a:endParaRPr kumimoji="0" lang="es-EC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4381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MATERIALES</a:t>
                      </a:r>
                      <a:endParaRPr kumimoji="0" lang="es-EC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Cantidad Base</a:t>
                      </a:r>
                      <a:endParaRPr kumimoji="0" lang="es-EC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UND.</a:t>
                      </a:r>
                      <a:endParaRPr kumimoji="0" lang="es-EC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COSTO </a:t>
                      </a:r>
                      <a:endParaRPr kumimoji="0" lang="es-EC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Cantidad por Waffle</a:t>
                      </a:r>
                      <a:endParaRPr kumimoji="0" lang="es-EC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Und.</a:t>
                      </a:r>
                      <a:endParaRPr kumimoji="0" lang="es-EC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Costo Total</a:t>
                      </a:r>
                      <a:endParaRPr kumimoji="0" lang="es-EC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WAFFLE BASICO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$ 0,20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$ 0,20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GUINEO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und.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$ 0,03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und.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$ 0,03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HELADO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bola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$ 0,21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bola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$ 0,21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358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CREMA DE CHOCOLATE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650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gr.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$ 2,23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32,5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gr.(1crda.)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$ 0,11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CHISPAS DE CHOCOLATE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250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gr.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$ 1,57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12,5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gr.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$ 0,08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171450">
                <a:tc gridSpan="6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COSTO TOTAL</a:t>
                      </a:r>
                      <a:endParaRPr kumimoji="0" lang="es-EC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0,63</a:t>
                      </a:r>
                      <a:endParaRPr kumimoji="0" lang="es-EC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</a:tbl>
          </a:graphicData>
        </a:graphic>
      </p:graphicFrame>
      <p:sp>
        <p:nvSpPr>
          <p:cNvPr id="50537" name="Rectangle 361"/>
          <p:cNvSpPr>
            <a:spLocks noChangeArrowheads="1"/>
          </p:cNvSpPr>
          <p:nvPr/>
        </p:nvSpPr>
        <p:spPr bwMode="auto">
          <a:xfrm>
            <a:off x="1169988" y="2120900"/>
            <a:ext cx="4187825" cy="0"/>
          </a:xfrm>
          <a:prstGeom prst="rect">
            <a:avLst/>
          </a:prstGeom>
          <a:solidFill>
            <a:srgbClr val="E6E6E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50868" name="Rectangle 692"/>
          <p:cNvSpPr>
            <a:spLocks noChangeArrowheads="1"/>
          </p:cNvSpPr>
          <p:nvPr/>
        </p:nvSpPr>
        <p:spPr bwMode="auto">
          <a:xfrm>
            <a:off x="1665288" y="2822575"/>
            <a:ext cx="2330450" cy="0"/>
          </a:xfrm>
          <a:prstGeom prst="rect">
            <a:avLst/>
          </a:prstGeom>
          <a:solidFill>
            <a:srgbClr val="E6E6E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51143" name="Group 967"/>
          <p:cNvGraphicFramePr>
            <a:graphicFrameLocks noGrp="1"/>
          </p:cNvGraphicFramePr>
          <p:nvPr/>
        </p:nvGraphicFramePr>
        <p:xfrm>
          <a:off x="2627313" y="4365625"/>
          <a:ext cx="4464050" cy="1843088"/>
        </p:xfrm>
        <a:graphic>
          <a:graphicData uri="http://schemas.openxmlformats.org/drawingml/2006/table">
            <a:tbl>
              <a:tblPr/>
              <a:tblGrid>
                <a:gridCol w="2422525"/>
                <a:gridCol w="2041525"/>
              </a:tblGrid>
              <a:tr h="36353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DETERMINACION DEL TIEMPO ESTÁNDAR</a:t>
                      </a:r>
                      <a:endParaRPr kumimoji="0" lang="es-EC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41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TIEMPO</a:t>
                      </a:r>
                      <a:endParaRPr kumimoji="0" lang="es-EC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341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TIEMPO DE PRODUCCION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4,75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455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TIEMPO DE ARMADO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0,22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341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TOTAL EN HORAS</a:t>
                      </a:r>
                      <a:endParaRPr kumimoji="0" lang="es-EC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4,97</a:t>
                      </a:r>
                      <a:endParaRPr kumimoji="0" lang="es-EC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</a:tbl>
          </a:graphicData>
        </a:graphic>
      </p:graphicFrame>
      <p:sp>
        <p:nvSpPr>
          <p:cNvPr id="50936" name="Rectangle 760"/>
          <p:cNvSpPr>
            <a:spLocks noChangeArrowheads="1"/>
          </p:cNvSpPr>
          <p:nvPr/>
        </p:nvSpPr>
        <p:spPr bwMode="auto">
          <a:xfrm>
            <a:off x="1381125" y="2913063"/>
            <a:ext cx="3394075" cy="0"/>
          </a:xfrm>
          <a:prstGeom prst="rect">
            <a:avLst/>
          </a:prstGeom>
          <a:solidFill>
            <a:srgbClr val="E6E6E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51044" name="Rectangle 868"/>
          <p:cNvSpPr>
            <a:spLocks noChangeArrowheads="1"/>
          </p:cNvSpPr>
          <p:nvPr/>
        </p:nvSpPr>
        <p:spPr bwMode="auto">
          <a:xfrm>
            <a:off x="1541463" y="2714625"/>
            <a:ext cx="2795587" cy="0"/>
          </a:xfrm>
          <a:prstGeom prst="rect">
            <a:avLst/>
          </a:prstGeom>
          <a:solidFill>
            <a:srgbClr val="E6E6E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51145" name="WordArt 969"/>
          <p:cNvSpPr>
            <a:spLocks noChangeArrowheads="1" noChangeShapeType="1" noTextEdit="1"/>
          </p:cNvSpPr>
          <p:nvPr/>
        </p:nvSpPr>
        <p:spPr bwMode="auto">
          <a:xfrm>
            <a:off x="971550" y="260350"/>
            <a:ext cx="6986588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CC99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Benguiat Bk BT"/>
              </a:rPr>
              <a:t>Estructura de Costos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1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1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ChangeArrowheads="1"/>
          </p:cNvSpPr>
          <p:nvPr/>
        </p:nvSpPr>
        <p:spPr bwMode="auto">
          <a:xfrm>
            <a:off x="1169988" y="2120900"/>
            <a:ext cx="4187825" cy="0"/>
          </a:xfrm>
          <a:prstGeom prst="rect">
            <a:avLst/>
          </a:prstGeom>
          <a:solidFill>
            <a:srgbClr val="E6E6E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96322" name="Rectangle 66"/>
          <p:cNvSpPr>
            <a:spLocks noChangeArrowheads="1"/>
          </p:cNvSpPr>
          <p:nvPr/>
        </p:nvSpPr>
        <p:spPr bwMode="auto">
          <a:xfrm>
            <a:off x="1169988" y="2120900"/>
            <a:ext cx="4187825" cy="0"/>
          </a:xfrm>
          <a:prstGeom prst="rect">
            <a:avLst/>
          </a:prstGeom>
          <a:solidFill>
            <a:srgbClr val="E6E6E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96323" name="Rectangle 67"/>
          <p:cNvSpPr>
            <a:spLocks noChangeArrowheads="1"/>
          </p:cNvSpPr>
          <p:nvPr/>
        </p:nvSpPr>
        <p:spPr bwMode="auto">
          <a:xfrm>
            <a:off x="1665288" y="2822575"/>
            <a:ext cx="2330450" cy="0"/>
          </a:xfrm>
          <a:prstGeom prst="rect">
            <a:avLst/>
          </a:prstGeom>
          <a:solidFill>
            <a:srgbClr val="E6E6E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96343" name="Rectangle 87"/>
          <p:cNvSpPr>
            <a:spLocks noChangeArrowheads="1"/>
          </p:cNvSpPr>
          <p:nvPr/>
        </p:nvSpPr>
        <p:spPr bwMode="auto">
          <a:xfrm>
            <a:off x="1381125" y="2913063"/>
            <a:ext cx="3394075" cy="0"/>
          </a:xfrm>
          <a:prstGeom prst="rect">
            <a:avLst/>
          </a:prstGeom>
          <a:solidFill>
            <a:srgbClr val="E6E6E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96389" name="Group 133"/>
          <p:cNvGraphicFramePr>
            <a:graphicFrameLocks noGrp="1"/>
          </p:cNvGraphicFramePr>
          <p:nvPr/>
        </p:nvGraphicFramePr>
        <p:xfrm>
          <a:off x="900113" y="1484313"/>
          <a:ext cx="7343775" cy="1719262"/>
        </p:xfrm>
        <a:graphic>
          <a:graphicData uri="http://schemas.openxmlformats.org/drawingml/2006/table">
            <a:tbl>
              <a:tblPr/>
              <a:tblGrid>
                <a:gridCol w="1354137"/>
                <a:gridCol w="2187575"/>
                <a:gridCol w="2187575"/>
                <a:gridCol w="1614488"/>
              </a:tblGrid>
              <a:tr h="360363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DETERMINACION DEL COSTO DE LA M.O.</a:t>
                      </a:r>
                      <a:endParaRPr kumimoji="0" lang="es-EC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C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704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Costo por hora</a:t>
                      </a:r>
                      <a:endParaRPr kumimoji="0" lang="es-EC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Tiempo de Producto Total</a:t>
                      </a:r>
                      <a:endParaRPr kumimoji="0" lang="es-EC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Tiempo de Producción Total por waffle</a:t>
                      </a:r>
                      <a:endParaRPr kumimoji="0" lang="es-EC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Costo M.O. por waffle.</a:t>
                      </a:r>
                      <a:endParaRPr kumimoji="0" lang="es-EC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498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0,99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4,97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0,055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0,09</a:t>
                      </a:r>
                      <a:endParaRPr kumimoji="0" lang="es-EC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</a:tbl>
          </a:graphicData>
        </a:graphic>
      </p:graphicFrame>
      <p:sp>
        <p:nvSpPr>
          <p:cNvPr id="96365" name="Rectangle 109"/>
          <p:cNvSpPr>
            <a:spLocks noChangeArrowheads="1"/>
          </p:cNvSpPr>
          <p:nvPr/>
        </p:nvSpPr>
        <p:spPr bwMode="auto">
          <a:xfrm>
            <a:off x="1541463" y="2714625"/>
            <a:ext cx="2795587" cy="0"/>
          </a:xfrm>
          <a:prstGeom prst="rect">
            <a:avLst/>
          </a:prstGeom>
          <a:solidFill>
            <a:srgbClr val="E6E6E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96388" name="Group 132"/>
          <p:cNvGraphicFramePr>
            <a:graphicFrameLocks noGrp="1"/>
          </p:cNvGraphicFramePr>
          <p:nvPr/>
        </p:nvGraphicFramePr>
        <p:xfrm>
          <a:off x="2195513" y="3789363"/>
          <a:ext cx="4681537" cy="2501900"/>
        </p:xfrm>
        <a:graphic>
          <a:graphicData uri="http://schemas.openxmlformats.org/drawingml/2006/table">
            <a:tbl>
              <a:tblPr/>
              <a:tblGrid>
                <a:gridCol w="2590800"/>
                <a:gridCol w="2090737"/>
              </a:tblGrid>
              <a:tr h="506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M.O.I. (MANO DE OBRA INDIRECTA)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$ 0,00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704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M.I.F.(MATERIALES INDIRECTOS DE FABRICACION)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$ 123,32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627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G.I.F (GASTOS INDIRECTOS DE FABRICACION)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$ 21,19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276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CIF MENSUAL</a:t>
                      </a:r>
                      <a:endParaRPr kumimoji="0" lang="es-EC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$ 144,51</a:t>
                      </a:r>
                      <a:endParaRPr kumimoji="0" lang="es-EC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360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CIF POR UNIDAD</a:t>
                      </a:r>
                      <a:endParaRPr kumimoji="0" lang="es-EC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$ 0,013</a:t>
                      </a:r>
                      <a:endParaRPr kumimoji="0" lang="es-EC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</a:tbl>
          </a:graphicData>
        </a:graphic>
      </p:graphicFrame>
      <p:sp>
        <p:nvSpPr>
          <p:cNvPr id="96390" name="WordArt 134"/>
          <p:cNvSpPr>
            <a:spLocks noChangeArrowheads="1" noChangeShapeType="1" noTextEdit="1"/>
          </p:cNvSpPr>
          <p:nvPr/>
        </p:nvSpPr>
        <p:spPr bwMode="auto">
          <a:xfrm>
            <a:off x="1116013" y="404813"/>
            <a:ext cx="6986587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CC99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Benguiat Bk BT"/>
              </a:rPr>
              <a:t>Estructura de Costos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9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ext Box 2"/>
          <p:cNvSpPr txBox="1">
            <a:spLocks noChangeArrowheads="1"/>
          </p:cNvSpPr>
          <p:nvPr/>
        </p:nvSpPr>
        <p:spPr bwMode="auto">
          <a:xfrm>
            <a:off x="1908175" y="188913"/>
            <a:ext cx="57610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s-ES" sz="2800">
              <a:solidFill>
                <a:srgbClr val="663300"/>
              </a:solidFill>
              <a:latin typeface="CopprplGoth Bd BT" pitchFamily="34" charset="0"/>
            </a:endParaRPr>
          </a:p>
        </p:txBody>
      </p:sp>
      <p:sp>
        <p:nvSpPr>
          <p:cNvPr id="48151" name="Rectangle 23"/>
          <p:cNvSpPr>
            <a:spLocks noChangeArrowheads="1"/>
          </p:cNvSpPr>
          <p:nvPr/>
        </p:nvSpPr>
        <p:spPr bwMode="auto">
          <a:xfrm>
            <a:off x="1984375" y="620713"/>
            <a:ext cx="4679950" cy="0"/>
          </a:xfrm>
          <a:prstGeom prst="rect">
            <a:avLst/>
          </a:prstGeom>
          <a:solidFill>
            <a:srgbClr val="E6E6E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49291" name="Group 1163"/>
          <p:cNvGraphicFramePr>
            <a:graphicFrameLocks noGrp="1"/>
          </p:cNvGraphicFramePr>
          <p:nvPr/>
        </p:nvGraphicFramePr>
        <p:xfrm>
          <a:off x="1403350" y="260350"/>
          <a:ext cx="6697663" cy="6523038"/>
        </p:xfrm>
        <a:graphic>
          <a:graphicData uri="http://schemas.openxmlformats.org/drawingml/2006/table">
            <a:tbl>
              <a:tblPr/>
              <a:tblGrid>
                <a:gridCol w="290513"/>
                <a:gridCol w="1684337"/>
                <a:gridCol w="234950"/>
                <a:gridCol w="973138"/>
                <a:gridCol w="363537"/>
                <a:gridCol w="208280"/>
                <a:gridCol w="1444625"/>
                <a:gridCol w="1228725"/>
                <a:gridCol w="292100"/>
              </a:tblGrid>
              <a:tr h="252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284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gridSpan="7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ESTRUCTURA DE COSTOS POR PRODUCTO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BANA - CHOCHIPS</a:t>
                      </a:r>
                      <a:endParaRPr kumimoji="0" lang="es-EC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WAFFLE LOCO</a:t>
                      </a:r>
                      <a:endParaRPr kumimoji="0" lang="es-EC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315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MAT.DIRECTO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0,63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MAT.DIRECTO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0,70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315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M.O.DIRECTA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0,09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M.O.DIRECTA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0,09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315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C.I.F.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0,013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C.I.F.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0,013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315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TOTAL</a:t>
                      </a:r>
                      <a:endParaRPr kumimoji="0" lang="es-EC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$ 0,74</a:t>
                      </a:r>
                      <a:endParaRPr kumimoji="0" lang="es-EC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TOTAL</a:t>
                      </a:r>
                      <a:endParaRPr kumimoji="0" lang="es-EC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0,80</a:t>
                      </a:r>
                      <a:endParaRPr kumimoji="0" lang="es-EC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315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FRUTI CREAM WAFFLE</a:t>
                      </a:r>
                      <a:endParaRPr kumimoji="0" lang="es-EC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HONEY WAFFLE</a:t>
                      </a:r>
                      <a:endParaRPr kumimoji="0" lang="es-EC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315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MAT.DIRECTO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0,38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MAT.DIRECTO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0,50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M.O.DIRECTA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0,09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M.O.DIRECTA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0,09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315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C.I.F.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0,013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C.I.F.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0,013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315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TOTAL</a:t>
                      </a:r>
                      <a:endParaRPr kumimoji="0" lang="es-EC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$ 0,49</a:t>
                      </a:r>
                      <a:endParaRPr kumimoji="0" lang="es-EC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TOTAL</a:t>
                      </a:r>
                      <a:endParaRPr kumimoji="0" lang="es-EC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$ 0,61</a:t>
                      </a:r>
                      <a:endParaRPr kumimoji="0" lang="es-EC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315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WAFFLE PASSION</a:t>
                      </a:r>
                      <a:endParaRPr kumimoji="0" lang="es-EC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WAFFLITO</a:t>
                      </a:r>
                      <a:endParaRPr kumimoji="0" lang="es-EC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315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MAT.DIRECTO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0,48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MAT.DIRECTO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0,62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315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M.O.DIRECTA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0,09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M.O.DIRECTA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0,09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315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C.I.F.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0,013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C.I.F.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0,013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315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r>
                        <a:rPr kumimoji="0" lang="es-EC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TOTAL</a:t>
                      </a:r>
                      <a:endParaRPr kumimoji="0" lang="es-EC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$ 0,59</a:t>
                      </a:r>
                      <a:endParaRPr kumimoji="0" lang="es-EC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 </a:t>
                      </a:r>
                      <a:r>
                        <a:rPr kumimoji="0" lang="es-EC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TOTAL</a:t>
                      </a:r>
                      <a:endParaRPr kumimoji="0" lang="es-EC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$ 0,72</a:t>
                      </a:r>
                      <a:endParaRPr kumimoji="0" lang="es-EC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252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539750" y="1628775"/>
            <a:ext cx="8207375" cy="491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ES" sz="3200" b="1" u="sng">
                <a:solidFill>
                  <a:srgbClr val="FFFFCC"/>
                </a:solidFill>
              </a:rPr>
              <a:t>Parte I. Investigación de Mercado </a:t>
            </a:r>
          </a:p>
          <a:p>
            <a:pPr algn="just">
              <a:spcBef>
                <a:spcPct val="50000"/>
              </a:spcBef>
            </a:pPr>
            <a:r>
              <a:rPr lang="es-ES" sz="3200" b="1" u="sng">
                <a:solidFill>
                  <a:srgbClr val="FFFFCC"/>
                </a:solidFill>
              </a:rPr>
              <a:t>Objetivo General:</a:t>
            </a:r>
            <a:r>
              <a:rPr lang="es-ES" sz="3200">
                <a:solidFill>
                  <a:srgbClr val="FFFFCC"/>
                </a:solidFill>
              </a:rPr>
              <a:t> </a:t>
            </a:r>
          </a:p>
          <a:p>
            <a:pPr algn="just">
              <a:spcBef>
                <a:spcPct val="50000"/>
              </a:spcBef>
              <a:buFontTx/>
              <a:buBlip>
                <a:blip r:embed="rId2"/>
              </a:buBlip>
            </a:pPr>
            <a:r>
              <a:rPr lang="es-ES" sz="3200">
                <a:solidFill>
                  <a:srgbClr val="FFFFCC"/>
                </a:solidFill>
              </a:rPr>
              <a:t> Posicionamiento</a:t>
            </a:r>
          </a:p>
          <a:p>
            <a:pPr>
              <a:spcBef>
                <a:spcPct val="50000"/>
              </a:spcBef>
            </a:pPr>
            <a:r>
              <a:rPr lang="es-ES" sz="3200" b="1" u="sng">
                <a:solidFill>
                  <a:srgbClr val="FFFFCC"/>
                </a:solidFill>
              </a:rPr>
              <a:t>Objetivos Específicos:</a:t>
            </a:r>
          </a:p>
          <a:p>
            <a:pPr>
              <a:spcBef>
                <a:spcPct val="50000"/>
              </a:spcBef>
            </a:pPr>
            <a:endParaRPr lang="es-ES" sz="800" u="sng">
              <a:solidFill>
                <a:srgbClr val="FFFFCC"/>
              </a:solidFill>
            </a:endParaRPr>
          </a:p>
          <a:p>
            <a:pPr>
              <a:buFontTx/>
              <a:buBlip>
                <a:blip r:embed="rId2"/>
              </a:buBlip>
            </a:pPr>
            <a:r>
              <a:rPr lang="es-ES" sz="3200">
                <a:solidFill>
                  <a:srgbClr val="FFFFCC"/>
                </a:solidFill>
              </a:rPr>
              <a:t> Proporción de la población </a:t>
            </a:r>
          </a:p>
          <a:p>
            <a:endParaRPr lang="es-ES" sz="1600">
              <a:solidFill>
                <a:srgbClr val="FFFFCC"/>
              </a:solidFill>
            </a:endParaRPr>
          </a:p>
          <a:p>
            <a:pPr>
              <a:buFontTx/>
              <a:buBlip>
                <a:blip r:embed="rId2"/>
              </a:buBlip>
            </a:pPr>
            <a:r>
              <a:rPr lang="es-ES" sz="3200">
                <a:solidFill>
                  <a:srgbClr val="FFFFCC"/>
                </a:solidFill>
              </a:rPr>
              <a:t> Disposición de pago </a:t>
            </a:r>
          </a:p>
          <a:p>
            <a:endParaRPr lang="es-ES" sz="1600">
              <a:solidFill>
                <a:srgbClr val="FFFFCC"/>
              </a:solidFill>
            </a:endParaRPr>
          </a:p>
          <a:p>
            <a:pPr>
              <a:buFontTx/>
              <a:buBlip>
                <a:blip r:embed="rId2"/>
              </a:buBlip>
            </a:pPr>
            <a:r>
              <a:rPr lang="es-ES" sz="3200">
                <a:solidFill>
                  <a:srgbClr val="FFFFCC"/>
                </a:solidFill>
              </a:rPr>
              <a:t> Características del producto</a:t>
            </a:r>
            <a:endParaRPr lang="es-EC" sz="3200">
              <a:solidFill>
                <a:srgbClr val="FFFFCC"/>
              </a:solidFill>
            </a:endParaRPr>
          </a:p>
        </p:txBody>
      </p:sp>
      <p:sp>
        <p:nvSpPr>
          <p:cNvPr id="7175" name="WordArt 7"/>
          <p:cNvSpPr>
            <a:spLocks noChangeArrowheads="1" noChangeShapeType="1" noTextEdit="1"/>
          </p:cNvSpPr>
          <p:nvPr/>
        </p:nvSpPr>
        <p:spPr bwMode="auto">
          <a:xfrm>
            <a:off x="1979613" y="333375"/>
            <a:ext cx="5256212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CC99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Benguiat Bk BT"/>
              </a:rPr>
              <a:t>Estudio de Mercado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1908175" y="188913"/>
            <a:ext cx="57610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s-ES" sz="2800">
              <a:solidFill>
                <a:srgbClr val="663300"/>
              </a:solidFill>
              <a:latin typeface="CopprplGoth Bd BT" pitchFamily="34" charset="0"/>
            </a:endParaRPr>
          </a:p>
        </p:txBody>
      </p:sp>
      <p:sp>
        <p:nvSpPr>
          <p:cNvPr id="52227" name="Rectangle 3"/>
          <p:cNvSpPr>
            <a:spLocks noChangeArrowheads="1"/>
          </p:cNvSpPr>
          <p:nvPr/>
        </p:nvSpPr>
        <p:spPr bwMode="auto">
          <a:xfrm>
            <a:off x="1984375" y="620713"/>
            <a:ext cx="4679950" cy="0"/>
          </a:xfrm>
          <a:prstGeom prst="rect">
            <a:avLst/>
          </a:prstGeom>
          <a:solidFill>
            <a:srgbClr val="E6E6E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52429" name="Rectangle 205"/>
          <p:cNvSpPr>
            <a:spLocks noChangeArrowheads="1"/>
          </p:cNvSpPr>
          <p:nvPr/>
        </p:nvSpPr>
        <p:spPr bwMode="auto">
          <a:xfrm>
            <a:off x="1541463" y="2714625"/>
            <a:ext cx="2795587" cy="0"/>
          </a:xfrm>
          <a:prstGeom prst="rect">
            <a:avLst/>
          </a:prstGeom>
          <a:solidFill>
            <a:srgbClr val="E6E6E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52493" name="Rectangle 269"/>
          <p:cNvSpPr>
            <a:spLocks noChangeArrowheads="1"/>
          </p:cNvSpPr>
          <p:nvPr/>
        </p:nvSpPr>
        <p:spPr bwMode="auto">
          <a:xfrm>
            <a:off x="928688" y="2360613"/>
            <a:ext cx="5089525" cy="0"/>
          </a:xfrm>
          <a:prstGeom prst="rect">
            <a:avLst/>
          </a:prstGeom>
          <a:solidFill>
            <a:srgbClr val="F3F3F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52886" name="Group 662"/>
          <p:cNvGraphicFramePr>
            <a:graphicFrameLocks noGrp="1"/>
          </p:cNvGraphicFramePr>
          <p:nvPr/>
        </p:nvGraphicFramePr>
        <p:xfrm>
          <a:off x="250825" y="1916113"/>
          <a:ext cx="8642350" cy="4537075"/>
        </p:xfrm>
        <a:graphic>
          <a:graphicData uri="http://schemas.openxmlformats.org/drawingml/2006/table">
            <a:tbl>
              <a:tblPr/>
              <a:tblGrid>
                <a:gridCol w="369888"/>
                <a:gridCol w="1839912"/>
                <a:gridCol w="830263"/>
                <a:gridCol w="1008062"/>
                <a:gridCol w="920750"/>
                <a:gridCol w="962025"/>
                <a:gridCol w="1333500"/>
                <a:gridCol w="1377950"/>
              </a:tblGrid>
              <a:tr h="1012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PRODUCTO</a:t>
                      </a:r>
                      <a:endParaRPr kumimoji="0" lang="es-EC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COSTO</a:t>
                      </a:r>
                      <a:endParaRPr kumimoji="0" lang="es-EC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MARGEN (100%)</a:t>
                      </a:r>
                      <a:endParaRPr kumimoji="0" lang="es-EC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P.V.P</a:t>
                      </a:r>
                      <a:endParaRPr kumimoji="0" lang="es-EC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MARGEN X PROD.</a:t>
                      </a:r>
                      <a:endParaRPr kumimoji="0" lang="es-EC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PRECIO DE VENTA FINAL</a:t>
                      </a:r>
                      <a:endParaRPr kumimoji="0" lang="es-EC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MARGEN DE CONTRIBUCION</a:t>
                      </a:r>
                      <a:endParaRPr kumimoji="0" lang="es-EC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</a:tr>
              <a:tr h="8096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BANA - CHOCHIPS</a:t>
                      </a:r>
                      <a:endParaRPr kumimoji="0" lang="es-EC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0,74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$ 0,74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$ 1,48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101,57%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$ 1,50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$ 0,76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</a:tr>
              <a:tr h="8112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FRUTI CREAM WAFFLE</a:t>
                      </a:r>
                      <a:endParaRPr kumimoji="0" lang="es-EC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0,49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$ 0,49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$ 0,98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122,84%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$ 1,20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$ 0,71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</a:tr>
              <a:tr h="4746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WAFFLE PASSION</a:t>
                      </a:r>
                      <a:endParaRPr kumimoji="0" lang="es-EC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0,59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$ 0,59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$ 1,18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118,96%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$ 1,40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$ 0,81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</a:tr>
              <a:tr h="4762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WAFFLE LOCO</a:t>
                      </a:r>
                      <a:endParaRPr kumimoji="0" lang="es-EC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0,80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$ 0,80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$ 1,60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112,44%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$ 1,80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$ 1,00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</a:tr>
              <a:tr h="4746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HONEY WAFFLE</a:t>
                      </a:r>
                      <a:endParaRPr kumimoji="0" lang="es-EC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0,61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$ 0,61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$ 1,22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115,05%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$ 1,40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$ 0,79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</a:tr>
              <a:tr h="4778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WAFFLITO</a:t>
                      </a:r>
                      <a:endParaRPr kumimoji="0" lang="es-EC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0,72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$ 0,72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$ 1,44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104,18%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$ 1,50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$ 0,78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</a:tr>
            </a:tbl>
          </a:graphicData>
        </a:graphic>
      </p:graphicFrame>
      <p:sp>
        <p:nvSpPr>
          <p:cNvPr id="52887" name="WordArt 663"/>
          <p:cNvSpPr>
            <a:spLocks noChangeArrowheads="1" noChangeShapeType="1" noTextEdit="1"/>
          </p:cNvSpPr>
          <p:nvPr/>
        </p:nvSpPr>
        <p:spPr bwMode="auto">
          <a:xfrm>
            <a:off x="755650" y="404813"/>
            <a:ext cx="7920038" cy="936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C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CC99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Benguiat Bk BT"/>
              </a:rPr>
              <a:t>Margen de Contribución por Producto</a:t>
            </a:r>
            <a:endParaRPr lang="es-ES" sz="3600" kern="10">
              <a:ln w="9525">
                <a:noFill/>
                <a:round/>
                <a:headEnd/>
                <a:tailEnd/>
              </a:ln>
              <a:gradFill rotWithShape="0">
                <a:gsLst>
                  <a:gs pos="0">
                    <a:srgbClr val="FFFFCC"/>
                  </a:gs>
                  <a:gs pos="100000">
                    <a:srgbClr val="FFCC99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Benguiat Bk B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ext Box 2"/>
          <p:cNvSpPr txBox="1">
            <a:spLocks noChangeArrowheads="1"/>
          </p:cNvSpPr>
          <p:nvPr/>
        </p:nvSpPr>
        <p:spPr bwMode="auto">
          <a:xfrm>
            <a:off x="1908175" y="188913"/>
            <a:ext cx="57610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s-ES" sz="2800">
              <a:solidFill>
                <a:srgbClr val="663300"/>
              </a:solidFill>
              <a:latin typeface="CopprplGoth Bd BT" pitchFamily="34" charset="0"/>
            </a:endParaRPr>
          </a:p>
        </p:txBody>
      </p:sp>
      <p:sp>
        <p:nvSpPr>
          <p:cNvPr id="53251" name="Rectangle 3"/>
          <p:cNvSpPr>
            <a:spLocks noChangeArrowheads="1"/>
          </p:cNvSpPr>
          <p:nvPr/>
        </p:nvSpPr>
        <p:spPr bwMode="auto">
          <a:xfrm>
            <a:off x="1984375" y="620713"/>
            <a:ext cx="4679950" cy="0"/>
          </a:xfrm>
          <a:prstGeom prst="rect">
            <a:avLst/>
          </a:prstGeom>
          <a:solidFill>
            <a:srgbClr val="E6E6E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53252" name="Rectangle 4"/>
          <p:cNvSpPr>
            <a:spLocks noChangeArrowheads="1"/>
          </p:cNvSpPr>
          <p:nvPr/>
        </p:nvSpPr>
        <p:spPr bwMode="auto">
          <a:xfrm>
            <a:off x="1541463" y="2714625"/>
            <a:ext cx="2795587" cy="0"/>
          </a:xfrm>
          <a:prstGeom prst="rect">
            <a:avLst/>
          </a:prstGeom>
          <a:solidFill>
            <a:srgbClr val="E6E6E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53253" name="Rectangle 5"/>
          <p:cNvSpPr>
            <a:spLocks noChangeArrowheads="1"/>
          </p:cNvSpPr>
          <p:nvPr/>
        </p:nvSpPr>
        <p:spPr bwMode="auto">
          <a:xfrm>
            <a:off x="928688" y="2360613"/>
            <a:ext cx="5089525" cy="0"/>
          </a:xfrm>
          <a:prstGeom prst="rect">
            <a:avLst/>
          </a:prstGeom>
          <a:solidFill>
            <a:srgbClr val="F3F3F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53329" name="Rectangle 81"/>
          <p:cNvSpPr>
            <a:spLocks noChangeArrowheads="1"/>
          </p:cNvSpPr>
          <p:nvPr/>
        </p:nvSpPr>
        <p:spPr bwMode="auto">
          <a:xfrm>
            <a:off x="1573213" y="1633538"/>
            <a:ext cx="2660650" cy="0"/>
          </a:xfrm>
          <a:prstGeom prst="rect">
            <a:avLst/>
          </a:prstGeom>
          <a:solidFill>
            <a:srgbClr val="E6E6E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53408" name="Group 160"/>
          <p:cNvGraphicFramePr>
            <a:graphicFrameLocks noGrp="1"/>
          </p:cNvGraphicFramePr>
          <p:nvPr/>
        </p:nvGraphicFramePr>
        <p:xfrm>
          <a:off x="250825" y="2997200"/>
          <a:ext cx="3384550" cy="1973263"/>
        </p:xfrm>
        <a:graphic>
          <a:graphicData uri="http://schemas.openxmlformats.org/drawingml/2006/table">
            <a:tbl>
              <a:tblPr/>
              <a:tblGrid>
                <a:gridCol w="1992313"/>
                <a:gridCol w="1392237"/>
              </a:tblGrid>
              <a:tr h="360363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CAPM= 4,6% + 1,091(14%)</a:t>
                      </a:r>
                      <a:endParaRPr kumimoji="0" lang="es-EC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403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Rf  =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0,046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403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Rm - Rf =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0,14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403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 =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1,091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403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CAPM =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19,34%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</a:tbl>
          </a:graphicData>
        </a:graphic>
      </p:graphicFrame>
      <p:sp>
        <p:nvSpPr>
          <p:cNvPr id="53400" name="Rectangle 152"/>
          <p:cNvSpPr>
            <a:spLocks noChangeArrowheads="1"/>
          </p:cNvSpPr>
          <p:nvPr/>
        </p:nvSpPr>
        <p:spPr bwMode="auto">
          <a:xfrm>
            <a:off x="4067175" y="1628775"/>
            <a:ext cx="4537075" cy="71913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s-ES" sz="1600">
                <a:latin typeface="Verdana" pitchFamily="34" charset="0"/>
              </a:rPr>
              <a:t>(a)*(b) + (c) = 6.00% x 1,5 +4,51% = </a:t>
            </a:r>
            <a:r>
              <a:rPr lang="es-ES" sz="1600" b="1">
                <a:latin typeface="Verdana" pitchFamily="34" charset="0"/>
              </a:rPr>
              <a:t>13.51%</a:t>
            </a:r>
            <a:endParaRPr lang="es-ES" sz="1600">
              <a:latin typeface="Arial" charset="0"/>
            </a:endParaRPr>
          </a:p>
        </p:txBody>
      </p:sp>
      <p:sp>
        <p:nvSpPr>
          <p:cNvPr id="53401" name="Rectangle 153"/>
          <p:cNvSpPr>
            <a:spLocks noChangeArrowheads="1"/>
          </p:cNvSpPr>
          <p:nvPr/>
        </p:nvSpPr>
        <p:spPr bwMode="auto">
          <a:xfrm>
            <a:off x="3635375" y="2709863"/>
            <a:ext cx="5184775" cy="359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42900" indent="-342900" algn="ctr"/>
            <a:endParaRPr lang="es-EC" sz="800">
              <a:latin typeface="Arial" charset="0"/>
            </a:endParaRPr>
          </a:p>
          <a:p>
            <a:pPr marL="342900" indent="-342900" algn="just">
              <a:buFontTx/>
              <a:buBlip>
                <a:blip r:embed="rId2"/>
              </a:buBlip>
            </a:pPr>
            <a:r>
              <a:rPr lang="es-EC" sz="2400">
                <a:solidFill>
                  <a:srgbClr val="663300"/>
                </a:solidFill>
                <a:latin typeface="CopprplGoth Bd BT" pitchFamily="34" charset="0"/>
              </a:rPr>
              <a:t> </a:t>
            </a:r>
            <a:r>
              <a:rPr lang="es-EC" sz="2200">
                <a:solidFill>
                  <a:srgbClr val="FFFFCC"/>
                </a:solidFill>
              </a:rPr>
              <a:t>Riesgo país, el cual es de   6,00%. </a:t>
            </a:r>
          </a:p>
          <a:p>
            <a:pPr marL="342900" indent="-342900" algn="just"/>
            <a:endParaRPr lang="es-EC" sz="2200">
              <a:solidFill>
                <a:srgbClr val="FFFFCC"/>
              </a:solidFill>
            </a:endParaRPr>
          </a:p>
          <a:p>
            <a:pPr marL="342900" indent="-342900" algn="just">
              <a:buFontTx/>
              <a:buBlip>
                <a:blip r:embed="rId2"/>
              </a:buBlip>
            </a:pPr>
            <a:r>
              <a:rPr lang="es-EC" sz="2200">
                <a:solidFill>
                  <a:srgbClr val="FFFFCC"/>
                </a:solidFill>
              </a:rPr>
              <a:t>  La volatilidad relativa entre el mercado  de acciones y el mercado de bonos en países emergentes: σACC / σBON = 1,5 </a:t>
            </a:r>
          </a:p>
          <a:p>
            <a:pPr marL="342900" indent="-342900" algn="just"/>
            <a:endParaRPr lang="es-EC" sz="2200">
              <a:solidFill>
                <a:srgbClr val="FFFFCC"/>
              </a:solidFill>
            </a:endParaRPr>
          </a:p>
          <a:p>
            <a:pPr marL="342900" indent="-342900" algn="just">
              <a:buFontTx/>
              <a:buBlip>
                <a:blip r:embed="rId2"/>
              </a:buBlip>
            </a:pPr>
            <a:r>
              <a:rPr lang="es-EC" sz="2200">
                <a:solidFill>
                  <a:srgbClr val="FFFFCC"/>
                </a:solidFill>
              </a:rPr>
              <a:t>    La prima por riesgo de mercado en un país desarrollado como los Estados Unidos: 4,51%. </a:t>
            </a:r>
          </a:p>
          <a:p>
            <a:pPr marL="342900" indent="-342900" algn="just" eaLnBrk="0" hangingPunct="0"/>
            <a:endParaRPr lang="es-EC" sz="2200">
              <a:solidFill>
                <a:srgbClr val="FFFFCC"/>
              </a:solidFill>
            </a:endParaRPr>
          </a:p>
        </p:txBody>
      </p:sp>
      <p:sp>
        <p:nvSpPr>
          <p:cNvPr id="53402" name="WordArt 154"/>
          <p:cNvSpPr>
            <a:spLocks noChangeArrowheads="1" noChangeShapeType="1" noTextEdit="1"/>
          </p:cNvSpPr>
          <p:nvPr/>
        </p:nvSpPr>
        <p:spPr bwMode="auto">
          <a:xfrm>
            <a:off x="1331913" y="476250"/>
            <a:ext cx="6481762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CC99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Benguiat Bk BT"/>
              </a:rPr>
              <a:t>CAPM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3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3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3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400" grpId="0" animBg="1"/>
      <p:bldP spid="53401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ext Box 2"/>
          <p:cNvSpPr txBox="1">
            <a:spLocks noChangeArrowheads="1"/>
          </p:cNvSpPr>
          <p:nvPr/>
        </p:nvSpPr>
        <p:spPr bwMode="auto">
          <a:xfrm>
            <a:off x="1908175" y="188913"/>
            <a:ext cx="57610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s-ES" sz="2800">
              <a:solidFill>
                <a:srgbClr val="663300"/>
              </a:solidFill>
              <a:latin typeface="CopprplGoth Bd BT" pitchFamily="34" charset="0"/>
            </a:endParaRPr>
          </a:p>
        </p:txBody>
      </p:sp>
      <p:sp>
        <p:nvSpPr>
          <p:cNvPr id="54275" name="Rectangle 3"/>
          <p:cNvSpPr>
            <a:spLocks noChangeArrowheads="1"/>
          </p:cNvSpPr>
          <p:nvPr/>
        </p:nvSpPr>
        <p:spPr bwMode="auto">
          <a:xfrm>
            <a:off x="1984375" y="620713"/>
            <a:ext cx="4679950" cy="0"/>
          </a:xfrm>
          <a:prstGeom prst="rect">
            <a:avLst/>
          </a:prstGeom>
          <a:solidFill>
            <a:srgbClr val="E6E6E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54276" name="Rectangle 4"/>
          <p:cNvSpPr>
            <a:spLocks noChangeArrowheads="1"/>
          </p:cNvSpPr>
          <p:nvPr/>
        </p:nvSpPr>
        <p:spPr bwMode="auto">
          <a:xfrm>
            <a:off x="1541463" y="2714625"/>
            <a:ext cx="2795587" cy="0"/>
          </a:xfrm>
          <a:prstGeom prst="rect">
            <a:avLst/>
          </a:prstGeom>
          <a:solidFill>
            <a:srgbClr val="E6E6E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54277" name="Rectangle 5"/>
          <p:cNvSpPr>
            <a:spLocks noChangeArrowheads="1"/>
          </p:cNvSpPr>
          <p:nvPr/>
        </p:nvSpPr>
        <p:spPr bwMode="auto">
          <a:xfrm>
            <a:off x="928688" y="2360613"/>
            <a:ext cx="5089525" cy="0"/>
          </a:xfrm>
          <a:prstGeom prst="rect">
            <a:avLst/>
          </a:prstGeom>
          <a:solidFill>
            <a:srgbClr val="F3F3F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54279" name="Rectangle 7"/>
          <p:cNvSpPr>
            <a:spLocks noChangeArrowheads="1"/>
          </p:cNvSpPr>
          <p:nvPr/>
        </p:nvSpPr>
        <p:spPr bwMode="auto">
          <a:xfrm>
            <a:off x="1573213" y="1633538"/>
            <a:ext cx="2660650" cy="0"/>
          </a:xfrm>
          <a:prstGeom prst="rect">
            <a:avLst/>
          </a:prstGeom>
          <a:solidFill>
            <a:srgbClr val="E6E6E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54302" name="Rectangle 30"/>
          <p:cNvSpPr>
            <a:spLocks noChangeArrowheads="1"/>
          </p:cNvSpPr>
          <p:nvPr/>
        </p:nvSpPr>
        <p:spPr bwMode="auto">
          <a:xfrm>
            <a:off x="0" y="1420813"/>
            <a:ext cx="9144000" cy="0"/>
          </a:xfrm>
          <a:prstGeom prst="rect">
            <a:avLst/>
          </a:prstGeom>
          <a:solidFill>
            <a:srgbClr val="F3F3F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54303" name="Rectangle 31"/>
          <p:cNvSpPr>
            <a:spLocks noChangeArrowheads="1"/>
          </p:cNvSpPr>
          <p:nvPr/>
        </p:nvSpPr>
        <p:spPr bwMode="auto">
          <a:xfrm>
            <a:off x="0" y="1420813"/>
            <a:ext cx="5489575" cy="0"/>
          </a:xfrm>
          <a:prstGeom prst="rect">
            <a:avLst/>
          </a:prstGeom>
          <a:solidFill>
            <a:srgbClr val="F3F3F3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s-ES">
              <a:latin typeface="Arial" charset="0"/>
            </a:endParaRPr>
          </a:p>
        </p:txBody>
      </p:sp>
      <p:pic>
        <p:nvPicPr>
          <p:cNvPr id="54301" name="Picture 2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16238" y="1989138"/>
            <a:ext cx="3530600" cy="4392612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100000">
                <a:srgbClr val="FFFFCC"/>
              </a:gs>
            </a:gsLst>
            <a:lin ang="5400000" scaled="1"/>
          </a:gradFill>
          <a:ln w="41275">
            <a:solidFill>
              <a:srgbClr val="CCFFCC"/>
            </a:solidFill>
            <a:miter lim="800000"/>
            <a:headEnd/>
            <a:tailEnd/>
          </a:ln>
        </p:spPr>
      </p:pic>
      <p:sp>
        <p:nvSpPr>
          <p:cNvPr id="54306" name="Rectangle 34"/>
          <p:cNvSpPr>
            <a:spLocks noChangeArrowheads="1"/>
          </p:cNvSpPr>
          <p:nvPr/>
        </p:nvSpPr>
        <p:spPr bwMode="auto">
          <a:xfrm>
            <a:off x="0" y="1420813"/>
            <a:ext cx="8910638" cy="0"/>
          </a:xfrm>
          <a:prstGeom prst="rect">
            <a:avLst/>
          </a:prstGeom>
          <a:solidFill>
            <a:srgbClr val="F3F3F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97280" name="WordArt 1024"/>
          <p:cNvSpPr>
            <a:spLocks noChangeArrowheads="1" noChangeShapeType="1" noTextEdit="1"/>
          </p:cNvSpPr>
          <p:nvPr/>
        </p:nvSpPr>
        <p:spPr bwMode="auto">
          <a:xfrm>
            <a:off x="1116013" y="404813"/>
            <a:ext cx="7488237" cy="936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CC99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Benguiat Bk BT"/>
              </a:rPr>
              <a:t>Punto de Equilibrio</a:t>
            </a:r>
          </a:p>
          <a:p>
            <a:pPr algn="ctr"/>
            <a:r>
              <a:rPr lang="es-E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CC99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Benguiat Bk BT"/>
              </a:rPr>
              <a:t> Multiproducto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60" name="Picture 4"/>
          <p:cNvPicPr>
            <a:picLocks noChangeAspect="1" noChangeArrowheads="1"/>
          </p:cNvPicPr>
          <p:nvPr/>
        </p:nvPicPr>
        <p:blipFill>
          <a:blip r:embed="rId2"/>
          <a:srcRect l="38274" t="14227" r="32085" b="36060"/>
          <a:stretch>
            <a:fillRect/>
          </a:stretch>
        </p:blipFill>
        <p:spPr bwMode="auto">
          <a:xfrm>
            <a:off x="0" y="1341438"/>
            <a:ext cx="4616450" cy="551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661" name="Picture 5"/>
          <p:cNvPicPr>
            <a:picLocks noChangeAspect="1" noChangeArrowheads="1"/>
          </p:cNvPicPr>
          <p:nvPr/>
        </p:nvPicPr>
        <p:blipFill>
          <a:blip r:embed="rId3"/>
          <a:srcRect l="38274" t="19844" r="32085" b="19003"/>
          <a:stretch>
            <a:fillRect/>
          </a:stretch>
        </p:blipFill>
        <p:spPr bwMode="auto">
          <a:xfrm>
            <a:off x="4781550" y="114300"/>
            <a:ext cx="4362450" cy="674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662" name="WordArt 6"/>
          <p:cNvSpPr>
            <a:spLocks noChangeArrowheads="1" noChangeShapeType="1" noTextEdit="1"/>
          </p:cNvSpPr>
          <p:nvPr/>
        </p:nvSpPr>
        <p:spPr bwMode="auto">
          <a:xfrm>
            <a:off x="250825" y="260350"/>
            <a:ext cx="4392613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2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CC99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Benguiat Bk BT"/>
              </a:rPr>
              <a:t>Inversión Inicial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0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0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9" name="WordArt 3"/>
          <p:cNvSpPr>
            <a:spLocks noChangeArrowheads="1" noChangeShapeType="1" noTextEdit="1"/>
          </p:cNvSpPr>
          <p:nvPr/>
        </p:nvSpPr>
        <p:spPr bwMode="auto">
          <a:xfrm>
            <a:off x="250825" y="333375"/>
            <a:ext cx="8569325" cy="9350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C" sz="32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CC99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Benguiat Bk BT"/>
              </a:rPr>
              <a:t>Estado de Resultados Proyectado </a:t>
            </a:r>
          </a:p>
          <a:p>
            <a:pPr algn="ctr"/>
            <a:r>
              <a:rPr lang="es-EC" sz="32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CC99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Benguiat Bk BT"/>
              </a:rPr>
              <a:t>(Proceso Productivo)</a:t>
            </a:r>
            <a:endParaRPr lang="es-ES" sz="3200" kern="10">
              <a:ln w="9525">
                <a:noFill/>
                <a:round/>
                <a:headEnd/>
                <a:tailEnd/>
              </a:ln>
              <a:gradFill rotWithShape="0">
                <a:gsLst>
                  <a:gs pos="0">
                    <a:srgbClr val="FFFFCC"/>
                  </a:gs>
                  <a:gs pos="100000">
                    <a:srgbClr val="FFCC99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Benguiat Bk BT"/>
            </a:endParaRPr>
          </a:p>
        </p:txBody>
      </p:sp>
      <p:sp>
        <p:nvSpPr>
          <p:cNvPr id="60420" name="Rectangle 4"/>
          <p:cNvSpPr>
            <a:spLocks noChangeArrowheads="1"/>
          </p:cNvSpPr>
          <p:nvPr/>
        </p:nvSpPr>
        <p:spPr bwMode="auto">
          <a:xfrm>
            <a:off x="1360488" y="-3914775"/>
            <a:ext cx="5340350" cy="0"/>
          </a:xfrm>
          <a:prstGeom prst="rect">
            <a:avLst/>
          </a:prstGeom>
          <a:solidFill>
            <a:srgbClr val="E6E6E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pic>
        <p:nvPicPr>
          <p:cNvPr id="61379" name="Picture 963"/>
          <p:cNvPicPr>
            <a:picLocks noChangeAspect="1" noChangeArrowheads="1"/>
          </p:cNvPicPr>
          <p:nvPr/>
        </p:nvPicPr>
        <p:blipFill>
          <a:blip r:embed="rId2"/>
          <a:srcRect l="25534" t="19667" r="15123" b="20831"/>
          <a:stretch>
            <a:fillRect/>
          </a:stretch>
        </p:blipFill>
        <p:spPr bwMode="auto">
          <a:xfrm>
            <a:off x="0" y="1557338"/>
            <a:ext cx="9144000" cy="530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3" name="WordArt 3"/>
          <p:cNvSpPr>
            <a:spLocks noChangeArrowheads="1" noChangeShapeType="1" noTextEdit="1"/>
          </p:cNvSpPr>
          <p:nvPr/>
        </p:nvSpPr>
        <p:spPr bwMode="auto">
          <a:xfrm>
            <a:off x="539750" y="476250"/>
            <a:ext cx="8208963" cy="10080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CC99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Benguiat Bk BT"/>
              </a:rPr>
              <a:t>Estado de Resultados Proyectado</a:t>
            </a:r>
          </a:p>
        </p:txBody>
      </p:sp>
      <p:pic>
        <p:nvPicPr>
          <p:cNvPr id="61447" name="Picture 7"/>
          <p:cNvPicPr>
            <a:picLocks noChangeAspect="1" noChangeArrowheads="1"/>
          </p:cNvPicPr>
          <p:nvPr/>
        </p:nvPicPr>
        <p:blipFill>
          <a:blip r:embed="rId2"/>
          <a:srcRect l="24771" t="19875" r="17244" b="18036"/>
          <a:stretch>
            <a:fillRect/>
          </a:stretch>
        </p:blipFill>
        <p:spPr bwMode="auto">
          <a:xfrm>
            <a:off x="0" y="1557338"/>
            <a:ext cx="9144000" cy="530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WordArt 2"/>
          <p:cNvSpPr>
            <a:spLocks noChangeArrowheads="1" noChangeShapeType="1" noTextEdit="1"/>
          </p:cNvSpPr>
          <p:nvPr/>
        </p:nvSpPr>
        <p:spPr bwMode="auto">
          <a:xfrm>
            <a:off x="539750" y="476250"/>
            <a:ext cx="8208963" cy="10080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CC99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Benguiat Bk BT"/>
              </a:rPr>
              <a:t>Estado de Resultados Proyectado</a:t>
            </a:r>
          </a:p>
        </p:txBody>
      </p:sp>
      <p:pic>
        <p:nvPicPr>
          <p:cNvPr id="63494" name="Picture 6"/>
          <p:cNvPicPr>
            <a:picLocks noChangeAspect="1" noChangeArrowheads="1"/>
          </p:cNvPicPr>
          <p:nvPr/>
        </p:nvPicPr>
        <p:blipFill>
          <a:blip r:embed="rId2"/>
          <a:srcRect l="24661" t="33804" r="17305" b="20831"/>
          <a:stretch>
            <a:fillRect/>
          </a:stretch>
        </p:blipFill>
        <p:spPr bwMode="auto">
          <a:xfrm>
            <a:off x="0" y="1557338"/>
            <a:ext cx="9144000" cy="530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8" name="WordArt 4"/>
          <p:cNvSpPr>
            <a:spLocks noChangeArrowheads="1" noChangeShapeType="1" noTextEdit="1"/>
          </p:cNvSpPr>
          <p:nvPr/>
        </p:nvSpPr>
        <p:spPr bwMode="auto">
          <a:xfrm>
            <a:off x="900113" y="476250"/>
            <a:ext cx="7488237" cy="10080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CC99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Benguiat Bk BT"/>
              </a:rPr>
              <a:t>Flujo de Caja Proyectado</a:t>
            </a:r>
          </a:p>
        </p:txBody>
      </p:sp>
      <p:pic>
        <p:nvPicPr>
          <p:cNvPr id="57350" name="Picture 6"/>
          <p:cNvPicPr>
            <a:picLocks noChangeAspect="1" noChangeArrowheads="1"/>
          </p:cNvPicPr>
          <p:nvPr/>
        </p:nvPicPr>
        <p:blipFill>
          <a:blip r:embed="rId2"/>
          <a:srcRect l="19167" t="16815" r="6644" b="47838"/>
          <a:stretch>
            <a:fillRect/>
          </a:stretch>
        </p:blipFill>
        <p:spPr bwMode="auto">
          <a:xfrm>
            <a:off x="0" y="1700213"/>
            <a:ext cx="9144000" cy="5157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WordArt 2"/>
          <p:cNvSpPr>
            <a:spLocks noChangeArrowheads="1" noChangeShapeType="1" noTextEdit="1"/>
          </p:cNvSpPr>
          <p:nvPr/>
        </p:nvSpPr>
        <p:spPr bwMode="auto">
          <a:xfrm>
            <a:off x="900113" y="476250"/>
            <a:ext cx="7488237" cy="10080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CC99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Benguiat Bk BT"/>
              </a:rPr>
              <a:t>Flujo de Caja Proyectado</a:t>
            </a:r>
          </a:p>
        </p:txBody>
      </p:sp>
      <p:pic>
        <p:nvPicPr>
          <p:cNvPr id="59395" name="Picture 3"/>
          <p:cNvPicPr>
            <a:picLocks noChangeAspect="1" noChangeArrowheads="1"/>
          </p:cNvPicPr>
          <p:nvPr/>
        </p:nvPicPr>
        <p:blipFill>
          <a:blip r:embed="rId2"/>
          <a:srcRect l="19167" t="52162" r="6644" b="21335"/>
          <a:stretch>
            <a:fillRect/>
          </a:stretch>
        </p:blipFill>
        <p:spPr bwMode="auto">
          <a:xfrm>
            <a:off x="0" y="1557338"/>
            <a:ext cx="9144000" cy="530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9396" name="Text Box 4"/>
          <p:cNvSpPr txBox="1">
            <a:spLocks noChangeArrowheads="1"/>
          </p:cNvSpPr>
          <p:nvPr/>
        </p:nvSpPr>
        <p:spPr bwMode="auto">
          <a:xfrm>
            <a:off x="3203575" y="3068638"/>
            <a:ext cx="3168650" cy="1241425"/>
          </a:xfrm>
          <a:prstGeom prst="rect">
            <a:avLst/>
          </a:prstGeom>
          <a:noFill/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endParaRPr lang="es-ES" b="1">
              <a:solidFill>
                <a:srgbClr val="FFFFCC"/>
              </a:solidFill>
              <a:latin typeface="Arial" charset="0"/>
              <a:cs typeface="Arial" charset="0"/>
            </a:endParaRPr>
          </a:p>
          <a:p>
            <a:pPr algn="ctr"/>
            <a:r>
              <a:rPr lang="es-ES" b="1">
                <a:solidFill>
                  <a:srgbClr val="FFFFCC"/>
                </a:solidFill>
                <a:latin typeface="Arial" charset="0"/>
                <a:cs typeface="Arial" charset="0"/>
              </a:rPr>
              <a:t>      VAN = 6.576.03</a:t>
            </a:r>
          </a:p>
          <a:p>
            <a:pPr algn="ctr"/>
            <a:r>
              <a:rPr lang="es-ES" b="1">
                <a:solidFill>
                  <a:srgbClr val="FFFFCC"/>
                </a:solidFill>
                <a:latin typeface="Arial" charset="0"/>
                <a:cs typeface="Arial" charset="0"/>
              </a:rPr>
              <a:t>TIR  = 33%</a:t>
            </a:r>
          </a:p>
          <a:p>
            <a:pPr algn="ctr"/>
            <a:endParaRPr lang="es-ES" b="1">
              <a:solidFill>
                <a:srgbClr val="FFFFCC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9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" dur="500"/>
                                        <p:tgtEl>
                                          <p:spTgt spid="593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9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6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ChangeArrowheads="1"/>
          </p:cNvSpPr>
          <p:nvPr/>
        </p:nvSpPr>
        <p:spPr bwMode="auto">
          <a:xfrm>
            <a:off x="1360488" y="2252663"/>
            <a:ext cx="3473450" cy="0"/>
          </a:xfrm>
          <a:prstGeom prst="rect">
            <a:avLst/>
          </a:prstGeom>
          <a:solidFill>
            <a:srgbClr val="E6E6E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64733" name="Group 221"/>
          <p:cNvGraphicFramePr>
            <a:graphicFrameLocks noGrp="1"/>
          </p:cNvGraphicFramePr>
          <p:nvPr/>
        </p:nvGraphicFramePr>
        <p:xfrm>
          <a:off x="468313" y="1628775"/>
          <a:ext cx="8424862" cy="4895850"/>
        </p:xfrm>
        <a:graphic>
          <a:graphicData uri="http://schemas.openxmlformats.org/drawingml/2006/table">
            <a:tbl>
              <a:tblPr/>
              <a:tblGrid>
                <a:gridCol w="1300162"/>
                <a:gridCol w="1585913"/>
                <a:gridCol w="1530350"/>
                <a:gridCol w="1933575"/>
                <a:gridCol w="2074862"/>
              </a:tblGrid>
              <a:tr h="12160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PERIODO </a:t>
                      </a:r>
                      <a:br>
                        <a:rPr kumimoji="0" lang="es-EC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</a:br>
                      <a:r>
                        <a:rPr kumimoji="0" lang="es-EC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(AÑOS)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SALDO INVERSION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FLUJO DE CAJA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RENTABILIDAD EXIGIDA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RECUPERACION INVERSION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909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anchor="b"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$ 33.230,89</a:t>
                      </a:r>
                    </a:p>
                  </a:txBody>
                  <a:tcPr anchor="b"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$ 7.758,15</a:t>
                      </a:r>
                    </a:p>
                  </a:txBody>
                  <a:tcPr anchor="b"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$ 6.426,85</a:t>
                      </a:r>
                    </a:p>
                  </a:txBody>
                  <a:tcPr anchor="b"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$ 1.331,29</a:t>
                      </a:r>
                    </a:p>
                  </a:txBody>
                  <a:tcPr anchor="b"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554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anchor="b"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$ 31.899,60</a:t>
                      </a:r>
                    </a:p>
                  </a:txBody>
                  <a:tcPr anchor="b"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$ 8.754,31</a:t>
                      </a:r>
                    </a:p>
                  </a:txBody>
                  <a:tcPr anchor="b"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$ 1.693,08</a:t>
                      </a:r>
                    </a:p>
                  </a:txBody>
                  <a:tcPr anchor="b"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$ 7.061,22</a:t>
                      </a:r>
                    </a:p>
                  </a:txBody>
                  <a:tcPr anchor="b"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554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anchor="b"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$ 24.838,37</a:t>
                      </a:r>
                    </a:p>
                  </a:txBody>
                  <a:tcPr anchor="b"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$ 8.842,96</a:t>
                      </a:r>
                    </a:p>
                  </a:txBody>
                  <a:tcPr anchor="b"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$ 1.710,23</a:t>
                      </a:r>
                    </a:p>
                  </a:txBody>
                  <a:tcPr anchor="b"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$ 7.132,73</a:t>
                      </a:r>
                    </a:p>
                  </a:txBody>
                  <a:tcPr anchor="b"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554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</a:t>
                      </a:r>
                    </a:p>
                  </a:txBody>
                  <a:tcPr anchor="b"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$ 17.705,64</a:t>
                      </a:r>
                    </a:p>
                  </a:txBody>
                  <a:tcPr anchor="b"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$ 8.919,33</a:t>
                      </a:r>
                    </a:p>
                  </a:txBody>
                  <a:tcPr anchor="b"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$ 1.725,00</a:t>
                      </a:r>
                    </a:p>
                  </a:txBody>
                  <a:tcPr anchor="b"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$ 7.194,33</a:t>
                      </a:r>
                    </a:p>
                  </a:txBody>
                  <a:tcPr anchor="b"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554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 anchor="b"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$ 10.511,30</a:t>
                      </a:r>
                    </a:p>
                  </a:txBody>
                  <a:tcPr anchor="b"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$ 16.282,55</a:t>
                      </a:r>
                    </a:p>
                  </a:txBody>
                  <a:tcPr anchor="b"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$ 3.149,04</a:t>
                      </a:r>
                    </a:p>
                  </a:txBody>
                  <a:tcPr anchor="b"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$ 13.133,50</a:t>
                      </a:r>
                    </a:p>
                  </a:txBody>
                  <a:tcPr anchor="b"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554038"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TOTAL DE RECUPERACIÓN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$ 35.853,08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</a:tbl>
          </a:graphicData>
        </a:graphic>
      </p:graphicFrame>
      <p:sp>
        <p:nvSpPr>
          <p:cNvPr id="64731" name="WordArt 219"/>
          <p:cNvSpPr>
            <a:spLocks noChangeArrowheads="1" noChangeShapeType="1" noTextEdit="1"/>
          </p:cNvSpPr>
          <p:nvPr/>
        </p:nvSpPr>
        <p:spPr bwMode="auto">
          <a:xfrm>
            <a:off x="611188" y="260350"/>
            <a:ext cx="7848600" cy="10080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CC99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Benguiat Bk BT"/>
              </a:rPr>
              <a:t>Análisis de Payback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611188" y="1196975"/>
            <a:ext cx="7345362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 sz="800" b="1" u="sng">
              <a:solidFill>
                <a:srgbClr val="663300"/>
              </a:solidFill>
              <a:latin typeface="CopprplGoth Bd BT" pitchFamily="34" charset="0"/>
            </a:endParaRPr>
          </a:p>
          <a:p>
            <a:pPr algn="ctr"/>
            <a:r>
              <a:rPr lang="es-ES" sz="2800">
                <a:solidFill>
                  <a:srgbClr val="FFFFCC"/>
                </a:solidFill>
              </a:rPr>
              <a:t>INVESTIGACION EXPLORATORIA y</a:t>
            </a:r>
          </a:p>
          <a:p>
            <a:pPr algn="ctr"/>
            <a:r>
              <a:rPr lang="es-ES" sz="2800">
                <a:solidFill>
                  <a:srgbClr val="FFFFCC"/>
                </a:solidFill>
              </a:rPr>
              <a:t>CUALITATIVA</a:t>
            </a:r>
          </a:p>
          <a:p>
            <a:pPr algn="ctr"/>
            <a:endParaRPr lang="es-ES" sz="2800">
              <a:solidFill>
                <a:srgbClr val="FFFFCC"/>
              </a:solidFill>
            </a:endParaRPr>
          </a:p>
          <a:p>
            <a:pPr algn="ctr"/>
            <a:endParaRPr lang="es-ES" sz="2800">
              <a:solidFill>
                <a:srgbClr val="FFFFCC"/>
              </a:solidFill>
            </a:endParaRPr>
          </a:p>
          <a:p>
            <a:pPr>
              <a:buFontTx/>
              <a:buBlip>
                <a:blip r:embed="rId2"/>
              </a:buBlip>
            </a:pPr>
            <a:r>
              <a:rPr lang="es-ES" sz="3200">
                <a:solidFill>
                  <a:srgbClr val="FFFFCC"/>
                </a:solidFill>
              </a:rPr>
              <a:t>  Información  Secundaria</a:t>
            </a:r>
          </a:p>
          <a:p>
            <a:endParaRPr lang="es-ES" sz="1400">
              <a:solidFill>
                <a:srgbClr val="FFFFCC"/>
              </a:solidFill>
            </a:endParaRPr>
          </a:p>
          <a:p>
            <a:pPr>
              <a:buFontTx/>
              <a:buBlip>
                <a:blip r:embed="rId2"/>
              </a:buBlip>
            </a:pPr>
            <a:r>
              <a:rPr lang="es-ES" sz="3200">
                <a:solidFill>
                  <a:srgbClr val="FFFFCC"/>
                </a:solidFill>
              </a:rPr>
              <a:t> Observación directa</a:t>
            </a:r>
          </a:p>
          <a:p>
            <a:endParaRPr lang="es-ES" sz="1200">
              <a:solidFill>
                <a:srgbClr val="FFFFCC"/>
              </a:solidFill>
            </a:endParaRPr>
          </a:p>
          <a:p>
            <a:pPr>
              <a:buFontTx/>
              <a:buBlip>
                <a:blip r:embed="rId2"/>
              </a:buBlip>
            </a:pPr>
            <a:r>
              <a:rPr lang="es-ES" sz="3200">
                <a:solidFill>
                  <a:srgbClr val="FFFFCC"/>
                </a:solidFill>
              </a:rPr>
              <a:t> Focus Group </a:t>
            </a:r>
            <a:r>
              <a:rPr lang="es-ES" sz="2400">
                <a:solidFill>
                  <a:srgbClr val="FFFFCC"/>
                </a:solidFill>
              </a:rPr>
              <a:t>(Sabor, Aroma, Precio, Apariencia)</a:t>
            </a:r>
          </a:p>
          <a:p>
            <a:pPr>
              <a:buFontTx/>
              <a:buBlip>
                <a:blip r:embed="rId2"/>
              </a:buBlip>
            </a:pPr>
            <a:endParaRPr lang="es-ES" sz="2400">
              <a:solidFill>
                <a:srgbClr val="FFFFCC"/>
              </a:solidFill>
            </a:endParaRPr>
          </a:p>
          <a:p>
            <a:pPr>
              <a:buFontTx/>
              <a:buBlip>
                <a:blip r:embed="rId2"/>
              </a:buBlip>
            </a:pPr>
            <a:r>
              <a:rPr lang="es-ES" sz="3200">
                <a:solidFill>
                  <a:srgbClr val="FFFFCC"/>
                </a:solidFill>
              </a:rPr>
              <a:t> Planteamiento de las hipótesis</a:t>
            </a:r>
          </a:p>
          <a:p>
            <a:pPr>
              <a:buFontTx/>
              <a:buBlip>
                <a:blip r:embed="rId2"/>
              </a:buBlip>
            </a:pPr>
            <a:endParaRPr lang="es-ES" sz="1600">
              <a:solidFill>
                <a:srgbClr val="FFFFCC"/>
              </a:solidFill>
            </a:endParaRPr>
          </a:p>
        </p:txBody>
      </p:sp>
      <p:sp>
        <p:nvSpPr>
          <p:cNvPr id="11268" name="Text Box 4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6227763" y="5300663"/>
            <a:ext cx="571500" cy="346075"/>
          </a:xfrm>
          <a:prstGeom prst="rect">
            <a:avLst/>
          </a:prstGeom>
          <a:solidFill>
            <a:srgbClr val="FFFFCC"/>
          </a:solidFill>
          <a:ln w="38100">
            <a:solidFill>
              <a:srgbClr val="6633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s-EC" b="1" i="1">
                <a:solidFill>
                  <a:srgbClr val="663300"/>
                </a:solidFill>
                <a:latin typeface="Arial" charset="0"/>
              </a:rPr>
              <a:t>Ho</a:t>
            </a:r>
            <a:endParaRPr lang="es-ES" b="1" i="1">
              <a:solidFill>
                <a:srgbClr val="663300"/>
              </a:solidFill>
              <a:latin typeface="Arial" charset="0"/>
            </a:endParaRPr>
          </a:p>
        </p:txBody>
      </p:sp>
      <p:sp>
        <p:nvSpPr>
          <p:cNvPr id="11269" name="WordArt 5"/>
          <p:cNvSpPr>
            <a:spLocks noChangeArrowheads="1" noChangeShapeType="1" noTextEdit="1"/>
          </p:cNvSpPr>
          <p:nvPr/>
        </p:nvSpPr>
        <p:spPr bwMode="auto">
          <a:xfrm>
            <a:off x="1116013" y="333375"/>
            <a:ext cx="6624637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CC99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Benguiat Bk BT"/>
              </a:rPr>
              <a:t>Diseño de la Investigación </a:t>
            </a:r>
          </a:p>
        </p:txBody>
      </p:sp>
      <p:sp>
        <p:nvSpPr>
          <p:cNvPr id="11271" name="WordArt 7" descr="Pergamino">
            <a:hlinkClick r:id="rId4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4643438" y="3716338"/>
            <a:ext cx="48577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es-ES" sz="3600" b="1" kern="10">
                <a:ln w="9525">
                  <a:round/>
                  <a:headEnd/>
                  <a:tailEnd/>
                </a:ln>
                <a:blipFill dpi="0" rotWithShape="0">
                  <a:blip r:embed="rId5"/>
                  <a:srcRect/>
                  <a:tile tx="0" ty="0" sx="100000" sy="100000" flip="none" algn="tl"/>
                </a:blipFill>
                <a:latin typeface="Wingdings"/>
              </a:rPr>
              <a:t>x</a:t>
            </a:r>
          </a:p>
        </p:txBody>
      </p:sp>
      <p:sp>
        <p:nvSpPr>
          <p:cNvPr id="11272" name="WordArt 8" descr="Pergamino">
            <a:hlinkClick r:id="rId6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7740650" y="4365625"/>
            <a:ext cx="48577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es-ES" sz="3600" b="1" kern="10">
                <a:ln w="9525">
                  <a:round/>
                  <a:headEnd/>
                  <a:tailEnd/>
                </a:ln>
                <a:blipFill dpi="0" rotWithShape="0">
                  <a:blip r:embed="rId5"/>
                  <a:srcRect/>
                  <a:tile tx="0" ty="0" sx="100000" sy="100000" flip="none" algn="tl"/>
                </a:blipFill>
                <a:latin typeface="Wingdings"/>
              </a:rPr>
              <a:t>x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5713" name="Group 177"/>
          <p:cNvGraphicFramePr>
            <a:graphicFrameLocks noGrp="1"/>
          </p:cNvGraphicFramePr>
          <p:nvPr/>
        </p:nvGraphicFramePr>
        <p:xfrm>
          <a:off x="250825" y="2492375"/>
          <a:ext cx="4103688" cy="2379663"/>
        </p:xfrm>
        <a:graphic>
          <a:graphicData uri="http://schemas.openxmlformats.org/drawingml/2006/table">
            <a:tbl>
              <a:tblPr/>
              <a:tblGrid>
                <a:gridCol w="1778000"/>
                <a:gridCol w="1438275"/>
                <a:gridCol w="887413"/>
              </a:tblGrid>
              <a:tr h="5127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NIVEL DE ENDEUDAMIENTO</a:t>
                      </a:r>
                      <a:endParaRPr kumimoji="0" lang="es-EC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VAN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TIR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30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0%</a:t>
                      </a:r>
                    </a:p>
                  </a:txBody>
                  <a:tcPr anchor="b" horzOverflow="overflow">
                    <a:lnL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$ 2.933,64</a:t>
                      </a:r>
                    </a:p>
                  </a:txBody>
                  <a:tcPr anchor="b" horzOverflow="overflow">
                    <a:lnL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23%</a:t>
                      </a:r>
                    </a:p>
                  </a:txBody>
                  <a:tcPr anchor="b" horzOverflow="overflow">
                    <a:lnL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30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50%</a:t>
                      </a:r>
                    </a:p>
                  </a:txBody>
                  <a:tcPr anchor="b" horzOverflow="overflow">
                    <a:lnL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$ 6.576,03</a:t>
                      </a:r>
                    </a:p>
                  </a:txBody>
                  <a:tcPr anchor="b" horzOverflow="overflow">
                    <a:lnL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33%</a:t>
                      </a:r>
                    </a:p>
                  </a:txBody>
                  <a:tcPr anchor="b" horzOverflow="overflow">
                    <a:lnL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30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70%</a:t>
                      </a:r>
                    </a:p>
                  </a:txBody>
                  <a:tcPr anchor="b" horzOverflow="overflow">
                    <a:lnL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$ 8.362,90</a:t>
                      </a:r>
                    </a:p>
                  </a:txBody>
                  <a:tcPr anchor="b" horzOverflow="overflow">
                    <a:lnL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44%</a:t>
                      </a:r>
                    </a:p>
                  </a:txBody>
                  <a:tcPr anchor="b" horzOverflow="overflow">
                    <a:lnL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30%</a:t>
                      </a:r>
                    </a:p>
                  </a:txBody>
                  <a:tcPr anchor="b" horzOverflow="overflow">
                    <a:lnL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$ 16.257,35</a:t>
                      </a:r>
                    </a:p>
                  </a:txBody>
                  <a:tcPr anchor="b" horzOverflow="overflow">
                    <a:lnL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66%</a:t>
                      </a:r>
                    </a:p>
                  </a:txBody>
                  <a:tcPr anchor="b" horzOverflow="overflow">
                    <a:lnL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30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100%</a:t>
                      </a:r>
                    </a:p>
                  </a:txBody>
                  <a:tcPr anchor="b" horzOverflow="overflow">
                    <a:lnL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$ 10.218,43</a:t>
                      </a:r>
                    </a:p>
                  </a:txBody>
                  <a:tcPr anchor="b" horzOverflow="overflow">
                    <a:lnL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98%</a:t>
                      </a:r>
                    </a:p>
                  </a:txBody>
                  <a:tcPr anchor="b" horzOverflow="overflow">
                    <a:lnL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5715" name="Rectangle 179"/>
          <p:cNvSpPr>
            <a:spLocks noChangeArrowheads="1"/>
          </p:cNvSpPr>
          <p:nvPr/>
        </p:nvSpPr>
        <p:spPr bwMode="auto">
          <a:xfrm>
            <a:off x="0" y="2166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65714" name="Object 178"/>
          <p:cNvGraphicFramePr>
            <a:graphicFrameLocks noChangeAspect="1"/>
          </p:cNvGraphicFramePr>
          <p:nvPr/>
        </p:nvGraphicFramePr>
        <p:xfrm>
          <a:off x="4787900" y="0"/>
          <a:ext cx="4356100" cy="3357563"/>
        </p:xfrm>
        <a:graphic>
          <a:graphicData uri="http://schemas.openxmlformats.org/presentationml/2006/ole">
            <p:oleObj spid="_x0000_s65714" name="Gráfico" r:id="rId3" imgW="2914802" imgH="2524049" progId="Excel.Chart.8">
              <p:embed/>
            </p:oleObj>
          </a:graphicData>
        </a:graphic>
      </p:graphicFrame>
      <p:sp>
        <p:nvSpPr>
          <p:cNvPr id="65717" name="Rectangle 181"/>
          <p:cNvSpPr>
            <a:spLocks noChangeArrowheads="1"/>
          </p:cNvSpPr>
          <p:nvPr/>
        </p:nvSpPr>
        <p:spPr bwMode="auto">
          <a:xfrm>
            <a:off x="0" y="2143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65716" name="Object 180"/>
          <p:cNvGraphicFramePr>
            <a:graphicFrameLocks noChangeAspect="1"/>
          </p:cNvGraphicFramePr>
          <p:nvPr/>
        </p:nvGraphicFramePr>
        <p:xfrm>
          <a:off x="4859338" y="3429000"/>
          <a:ext cx="4284662" cy="3429000"/>
        </p:xfrm>
        <a:graphic>
          <a:graphicData uri="http://schemas.openxmlformats.org/presentationml/2006/ole">
            <p:oleObj spid="_x0000_s65716" name="Gráfico" r:id="rId4" imgW="2933700" imgH="2571902" progId="Excel.Chart.8">
              <p:embed/>
            </p:oleObj>
          </a:graphicData>
        </a:graphic>
      </p:graphicFrame>
      <p:sp>
        <p:nvSpPr>
          <p:cNvPr id="65718" name="WordArt 182"/>
          <p:cNvSpPr>
            <a:spLocks noChangeArrowheads="1" noChangeShapeType="1" noTextEdit="1"/>
          </p:cNvSpPr>
          <p:nvPr/>
        </p:nvSpPr>
        <p:spPr bwMode="auto">
          <a:xfrm>
            <a:off x="250825" y="1052513"/>
            <a:ext cx="4105275" cy="10810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CC99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Benguiat Bk BT"/>
              </a:rPr>
              <a:t>Análisis de Sensibilidad</a:t>
            </a:r>
          </a:p>
          <a:p>
            <a:pPr algn="ctr"/>
            <a:r>
              <a:rPr lang="es-E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CC99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Benguiat Bk BT"/>
              </a:rPr>
              <a:t> (Apalancamiento)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57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5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57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65714" grpId="0"/>
      <p:bldOleChart spid="65716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ChangeArrowheads="1"/>
          </p:cNvSpPr>
          <p:nvPr/>
        </p:nvSpPr>
        <p:spPr bwMode="auto">
          <a:xfrm>
            <a:off x="3292475" y="2532063"/>
            <a:ext cx="2401888" cy="0"/>
          </a:xfrm>
          <a:prstGeom prst="rect">
            <a:avLst/>
          </a:prstGeom>
          <a:solidFill>
            <a:srgbClr val="E6E6E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66658" name="Rectangle 98"/>
          <p:cNvSpPr>
            <a:spLocks noChangeArrowheads="1"/>
          </p:cNvSpPr>
          <p:nvPr/>
        </p:nvSpPr>
        <p:spPr bwMode="auto">
          <a:xfrm>
            <a:off x="3292475" y="2532063"/>
            <a:ext cx="2401888" cy="0"/>
          </a:xfrm>
          <a:prstGeom prst="rect">
            <a:avLst/>
          </a:prstGeom>
          <a:solidFill>
            <a:srgbClr val="E6E6E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66796" name="Group 236"/>
          <p:cNvGraphicFramePr>
            <a:graphicFrameLocks noGrp="1"/>
          </p:cNvGraphicFramePr>
          <p:nvPr/>
        </p:nvGraphicFramePr>
        <p:xfrm>
          <a:off x="250825" y="1989138"/>
          <a:ext cx="4319588" cy="3289300"/>
        </p:xfrm>
        <a:graphic>
          <a:graphicData uri="http://schemas.openxmlformats.org/drawingml/2006/table">
            <a:tbl>
              <a:tblPr/>
              <a:tblGrid>
                <a:gridCol w="1741488"/>
                <a:gridCol w="1393825"/>
                <a:gridCol w="1184275"/>
              </a:tblGrid>
              <a:tr h="222250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ANALISIS DE SENSIBILIDAD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20663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CAMBIO EN VENTAS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VAN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TIR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INCREMENTO DE 5%</a:t>
                      </a:r>
                    </a:p>
                  </a:txBody>
                  <a:tcPr anchor="b" horzOverflow="overflow">
                    <a:lnL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$ 12.318,43</a:t>
                      </a:r>
                    </a:p>
                  </a:txBody>
                  <a:tcPr anchor="b" horzOverflow="overflow">
                    <a:lnL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43%</a:t>
                      </a:r>
                    </a:p>
                  </a:txBody>
                  <a:tcPr anchor="b" horzOverflow="overflow">
                    <a:lnL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SITUACION ACTUAL</a:t>
                      </a:r>
                    </a:p>
                  </a:txBody>
                  <a:tcPr anchor="b" horzOverflow="overflow">
                    <a:lnL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$ 6.576,03</a:t>
                      </a:r>
                    </a:p>
                  </a:txBody>
                  <a:tcPr anchor="b" horzOverflow="overflow">
                    <a:lnL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33%</a:t>
                      </a:r>
                    </a:p>
                  </a:txBody>
                  <a:tcPr anchor="b" horzOverflow="overflow">
                    <a:lnL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DECRECIMIENTO DE 5%</a:t>
                      </a:r>
                    </a:p>
                  </a:txBody>
                  <a:tcPr anchor="b" horzOverflow="overflow">
                    <a:lnL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99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-5.670,49</a:t>
                      </a:r>
                    </a:p>
                  </a:txBody>
                  <a:tcPr anchor="b" horzOverflow="overflow">
                    <a:lnL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1%</a:t>
                      </a:r>
                    </a:p>
                  </a:txBody>
                  <a:tcPr anchor="b" horzOverflow="overflow">
                    <a:lnL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6798" name="Rectangle 238"/>
          <p:cNvSpPr>
            <a:spLocks noChangeArrowheads="1"/>
          </p:cNvSpPr>
          <p:nvPr/>
        </p:nvSpPr>
        <p:spPr bwMode="auto">
          <a:xfrm>
            <a:off x="0" y="2000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66800" name="Rectangle 240"/>
          <p:cNvSpPr>
            <a:spLocks noChangeArrowheads="1"/>
          </p:cNvSpPr>
          <p:nvPr/>
        </p:nvSpPr>
        <p:spPr bwMode="auto">
          <a:xfrm>
            <a:off x="0" y="2095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66801" name="WordArt 241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4105275" cy="1081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CC99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Benguiat Bk BT"/>
              </a:rPr>
              <a:t>Análisis de Sensibilidad </a:t>
            </a:r>
          </a:p>
          <a:p>
            <a:pPr algn="ctr"/>
            <a:r>
              <a:rPr lang="es-E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CC99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Benguiat Bk BT"/>
              </a:rPr>
              <a:t> (Ventas)</a:t>
            </a:r>
          </a:p>
        </p:txBody>
      </p:sp>
      <p:sp>
        <p:nvSpPr>
          <p:cNvPr id="66803" name="Rectangle 243"/>
          <p:cNvSpPr>
            <a:spLocks noChangeArrowheads="1"/>
          </p:cNvSpPr>
          <p:nvPr/>
        </p:nvSpPr>
        <p:spPr bwMode="auto">
          <a:xfrm>
            <a:off x="0" y="2166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66802" name="Object 242"/>
          <p:cNvGraphicFramePr>
            <a:graphicFrameLocks noChangeAspect="1"/>
          </p:cNvGraphicFramePr>
          <p:nvPr/>
        </p:nvGraphicFramePr>
        <p:xfrm>
          <a:off x="4949825" y="371475"/>
          <a:ext cx="4176713" cy="3090863"/>
        </p:xfrm>
        <a:graphic>
          <a:graphicData uri="http://schemas.openxmlformats.org/presentationml/2006/ole">
            <p:oleObj spid="_x0000_s66802" name="Gráfico" r:id="rId3" imgW="3314700" imgH="2524049" progId="Excel.Chart.8">
              <p:embed/>
            </p:oleObj>
          </a:graphicData>
        </a:graphic>
      </p:graphicFrame>
      <p:sp>
        <p:nvSpPr>
          <p:cNvPr id="66805" name="Rectangle 245"/>
          <p:cNvSpPr>
            <a:spLocks noChangeArrowheads="1"/>
          </p:cNvSpPr>
          <p:nvPr/>
        </p:nvSpPr>
        <p:spPr bwMode="auto">
          <a:xfrm>
            <a:off x="0" y="2133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66804" name="Object 244"/>
          <p:cNvGraphicFramePr>
            <a:graphicFrameLocks noChangeAspect="1"/>
          </p:cNvGraphicFramePr>
          <p:nvPr/>
        </p:nvGraphicFramePr>
        <p:xfrm>
          <a:off x="5003800" y="3716338"/>
          <a:ext cx="4140200" cy="3141662"/>
        </p:xfrm>
        <a:graphic>
          <a:graphicData uri="http://schemas.openxmlformats.org/presentationml/2006/ole">
            <p:oleObj spid="_x0000_s66804" name="Gráfico" r:id="rId4" imgW="3133649" imgH="2590800" progId="Excel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6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6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6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66802" grpId="0"/>
      <p:bldOleChart spid="66804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ChangeArrowheads="1"/>
          </p:cNvSpPr>
          <p:nvPr/>
        </p:nvSpPr>
        <p:spPr bwMode="auto">
          <a:xfrm>
            <a:off x="3170238" y="2570163"/>
            <a:ext cx="2633662" cy="0"/>
          </a:xfrm>
          <a:prstGeom prst="rect">
            <a:avLst/>
          </a:prstGeom>
          <a:solidFill>
            <a:srgbClr val="E6E6E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67717" name="Group 133"/>
          <p:cNvGraphicFramePr>
            <a:graphicFrameLocks noGrp="1"/>
          </p:cNvGraphicFramePr>
          <p:nvPr/>
        </p:nvGraphicFramePr>
        <p:xfrm>
          <a:off x="395288" y="2060575"/>
          <a:ext cx="4321175" cy="3084513"/>
        </p:xfrm>
        <a:graphic>
          <a:graphicData uri="http://schemas.openxmlformats.org/drawingml/2006/table">
            <a:tbl>
              <a:tblPr/>
              <a:tblGrid>
                <a:gridCol w="2016125"/>
                <a:gridCol w="1296987"/>
                <a:gridCol w="1008063"/>
              </a:tblGrid>
              <a:tr h="431800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ANALISIS DE SENSIBILIDAD</a:t>
                      </a:r>
                      <a:endParaRPr kumimoji="0" lang="es-EC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31788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CAMBIO EN COSTOS</a:t>
                      </a:r>
                      <a:endParaRPr kumimoji="0" lang="es-EC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571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C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VAN</a:t>
                      </a:r>
                      <a:endParaRPr kumimoji="0" lang="es-EC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TIR</a:t>
                      </a:r>
                      <a:endParaRPr kumimoji="0" lang="es-EC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1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INCREMENTO DE 5%</a:t>
                      </a:r>
                    </a:p>
                  </a:txBody>
                  <a:tcPr anchor="b" horzOverflow="overflow">
                    <a:lnL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$ 2.913,43</a:t>
                      </a:r>
                    </a:p>
                  </a:txBody>
                  <a:tcPr anchor="b" horzOverflow="overflow">
                    <a:lnL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26%</a:t>
                      </a:r>
                    </a:p>
                  </a:txBody>
                  <a:tcPr anchor="b" horzOverflow="overflow">
                    <a:lnL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3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SITUACION ACTUAL</a:t>
                      </a:r>
                    </a:p>
                  </a:txBody>
                  <a:tcPr anchor="b" horzOverflow="overflow">
                    <a:lnL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$ 6.576,03</a:t>
                      </a:r>
                    </a:p>
                  </a:txBody>
                  <a:tcPr anchor="b" horzOverflow="overflow">
                    <a:lnL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33%</a:t>
                      </a:r>
                    </a:p>
                  </a:txBody>
                  <a:tcPr anchor="b" horzOverflow="overflow">
                    <a:lnL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1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DECRECIMIENTO DE 5%</a:t>
                      </a:r>
                    </a:p>
                  </a:txBody>
                  <a:tcPr anchor="b" horzOverflow="overflow">
                    <a:lnL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$ 8.839,98</a:t>
                      </a:r>
                    </a:p>
                  </a:txBody>
                  <a:tcPr anchor="b" horzOverflow="overflow">
                    <a:lnL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37%</a:t>
                      </a:r>
                    </a:p>
                  </a:txBody>
                  <a:tcPr anchor="b" horzOverflow="overflow">
                    <a:lnL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7720" name="Rectangle 136"/>
          <p:cNvSpPr>
            <a:spLocks noChangeArrowheads="1"/>
          </p:cNvSpPr>
          <p:nvPr/>
        </p:nvSpPr>
        <p:spPr bwMode="auto">
          <a:xfrm>
            <a:off x="0" y="2133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67722" name="Rectangle 138"/>
          <p:cNvSpPr>
            <a:spLocks noChangeArrowheads="1"/>
          </p:cNvSpPr>
          <p:nvPr/>
        </p:nvSpPr>
        <p:spPr bwMode="auto">
          <a:xfrm>
            <a:off x="0" y="2166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67723" name="WordArt 139"/>
          <p:cNvSpPr>
            <a:spLocks noChangeArrowheads="1" noChangeShapeType="1" noTextEdit="1"/>
          </p:cNvSpPr>
          <p:nvPr/>
        </p:nvSpPr>
        <p:spPr bwMode="auto">
          <a:xfrm>
            <a:off x="468313" y="476250"/>
            <a:ext cx="4105275" cy="1081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CC99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Benguiat Bk BT"/>
              </a:rPr>
              <a:t>Análisis de Sensibilidad</a:t>
            </a:r>
          </a:p>
          <a:p>
            <a:pPr algn="ctr"/>
            <a:r>
              <a:rPr lang="es-E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CC99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Benguiat Bk BT"/>
              </a:rPr>
              <a:t>  (Costos)</a:t>
            </a:r>
          </a:p>
        </p:txBody>
      </p:sp>
      <p:sp>
        <p:nvSpPr>
          <p:cNvPr id="67725" name="Rectangle 141"/>
          <p:cNvSpPr>
            <a:spLocks noChangeArrowheads="1"/>
          </p:cNvSpPr>
          <p:nvPr/>
        </p:nvSpPr>
        <p:spPr bwMode="auto">
          <a:xfrm>
            <a:off x="0" y="2171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67724" name="Object 140"/>
          <p:cNvGraphicFramePr>
            <a:graphicFrameLocks noChangeAspect="1"/>
          </p:cNvGraphicFramePr>
          <p:nvPr/>
        </p:nvGraphicFramePr>
        <p:xfrm>
          <a:off x="-823913" y="-2384425"/>
          <a:ext cx="15941676" cy="8242300"/>
        </p:xfrm>
        <a:graphic>
          <a:graphicData uri="http://schemas.openxmlformats.org/presentationml/2006/ole">
            <p:oleObj spid="_x0000_s67724" name="Gráfico" r:id="rId3" imgW="3648075" imgH="2552700" progId="Excel.Chart.8">
              <p:embed/>
            </p:oleObj>
          </a:graphicData>
        </a:graphic>
      </p:graphicFrame>
      <p:sp>
        <p:nvSpPr>
          <p:cNvPr id="67727" name="Rectangle 143"/>
          <p:cNvSpPr>
            <a:spLocks noChangeArrowheads="1"/>
          </p:cNvSpPr>
          <p:nvPr/>
        </p:nvSpPr>
        <p:spPr bwMode="auto">
          <a:xfrm>
            <a:off x="0" y="2166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67726" name="Object 142"/>
          <p:cNvGraphicFramePr>
            <a:graphicFrameLocks noChangeAspect="1"/>
          </p:cNvGraphicFramePr>
          <p:nvPr/>
        </p:nvGraphicFramePr>
        <p:xfrm>
          <a:off x="5264150" y="3368675"/>
          <a:ext cx="3832225" cy="3216275"/>
        </p:xfrm>
        <a:graphic>
          <a:graphicData uri="http://schemas.openxmlformats.org/presentationml/2006/ole">
            <p:oleObj spid="_x0000_s67726" name="Gráfico" r:id="rId4" imgW="3552825" imgH="2562225" progId="Excel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77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7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7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67724" grpId="0"/>
      <p:bldOleChart spid="67726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ChangeArrowheads="1"/>
          </p:cNvSpPr>
          <p:nvPr/>
        </p:nvSpPr>
        <p:spPr bwMode="auto">
          <a:xfrm>
            <a:off x="3170238" y="2570163"/>
            <a:ext cx="2633662" cy="0"/>
          </a:xfrm>
          <a:prstGeom prst="rect">
            <a:avLst/>
          </a:prstGeom>
          <a:solidFill>
            <a:srgbClr val="E6E6E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98333" name="Rectangle 29"/>
          <p:cNvSpPr>
            <a:spLocks noChangeArrowheads="1"/>
          </p:cNvSpPr>
          <p:nvPr/>
        </p:nvSpPr>
        <p:spPr bwMode="auto">
          <a:xfrm>
            <a:off x="0" y="2133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98334" name="Rectangle 30"/>
          <p:cNvSpPr>
            <a:spLocks noChangeArrowheads="1"/>
          </p:cNvSpPr>
          <p:nvPr/>
        </p:nvSpPr>
        <p:spPr bwMode="auto">
          <a:xfrm>
            <a:off x="0" y="2166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98336" name="Rectangle 32"/>
          <p:cNvSpPr>
            <a:spLocks noChangeArrowheads="1"/>
          </p:cNvSpPr>
          <p:nvPr/>
        </p:nvSpPr>
        <p:spPr bwMode="auto">
          <a:xfrm>
            <a:off x="0" y="2171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98338" name="Rectangle 34"/>
          <p:cNvSpPr>
            <a:spLocks noChangeArrowheads="1"/>
          </p:cNvSpPr>
          <p:nvPr/>
        </p:nvSpPr>
        <p:spPr bwMode="auto">
          <a:xfrm>
            <a:off x="0" y="2166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endParaRPr lang="es-ES"/>
          </a:p>
        </p:txBody>
      </p:sp>
      <p:sp>
        <p:nvSpPr>
          <p:cNvPr id="98340" name="WordArt 36"/>
          <p:cNvSpPr>
            <a:spLocks noChangeArrowheads="1" noChangeShapeType="1" noTextEdit="1"/>
          </p:cNvSpPr>
          <p:nvPr/>
        </p:nvSpPr>
        <p:spPr bwMode="auto">
          <a:xfrm>
            <a:off x="971550" y="404813"/>
            <a:ext cx="7632700" cy="10810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CC99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Benguiat Bk BT"/>
              </a:rPr>
              <a:t>Conclusiones y Recomendaciones</a:t>
            </a:r>
          </a:p>
        </p:txBody>
      </p:sp>
      <p:sp>
        <p:nvSpPr>
          <p:cNvPr id="98343" name="Text Box 39"/>
          <p:cNvSpPr txBox="1">
            <a:spLocks noChangeArrowheads="1"/>
          </p:cNvSpPr>
          <p:nvPr/>
        </p:nvSpPr>
        <p:spPr bwMode="auto">
          <a:xfrm>
            <a:off x="1816100" y="2586038"/>
            <a:ext cx="3835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98344" name="Text Box 40"/>
          <p:cNvSpPr txBox="1">
            <a:spLocks noChangeArrowheads="1"/>
          </p:cNvSpPr>
          <p:nvPr/>
        </p:nvSpPr>
        <p:spPr bwMode="auto">
          <a:xfrm>
            <a:off x="1042988" y="1773238"/>
            <a:ext cx="7705725" cy="452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Symbol" pitchFamily="18" charset="2"/>
              <a:buBlip>
                <a:blip r:embed="rId2"/>
              </a:buBlip>
            </a:pPr>
            <a:r>
              <a:rPr lang="es-ES" sz="2400">
                <a:solidFill>
                  <a:srgbClr val="FFFFCC"/>
                </a:solidFill>
              </a:rPr>
              <a:t>La aceptación del waffle en el mercado guayaquileño es   del 93%.</a:t>
            </a:r>
          </a:p>
          <a:p>
            <a:pPr marL="342900" indent="-342900" algn="just">
              <a:spcBef>
                <a:spcPct val="50000"/>
              </a:spcBef>
              <a:buFont typeface="Symbol" pitchFamily="18" charset="2"/>
              <a:buBlip>
                <a:blip r:embed="rId2"/>
              </a:buBlip>
            </a:pPr>
            <a:r>
              <a:rPr lang="es-ES" sz="2400">
                <a:solidFill>
                  <a:srgbClr val="FFFFCC"/>
                </a:solidFill>
              </a:rPr>
              <a:t>El precio al cual se puede comercializar el waffle es en promedio de 1.47 USD.</a:t>
            </a:r>
          </a:p>
          <a:p>
            <a:pPr marL="342900" indent="-342900" algn="just">
              <a:spcBef>
                <a:spcPct val="50000"/>
              </a:spcBef>
              <a:buFont typeface="Symbol" pitchFamily="18" charset="2"/>
              <a:buBlip>
                <a:blip r:embed="rId2"/>
              </a:buBlip>
            </a:pPr>
            <a:r>
              <a:rPr lang="es-ES" sz="2400">
                <a:solidFill>
                  <a:srgbClr val="FFFFCC"/>
                </a:solidFill>
              </a:rPr>
              <a:t>Incrementar el número de puntos de ventas, en su defecto patrocinar franquicias.</a:t>
            </a:r>
          </a:p>
          <a:p>
            <a:pPr marL="342900" indent="-342900" algn="just">
              <a:spcBef>
                <a:spcPct val="50000"/>
              </a:spcBef>
              <a:buFont typeface="Symbol" pitchFamily="18" charset="2"/>
              <a:buBlip>
                <a:blip r:embed="rId2"/>
              </a:buBlip>
            </a:pPr>
            <a:r>
              <a:rPr lang="es-ES" sz="2400">
                <a:solidFill>
                  <a:srgbClr val="FFFFCC"/>
                </a:solidFill>
              </a:rPr>
              <a:t>Realizar promociones en base al producto con mayor aceptación.</a:t>
            </a:r>
          </a:p>
          <a:p>
            <a:pPr marL="342900" indent="-342900" algn="just">
              <a:spcBef>
                <a:spcPct val="50000"/>
              </a:spcBef>
              <a:buFont typeface="Symbol" pitchFamily="18" charset="2"/>
              <a:buBlip>
                <a:blip r:embed="rId2"/>
              </a:buBlip>
            </a:pPr>
            <a:r>
              <a:rPr lang="es-ES" sz="2400">
                <a:solidFill>
                  <a:srgbClr val="FFFFCC"/>
                </a:solidFill>
              </a:rPr>
              <a:t>Tener presente la creación de nuevos productos.</a:t>
            </a:r>
          </a:p>
          <a:p>
            <a:pPr marL="342900" indent="-342900" algn="just">
              <a:spcBef>
                <a:spcPct val="50000"/>
              </a:spcBef>
              <a:buFont typeface="Symbol" pitchFamily="18" charset="2"/>
              <a:buBlip>
                <a:blip r:embed="rId2"/>
              </a:buBlip>
            </a:pP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ChangeArrowheads="1"/>
          </p:cNvSpPr>
          <p:nvPr/>
        </p:nvSpPr>
        <p:spPr bwMode="auto">
          <a:xfrm>
            <a:off x="3170238" y="2570163"/>
            <a:ext cx="2633662" cy="0"/>
          </a:xfrm>
          <a:prstGeom prst="rect">
            <a:avLst/>
          </a:prstGeom>
          <a:solidFill>
            <a:srgbClr val="E6E6E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99331" name="Rectangle 3"/>
          <p:cNvSpPr>
            <a:spLocks noChangeArrowheads="1"/>
          </p:cNvSpPr>
          <p:nvPr/>
        </p:nvSpPr>
        <p:spPr bwMode="auto">
          <a:xfrm>
            <a:off x="0" y="2133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99332" name="Rectangle 4"/>
          <p:cNvSpPr>
            <a:spLocks noChangeArrowheads="1"/>
          </p:cNvSpPr>
          <p:nvPr/>
        </p:nvSpPr>
        <p:spPr bwMode="auto">
          <a:xfrm>
            <a:off x="0" y="2166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99333" name="Rectangle 5"/>
          <p:cNvSpPr>
            <a:spLocks noChangeArrowheads="1"/>
          </p:cNvSpPr>
          <p:nvPr/>
        </p:nvSpPr>
        <p:spPr bwMode="auto">
          <a:xfrm>
            <a:off x="0" y="2171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99334" name="Rectangle 6"/>
          <p:cNvSpPr>
            <a:spLocks noChangeArrowheads="1"/>
          </p:cNvSpPr>
          <p:nvPr/>
        </p:nvSpPr>
        <p:spPr bwMode="auto">
          <a:xfrm>
            <a:off x="0" y="2166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endParaRPr lang="es-ES"/>
          </a:p>
        </p:txBody>
      </p:sp>
      <p:sp>
        <p:nvSpPr>
          <p:cNvPr id="99335" name="WordArt 7"/>
          <p:cNvSpPr>
            <a:spLocks noChangeArrowheads="1" noChangeShapeType="1" noTextEdit="1"/>
          </p:cNvSpPr>
          <p:nvPr/>
        </p:nvSpPr>
        <p:spPr bwMode="auto">
          <a:xfrm>
            <a:off x="971550" y="404813"/>
            <a:ext cx="7632700" cy="10810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CC99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Benguiat Bk BT"/>
              </a:rPr>
              <a:t>Conclusiones y Recomendaciones</a:t>
            </a:r>
          </a:p>
        </p:txBody>
      </p:sp>
      <p:sp>
        <p:nvSpPr>
          <p:cNvPr id="99336" name="Text Box 8"/>
          <p:cNvSpPr txBox="1">
            <a:spLocks noChangeArrowheads="1"/>
          </p:cNvSpPr>
          <p:nvPr/>
        </p:nvSpPr>
        <p:spPr bwMode="auto">
          <a:xfrm>
            <a:off x="1816100" y="2586038"/>
            <a:ext cx="3835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99337" name="Text Box 9"/>
          <p:cNvSpPr txBox="1">
            <a:spLocks noChangeArrowheads="1"/>
          </p:cNvSpPr>
          <p:nvPr/>
        </p:nvSpPr>
        <p:spPr bwMode="auto">
          <a:xfrm>
            <a:off x="1042988" y="1773238"/>
            <a:ext cx="7705725" cy="86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  <a:buFont typeface="Symbol" pitchFamily="18" charset="2"/>
              <a:buNone/>
            </a:pPr>
            <a:endParaRPr lang="es-ES" sz="2400">
              <a:solidFill>
                <a:srgbClr val="FFFFCC"/>
              </a:solidFill>
            </a:endParaRPr>
          </a:p>
          <a:p>
            <a:pPr algn="just">
              <a:spcBef>
                <a:spcPct val="50000"/>
              </a:spcBef>
              <a:buFont typeface="Symbol" pitchFamily="18" charset="2"/>
              <a:buNone/>
            </a:pPr>
            <a:endParaRPr lang="es-ES"/>
          </a:p>
        </p:txBody>
      </p:sp>
      <p:sp>
        <p:nvSpPr>
          <p:cNvPr id="99339" name="Text Box 11"/>
          <p:cNvSpPr txBox="1">
            <a:spLocks noChangeArrowheads="1"/>
          </p:cNvSpPr>
          <p:nvPr/>
        </p:nvSpPr>
        <p:spPr bwMode="auto">
          <a:xfrm>
            <a:off x="1547813" y="1989138"/>
            <a:ext cx="5975350" cy="447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Symbol" pitchFamily="18" charset="2"/>
              <a:buBlip>
                <a:blip r:embed="rId2"/>
              </a:buBlip>
            </a:pPr>
            <a:r>
              <a:rPr lang="es-ES" sz="2400">
                <a:solidFill>
                  <a:srgbClr val="FFFFCC"/>
                </a:solidFill>
              </a:rPr>
              <a:t>El proyecto contempla soportar una demanda del 70% adicional.</a:t>
            </a:r>
          </a:p>
          <a:p>
            <a:pPr marL="342900" indent="-342900" algn="just">
              <a:spcBef>
                <a:spcPct val="50000"/>
              </a:spcBef>
              <a:buFont typeface="Symbol" pitchFamily="18" charset="2"/>
              <a:buBlip>
                <a:blip r:embed="rId2"/>
              </a:buBlip>
            </a:pPr>
            <a:r>
              <a:rPr lang="es-ES" sz="2400">
                <a:solidFill>
                  <a:srgbClr val="FFFFCC"/>
                </a:solidFill>
              </a:rPr>
              <a:t>El proyecto económicamente es viable, ya que cuenta con un VAN de $ 6.576,03, con una TIR de 33%.</a:t>
            </a:r>
          </a:p>
          <a:p>
            <a:pPr marL="342900" indent="-342900" algn="just">
              <a:spcBef>
                <a:spcPct val="50000"/>
              </a:spcBef>
              <a:buFont typeface="Symbol" pitchFamily="18" charset="2"/>
              <a:buBlip>
                <a:blip r:embed="rId2"/>
              </a:buBlip>
            </a:pPr>
            <a:r>
              <a:rPr lang="es-ES" sz="2400">
                <a:solidFill>
                  <a:srgbClr val="FFFFCC"/>
                </a:solidFill>
              </a:rPr>
              <a:t>El proyecto es muy sensible ante un cambio  las ventas.</a:t>
            </a:r>
          </a:p>
          <a:p>
            <a:pPr marL="342900" indent="-342900" algn="just">
              <a:spcBef>
                <a:spcPct val="50000"/>
              </a:spcBef>
              <a:buFont typeface="Symbol" pitchFamily="18" charset="2"/>
              <a:buBlip>
                <a:blip r:embed="rId2"/>
              </a:buBlip>
            </a:pPr>
            <a:r>
              <a:rPr lang="es-ES" sz="2400">
                <a:solidFill>
                  <a:srgbClr val="FFFFCC"/>
                </a:solidFill>
              </a:rPr>
              <a:t>La tasa interna de retorno depende del nivel de riesgo que el inversionista quiera asumir. </a:t>
            </a:r>
          </a:p>
          <a:p>
            <a:pPr marL="342900" indent="-342900" algn="just">
              <a:spcBef>
                <a:spcPct val="50000"/>
              </a:spcBef>
              <a:buFont typeface="Symbol" pitchFamily="18" charset="2"/>
              <a:buBlip>
                <a:blip r:embed="rId2"/>
              </a:buBlip>
            </a:pPr>
            <a:endParaRPr lang="es-ES" sz="2400">
              <a:solidFill>
                <a:srgbClr val="FFFF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9" name="Text Box 7"/>
          <p:cNvSpPr txBox="1">
            <a:spLocks noChangeArrowheads="1"/>
          </p:cNvSpPr>
          <p:nvPr/>
        </p:nvSpPr>
        <p:spPr bwMode="auto">
          <a:xfrm>
            <a:off x="0" y="917575"/>
            <a:ext cx="9144000" cy="594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_tradnl" sz="3200" u="sng">
                <a:solidFill>
                  <a:srgbClr val="FFFFCC"/>
                </a:solidFill>
              </a:rPr>
              <a:t>Sabor</a:t>
            </a:r>
            <a:endParaRPr lang="es-ES_tradnl" sz="3200">
              <a:solidFill>
                <a:srgbClr val="FFFFCC"/>
              </a:solidFill>
            </a:endParaRPr>
          </a:p>
          <a:p>
            <a:pPr algn="ctr"/>
            <a:r>
              <a:rPr lang="es-ES_tradnl" sz="2800">
                <a:solidFill>
                  <a:srgbClr val="FFFFCC"/>
                </a:solidFill>
              </a:rPr>
              <a:t>¿Qué opinas sobre el sabor del producto?</a:t>
            </a:r>
          </a:p>
          <a:p>
            <a:pPr algn="ctr"/>
            <a:r>
              <a:rPr lang="es-ES_tradnl" sz="2400">
                <a:solidFill>
                  <a:srgbClr val="FFFFCC"/>
                </a:solidFill>
              </a:rPr>
              <a:t>60% Muy bueno</a:t>
            </a:r>
          </a:p>
          <a:p>
            <a:pPr algn="ctr"/>
            <a:r>
              <a:rPr lang="es-ES_tradnl" sz="2400">
                <a:solidFill>
                  <a:srgbClr val="FFFFCC"/>
                </a:solidFill>
              </a:rPr>
              <a:t>40% Bueno</a:t>
            </a:r>
          </a:p>
          <a:p>
            <a:pPr algn="ctr"/>
            <a:endParaRPr lang="es-ES_tradnl" sz="2400">
              <a:solidFill>
                <a:srgbClr val="FFFFCC"/>
              </a:solidFill>
            </a:endParaRPr>
          </a:p>
          <a:p>
            <a:pPr algn="ctr"/>
            <a:r>
              <a:rPr lang="es-ES_tradnl" sz="2800">
                <a:solidFill>
                  <a:srgbClr val="FFFFCC"/>
                </a:solidFill>
              </a:rPr>
              <a:t>¿Qué ingredientes le agregarías?</a:t>
            </a:r>
          </a:p>
          <a:p>
            <a:r>
              <a:rPr lang="es-ES_tradnl" sz="3200">
                <a:solidFill>
                  <a:srgbClr val="FFFFCC"/>
                </a:solidFill>
              </a:rPr>
              <a:t>		</a:t>
            </a:r>
            <a:r>
              <a:rPr lang="es-ES_tradnl" sz="2400">
                <a:solidFill>
                  <a:srgbClr val="FFFFCC"/>
                </a:solidFill>
              </a:rPr>
              <a:t>miel, fruta, canela en polvo, crema, gelatina,</a:t>
            </a:r>
          </a:p>
          <a:p>
            <a:r>
              <a:rPr lang="es-ES_tradnl" sz="2400">
                <a:solidFill>
                  <a:srgbClr val="FFFFCC"/>
                </a:solidFill>
              </a:rPr>
              <a:t>                        leche condensada, helados.</a:t>
            </a:r>
          </a:p>
          <a:p>
            <a:r>
              <a:rPr lang="es-ES_tradnl" sz="2400">
                <a:solidFill>
                  <a:srgbClr val="FFFFCC"/>
                </a:solidFill>
              </a:rPr>
              <a:t>  </a:t>
            </a:r>
          </a:p>
          <a:p>
            <a:pPr algn="ctr"/>
            <a:r>
              <a:rPr lang="es-ES_tradnl" sz="2800">
                <a:solidFill>
                  <a:srgbClr val="FFFFCC"/>
                </a:solidFill>
              </a:rPr>
              <a:t>¿Con que lo acompañarías? </a:t>
            </a:r>
          </a:p>
          <a:p>
            <a:r>
              <a:rPr lang="es-ES_tradnl" sz="3200">
                <a:solidFill>
                  <a:srgbClr val="FFFFCC"/>
                </a:solidFill>
              </a:rPr>
              <a:t>		</a:t>
            </a:r>
            <a:r>
              <a:rPr lang="es-ES_tradnl" sz="2400">
                <a:solidFill>
                  <a:srgbClr val="FFFFCC"/>
                </a:solidFill>
              </a:rPr>
              <a:t>jugo, leche, café, agua, gaseosa, yogurt, chocolate.</a:t>
            </a:r>
          </a:p>
          <a:p>
            <a:endParaRPr lang="es-ES_tradnl" sz="2400">
              <a:solidFill>
                <a:srgbClr val="FFFFCC"/>
              </a:solidFill>
            </a:endParaRPr>
          </a:p>
          <a:p>
            <a:endParaRPr lang="es-ES_tradnl" sz="800">
              <a:solidFill>
                <a:srgbClr val="FFFFCC"/>
              </a:solidFill>
            </a:endParaRPr>
          </a:p>
          <a:p>
            <a:pPr algn="ctr"/>
            <a:r>
              <a:rPr lang="es-ES_tradnl" sz="2800" u="sng">
                <a:solidFill>
                  <a:srgbClr val="FFFFCC"/>
                </a:solidFill>
              </a:rPr>
              <a:t>Presentación</a:t>
            </a:r>
          </a:p>
          <a:p>
            <a:r>
              <a:rPr lang="es-ES_tradnl" sz="2400">
                <a:solidFill>
                  <a:srgbClr val="FFFFCC"/>
                </a:solidFill>
              </a:rPr>
              <a:t>¿Qué presentación te gustaría que tenga el producto? Llamativa</a:t>
            </a:r>
          </a:p>
        </p:txBody>
      </p:sp>
      <p:sp>
        <p:nvSpPr>
          <p:cNvPr id="100360" name="Rectangle 8"/>
          <p:cNvSpPr>
            <a:spLocks noChangeArrowheads="1"/>
          </p:cNvSpPr>
          <p:nvPr/>
        </p:nvSpPr>
        <p:spPr bwMode="auto">
          <a:xfrm>
            <a:off x="900113" y="188913"/>
            <a:ext cx="6985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" sz="2800">
                <a:solidFill>
                  <a:srgbClr val="FFFFCC"/>
                </a:solidFill>
              </a:rPr>
              <a:t>FOCUS GRUOP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0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003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003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003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1003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1003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1003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003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0035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10035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5" dur="500"/>
                                        <p:tgtEl>
                                          <p:spTgt spid="10035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8" dur="500"/>
                                        <p:tgtEl>
                                          <p:spTgt spid="10035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36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Text Box 2"/>
          <p:cNvSpPr txBox="1">
            <a:spLocks noChangeArrowheads="1"/>
          </p:cNvSpPr>
          <p:nvPr/>
        </p:nvSpPr>
        <p:spPr bwMode="auto">
          <a:xfrm>
            <a:off x="2195513" y="404813"/>
            <a:ext cx="50419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800" b="1">
                <a:solidFill>
                  <a:srgbClr val="FFFFCC"/>
                </a:solidFill>
              </a:rPr>
              <a:t>FOCUS GRUOP</a:t>
            </a:r>
          </a:p>
        </p:txBody>
      </p:sp>
      <p:sp>
        <p:nvSpPr>
          <p:cNvPr id="101379" name="Text Box 3"/>
          <p:cNvSpPr txBox="1">
            <a:spLocks noChangeArrowheads="1"/>
          </p:cNvSpPr>
          <p:nvPr/>
        </p:nvSpPr>
        <p:spPr bwMode="auto">
          <a:xfrm>
            <a:off x="323850" y="908050"/>
            <a:ext cx="8497888" cy="6119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_tradnl" sz="2800" u="sng">
                <a:solidFill>
                  <a:srgbClr val="FFFFCC"/>
                </a:solidFill>
              </a:rPr>
              <a:t>Aroma</a:t>
            </a:r>
            <a:endParaRPr lang="es-ES" sz="2800" u="sng">
              <a:solidFill>
                <a:srgbClr val="FFFFCC"/>
              </a:solidFill>
            </a:endParaRPr>
          </a:p>
          <a:p>
            <a:pPr algn="ctr"/>
            <a:r>
              <a:rPr lang="es-ES_tradnl" sz="2400">
                <a:solidFill>
                  <a:srgbClr val="FFFFCC"/>
                </a:solidFill>
              </a:rPr>
              <a:t>¿Cómo calificarías el aroma que percibiste del producto? </a:t>
            </a:r>
          </a:p>
          <a:p>
            <a:pPr algn="ctr"/>
            <a:r>
              <a:rPr lang="es-ES_tradnl" sz="2400">
                <a:solidFill>
                  <a:srgbClr val="FFFFCC"/>
                </a:solidFill>
              </a:rPr>
              <a:t>70 % Rico ; 30 % Bueno</a:t>
            </a:r>
          </a:p>
          <a:p>
            <a:pPr algn="ctr"/>
            <a:r>
              <a:rPr lang="es-ES_tradnl" sz="2400">
                <a:solidFill>
                  <a:srgbClr val="FFFFCC"/>
                </a:solidFill>
              </a:rPr>
              <a:t> </a:t>
            </a:r>
            <a:r>
              <a:rPr lang="es-ES_tradnl" sz="2800" u="sng">
                <a:solidFill>
                  <a:srgbClr val="FFFFCC"/>
                </a:solidFill>
              </a:rPr>
              <a:t>Precio</a:t>
            </a:r>
          </a:p>
          <a:p>
            <a:pPr algn="ctr"/>
            <a:r>
              <a:rPr lang="es-ES_tradnl" sz="2400">
                <a:solidFill>
                  <a:srgbClr val="FFFFCC"/>
                </a:solidFill>
              </a:rPr>
              <a:t>Cuánto crees que debería costar este producto?</a:t>
            </a:r>
            <a:endParaRPr lang="es-ES" sz="2400">
              <a:solidFill>
                <a:srgbClr val="FFFFCC"/>
              </a:solidFill>
            </a:endParaRPr>
          </a:p>
          <a:p>
            <a:pPr algn="ctr"/>
            <a:r>
              <a:rPr lang="es-ES_tradnl" sz="2400">
                <a:solidFill>
                  <a:srgbClr val="FFFFCC"/>
                </a:solidFill>
              </a:rPr>
              <a:t>40% entre $1.00 y $1.50</a:t>
            </a:r>
          </a:p>
          <a:p>
            <a:pPr algn="ctr"/>
            <a:r>
              <a:rPr lang="es-ES_tradnl" sz="2400">
                <a:solidFill>
                  <a:srgbClr val="FFFFCC"/>
                </a:solidFill>
              </a:rPr>
              <a:t>50% entre $1.50 y $2.00</a:t>
            </a:r>
          </a:p>
          <a:p>
            <a:pPr algn="ctr"/>
            <a:r>
              <a:rPr lang="es-ES_tradnl" sz="2400">
                <a:solidFill>
                  <a:srgbClr val="FFFFCC"/>
                </a:solidFill>
              </a:rPr>
              <a:t>10% entre $2.00 y $3.00.</a:t>
            </a:r>
          </a:p>
          <a:p>
            <a:pPr algn="ctr"/>
            <a:r>
              <a:rPr lang="es-ES_tradnl" sz="2800" u="sng">
                <a:solidFill>
                  <a:srgbClr val="FFFFCC"/>
                </a:solidFill>
              </a:rPr>
              <a:t>Otros</a:t>
            </a:r>
          </a:p>
          <a:p>
            <a:pPr algn="ctr"/>
            <a:r>
              <a:rPr lang="es-ES_tradnl" sz="2400">
                <a:solidFill>
                  <a:srgbClr val="FFFFCC"/>
                </a:solidFill>
              </a:rPr>
              <a:t>¿Has probado algo similar en algún otro lugar, en donde? </a:t>
            </a:r>
          </a:p>
          <a:p>
            <a:pPr algn="ctr"/>
            <a:r>
              <a:rPr lang="es-ES_tradnl" sz="2400">
                <a:solidFill>
                  <a:srgbClr val="FFFFCC"/>
                </a:solidFill>
              </a:rPr>
              <a:t>	80% no ; 20% si en el extranjero.</a:t>
            </a:r>
          </a:p>
          <a:p>
            <a:pPr algn="ctr"/>
            <a:r>
              <a:rPr lang="es-ES_tradnl" sz="2400">
                <a:solidFill>
                  <a:srgbClr val="FFFFCC"/>
                </a:solidFill>
              </a:rPr>
              <a:t>¿Cómo llamarías a lo que degustaste? </a:t>
            </a:r>
          </a:p>
          <a:p>
            <a:pPr algn="ctr"/>
            <a:r>
              <a:rPr lang="es-ES_tradnl" sz="2400">
                <a:solidFill>
                  <a:srgbClr val="FFFFCC"/>
                </a:solidFill>
              </a:rPr>
              <a:t>20% lo llamaría waffle</a:t>
            </a:r>
          </a:p>
          <a:p>
            <a:pPr algn="ctr"/>
            <a:r>
              <a:rPr lang="es-ES_tradnl" sz="2400">
                <a:solidFill>
                  <a:srgbClr val="FFFFCC"/>
                </a:solidFill>
              </a:rPr>
              <a:t>40% lo llamaría pancake o tarta</a:t>
            </a:r>
          </a:p>
          <a:p>
            <a:pPr algn="ctr"/>
            <a:r>
              <a:rPr lang="es-ES_tradnl" sz="2400">
                <a:solidFill>
                  <a:srgbClr val="FFFFCC"/>
                </a:solidFill>
              </a:rPr>
              <a:t>40% no respondió</a:t>
            </a:r>
          </a:p>
          <a:p>
            <a:pPr algn="ctr"/>
            <a:endParaRPr lang="es-ES" sz="2400">
              <a:solidFill>
                <a:srgbClr val="FFFFCC"/>
              </a:solidFill>
            </a:endParaRPr>
          </a:p>
        </p:txBody>
      </p:sp>
      <p:sp>
        <p:nvSpPr>
          <p:cNvPr id="101380" name="AutoShape 4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250825" y="6381750"/>
            <a:ext cx="323850" cy="188913"/>
          </a:xfrm>
          <a:prstGeom prst="leftArrow">
            <a:avLst>
              <a:gd name="adj1" fmla="val 50000"/>
              <a:gd name="adj2" fmla="val 42857"/>
            </a:avLst>
          </a:prstGeom>
          <a:solidFill>
            <a:srgbClr val="FFFFCC"/>
          </a:solidFill>
          <a:ln w="57150">
            <a:solidFill>
              <a:srgbClr val="FFFF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13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01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01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01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01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101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1013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013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1013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1013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5" dur="500"/>
                                        <p:tgtEl>
                                          <p:spTgt spid="10137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8" dur="500"/>
                                        <p:tgtEl>
                                          <p:spTgt spid="10137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3" dur="500"/>
                                        <p:tgtEl>
                                          <p:spTgt spid="10137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6" dur="500"/>
                                        <p:tgtEl>
                                          <p:spTgt spid="10137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1" dur="500"/>
                                        <p:tgtEl>
                                          <p:spTgt spid="10137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4" dur="500"/>
                                        <p:tgtEl>
                                          <p:spTgt spid="10137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Text Box 2"/>
          <p:cNvSpPr txBox="1">
            <a:spLocks noChangeArrowheads="1"/>
          </p:cNvSpPr>
          <p:nvPr/>
        </p:nvSpPr>
        <p:spPr bwMode="auto">
          <a:xfrm>
            <a:off x="611188" y="1484313"/>
            <a:ext cx="7345362" cy="429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 sz="800" b="1" u="sng">
              <a:solidFill>
                <a:srgbClr val="663300"/>
              </a:solidFill>
              <a:latin typeface="CopprplGoth Bd BT" pitchFamily="34" charset="0"/>
            </a:endParaRPr>
          </a:p>
          <a:p>
            <a:pPr algn="ctr"/>
            <a:r>
              <a:rPr lang="es-ES" sz="2800">
                <a:solidFill>
                  <a:srgbClr val="FFFFCC"/>
                </a:solidFill>
              </a:rPr>
              <a:t>OBSERVACIÓN DIRECTA</a:t>
            </a:r>
          </a:p>
          <a:p>
            <a:pPr algn="ctr"/>
            <a:endParaRPr lang="es-ES" sz="2800">
              <a:solidFill>
                <a:srgbClr val="FFFFCC"/>
              </a:solidFill>
            </a:endParaRPr>
          </a:p>
          <a:p>
            <a:pPr algn="ctr"/>
            <a:endParaRPr lang="es-ES" sz="2800">
              <a:solidFill>
                <a:srgbClr val="FFFFCC"/>
              </a:solidFill>
            </a:endParaRPr>
          </a:p>
          <a:p>
            <a:pPr>
              <a:buFontTx/>
              <a:buBlip>
                <a:blip r:embed="rId2"/>
              </a:buBlip>
            </a:pPr>
            <a:r>
              <a:rPr lang="es-ES" sz="3200">
                <a:solidFill>
                  <a:srgbClr val="FFFFCC"/>
                </a:solidFill>
              </a:rPr>
              <a:t>  Dunkin’ Donuts </a:t>
            </a:r>
          </a:p>
          <a:p>
            <a:endParaRPr lang="es-ES" sz="1400">
              <a:solidFill>
                <a:srgbClr val="FFFFCC"/>
              </a:solidFill>
            </a:endParaRPr>
          </a:p>
          <a:p>
            <a:pPr>
              <a:buFontTx/>
              <a:buBlip>
                <a:blip r:embed="rId2"/>
              </a:buBlip>
            </a:pPr>
            <a:r>
              <a:rPr lang="es-ES" sz="3200">
                <a:solidFill>
                  <a:srgbClr val="FFFFCC"/>
                </a:solidFill>
              </a:rPr>
              <a:t> Churrín Churrón</a:t>
            </a:r>
          </a:p>
          <a:p>
            <a:pPr>
              <a:buFontTx/>
              <a:buBlip>
                <a:blip r:embed="rId2"/>
              </a:buBlip>
            </a:pPr>
            <a:endParaRPr lang="es-ES" sz="1200">
              <a:solidFill>
                <a:srgbClr val="FFFFCC"/>
              </a:solidFill>
            </a:endParaRPr>
          </a:p>
          <a:p>
            <a:pPr>
              <a:buFontTx/>
              <a:buBlip>
                <a:blip r:embed="rId2"/>
              </a:buBlip>
            </a:pPr>
            <a:r>
              <a:rPr lang="es-ES" sz="3200">
                <a:solidFill>
                  <a:srgbClr val="FFFFCC"/>
                </a:solidFill>
              </a:rPr>
              <a:t> Paty Crepes</a:t>
            </a:r>
          </a:p>
          <a:p>
            <a:endParaRPr lang="es-ES" sz="1400">
              <a:solidFill>
                <a:srgbClr val="FFFFCC"/>
              </a:solidFill>
            </a:endParaRPr>
          </a:p>
          <a:p>
            <a:pPr>
              <a:buFontTx/>
              <a:buBlip>
                <a:blip r:embed="rId2"/>
              </a:buBlip>
            </a:pPr>
            <a:r>
              <a:rPr lang="es-ES" sz="3200">
                <a:solidFill>
                  <a:srgbClr val="FFFFCC"/>
                </a:solidFill>
              </a:rPr>
              <a:t> Crepes &amp; Waffles</a:t>
            </a:r>
          </a:p>
          <a:p>
            <a:pPr>
              <a:buFontTx/>
              <a:buBlip>
                <a:blip r:embed="rId2"/>
              </a:buBlip>
            </a:pPr>
            <a:endParaRPr lang="es-ES" sz="1600">
              <a:solidFill>
                <a:srgbClr val="FFFFCC"/>
              </a:solidFill>
            </a:endParaRPr>
          </a:p>
        </p:txBody>
      </p:sp>
      <p:sp>
        <p:nvSpPr>
          <p:cNvPr id="90116" name="WordArt 4"/>
          <p:cNvSpPr>
            <a:spLocks noChangeArrowheads="1" noChangeShapeType="1" noTextEdit="1"/>
          </p:cNvSpPr>
          <p:nvPr/>
        </p:nvSpPr>
        <p:spPr bwMode="auto">
          <a:xfrm>
            <a:off x="1116013" y="333375"/>
            <a:ext cx="6624637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CC99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Benguiat Bk BT"/>
              </a:rPr>
              <a:t>Diseño de la Investigación </a:t>
            </a:r>
          </a:p>
        </p:txBody>
      </p:sp>
      <p:sp>
        <p:nvSpPr>
          <p:cNvPr id="90118" name="AutoShape 6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250825" y="6381750"/>
            <a:ext cx="323850" cy="188913"/>
          </a:xfrm>
          <a:prstGeom prst="leftArrow">
            <a:avLst>
              <a:gd name="adj1" fmla="val 50000"/>
              <a:gd name="adj2" fmla="val 42857"/>
            </a:avLst>
          </a:prstGeom>
          <a:solidFill>
            <a:srgbClr val="FFFFCC"/>
          </a:solidFill>
          <a:ln w="57150">
            <a:solidFill>
              <a:srgbClr val="FFFF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468313" y="1268413"/>
            <a:ext cx="8280400" cy="507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endParaRPr lang="es-ES" sz="700" b="1" u="sng">
              <a:solidFill>
                <a:srgbClr val="663300"/>
              </a:solidFill>
              <a:latin typeface="CopprplGoth Bd BT" pitchFamily="34" charset="0"/>
            </a:endParaRPr>
          </a:p>
          <a:p>
            <a:pPr marL="342900" indent="-342900" algn="just"/>
            <a:r>
              <a:rPr lang="es-ES_tradnl" sz="2000" u="sng">
                <a:solidFill>
                  <a:srgbClr val="FFFFCC"/>
                </a:solidFill>
              </a:rPr>
              <a:t>Primera Hipótesis:</a:t>
            </a:r>
            <a:r>
              <a:rPr lang="es-ES_tradnl" sz="2000">
                <a:solidFill>
                  <a:srgbClr val="FFFFCC"/>
                </a:solidFill>
              </a:rPr>
              <a:t> El 20% de los Guayaquileños conocen los waffles.</a:t>
            </a:r>
          </a:p>
          <a:p>
            <a:pPr marL="342900" indent="-342900" algn="just"/>
            <a:endParaRPr lang="es-ES_tradnl" sz="1600">
              <a:solidFill>
                <a:srgbClr val="FFFFCC"/>
              </a:solidFill>
            </a:endParaRPr>
          </a:p>
          <a:p>
            <a:pPr marL="342900" indent="-342900" algn="just"/>
            <a:r>
              <a:rPr lang="es-ES_tradnl" sz="2000" u="sng">
                <a:solidFill>
                  <a:srgbClr val="FFFFCC"/>
                </a:solidFill>
              </a:rPr>
              <a:t>Segunda Hipótesis:</a:t>
            </a:r>
            <a:r>
              <a:rPr lang="es-ES_tradnl" sz="2000">
                <a:solidFill>
                  <a:srgbClr val="FFFFCC"/>
                </a:solidFill>
              </a:rPr>
              <a:t> El 50% de la población de Guayaquil estaría dispuesta a consumir el waffle.</a:t>
            </a:r>
          </a:p>
          <a:p>
            <a:pPr marL="342900" indent="-342900" algn="just"/>
            <a:endParaRPr lang="es-ES_tradnl" sz="1600">
              <a:solidFill>
                <a:srgbClr val="FFFFCC"/>
              </a:solidFill>
            </a:endParaRPr>
          </a:p>
          <a:p>
            <a:pPr marL="342900" indent="-342900" algn="just"/>
            <a:r>
              <a:rPr lang="es-ES_tradnl" sz="2000" u="sng">
                <a:solidFill>
                  <a:srgbClr val="FFFFCC"/>
                </a:solidFill>
              </a:rPr>
              <a:t>Tercera Hipótesis:</a:t>
            </a:r>
            <a:r>
              <a:rPr lang="es-ES_tradnl" sz="2000">
                <a:solidFill>
                  <a:srgbClr val="FFFFCC"/>
                </a:solidFill>
              </a:rPr>
              <a:t> La predisposición de pago es del orden del 1 - 1.50 USD por parte de los consumidores potenciales.</a:t>
            </a:r>
          </a:p>
          <a:p>
            <a:pPr marL="342900" indent="-342900" algn="just"/>
            <a:endParaRPr lang="es-ES_tradnl" sz="1600">
              <a:solidFill>
                <a:srgbClr val="FFFFCC"/>
              </a:solidFill>
            </a:endParaRPr>
          </a:p>
          <a:p>
            <a:pPr marL="342900" indent="-342900" algn="just"/>
            <a:r>
              <a:rPr lang="es-ES_tradnl" sz="2000" u="sng">
                <a:solidFill>
                  <a:srgbClr val="FFFFCC"/>
                </a:solidFill>
              </a:rPr>
              <a:t>Cuarta Hipótesis:</a:t>
            </a:r>
            <a:r>
              <a:rPr lang="es-ES_tradnl" sz="2000">
                <a:solidFill>
                  <a:srgbClr val="FFFFCC"/>
                </a:solidFill>
              </a:rPr>
              <a:t> La disposición de pago de los potenciales consumidores es independiente de su edad.</a:t>
            </a:r>
          </a:p>
          <a:p>
            <a:pPr marL="342900" indent="-342900" algn="just"/>
            <a:endParaRPr lang="es-ES_tradnl" sz="1600">
              <a:solidFill>
                <a:srgbClr val="FFFFCC"/>
              </a:solidFill>
            </a:endParaRPr>
          </a:p>
          <a:p>
            <a:pPr marL="342900" indent="-342900" algn="just"/>
            <a:r>
              <a:rPr lang="es-ES_tradnl" sz="2000" u="sng">
                <a:solidFill>
                  <a:srgbClr val="FFFFCC"/>
                </a:solidFill>
              </a:rPr>
              <a:t>Quinta Hipótesis:</a:t>
            </a:r>
            <a:r>
              <a:rPr lang="es-ES_tradnl" sz="2000">
                <a:solidFill>
                  <a:srgbClr val="FFFFCC"/>
                </a:solidFill>
              </a:rPr>
              <a:t> El nivel de ingreso de los potenciales consumidores es independiente de su disposición de pago.</a:t>
            </a:r>
          </a:p>
          <a:p>
            <a:pPr marL="342900" indent="-342900" algn="just"/>
            <a:endParaRPr lang="es-ES_tradnl" sz="1600">
              <a:solidFill>
                <a:srgbClr val="FFFFCC"/>
              </a:solidFill>
            </a:endParaRPr>
          </a:p>
          <a:p>
            <a:pPr marL="342900" indent="-342900" algn="just"/>
            <a:r>
              <a:rPr lang="es-ES_tradnl" sz="2000" u="sng">
                <a:solidFill>
                  <a:srgbClr val="FFFFCC"/>
                </a:solidFill>
              </a:rPr>
              <a:t>Sexta Hipótesis:</a:t>
            </a:r>
            <a:r>
              <a:rPr lang="es-ES_tradnl" sz="2000">
                <a:solidFill>
                  <a:srgbClr val="FFFFCC"/>
                </a:solidFill>
              </a:rPr>
              <a:t> La frecuencia de consumo es independiente al nivel de ingresos.</a:t>
            </a:r>
          </a:p>
          <a:p>
            <a:pPr marL="342900" indent="-342900"/>
            <a:endParaRPr lang="es-ES" sz="2000">
              <a:solidFill>
                <a:srgbClr val="FFFFCC"/>
              </a:solidFill>
            </a:endParaRPr>
          </a:p>
        </p:txBody>
      </p:sp>
      <p:sp>
        <p:nvSpPr>
          <p:cNvPr id="29704" name="WordArt 8"/>
          <p:cNvSpPr>
            <a:spLocks noChangeArrowheads="1" noChangeShapeType="1" noTextEdit="1"/>
          </p:cNvSpPr>
          <p:nvPr/>
        </p:nvSpPr>
        <p:spPr bwMode="auto">
          <a:xfrm>
            <a:off x="2051050" y="333375"/>
            <a:ext cx="4968875" cy="5746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CC99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Benguiat Bk BT"/>
              </a:rPr>
              <a:t>Hipótesis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Level</Template>
  <TotalTime>1880</TotalTime>
  <Words>2232</Words>
  <Application>Microsoft PowerPoint</Application>
  <PresentationFormat>Presentación en pantalla (4:3)</PresentationFormat>
  <Paragraphs>828</Paragraphs>
  <Slides>54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5</vt:i4>
      </vt:variant>
      <vt:variant>
        <vt:lpstr>Títulos de diapositiva</vt:lpstr>
      </vt:variant>
      <vt:variant>
        <vt:i4>54</vt:i4>
      </vt:variant>
    </vt:vector>
  </HeadingPairs>
  <TitlesOfParts>
    <vt:vector size="67" baseType="lpstr">
      <vt:lpstr>Arial</vt:lpstr>
      <vt:lpstr>Times New Roman</vt:lpstr>
      <vt:lpstr>CopprplGoth Bd BT</vt:lpstr>
      <vt:lpstr>Verdana</vt:lpstr>
      <vt:lpstr>Tahoma</vt:lpstr>
      <vt:lpstr>Wingdings</vt:lpstr>
      <vt:lpstr>Symbol</vt:lpstr>
      <vt:lpstr>Diseño predeterminado</vt:lpstr>
      <vt:lpstr>Microsoft Editor de ecuaciones 3.0</vt:lpstr>
      <vt:lpstr>Gráfico de Microsoft Excel</vt:lpstr>
      <vt:lpstr>Imagen de mapa de bits</vt:lpstr>
      <vt:lpstr>Fotografía de Microsoft Photo Editor 3.0</vt:lpstr>
      <vt:lpstr>Gráfico de Microsoft Office Excel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Diapositiva 25</vt:lpstr>
      <vt:lpstr>Diapositiva 26</vt:lpstr>
      <vt:lpstr>Diapositiva 27</vt:lpstr>
      <vt:lpstr>Diapositiva 28</vt:lpstr>
      <vt:lpstr>Diapositiva 29</vt:lpstr>
      <vt:lpstr>Diapositiva 30</vt:lpstr>
      <vt:lpstr>Diapositiva 31</vt:lpstr>
      <vt:lpstr>Diapositiva 32</vt:lpstr>
      <vt:lpstr>Diapositiva 33</vt:lpstr>
      <vt:lpstr>Diapositiva 34</vt:lpstr>
      <vt:lpstr>Diapositiva 35</vt:lpstr>
      <vt:lpstr>Diapositiva 36</vt:lpstr>
      <vt:lpstr>Diapositiva 37</vt:lpstr>
      <vt:lpstr>Diapositiva 38</vt:lpstr>
      <vt:lpstr>Diapositiva 39</vt:lpstr>
      <vt:lpstr>Diapositiva 40</vt:lpstr>
      <vt:lpstr>Diapositiva 41</vt:lpstr>
      <vt:lpstr>Diapositiva 42</vt:lpstr>
      <vt:lpstr>Diapositiva 43</vt:lpstr>
      <vt:lpstr>Diapositiva 44</vt:lpstr>
      <vt:lpstr>Diapositiva 45</vt:lpstr>
      <vt:lpstr>Diapositiva 46</vt:lpstr>
      <vt:lpstr>Diapositiva 47</vt:lpstr>
      <vt:lpstr>Diapositiva 48</vt:lpstr>
      <vt:lpstr>Diapositiva 49</vt:lpstr>
      <vt:lpstr>Diapositiva 50</vt:lpstr>
      <vt:lpstr>Diapositiva 51</vt:lpstr>
      <vt:lpstr>Diapositiva 52</vt:lpstr>
      <vt:lpstr>Diapositiva 53</vt:lpstr>
      <vt:lpstr>Diapositiva 54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“PROYECTO DE INVERSIÓN DE CREACIÓN DE UNA EMPRESA DE PRODUCCIÓN Y COMERCIALIZACIÓN DE WAFFLES PARA LA CIUDAD DE GUAYAQUIL”</dc:title>
  <dc:creator>User</dc:creator>
  <cp:lastModifiedBy>Administrador</cp:lastModifiedBy>
  <cp:revision>146</cp:revision>
  <dcterms:created xsi:type="dcterms:W3CDTF">2005-02-18T02:32:43Z</dcterms:created>
  <dcterms:modified xsi:type="dcterms:W3CDTF">2009-12-14T20:24:04Z</dcterms:modified>
</cp:coreProperties>
</file>