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3" r:id="rId77"/>
    <p:sldId id="332" r:id="rId78"/>
    <p:sldId id="334" r:id="rId79"/>
    <p:sldId id="335" r:id="rId80"/>
    <p:sldId id="336" r:id="rId81"/>
    <p:sldId id="337" r:id="rId82"/>
    <p:sldId id="338" r:id="rId83"/>
    <p:sldId id="339" r:id="rId84"/>
    <p:sldId id="340" r:id="rId8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bg1"/>
        </a:solidFill>
        <a:latin typeface="Stone San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533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2B8732-03B1-4B28-BE8B-364F56EC4EB2}" type="slidenum">
              <a:rPr lang="en-US" altLang="en-US"/>
              <a:pPr/>
              <a:t>‹Nº›</a:t>
            </a:fld>
            <a:endParaRPr lang="en-US" altLang="en-US"/>
          </a:p>
        </p:txBody>
      </p:sp>
      <p:pic>
        <p:nvPicPr>
          <p:cNvPr id="184326" name="Picture 6" descr="Pantalla"/>
          <p:cNvPicPr>
            <a:picLocks noChangeAspect="1" noChangeArrowheads="1"/>
          </p:cNvPicPr>
          <p:nvPr/>
        </p:nvPicPr>
        <p:blipFill>
          <a:blip r:embed="rId2"/>
          <a:srcRect l="1941" b="81586"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</p:spPr>
      </p:pic>
      <p:pic>
        <p:nvPicPr>
          <p:cNvPr id="184327" name="Picture 7" descr="pun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6013" y="3644900"/>
            <a:ext cx="2947987" cy="3213100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B8EB3-5C48-44DB-AAB2-82AE09D69D4F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FB9E5-E946-4013-8CF7-34495CCA5EB2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49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49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AFE4DE-7218-4916-BDDA-8934470E5CED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49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0B3F54-54A3-42E4-B4EE-694CB69559F5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34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49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334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49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910BEC-0CB3-45C6-BCDA-6CD5DD19B3CF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12E43F-98DA-4B23-8044-934019EAFE29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334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AE5E75-E8E3-4168-AA28-BAAD3B303B04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8069-A2D5-4BE0-8C6D-244F388125D2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D4D22-D480-478D-BC96-F14E51811D2C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49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090EE-7603-487A-8559-9C64AF5722D2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59383-75E2-43C0-AC96-AF1A898FB931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DE774-9407-4C07-B983-1D33AB48124A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9EABC-3718-4C64-94C7-E73397ACE180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9AE25-3DC5-4CE5-B077-0A615E7A1F8E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AF452-B450-4314-9EFF-5CE5C781ADBA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00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CDA30711-CDB2-4A87-8B6A-16C95B516FD3}" type="slidenum">
              <a:rPr lang="en-US" altLang="en-US"/>
              <a:pPr/>
              <a:t>‹Nº›</a:t>
            </a:fld>
            <a:endParaRPr lang="en-US" altLang="en-US"/>
          </a:p>
        </p:txBody>
      </p:sp>
      <p:pic>
        <p:nvPicPr>
          <p:cNvPr id="183302" name="Picture 6" descr="Pantalla"/>
          <p:cNvPicPr>
            <a:picLocks noChangeAspect="1" noChangeArrowheads="1"/>
          </p:cNvPicPr>
          <p:nvPr/>
        </p:nvPicPr>
        <p:blipFill>
          <a:blip r:embed="rId18"/>
          <a:srcRect l="1941"/>
          <a:stretch>
            <a:fillRect/>
          </a:stretch>
        </p:blipFill>
        <p:spPr bwMode="auto">
          <a:xfrm>
            <a:off x="0" y="-3175"/>
            <a:ext cx="9144000" cy="68881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Stone Sans" pitchFamily="34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FF66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3399FF"/>
        </a:buClr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fiero.com.ec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>
            <p:ph type="ctrTitle"/>
          </p:nvPr>
        </p:nvSpPr>
        <p:spPr bwMode="auto">
          <a:xfrm>
            <a:off x="179388" y="1557338"/>
            <a:ext cx="8497887" cy="1231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Proyecto de lanzamiento y posicionamiento de la Tarjeta de Fidelidad PREFIERO en el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mercado interno ecuatoriano</a:t>
            </a:r>
          </a:p>
        </p:txBody>
      </p:sp>
      <p:sp>
        <p:nvSpPr>
          <p:cNvPr id="2051" name="Rectangle 3"/>
          <p:cNvSpPr>
            <a:spLocks noChangeArrowheads="1"/>
          </p:cNvSpPr>
          <p:nvPr>
            <p:ph type="subTitle" idx="1"/>
          </p:nvPr>
        </p:nvSpPr>
        <p:spPr bwMode="auto">
          <a:xfrm>
            <a:off x="323850" y="4221163"/>
            <a:ext cx="4176713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es-ES" b="1">
                <a:latin typeface="Arial Narrow" pitchFamily="34" charset="0"/>
              </a:rPr>
              <a:t>Presentado por:</a:t>
            </a:r>
          </a:p>
          <a:p>
            <a:pPr marL="0" indent="0"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Eduardo Decker Del Pino</a:t>
            </a:r>
          </a:p>
          <a:p>
            <a:pPr marL="0" indent="0"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Iván Ramos Campos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827088" y="2565400"/>
            <a:ext cx="7272337" cy="21478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Investigación </a:t>
            </a:r>
            <a:br>
              <a:rPr lang="es-ES" sz="7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7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095625" y="260350"/>
            <a:ext cx="6048375" cy="6969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Objetivos específicos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3989387"/>
          </a:xfrm>
          <a:noFill/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Establecer el porcentaje de personas que conocen lo que es un sistema de fidelidad.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Dar a conocer la principal utilización de las tarjetas de fidelidad.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Determinar qué es lo que esperan los usuarios y público en general, acerca de un sistema de fidelidad.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Explicar de que manera nuestro producto cumple con las expectativas y la satisfacción de nuestros clientes.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3276600" y="0"/>
            <a:ext cx="56991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Determinación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fuente de datos</a:t>
            </a:r>
          </a:p>
        </p:txBody>
      </p:sp>
      <p:pic>
        <p:nvPicPr>
          <p:cNvPr id="59398" name="Picture 6" descr="Seis W'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341438"/>
            <a:ext cx="6265862" cy="5334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808288" y="0"/>
            <a:ext cx="6335712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28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Desarrollo del procedimiento </a:t>
            </a:r>
            <a:br>
              <a:rPr lang="es-ES" sz="28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28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recolección de datos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36838"/>
            <a:ext cx="4608512" cy="218916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Variables geográficas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Variables demográficas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Variables psicográficas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32363" y="260350"/>
            <a:ext cx="37433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8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Muestreo</a:t>
            </a:r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835150" y="2268538"/>
          <a:ext cx="2517775" cy="976312"/>
        </p:xfrm>
        <a:graphic>
          <a:graphicData uri="http://schemas.openxmlformats.org/presentationml/2006/ole">
            <p:oleObj spid="_x0000_s62468" name="Ecuación" r:id="rId3" imgW="850680" imgH="393480" progId="Equation.3">
              <p:embed/>
            </p:oleObj>
          </a:graphicData>
        </a:graphic>
      </p:graphicFrame>
      <p:graphicFrame>
        <p:nvGraphicFramePr>
          <p:cNvPr id="62470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1835150" y="3513138"/>
          <a:ext cx="3740150" cy="1047750"/>
        </p:xfrm>
        <a:graphic>
          <a:graphicData uri="http://schemas.openxmlformats.org/presentationml/2006/ole">
            <p:oleObj spid="_x0000_s62470" name="Ecuación" r:id="rId4" imgW="1257120" imgH="419040" progId="Equation.3">
              <p:embed/>
            </p:oleObj>
          </a:graphicData>
        </a:graphic>
      </p:graphicFrame>
      <p:graphicFrame>
        <p:nvGraphicFramePr>
          <p:cNvPr id="62472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1835150" y="5019675"/>
          <a:ext cx="2992438" cy="504825"/>
        </p:xfrm>
        <a:graphic>
          <a:graphicData uri="http://schemas.openxmlformats.org/presentationml/2006/ole">
            <p:oleObj spid="_x0000_s62472" name="Ecuación" r:id="rId5" imgW="10792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124075" y="0"/>
            <a:ext cx="6851650" cy="13668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50825" y="1412875"/>
          <a:ext cx="7775575" cy="4494213"/>
        </p:xfrm>
        <a:graphic>
          <a:graphicData uri="http://schemas.openxmlformats.org/presentationml/2006/ole">
            <p:oleObj spid="_x0000_s66564" name="Gráfico" r:id="rId3" imgW="4572000" imgH="225734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27313" y="0"/>
            <a:ext cx="6516687" cy="1079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r"/>
            <a: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0" y="2366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7590" name="Object 6"/>
          <p:cNvGraphicFramePr>
            <a:graphicFrameLocks noChangeAspect="1"/>
          </p:cNvGraphicFramePr>
          <p:nvPr/>
        </p:nvGraphicFramePr>
        <p:xfrm>
          <a:off x="250825" y="1484313"/>
          <a:ext cx="7848600" cy="4392612"/>
        </p:xfrm>
        <a:graphic>
          <a:graphicData uri="http://schemas.openxmlformats.org/presentationml/2006/ole">
            <p:oleObj spid="_x0000_s67590" name="Gráfico" r:id="rId3" imgW="4343400" imgH="21241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0" y="2181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179388" y="1484313"/>
          <a:ext cx="8208962" cy="4481512"/>
        </p:xfrm>
        <a:graphic>
          <a:graphicData uri="http://schemas.openxmlformats.org/presentationml/2006/ole">
            <p:oleObj spid="_x0000_s69638" name="Gráfico" r:id="rId3" imgW="4572000" imgH="2495702" progId="Excel.Chart.8">
              <p:embed/>
            </p:oleObj>
          </a:graphicData>
        </a:graphic>
      </p:graphicFrame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2711" name="Object 7"/>
          <p:cNvGraphicFramePr>
            <a:graphicFrameLocks noChangeAspect="1"/>
          </p:cNvGraphicFramePr>
          <p:nvPr/>
        </p:nvGraphicFramePr>
        <p:xfrm>
          <a:off x="179388" y="1484313"/>
          <a:ext cx="8280400" cy="4106862"/>
        </p:xfrm>
        <a:graphic>
          <a:graphicData uri="http://schemas.openxmlformats.org/presentationml/2006/ole">
            <p:oleObj spid="_x0000_s72711" name="Gráfico" r:id="rId3" imgW="4686300" imgH="2324100" progId="Excel.Chart.8">
              <p:embed/>
            </p:oleObj>
          </a:graphicData>
        </a:graphic>
      </p:graphicFrame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1684" name="Object 4"/>
          <p:cNvGraphicFramePr>
            <a:graphicFrameLocks noChangeAspect="1"/>
          </p:cNvGraphicFramePr>
          <p:nvPr/>
        </p:nvGraphicFramePr>
        <p:xfrm>
          <a:off x="250825" y="1484313"/>
          <a:ext cx="8424863" cy="4176712"/>
        </p:xfrm>
        <a:graphic>
          <a:graphicData uri="http://schemas.openxmlformats.org/presentationml/2006/ole">
            <p:oleObj spid="_x0000_s71684" name="Gráfico" r:id="rId3" imgW="4572000" imgH="1924202" progId="Excel.Chart.8">
              <p:embed/>
            </p:oleObj>
          </a:graphicData>
        </a:graphic>
      </p:graphicFrame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95738" y="0"/>
            <a:ext cx="4895850" cy="1084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6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Contenido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7199312" cy="4132262"/>
          </a:xfrm>
          <a:noFill/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Introducción y antecedentes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Investigación de mercado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Infraestructura tecnológica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Diseño del plan estratégico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Plan operativo de mercadeo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Análisis económico y financiero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0" y="2262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4759" name="Object 7"/>
          <p:cNvGraphicFramePr>
            <a:graphicFrameLocks noChangeAspect="1"/>
          </p:cNvGraphicFramePr>
          <p:nvPr/>
        </p:nvGraphicFramePr>
        <p:xfrm>
          <a:off x="179388" y="1484313"/>
          <a:ext cx="8351837" cy="4159250"/>
        </p:xfrm>
        <a:graphic>
          <a:graphicData uri="http://schemas.openxmlformats.org/presentationml/2006/ole">
            <p:oleObj spid="_x0000_s74759" name="Gráfico" r:id="rId3" imgW="4686300" imgH="2333549" progId="Excel.Chart.8">
              <p:embed/>
            </p:oleObj>
          </a:graphicData>
        </a:graphic>
      </p:graphicFrame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5783" name="Object 7"/>
          <p:cNvGraphicFramePr>
            <a:graphicFrameLocks noChangeAspect="1"/>
          </p:cNvGraphicFramePr>
          <p:nvPr/>
        </p:nvGraphicFramePr>
        <p:xfrm>
          <a:off x="179388" y="1484313"/>
          <a:ext cx="8424862" cy="4392612"/>
        </p:xfrm>
        <a:graphic>
          <a:graphicData uri="http://schemas.openxmlformats.org/presentationml/2006/ole">
            <p:oleObj spid="_x0000_s75783" name="Gráfico" r:id="rId3" imgW="4572000" imgH="2171700" progId="Excel.Chart.8">
              <p:embed/>
            </p:oleObj>
          </a:graphicData>
        </a:graphic>
      </p:graphicFrame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0" y="2443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7831" name="Object 7"/>
          <p:cNvGraphicFramePr>
            <a:graphicFrameLocks noChangeAspect="1"/>
          </p:cNvGraphicFramePr>
          <p:nvPr/>
        </p:nvGraphicFramePr>
        <p:xfrm>
          <a:off x="250825" y="1484313"/>
          <a:ext cx="8202613" cy="4319587"/>
        </p:xfrm>
        <a:graphic>
          <a:graphicData uri="http://schemas.openxmlformats.org/presentationml/2006/ole">
            <p:oleObj spid="_x0000_s77831" name="Gráfico" r:id="rId3" imgW="7096049" imgH="2866949" progId="Excel.Chart.8">
              <p:embed/>
            </p:oleObj>
          </a:graphicData>
        </a:graphic>
      </p:graphicFrame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2224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9879" name="Object 7"/>
          <p:cNvGraphicFramePr>
            <a:graphicFrameLocks noChangeAspect="1"/>
          </p:cNvGraphicFramePr>
          <p:nvPr/>
        </p:nvGraphicFramePr>
        <p:xfrm>
          <a:off x="179388" y="1412875"/>
          <a:ext cx="8135937" cy="4183063"/>
        </p:xfrm>
        <a:graphic>
          <a:graphicData uri="http://schemas.openxmlformats.org/presentationml/2006/ole">
            <p:oleObj spid="_x0000_s79879" name="Gráfico" r:id="rId3" imgW="4686300" imgH="2409749" progId="Excel.Chart.8">
              <p:embed/>
            </p:oleObj>
          </a:graphicData>
        </a:graphic>
      </p:graphicFrame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2627313" y="0"/>
            <a:ext cx="6516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r"/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Resultados cuantitativos </a:t>
            </a:r>
            <a:b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encuesta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323850" y="2205038"/>
            <a:ext cx="8496300" cy="24304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Infraestructura tecnológica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24300" y="0"/>
            <a:ext cx="50133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Aplicación de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lealtad - PREFIERO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En forma general permite el manejo de tarjetas de fidelidad y el control de saldos de los puntos acumulados en cada una de ellas así como el control de los puntos emitidos, redimidos y cancelados en los establecimientos de las marcas que participan en el programa de fidelidad PREFIERO.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Permite también a los usuarios de las marcas afiliadas el acceso a todas las transacciones realizadas en sus establecimientos así como por los clientes afiliados por dicha marca.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563938" y="260350"/>
            <a:ext cx="532765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Tarjeta habientes</a:t>
            </a:r>
          </a:p>
        </p:txBody>
      </p:sp>
      <p:pic>
        <p:nvPicPr>
          <p:cNvPr id="84997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12875"/>
            <a:ext cx="7489825" cy="4895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5076825" y="0"/>
            <a:ext cx="3706813" cy="1084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Asignación </a:t>
            </a:r>
            <a:b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tarjetas</a:t>
            </a:r>
          </a:p>
        </p:txBody>
      </p:sp>
      <p:pic>
        <p:nvPicPr>
          <p:cNvPr id="87046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412875"/>
            <a:ext cx="7561262" cy="48498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284663" y="260350"/>
            <a:ext cx="4619625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Transacciones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b="1" u="sng">
                <a:latin typeface="Arial Narrow" pitchFamily="34" charset="0"/>
              </a:rPr>
              <a:t>Acumulación de puntos</a:t>
            </a:r>
            <a:r>
              <a:rPr lang="es-ES">
                <a:latin typeface="Arial Narrow" pitchFamily="34" charset="0"/>
              </a:rPr>
              <a:t>: Incrementa el saldo de los puntos de una tarjeta.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b="1" u="sng">
                <a:latin typeface="Arial Narrow" pitchFamily="34" charset="0"/>
              </a:rPr>
              <a:t>Cancelación de puntos</a:t>
            </a:r>
            <a:r>
              <a:rPr lang="es-ES">
                <a:latin typeface="Arial Narrow" pitchFamily="34" charset="0"/>
              </a:rPr>
              <a:t>: Anula una transacción de acumulación.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b="1" u="sng">
                <a:latin typeface="Arial Narrow" pitchFamily="34" charset="0"/>
              </a:rPr>
              <a:t>Transferencia de puntos</a:t>
            </a:r>
            <a:r>
              <a:rPr lang="es-ES">
                <a:latin typeface="Arial Narrow" pitchFamily="34" charset="0"/>
              </a:rPr>
              <a:t>: Permite el traspaso de los puntos de una tarjeta a otra.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b="1" u="sng">
                <a:latin typeface="Arial Narrow" pitchFamily="34" charset="0"/>
              </a:rPr>
              <a:t>Redención de puntos</a:t>
            </a:r>
            <a:r>
              <a:rPr lang="es-ES">
                <a:latin typeface="Arial Narrow" pitchFamily="34" charset="0"/>
              </a:rPr>
              <a:t>: Rebaja el saldo de los puntos acumulados en una tarjeta al ser canjeados o redimidos por un premio.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003800" y="260350"/>
            <a:ext cx="3671888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Reportes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772400" cy="46085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Tarjetas: Estado de activación de tarjetas y estados de cuenta de tarjetas activas por periodos determinados. 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Tarjetahabientes: Información básica, información adicional y tarjetas asociadas a un tarjetahabiente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Puntos emitidos, cancelados y redimidos por Marcas, Establecimientos y Cajeros por periodos de fecha determinados.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Detalle de transacción por marca y establecimiento por periodo de tiempo.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Auditoría de transacciones diarias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Auditoría de clientes 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Auditoría de parámetros generales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971550" y="3141663"/>
            <a:ext cx="712946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7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Introducción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132138" y="333375"/>
            <a:ext cx="5832475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Perfiles de usuarios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600" b="1" u="sng">
                <a:latin typeface="Arial Narrow" pitchFamily="34" charset="0"/>
              </a:rPr>
              <a:t>Nivel maestro</a:t>
            </a:r>
            <a:r>
              <a:rPr lang="es-ES" sz="2600">
                <a:latin typeface="Arial Narrow" pitchFamily="34" charset="0"/>
              </a:rPr>
              <a:t> que permite la creación, modificación y eliminación  de parámetros generales, el registro de transacciones y el acceso sin restricciones a todas las consultas.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600" b="1" u="sng">
                <a:latin typeface="Arial Narrow" pitchFamily="34" charset="0"/>
              </a:rPr>
              <a:t>Nivel supervisor</a:t>
            </a:r>
            <a:r>
              <a:rPr lang="es-ES" sz="2600">
                <a:latin typeface="Arial Narrow" pitchFamily="34" charset="0"/>
              </a:rPr>
              <a:t> que permite el registro de todas las transacciones y el acceso sin restricciones a todas las consultas.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ES" sz="2600" b="1" u="sng">
                <a:latin typeface="Arial Narrow" pitchFamily="34" charset="0"/>
              </a:rPr>
              <a:t>Nivel supervisor de marca</a:t>
            </a:r>
            <a:r>
              <a:rPr lang="es-ES" sz="2600">
                <a:latin typeface="Arial Narrow" pitchFamily="34" charset="0"/>
              </a:rPr>
              <a:t> que permite el acceso a todas las consultas del sistema pero restringidas a la información de la marca respectiva.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987675" y="260350"/>
            <a:ext cx="5976938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Sitio Web de Prefiero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28775"/>
            <a:ext cx="4038600" cy="45259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La aplicación PREFIERO-WEB permite el ingreso sin restricciones a la información básica del programa, vínculos a las páginas de las marcas afiliadas al programa, información sobre promociones y novedades del programa.</a:t>
            </a:r>
          </a:p>
        </p:txBody>
      </p:sp>
      <p:pic>
        <p:nvPicPr>
          <p:cNvPr id="93190" name="Picture 6" descr="Dibujo3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11638" y="1709738"/>
            <a:ext cx="4752975" cy="3686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140200" y="260350"/>
            <a:ext cx="4725988" cy="8651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Prefiero – IVR </a:t>
            </a:r>
            <a:br>
              <a:rPr lang="es-E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endParaRPr lang="es-E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oster Bodoni" pitchFamily="18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305276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La aplicación PREFIERO-IVR ( Interactive Voice Recognition) permite a los tarjeta habientes de PREFIERO acceder por vía telefónica desde las regiones telefónicas atendidas por ANDINATEL y PACIFICTEL al número telefónico 1-700-PUNTOS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6011863" y="188913"/>
            <a:ext cx="26638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3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Cubo</a:t>
            </a: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28775"/>
            <a:ext cx="4038600" cy="45259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PREFIERO contrató con una empresa local el diseño y la implementación de un cubo de información que permite explorar la base de datos de la aplicación de lealtad utilizando una serie de dimensiones creadas para este efecto.</a:t>
            </a:r>
          </a:p>
        </p:txBody>
      </p:sp>
      <p:pic>
        <p:nvPicPr>
          <p:cNvPr id="97287" name="Picture 7" descr="pantalla%20datware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95738" y="1557338"/>
            <a:ext cx="4968875" cy="3841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708400" y="0"/>
            <a:ext cx="51228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Sistema de </a:t>
            </a:r>
            <a:b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transmisión de datos</a:t>
            </a:r>
          </a:p>
        </p:txBody>
      </p:sp>
      <p:pic>
        <p:nvPicPr>
          <p:cNvPr id="99333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12875"/>
            <a:ext cx="7416800" cy="4854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>
            <p:ph type="title" sz="quarter"/>
          </p:nvPr>
        </p:nvSpPr>
        <p:spPr bwMode="auto">
          <a:xfrm>
            <a:off x="3851275" y="0"/>
            <a:ext cx="506253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Servidores de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aplicación de lealtad</a:t>
            </a:r>
          </a:p>
        </p:txBody>
      </p:sp>
      <p:pic>
        <p:nvPicPr>
          <p:cNvPr id="101381" name="Picture 5" descr="TECOT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2592388" cy="1606550"/>
          </a:xfrm>
          <a:noFill/>
          <a:ln/>
        </p:spPr>
      </p:pic>
      <p:pic>
        <p:nvPicPr>
          <p:cNvPr id="101383" name="Picture 7" descr="nap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059113" y="1557338"/>
            <a:ext cx="2520950" cy="1539875"/>
          </a:xfrm>
          <a:noFill/>
          <a:ln/>
        </p:spPr>
      </p:pic>
      <p:pic>
        <p:nvPicPr>
          <p:cNvPr id="101385" name="Picture 9" descr="nap%20gabinetes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059113" y="3500438"/>
            <a:ext cx="2520950" cy="1944687"/>
          </a:xfrm>
          <a:noFill/>
          <a:ln/>
        </p:spPr>
      </p:pic>
      <p:pic>
        <p:nvPicPr>
          <p:cNvPr id="101387" name="Picture 11" descr="comunicaciones%20de%20fibra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795963" y="1557338"/>
            <a:ext cx="2160587" cy="1558925"/>
          </a:xfrm>
          <a:noFill/>
          <a:ln/>
        </p:spPr>
      </p:pic>
      <p:pic>
        <p:nvPicPr>
          <p:cNvPr id="101389" name="Picture 13" descr="servidor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500438"/>
            <a:ext cx="2592388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0" name="Picture 14" descr="controles%20de%20corrient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3500438"/>
            <a:ext cx="216058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203575" y="260350"/>
            <a:ext cx="5726113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Servidores locales</a:t>
            </a:r>
          </a:p>
        </p:txBody>
      </p:sp>
      <p:graphicFrame>
        <p:nvGraphicFramePr>
          <p:cNvPr id="106501" name="Object 5"/>
          <p:cNvGraphicFramePr>
            <a:graphicFrameLocks noChangeAspect="1"/>
          </p:cNvGraphicFramePr>
          <p:nvPr>
            <p:ph idx="1"/>
          </p:nvPr>
        </p:nvGraphicFramePr>
        <p:xfrm>
          <a:off x="539750" y="1341438"/>
          <a:ext cx="6840538" cy="5081587"/>
        </p:xfrm>
        <a:graphic>
          <a:graphicData uri="http://schemas.openxmlformats.org/presentationml/2006/ole">
            <p:oleObj spid="_x0000_s106501" name="Fotografía de Photo Editor" r:id="rId3" imgW="5276190" imgH="4715533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95738" y="0"/>
            <a:ext cx="5148262" cy="10525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Sistema telefónico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 e IVR</a:t>
            </a:r>
          </a:p>
        </p:txBody>
      </p:sp>
      <p:pic>
        <p:nvPicPr>
          <p:cNvPr id="108548" name="Picture 4" descr="diagrama_telefonia_prefier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28775"/>
            <a:ext cx="8229600" cy="4679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059113" y="260350"/>
            <a:ext cx="59150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Red de transacciones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708275"/>
            <a:ext cx="3813175" cy="17272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Transmisión en Batch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Utilización de POS (Post On Site)</a:t>
            </a:r>
          </a:p>
        </p:txBody>
      </p:sp>
      <p:pic>
        <p:nvPicPr>
          <p:cNvPr id="111625" name="Picture 9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56100" y="1412875"/>
            <a:ext cx="4327525" cy="4460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323850" y="2133600"/>
            <a:ext cx="8447088" cy="2520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Diseño del plan estratégico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700338" y="0"/>
            <a:ext cx="6192837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Qué es un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programa de fidelidad?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3024188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Concepto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Atractivo comercial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Marcas patrocinadoras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Tarjetas de fidelidad en Latinoamérica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067175" y="0"/>
            <a:ext cx="48355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situacional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del producto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3413125"/>
          </a:xfrm>
        </p:spPr>
        <p:txBody>
          <a:bodyPr/>
          <a:lstStyle/>
          <a:p>
            <a:pPr>
              <a:buFontTx/>
              <a:buNone/>
            </a:pPr>
            <a:r>
              <a:rPr lang="es-MX" sz="3200">
                <a:latin typeface="Arial Narrow" pitchFamily="34" charset="0"/>
              </a:rPr>
              <a:t>    Cuando una marca decide asociarse y participar del programa, se le garantiza:</a:t>
            </a:r>
          </a:p>
          <a:p>
            <a:pPr>
              <a:buFontTx/>
              <a:buNone/>
            </a:pPr>
            <a:endParaRPr lang="es-MX" sz="3200">
              <a:latin typeface="Arial Narrow" pitchFamily="34" charset="0"/>
            </a:endParaRPr>
          </a:p>
          <a:p>
            <a:pPr lvl="2">
              <a:buClr>
                <a:srgbClr val="FF9900"/>
              </a:buClr>
              <a:buFontTx/>
              <a:buBlip>
                <a:blip r:embed="rId2"/>
              </a:buBlip>
            </a:pPr>
            <a:r>
              <a:rPr lang="es-MX" sz="3200">
                <a:latin typeface="Arial Narrow" pitchFamily="34" charset="0"/>
              </a:rPr>
              <a:t>Exclusividad de categorías</a:t>
            </a:r>
          </a:p>
          <a:p>
            <a:pPr lvl="2">
              <a:buClr>
                <a:srgbClr val="FF9900"/>
              </a:buClr>
              <a:buFontTx/>
              <a:buBlip>
                <a:blip r:embed="rId2"/>
              </a:buBlip>
            </a:pPr>
            <a:r>
              <a:rPr lang="es-MX" sz="3200">
                <a:latin typeface="Arial Narrow" pitchFamily="34" charset="0"/>
              </a:rPr>
              <a:t>Gestión compartida</a:t>
            </a:r>
          </a:p>
          <a:p>
            <a:pPr lvl="2">
              <a:buClr>
                <a:srgbClr val="FF9900"/>
              </a:buClr>
              <a:buFontTx/>
              <a:buBlip>
                <a:blip r:embed="rId2"/>
              </a:buBlip>
            </a:pPr>
            <a:r>
              <a:rPr lang="es-MX" sz="3200">
                <a:latin typeface="Arial Narrow" pitchFamily="34" charset="0"/>
              </a:rPr>
              <a:t>Base de datos</a:t>
            </a:r>
            <a:endParaRPr lang="es-ES" sz="32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s-MX" sz="2400">
                <a:latin typeface="Arial Narrow" pitchFamily="34" charset="0"/>
              </a:rPr>
              <a:t>La tarjeta de fidelidad PREFIERO está respaldada por los siguientes socios estratégicos: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s-MX" sz="2400" u="sng">
              <a:latin typeface="Arial Narrow" pitchFamily="34" charset="0"/>
            </a:endParaRPr>
          </a:p>
          <a:p>
            <a:pPr marL="1147763" lvl="2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 sz="1800" u="sng">
                <a:latin typeface="Arial Narrow" pitchFamily="34" charset="0"/>
              </a:rPr>
              <a:t>VERIFONE</a:t>
            </a:r>
            <a:r>
              <a:rPr lang="es-MX" sz="1800">
                <a:latin typeface="Arial Narrow" pitchFamily="34" charset="0"/>
              </a:rPr>
              <a:t>: La empresa más grande de EEUU en puntos de venta Retail, respalda la operación del software Host y POS, para el Sistema de Lealtad Prefiero S.A. PREFESA.</a:t>
            </a:r>
          </a:p>
          <a:p>
            <a:pPr marL="1147763" lvl="2">
              <a:lnSpc>
                <a:spcPct val="90000"/>
              </a:lnSpc>
              <a:buFontTx/>
              <a:buBlip>
                <a:blip r:embed="rId2"/>
              </a:buBlip>
            </a:pPr>
            <a:endParaRPr lang="es-MX" sz="1800" u="sng">
              <a:latin typeface="Arial Narrow" pitchFamily="34" charset="0"/>
            </a:endParaRPr>
          </a:p>
          <a:p>
            <a:pPr marL="1147763" lvl="2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 sz="1800" u="sng">
                <a:latin typeface="Arial Narrow" pitchFamily="34" charset="0"/>
              </a:rPr>
              <a:t>BISMARK</a:t>
            </a:r>
            <a:r>
              <a:rPr lang="es-MX" sz="1800">
                <a:latin typeface="Arial Narrow" pitchFamily="34" charset="0"/>
              </a:rPr>
              <a:t>: Empresa líder en datos inalámbricos con presencia en Ecuador, Colombia y México. Posee el 80% del mercado Ecuatoriano. Tiene experiencia en CDPD (Celular Digital Packet Data), GRPS (General Radio Packet Services) y 1xRTT. Provee servicios de conectividad para aplicaciones financieras, de distribución, de telemetría y de seguridad. Cuenta con un equipo de 20 profesionales entre Guayaquil y Quito.</a:t>
            </a:r>
            <a:endParaRPr lang="es-ES" sz="1800">
              <a:latin typeface="Arial Narrow" pitchFamily="34" charset="0"/>
            </a:endParaRP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4067175" y="0"/>
            <a:ext cx="4835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s-ES" sz="32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situacional </a:t>
            </a:r>
            <a:br>
              <a:rPr lang="es-ES" sz="32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del producto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724525" y="0"/>
            <a:ext cx="324961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Distribución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tarjetas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23336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Correo directo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Establecimientos de las marcas afiliadas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Eventos especiales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00563" y="333375"/>
            <a:ext cx="4475162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FODA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3816350" cy="28368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Fortalezas</a:t>
            </a:r>
          </a:p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Oportunidades</a:t>
            </a:r>
          </a:p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Debilidades</a:t>
            </a:r>
          </a:p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Amenazas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580063" y="0"/>
            <a:ext cx="3395662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Fortalezas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(Producto)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25495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Producto nuevo y de última tecnología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Multimarcas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Proceso sencillo de acumulación de puntos y canje de premios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787900" y="0"/>
            <a:ext cx="4140200" cy="1084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Oportunidades (Mercado)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24050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Beneficios únicos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Posible expansión a otras ciudades del país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Poca existencia de competidores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651500" y="0"/>
            <a:ext cx="32512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Debilidades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(Producto)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36838"/>
            <a:ext cx="8229600" cy="23336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Bajo hábito de utilización de la tarjeta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Premios percibidos como inalcanzables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Poca publicidad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011863" y="0"/>
            <a:ext cx="2890837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Amenazas </a:t>
            </a:r>
            <a:b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(Mercado)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27654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Aparición de nuevos competidores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Posibilidad de plagio de estrategias de mercadeo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Desafiliación de marcas patrocinadoras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>
            <p:ph type="title" idx="4294967295"/>
          </p:nvPr>
        </p:nvSpPr>
        <p:spPr bwMode="auto">
          <a:xfrm>
            <a:off x="1835150" y="0"/>
            <a:ext cx="7140575" cy="1139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Matriz BCG </a:t>
            </a:r>
            <a:b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(Boston Consulting Group)</a:t>
            </a:r>
          </a:p>
        </p:txBody>
      </p:sp>
      <p:graphicFrame>
        <p:nvGraphicFramePr>
          <p:cNvPr id="125350" name="Group 422"/>
          <p:cNvGraphicFramePr>
            <a:graphicFrameLocks noGrp="1"/>
          </p:cNvGraphicFramePr>
          <p:nvPr>
            <p:ph/>
          </p:nvPr>
        </p:nvGraphicFramePr>
        <p:xfrm>
          <a:off x="611188" y="1700213"/>
          <a:ext cx="7058025" cy="4562475"/>
        </p:xfrm>
        <a:graphic>
          <a:graphicData uri="http://schemas.openxmlformats.org/drawingml/2006/table">
            <a:tbl>
              <a:tblPr/>
              <a:tblGrid>
                <a:gridCol w="1878012"/>
                <a:gridCol w="825500"/>
                <a:gridCol w="338138"/>
                <a:gridCol w="1185862"/>
                <a:gridCol w="655638"/>
                <a:gridCol w="706437"/>
                <a:gridCol w="1184275"/>
                <a:gridCol w="284163"/>
              </a:tblGrid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ALTA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BAJA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ESTRELLAS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DILEMAS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</a:rPr>
                        <a:t>ALTA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Tarjeta de Fidelidad Prefiero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CRECIMIENTO DE MERCADO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VACAS LECHERAS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PERROS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BAJA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PARTICIPACIÓN RELATIVA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EN EL MERCADO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908175" y="188913"/>
            <a:ext cx="706755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2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Matriz Crecimiento – Participación </a:t>
            </a:r>
            <a:br>
              <a:rPr lang="es-ES" sz="2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2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(Matriz de Ansoff)</a:t>
            </a:r>
          </a:p>
        </p:txBody>
      </p:sp>
      <p:pic>
        <p:nvPicPr>
          <p:cNvPr id="126981" name="Picture 5" descr="Ansoff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844675"/>
            <a:ext cx="7412038" cy="3511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132138" y="0"/>
            <a:ext cx="5580062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Antecedentes </a:t>
            </a:r>
            <a:b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compañía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36838"/>
            <a:ext cx="7559675" cy="22320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Nombre de la compañía</a:t>
            </a:r>
          </a:p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Fecha de constitución</a:t>
            </a:r>
          </a:p>
          <a:p>
            <a:pPr>
              <a:buFontTx/>
              <a:buBlip>
                <a:blip r:embed="rId2"/>
              </a:buBlip>
            </a:pPr>
            <a:r>
              <a:rPr lang="es-ES" sz="3600">
                <a:latin typeface="Arial Narrow" pitchFamily="34" charset="0"/>
              </a:rPr>
              <a:t>Colaboradores en Quito y Guayaquil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276600" y="0"/>
            <a:ext cx="5614988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Modelo de las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5 fuerzas de Porter</a:t>
            </a:r>
          </a:p>
        </p:txBody>
      </p:sp>
      <p:pic>
        <p:nvPicPr>
          <p:cNvPr id="129029" name="Picture 5" descr="PORTER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341438"/>
            <a:ext cx="6769100" cy="5121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427538" y="0"/>
            <a:ext cx="4545012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Limitaciones de competidores</a:t>
            </a:r>
          </a:p>
        </p:txBody>
      </p:sp>
      <p:graphicFrame>
        <p:nvGraphicFramePr>
          <p:cNvPr id="131426" name="Group 354"/>
          <p:cNvGraphicFramePr>
            <a:graphicFrameLocks noGrp="1"/>
          </p:cNvGraphicFramePr>
          <p:nvPr>
            <p:ph idx="1"/>
          </p:nvPr>
        </p:nvGraphicFramePr>
        <p:xfrm>
          <a:off x="395288" y="1700213"/>
          <a:ext cx="8229600" cy="3435350"/>
        </p:xfrm>
        <a:graphic>
          <a:graphicData uri="http://schemas.openxmlformats.org/drawingml/2006/table">
            <a:tbl>
              <a:tblPr/>
              <a:tblGrid>
                <a:gridCol w="1593850"/>
                <a:gridCol w="1814512"/>
                <a:gridCol w="2143125"/>
                <a:gridCol w="2678113"/>
              </a:tblGrid>
              <a:tr h="2730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PROGRAMA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AUSPICIADOR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CARACTERISTICA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RESTRICCIONES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CLUB BELLSOUTH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BELLSOUTH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ABIERTA A ALGUNAS MARCAS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BELLSOUTH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MILLAS ADVANTAGE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DINERS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LIMITADA A PASAJES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CON DINERS Y SOLO QUIENES PAGUEN $80 POR AFILIACION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DISTANCIA TACA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PACIFICARD - PLATINUM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LIMITADA A PASAJES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CON PACIFICARD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DISTANCIA TACA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BANKARD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LIMITADA A PASAJES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CON BANKARD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MAXIDOLAR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SUPERMAXI-PRODUBANCO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LIMITADA A SUPERMAXI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MASTERCARD-PRODUBANCO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PREFIERO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PREFIERO - PACIFICARD EN MARCAS AFILIADAS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ABIERTA A MUCHAS MARCAS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CONSUMOS EN EFECTIVO Y CON PACIFICARD EN ESTABLECIMIENTOS AFILIADOS A PREFIERO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BONOS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VISA BG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PREMIOS EN CATÁLOGO BASE $ 8000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VISA PRIVILEGIOS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REWARDS PROGRAM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AMERICAN EXPRESS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PREMIOS EN CATÁLOGO BASE $ 8000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Arial" charset="0"/>
                        </a:rPr>
                        <a:t>SOLO CONSUMOS AMERICAN EXPRESS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92500" y="0"/>
            <a:ext cx="5481638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Macrosegmentación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del mercado meta</a:t>
            </a:r>
          </a:p>
        </p:txBody>
      </p:sp>
      <p:pic>
        <p:nvPicPr>
          <p:cNvPr id="133125" name="Picture 5" descr="Macrosegmentacion del mercado meta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8135938" cy="43640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779838" y="0"/>
            <a:ext cx="5195887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Microsegmentación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del mercado meta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772400" cy="1335088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2400">
                <a:latin typeface="Arial Narrow" pitchFamily="34" charset="0"/>
              </a:rPr>
              <a:t>El tipo de micro segmentación a utilizar será segmentación sociodemográfica. Las variables más utilizadas son la localización, sexo, edad, renta y clases profesionales.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6604000" y="2646363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ES" sz="180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35243" name="Group 75"/>
          <p:cNvGraphicFramePr>
            <a:graphicFrameLocks noGrp="1"/>
          </p:cNvGraphicFramePr>
          <p:nvPr/>
        </p:nvGraphicFramePr>
        <p:xfrm>
          <a:off x="827088" y="3068638"/>
          <a:ext cx="7632700" cy="2593975"/>
        </p:xfrm>
        <a:graphic>
          <a:graphicData uri="http://schemas.openxmlformats.org/drawingml/2006/table">
            <a:tbl>
              <a:tblPr/>
              <a:tblGrid>
                <a:gridCol w="2897187"/>
                <a:gridCol w="473551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CARACTERÍSTICAS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Edad promedio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18 años en adelante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Ciclo de vida familiar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Hombres / mujeres, solteros o casados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Clase social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Media, media – alta y alta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Ubicación geográfica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Territorio ecuatoriano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Nivel de estudios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Superior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508250" y="0"/>
            <a:ext cx="6635750" cy="10525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Matriz </a:t>
            </a:r>
            <a:b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Producto - Mercado</a:t>
            </a:r>
          </a:p>
        </p:txBody>
      </p:sp>
      <p:graphicFrame>
        <p:nvGraphicFramePr>
          <p:cNvPr id="136470" name="Group 278"/>
          <p:cNvGraphicFramePr>
            <a:graphicFrameLocks noGrp="1"/>
          </p:cNvGraphicFramePr>
          <p:nvPr>
            <p:ph idx="1"/>
          </p:nvPr>
        </p:nvGraphicFramePr>
        <p:xfrm>
          <a:off x="250825" y="1484313"/>
          <a:ext cx="8229600" cy="5160962"/>
        </p:xfrm>
        <a:graphic>
          <a:graphicData uri="http://schemas.openxmlformats.org/drawingml/2006/table">
            <a:tbl>
              <a:tblPr/>
              <a:tblGrid>
                <a:gridCol w="2535238"/>
                <a:gridCol w="1166812"/>
                <a:gridCol w="1277938"/>
                <a:gridCol w="1355725"/>
                <a:gridCol w="1893887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Matriz Producto - Mercado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RETAIL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BATCH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MARCAS 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ESPECIALIZADAS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Señoras Acomodadas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Burguesas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Señores pudientes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Jóvenes emprendedores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Cachorros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Liberadas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Luchadoras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Nuevos padres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Popular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Especializado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1619250" y="0"/>
            <a:ext cx="7354888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Modelo de Implicación F.C.B.</a:t>
            </a:r>
            <a:br>
              <a:rPr lang="es-ES" sz="3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(Food, Cone &amp; Belding)</a:t>
            </a:r>
          </a:p>
        </p:txBody>
      </p:sp>
      <p:graphicFrame>
        <p:nvGraphicFramePr>
          <p:cNvPr id="139482" name="Group 218"/>
          <p:cNvGraphicFramePr>
            <a:graphicFrameLocks noGrp="1"/>
          </p:cNvGraphicFramePr>
          <p:nvPr/>
        </p:nvGraphicFramePr>
        <p:xfrm>
          <a:off x="611188" y="1628775"/>
          <a:ext cx="7154862" cy="4627563"/>
        </p:xfrm>
        <a:graphic>
          <a:graphicData uri="http://schemas.openxmlformats.org/drawingml/2006/table">
            <a:tbl>
              <a:tblPr/>
              <a:tblGrid>
                <a:gridCol w="1298575"/>
                <a:gridCol w="208280"/>
                <a:gridCol w="2444750"/>
                <a:gridCol w="271463"/>
                <a:gridCol w="271462"/>
                <a:gridCol w="268605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MODO INTELECTUAL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MODO EMOCIONAL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Aprendizaje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Afectividad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(i, e, a)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(e, i, a)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Implicación Fuerte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Tarjeta de Fidelidad PREFIERO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Implicación Débil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Rutina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Hedonismo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(a, i, e)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(a, e, i)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9452" name="Rectangle 188"/>
          <p:cNvSpPr>
            <a:spLocks noChangeArrowheads="1"/>
          </p:cNvSpPr>
          <p:nvPr/>
        </p:nvSpPr>
        <p:spPr bwMode="auto">
          <a:xfrm>
            <a:off x="1377950" y="58642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s-ES" sz="1100">
                <a:solidFill>
                  <a:schemeClr val="tx1"/>
                </a:solidFill>
                <a:latin typeface="Arial" charset="0"/>
              </a:rPr>
              <a:t/>
            </a:r>
            <a:br>
              <a:rPr lang="es-ES" sz="1100">
                <a:solidFill>
                  <a:schemeClr val="tx1"/>
                </a:solidFill>
                <a:latin typeface="Arial" charset="0"/>
              </a:rPr>
            </a:br>
            <a:endParaRPr lang="es-E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1331913" y="0"/>
            <a:ext cx="7643812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Matriz </a:t>
            </a:r>
            <a:br>
              <a:rPr lang="es-ES" sz="3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Importancia - Resultado</a:t>
            </a:r>
          </a:p>
        </p:txBody>
      </p:sp>
      <p:pic>
        <p:nvPicPr>
          <p:cNvPr id="141318" name="Picture 6" descr="Matriz Importancia Resultado - Prefier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700213"/>
            <a:ext cx="6769100" cy="46497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563938" y="0"/>
            <a:ext cx="5292725" cy="1084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de los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hábitos de compra</a:t>
            </a:r>
          </a:p>
        </p:txBody>
      </p:sp>
      <p:sp>
        <p:nvSpPr>
          <p:cNvPr id="143378" name="Rectangle 18"/>
          <p:cNvSpPr>
            <a:spLocks noChangeArrowheads="1"/>
          </p:cNvSpPr>
          <p:nvPr/>
        </p:nvSpPr>
        <p:spPr bwMode="auto">
          <a:xfrm>
            <a:off x="2165350" y="1268413"/>
            <a:ext cx="1317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43384" name="Rectangle 24"/>
          <p:cNvSpPr>
            <a:spLocks noChangeArrowheads="1"/>
          </p:cNvSpPr>
          <p:nvPr/>
        </p:nvSpPr>
        <p:spPr bwMode="auto">
          <a:xfrm>
            <a:off x="2165350" y="1268413"/>
            <a:ext cx="1317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43389" name="Rectangle 29"/>
          <p:cNvSpPr>
            <a:spLocks noChangeArrowheads="1"/>
          </p:cNvSpPr>
          <p:nvPr/>
        </p:nvSpPr>
        <p:spPr bwMode="auto">
          <a:xfrm>
            <a:off x="2165350" y="1268413"/>
            <a:ext cx="1317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143737" name="Group 377"/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229600" cy="4071937"/>
        </p:xfrm>
        <a:graphic>
          <a:graphicData uri="http://schemas.openxmlformats.org/drawingml/2006/table">
            <a:tbl>
              <a:tblPr/>
              <a:tblGrid>
                <a:gridCol w="1473200"/>
                <a:gridCol w="2252662"/>
                <a:gridCol w="2251075"/>
                <a:gridCol w="2252663"/>
              </a:tblGrid>
              <a:tr h="5730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PREGUNTAS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COMPORTAMIENTO DE ADQUISICION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COMPORTAMIENTO DE UTILIZACION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COMPORTAMIENTO DE POSESION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¿Qué?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Bienes y servicios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Ropa, calzado, electrodomésticos, llantas,  viajes, comida, libros, seguros, internet, artículos de ferretería, entre otros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Bienes y servicios que llenan sus necesidades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¿Cuánto?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Pocas unidades o al por mayor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Unidades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¿Cómo?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Efectivo y/o tarjetas de crédito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Artículos de uso personal y profesional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¿Dónde?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Establecimientos de las marcas afiliadas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Dentro o fuera de casa, oficinas, y empresas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¿Cuándo?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Cada vez que necesite llenar una necesidad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Todos los días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Todos los días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¿Quién?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Tarjeta habiente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Es personal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itchFamily="18" charset="0"/>
                          <a:ea typeface="Times New Roman" pitchFamily="18" charset="0"/>
                          <a:cs typeface="Tahoma" pitchFamily="34" charset="0"/>
                        </a:rPr>
                        <a:t>Tarjeta habiente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356100" y="0"/>
            <a:ext cx="45466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Estrategias de posicionamiento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Disminuir el total de puntos a acumular para la obtención de un premio.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Crear un sistema de acumulación de puntos por marcas.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Libertad para que los tarjeta habientes puedan escoger como premio cualquier artículo de un establecimiento de cualquier marca afiliada.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Aumentar el número de empresas afiliadas a PREFIERO.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Libertad a los clientes para que puedan cancelar sus compras con Puntos PREFIERO.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" sz="2600">
                <a:latin typeface="Arial Narrow" pitchFamily="34" charset="0"/>
              </a:rPr>
              <a:t>Regalar 100 Puntos PREFIERO a quienes se registren en su página Web: </a:t>
            </a:r>
            <a:r>
              <a:rPr lang="es-ES" sz="2600">
                <a:latin typeface="Arial Narrow" pitchFamily="34" charset="0"/>
                <a:hlinkClick r:id="rId3"/>
              </a:rPr>
              <a:t>www.prefiero.com.ec</a:t>
            </a:r>
            <a:endParaRPr lang="es-ES" sz="26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19475" y="0"/>
            <a:ext cx="549433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Matriz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Propuesta de Valor</a:t>
            </a:r>
          </a:p>
        </p:txBody>
      </p:sp>
      <p:graphicFrame>
        <p:nvGraphicFramePr>
          <p:cNvPr id="146545" name="Group 113"/>
          <p:cNvGraphicFramePr>
            <a:graphicFrameLocks noGrp="1"/>
          </p:cNvGraphicFramePr>
          <p:nvPr>
            <p:ph idx="1"/>
          </p:nvPr>
        </p:nvGraphicFramePr>
        <p:xfrm>
          <a:off x="468313" y="1484313"/>
          <a:ext cx="8229600" cy="4884737"/>
        </p:xfrm>
        <a:graphic>
          <a:graphicData uri="http://schemas.openxmlformats.org/drawingml/2006/table">
            <a:tbl>
              <a:tblPr/>
              <a:tblGrid>
                <a:gridCol w="565150"/>
                <a:gridCol w="1568450"/>
                <a:gridCol w="1914525"/>
                <a:gridCol w="1981200"/>
                <a:gridCol w="2200275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PRECIOS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A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rgbClr val="FF66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Más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El mismo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Menos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 rowSpan="3"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F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I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 I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A0A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Más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PREFIERO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ECUADOR S.A.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11112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Los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mismos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47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Menos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tone San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one Sans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140200" y="0"/>
            <a:ext cx="4714875" cy="1223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Antecedentes </a:t>
            </a:r>
            <a:b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4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tarjeta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4175125" cy="19732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Acumulación de puntos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Canje de premios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Catálogo</a:t>
            </a:r>
            <a:endParaRPr lang="es-ES" sz="36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132138" y="333375"/>
            <a:ext cx="5843587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Mapa Perceptual</a:t>
            </a:r>
          </a:p>
        </p:txBody>
      </p:sp>
      <p:pic>
        <p:nvPicPr>
          <p:cNvPr id="148485" name="Picture 5" descr="mapa perceptual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484313"/>
            <a:ext cx="7127875" cy="4956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411413" y="0"/>
            <a:ext cx="6491287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del Ciclo de </a:t>
            </a:r>
            <a:b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vida del producto</a:t>
            </a:r>
          </a:p>
        </p:txBody>
      </p:sp>
      <p:pic>
        <p:nvPicPr>
          <p:cNvPr id="150533" name="Picture 5" descr="Ciclo de Vida de Prefier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628775"/>
            <a:ext cx="7272338" cy="46053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11188" y="2349500"/>
            <a:ext cx="8229600" cy="2447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Plan Operativo </a:t>
            </a:r>
            <a:br>
              <a:rPr lang="es-ES" sz="7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7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Mercadeo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339975" y="0"/>
            <a:ext cx="6635750" cy="11255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Objetivos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Marketing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7772400" cy="4114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200.000 tarjetas colocadas en las ciudades de Guayaquil, Quito, Cuenca y Salinas.</a:t>
            </a:r>
            <a:endParaRPr lang="es-ES" sz="26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Posicionar al programa PREFIERO como el más exitoso del mercado con una participación activa del 25% de los tarjetahabientes.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Facturación no menor a 4 millones de puntos mensuales.</a:t>
            </a:r>
            <a:endParaRPr lang="es-ES" sz="26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Cumplir con un calendario de promociones llevando la redención al 5% de los puntos emitidos.</a:t>
            </a:r>
            <a:endParaRPr lang="es-ES" sz="26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Llevar a marcas Retail, canjes del 20% de los puntos emitidos por dichas marcas. </a:t>
            </a:r>
            <a:endParaRPr lang="es-ES" sz="26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600">
                <a:latin typeface="Arial Narrow" pitchFamily="34" charset="0"/>
              </a:rPr>
              <a:t>Llevar a marcas Especializadas ventas incrementales.</a:t>
            </a:r>
            <a:endParaRPr lang="es-ES" sz="26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</a:pPr>
            <a:endParaRPr lang="es-ES" sz="26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708400" y="188913"/>
            <a:ext cx="525621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Imagen de marca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36290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MX" sz="3200">
                <a:latin typeface="Arial Narrow" pitchFamily="34" charset="0"/>
              </a:rPr>
              <a:t>La imagen de la marca ‘Prefiero’ propone una imagen atractiva, fresca, divertida, responsable y seria, valores todos estos que van de acuerdo con la imagen que el producto representa: un programa de fidelidad atractivo, divertido, novedoso, que cumple con la entrega de premios, en forma responsable y seria.</a:t>
            </a:r>
            <a:endParaRPr lang="es-ES" sz="32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508625" y="333375"/>
            <a:ext cx="317817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Nombre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28368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MX"/>
              <a:t>El nombre PREFIERO fue escogido con la idea de que el programa de fidelidad determine una </a:t>
            </a:r>
            <a:r>
              <a:rPr lang="es-MX" u="sng"/>
              <a:t>preferencia</a:t>
            </a:r>
            <a:r>
              <a:rPr lang="es-MX"/>
              <a:t> de los consumidores finales hacia cada una de las marcas patrocinadoras del programa.</a:t>
            </a:r>
            <a:endParaRPr lang="es-E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227763" y="260350"/>
            <a:ext cx="253047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3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Logo</a:t>
            </a:r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4365625"/>
            <a:ext cx="8207375" cy="1295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MX" sz="2400"/>
              <a:t>La combinación de dos colores que aportan atributos diferentes se debe a la característica del producto de estar enfocado a un mercado multisegmento.</a:t>
            </a:r>
            <a:endParaRPr lang="es-ES" sz="2400"/>
          </a:p>
        </p:txBody>
      </p:sp>
      <p:pic>
        <p:nvPicPr>
          <p:cNvPr id="156676" name="Picture 4" descr="pref-logo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628775"/>
            <a:ext cx="7277100" cy="2193925"/>
          </a:xfrm>
          <a:noFill/>
          <a:ln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292725" y="333375"/>
            <a:ext cx="3538538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Personaje</a:t>
            </a:r>
          </a:p>
        </p:txBody>
      </p:sp>
      <p:pic>
        <p:nvPicPr>
          <p:cNvPr id="159748" name="Picture 4" descr="punto-silbador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773238"/>
            <a:ext cx="3538538" cy="3538537"/>
          </a:xfrm>
          <a:noFill/>
          <a:ln/>
        </p:spPr>
      </p:pic>
      <p:pic>
        <p:nvPicPr>
          <p:cNvPr id="159750" name="Picture 6" descr="Personajes%20PUNTOS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1844675"/>
            <a:ext cx="4824413" cy="3540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443663" y="260350"/>
            <a:ext cx="2459037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Slogan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852738"/>
            <a:ext cx="6838950" cy="1335087"/>
          </a:xfrm>
        </p:spPr>
        <p:txBody>
          <a:bodyPr/>
          <a:lstStyle/>
          <a:p>
            <a:pPr>
              <a:buFontTx/>
              <a:buNone/>
            </a:pPr>
            <a:r>
              <a:rPr lang="es-ES" sz="6600" b="1" i="1">
                <a:solidFill>
                  <a:srgbClr val="FF9900"/>
                </a:solidFill>
                <a:latin typeface="Book Antiqua" pitchFamily="18" charset="0"/>
              </a:rPr>
              <a:t>Ganar es el punto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92500" y="0"/>
            <a:ext cx="54102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Nuevas afiliaciones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marcas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772400" cy="32337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MX"/>
              <a:t>Las nuevas afiliaciones están concentradas en las siguientes categorías faltantes: 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/>
          </a:p>
          <a:p>
            <a:pPr lvl="1">
              <a:lnSpc>
                <a:spcPct val="90000"/>
              </a:lnSpc>
              <a:buClr>
                <a:srgbClr val="FF6600"/>
              </a:buClr>
              <a:buFontTx/>
              <a:buBlip>
                <a:blip r:embed="rId2"/>
              </a:buBlip>
            </a:pPr>
            <a:r>
              <a:rPr lang="es-MX"/>
              <a:t>Telefonía celular; </a:t>
            </a:r>
          </a:p>
          <a:p>
            <a:pPr lvl="1">
              <a:lnSpc>
                <a:spcPct val="90000"/>
              </a:lnSpc>
              <a:buClr>
                <a:srgbClr val="FF6600"/>
              </a:buClr>
              <a:buFontTx/>
              <a:buBlip>
                <a:blip r:embed="rId2"/>
              </a:buBlip>
            </a:pPr>
            <a:r>
              <a:rPr lang="es-MX"/>
              <a:t>banco; </a:t>
            </a:r>
          </a:p>
          <a:p>
            <a:pPr lvl="1">
              <a:lnSpc>
                <a:spcPct val="90000"/>
              </a:lnSpc>
              <a:buClr>
                <a:srgbClr val="FF6600"/>
              </a:buClr>
              <a:buFontTx/>
              <a:buBlip>
                <a:blip r:embed="rId2"/>
              </a:buBlip>
            </a:pPr>
            <a:r>
              <a:rPr lang="es-MX"/>
              <a:t>aerolínea nacional; y,</a:t>
            </a:r>
          </a:p>
          <a:p>
            <a:pPr lvl="1">
              <a:lnSpc>
                <a:spcPct val="90000"/>
              </a:lnSpc>
              <a:buClr>
                <a:srgbClr val="FF6600"/>
              </a:buClr>
              <a:buFontTx/>
              <a:buBlip>
                <a:blip r:embed="rId2"/>
              </a:buBlip>
            </a:pPr>
            <a:r>
              <a:rPr lang="es-MX"/>
              <a:t>gasolinera.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211638" y="0"/>
            <a:ext cx="4679950" cy="1084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Datos numéricos </a:t>
            </a:r>
            <a:b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tarjeta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7704137" cy="388937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45 marcas patrocinadoras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179.935 tarjetas distribuidas (12.000 mensuales aproximadamente)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120.057 han acumulado puntos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41.153 participantes activos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3.191 canjes (213 mensuales)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835150" y="188913"/>
            <a:ext cx="7138988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Programa de fidelidad de las marcas Especializadas</a:t>
            </a:r>
            <a:r>
              <a:rPr lang="es-E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 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MX" b="1" i="1">
              <a:latin typeface="Book Antiqua" pitchFamily="18" charset="0"/>
            </a:endParaRPr>
          </a:p>
          <a:p>
            <a:pPr marL="0" indent="0">
              <a:buFontTx/>
              <a:buNone/>
            </a:pPr>
            <a:endParaRPr lang="es-MX" b="1" i="1">
              <a:latin typeface="Book Antiqua" pitchFamily="18" charset="0"/>
            </a:endParaRPr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Un Plan de Incentivos para  </a:t>
            </a:r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motivar a los dependientes </a:t>
            </a:r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y fidelizar a sus clientes frecuentes</a:t>
            </a:r>
            <a:r>
              <a:rPr lang="es-ES"/>
              <a:t> 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19475" y="188913"/>
            <a:ext cx="555466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Programa de fidelidad </a:t>
            </a:r>
            <a:br>
              <a:rPr lang="es-MX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MX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las marcas Retail</a:t>
            </a:r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 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"/>
          </a:p>
          <a:p>
            <a:pPr marL="0" indent="0">
              <a:buFontTx/>
              <a:buNone/>
            </a:pPr>
            <a:endParaRPr lang="es-ES"/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Un programa</a:t>
            </a:r>
            <a:r>
              <a:rPr lang="es-MX" i="1">
                <a:latin typeface="Book Antiqua" pitchFamily="18" charset="0"/>
              </a:rPr>
              <a:t> </a:t>
            </a:r>
            <a:r>
              <a:rPr lang="es-MX" b="1" i="1">
                <a:latin typeface="Book Antiqua" pitchFamily="18" charset="0"/>
              </a:rPr>
              <a:t>que lleve canjes </a:t>
            </a:r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a sus locales a cambio </a:t>
            </a:r>
          </a:p>
          <a:p>
            <a:pPr marL="0" indent="0" algn="ctr">
              <a:buFontTx/>
              <a:buNone/>
            </a:pPr>
            <a:r>
              <a:rPr lang="es-MX" b="1" i="1">
                <a:latin typeface="Book Antiqua" pitchFamily="18" charset="0"/>
              </a:rPr>
              <a:t>de publicidad compartida</a:t>
            </a:r>
            <a:r>
              <a:rPr lang="es-ES" i="1"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140200" y="260350"/>
            <a:ext cx="47625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Puntos de Canje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4513" y="2859088"/>
            <a:ext cx="4565650" cy="19891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Etapa de introducción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Estrategia de cobertura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Etapa de consolidación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843213" y="333375"/>
            <a:ext cx="61309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Estrategia de precios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997200"/>
            <a:ext cx="8229600" cy="15414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/>
              <a:t>Cuota de inscripción</a:t>
            </a:r>
          </a:p>
          <a:p>
            <a:pPr>
              <a:buFontTx/>
              <a:buBlip>
                <a:blip r:embed="rId2"/>
              </a:buBlip>
            </a:pPr>
            <a:r>
              <a:rPr lang="es-ES"/>
              <a:t>Acumulación de puntos</a:t>
            </a:r>
          </a:p>
          <a:p>
            <a:pPr>
              <a:buFontTx/>
              <a:buBlip>
                <a:blip r:embed="rId2"/>
              </a:buBlip>
            </a:pPr>
            <a:endParaRPr lang="es-E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140200" y="0"/>
            <a:ext cx="47625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Estrategia de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comunicación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31972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Etapa de introducción: “Pida sus puntos”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Etapa de consolidación: “Exija sus puntos”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BTL (Bellow The Line) en eventos o para la bienvenida de nuevas marcas al programa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Catálogo trimestral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067175" y="0"/>
            <a:ext cx="48355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Segmentación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del catálogo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20528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Platinum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de diversión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para viajeros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de tecnología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Aventura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del hogar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Zona para él y ella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580063" y="333375"/>
            <a:ext cx="32512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Catálogo</a:t>
            </a:r>
          </a:p>
        </p:txBody>
      </p:sp>
      <p:pic>
        <p:nvPicPr>
          <p:cNvPr id="172036" name="Picture 4" descr="7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71850"/>
            <a:ext cx="4248150" cy="2609850"/>
          </a:xfrm>
          <a:noFill/>
          <a:ln/>
        </p:spPr>
      </p:pic>
      <p:pic>
        <p:nvPicPr>
          <p:cNvPr id="172038" name="Picture 6" descr="8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412875"/>
            <a:ext cx="4183063" cy="2570163"/>
          </a:xfrm>
          <a:noFill/>
          <a:ln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708400" y="260350"/>
            <a:ext cx="52578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Plan de medios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8229600" cy="32686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Publicidad compartida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Radio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Material POP en almacenes alusivo al mensaje “</a:t>
            </a:r>
            <a:r>
              <a:rPr lang="es-ES" i="1">
                <a:latin typeface="Arial Narrow" pitchFamily="34" charset="0"/>
              </a:rPr>
              <a:t>Pida sus puntos</a:t>
            </a:r>
            <a:r>
              <a:rPr lang="es-ES">
                <a:latin typeface="Arial Narrow" pitchFamily="34" charset="0"/>
              </a:rPr>
              <a:t>”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Insertos y trípticos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219700" y="0"/>
            <a:ext cx="36830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Publicidad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compartida</a:t>
            </a:r>
          </a:p>
        </p:txBody>
      </p:sp>
      <p:pic>
        <p:nvPicPr>
          <p:cNvPr id="175108" name="Picture 4" descr="onn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41438"/>
            <a:ext cx="7559675" cy="4960937"/>
          </a:xfrm>
          <a:noFill/>
          <a:ln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356100" y="0"/>
            <a:ext cx="45466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Estrategia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promociones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“Doble Puntaje”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“Tanto por tan poco”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“Vamos a la playa”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“San Valentín”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“Regreso a clases en la costa”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“Día de la madre”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“Día del padre”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“Vacaciones en la sierra”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“Regreso a clases en la sierra”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“Fiestas de Guayaquil”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“Fiestas de Cuenca”</a:t>
            </a:r>
            <a:endParaRPr lang="es-ES" sz="2000">
              <a:latin typeface="Arial Narrow" pitchFamily="34" charset="0"/>
            </a:endParaRP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s-MX" sz="2000">
                <a:latin typeface="Arial Narrow" pitchFamily="34" charset="0"/>
              </a:rPr>
              <a:t>Promoción “Fiestas de Quito”</a:t>
            </a:r>
            <a:endParaRPr lang="es-ES" sz="2000">
              <a:latin typeface="Arial Narrow" pitchFamily="34" charset="0"/>
            </a:endParaRPr>
          </a:p>
          <a:p>
            <a:pPr marL="609600" indent="-609600">
              <a:lnSpc>
                <a:spcPct val="80000"/>
              </a:lnSpc>
            </a:pPr>
            <a:endParaRPr lang="es-ES" sz="20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Rectangle 7"/>
          <p:cNvSpPr>
            <a:spLocks noChangeArrowheads="1"/>
          </p:cNvSpPr>
          <p:nvPr>
            <p:ph type="title"/>
          </p:nvPr>
        </p:nvSpPr>
        <p:spPr bwMode="auto">
          <a:xfrm>
            <a:off x="1547813" y="0"/>
            <a:ext cx="7200900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Marcas afiliadas </a:t>
            </a:r>
            <a:b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 la tarjeta</a:t>
            </a:r>
          </a:p>
        </p:txBody>
      </p:sp>
      <p:pic>
        <p:nvPicPr>
          <p:cNvPr id="50185" name="Picture 9" descr="empresas afiliadas a prefier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12875"/>
            <a:ext cx="6696075" cy="49418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435600" y="0"/>
            <a:ext cx="3540125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Estrategia </a:t>
            </a:r>
            <a:b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servicios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25495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MX">
                <a:latin typeface="Arial Narrow" pitchFamily="34" charset="0"/>
              </a:rPr>
              <a:t>Afiliación y activación de la tarjeta</a:t>
            </a:r>
          </a:p>
          <a:p>
            <a:pPr>
              <a:buFontTx/>
              <a:buBlip>
                <a:blip r:embed="rId2"/>
              </a:buBlip>
            </a:pPr>
            <a:r>
              <a:rPr lang="es-MX">
                <a:latin typeface="Arial Narrow" pitchFamily="34" charset="0"/>
              </a:rPr>
              <a:t>Acumulación de puntos</a:t>
            </a:r>
          </a:p>
          <a:p>
            <a:pPr>
              <a:buFontTx/>
              <a:buBlip>
                <a:blip r:embed="rId2"/>
              </a:buBlip>
            </a:pPr>
            <a:r>
              <a:rPr lang="es-MX">
                <a:latin typeface="Arial Narrow" pitchFamily="34" charset="0"/>
              </a:rPr>
              <a:t>Consulta de saldos</a:t>
            </a:r>
          </a:p>
          <a:p>
            <a:pPr>
              <a:buFontTx/>
              <a:buBlip>
                <a:blip r:embed="rId2"/>
              </a:buBlip>
            </a:pPr>
            <a:r>
              <a:rPr lang="es-MX">
                <a:latin typeface="Arial Narrow" pitchFamily="34" charset="0"/>
              </a:rPr>
              <a:t>Canje o redención de premios</a:t>
            </a:r>
            <a:endParaRPr lang="es-ES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476375" y="0"/>
            <a:ext cx="742791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Procedimiento de utilización </a:t>
            </a:r>
            <a:b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</a:br>
            <a:r>
              <a:rPr lang="es-E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de la tarjeta Prefiero</a:t>
            </a:r>
          </a:p>
        </p:txBody>
      </p:sp>
      <p:pic>
        <p:nvPicPr>
          <p:cNvPr id="179204" name="Picture 4" descr="comousar-tarjeta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484313"/>
            <a:ext cx="6697663" cy="50053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700213"/>
            <a:ext cx="8229600" cy="35290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Análisis Económico y Financiero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0563" y="260350"/>
            <a:ext cx="4475162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Conclusiones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7772400" cy="353536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Brindar fidelidad a las marcas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Multimarca 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El programa prácticamente cubre cada necesidad del consumidor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Poca comunicación 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Nuevas estrategias de comunicación</a:t>
            </a:r>
          </a:p>
          <a:p>
            <a:pPr>
              <a:buFontTx/>
              <a:buBlip>
                <a:blip r:embed="rId2"/>
              </a:buBlip>
            </a:pPr>
            <a:endParaRPr lang="es-ES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260350"/>
            <a:ext cx="58435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Recomendaciones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772400" cy="41148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Disminuir la cantidad de puntos que se deben acumular para canjear un premio 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Cubrir la gran mayoría de mercados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Aumentar el número existente de puntos de canje </a:t>
            </a:r>
          </a:p>
          <a:p>
            <a:pPr>
              <a:buFontTx/>
              <a:buBlip>
                <a:blip r:embed="rId2"/>
              </a:buBlip>
            </a:pPr>
            <a:r>
              <a:rPr lang="es-ES">
                <a:latin typeface="Arial Narrow" pitchFamily="34" charset="0"/>
              </a:rPr>
              <a:t>Capacitación</a:t>
            </a:r>
          </a:p>
          <a:p>
            <a:pPr>
              <a:buFontTx/>
              <a:buBlip>
                <a:blip r:embed="rId2"/>
              </a:buBlip>
            </a:pPr>
            <a:r>
              <a:rPr lang="es-MX">
                <a:latin typeface="Arial Narrow" pitchFamily="34" charset="0"/>
              </a:rPr>
              <a:t>El proyecto resulta factible al tener una TIR de 86%, un VAN de $ 730.136, una utilidad acumulada actual de $259.232 y proyectada para el 2005 de $495.071</a:t>
            </a:r>
            <a:r>
              <a:rPr lang="es-ES"/>
              <a:t>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771775" y="0"/>
            <a:ext cx="6202363" cy="1139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ES" sz="32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oster Bodoni" pitchFamily="18" charset="0"/>
              </a:rPr>
              <a:t>Modos de afiliación para consumidores finales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565400"/>
            <a:ext cx="3382963" cy="20447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Automático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Retail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>
                <a:latin typeface="Arial Narrow" pitchFamily="34" charset="0"/>
              </a:rPr>
              <a:t>Puerta a puerta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OBR">
  <a:themeElements>
    <a:clrScheme name="">
      <a:dk1>
        <a:srgbClr val="FF0000"/>
      </a:dk1>
      <a:lt1>
        <a:srgbClr val="FFFFFF"/>
      </a:lt1>
      <a:dk2>
        <a:srgbClr val="FF0000"/>
      </a:dk2>
      <a:lt2>
        <a:srgbClr val="808080"/>
      </a:lt2>
      <a:accent1>
        <a:srgbClr val="FFFFFF"/>
      </a:accent1>
      <a:accent2>
        <a:srgbClr val="FF0000"/>
      </a:accent2>
      <a:accent3>
        <a:srgbClr val="FFFFFF"/>
      </a:accent3>
      <a:accent4>
        <a:srgbClr val="DA0000"/>
      </a:accent4>
      <a:accent5>
        <a:srgbClr val="FFFFFF"/>
      </a:accent5>
      <a:accent6>
        <a:srgbClr val="E70000"/>
      </a:accent6>
      <a:hlink>
        <a:srgbClr val="FF0000"/>
      </a:hlink>
      <a:folHlink>
        <a:srgbClr val="FF0000"/>
      </a:folHlink>
    </a:clrScheme>
    <a:fontScheme name="new_OBR">
      <a:majorFont>
        <a:latin typeface="Stone Sans"/>
        <a:ea typeface=""/>
        <a:cs typeface=""/>
      </a:majorFont>
      <a:minorFont>
        <a:latin typeface="Ston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3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tone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3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tone Sans" pitchFamily="34" charset="0"/>
          </a:defRPr>
        </a:defPPr>
      </a:lstStyle>
    </a:lnDef>
  </a:objectDefaults>
  <a:extraClrSchemeLst>
    <a:extraClrScheme>
      <a:clrScheme name="new_OB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OB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OB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OB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OB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OB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OB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 GENERAL PREFIERO</Template>
  <TotalTime>547</TotalTime>
  <Words>2005</Words>
  <Application>Microsoft PowerPoint</Application>
  <PresentationFormat>Presentación en pantalla (4:3)</PresentationFormat>
  <Paragraphs>464</Paragraphs>
  <Slides>84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84</vt:i4>
      </vt:variant>
    </vt:vector>
  </HeadingPairs>
  <TitlesOfParts>
    <vt:vector size="97" baseType="lpstr">
      <vt:lpstr>Arial</vt:lpstr>
      <vt:lpstr>Wingdings</vt:lpstr>
      <vt:lpstr>Arial Narrow</vt:lpstr>
      <vt:lpstr>Times New Roman</vt:lpstr>
      <vt:lpstr>Book Antiqua</vt:lpstr>
      <vt:lpstr>Bookman Old Style</vt:lpstr>
      <vt:lpstr>Tahoma</vt:lpstr>
      <vt:lpstr>Stone Sans</vt:lpstr>
      <vt:lpstr>Poster Bodoni</vt:lpstr>
      <vt:lpstr>new_OBR</vt:lpstr>
      <vt:lpstr>Microsoft Editor de ecuaciones 3.0</vt:lpstr>
      <vt:lpstr>Gráfico de Microsoft Excel</vt:lpstr>
      <vt:lpstr>Fotografía de Microsoft Photo Editor 3.0</vt:lpstr>
      <vt:lpstr>Proyecto de lanzamiento y posicionamiento de la Tarjeta de Fidelidad PREFIERO en el  mercado interno ecuatoriano</vt:lpstr>
      <vt:lpstr>Contenido</vt:lpstr>
      <vt:lpstr>Introducción</vt:lpstr>
      <vt:lpstr>Qué es un  programa de fidelidad?</vt:lpstr>
      <vt:lpstr>Antecedentes  de la compañía</vt:lpstr>
      <vt:lpstr>Antecedentes  de la tarjeta</vt:lpstr>
      <vt:lpstr>Datos numéricos  de la tarjeta</vt:lpstr>
      <vt:lpstr>Marcas afiliadas  a la tarjeta</vt:lpstr>
      <vt:lpstr>Modos de afiliación para consumidores finales</vt:lpstr>
      <vt:lpstr>Investigación  de mercado</vt:lpstr>
      <vt:lpstr>Objetivos específicos</vt:lpstr>
      <vt:lpstr>Determinación  de la fuente de datos</vt:lpstr>
      <vt:lpstr>Desarrollo del procedimiento  de recolección de datos</vt:lpstr>
      <vt:lpstr>Muestreo</vt:lpstr>
      <vt:lpstr>Resultados cuantitativos  de la encuesta</vt:lpstr>
      <vt:lpstr>Resultados cuantitativos  de la encuesta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Infraestructura tecnológica</vt:lpstr>
      <vt:lpstr>Aplicación de  lealtad - PREFIERO</vt:lpstr>
      <vt:lpstr>Tarjeta habientes</vt:lpstr>
      <vt:lpstr>Asignación  de tarjetas</vt:lpstr>
      <vt:lpstr>Transacciones</vt:lpstr>
      <vt:lpstr>Reportes</vt:lpstr>
      <vt:lpstr>Perfiles de usuarios</vt:lpstr>
      <vt:lpstr>Sitio Web de Prefiero</vt:lpstr>
      <vt:lpstr>Prefiero – IVR  </vt:lpstr>
      <vt:lpstr>Cubo</vt:lpstr>
      <vt:lpstr>Sistema de  transmisión de datos</vt:lpstr>
      <vt:lpstr>Servidores de  aplicación de lealtad</vt:lpstr>
      <vt:lpstr>Servidores locales</vt:lpstr>
      <vt:lpstr>Sistema telefónico  e IVR</vt:lpstr>
      <vt:lpstr>Red de transacciones</vt:lpstr>
      <vt:lpstr>Diseño del plan estratégico</vt:lpstr>
      <vt:lpstr>Análisis situacional  del producto</vt:lpstr>
      <vt:lpstr>Diapositiva 41</vt:lpstr>
      <vt:lpstr>Distribución  de tarjetas</vt:lpstr>
      <vt:lpstr>Análisis FODA</vt:lpstr>
      <vt:lpstr>Fortalezas  (Producto)</vt:lpstr>
      <vt:lpstr>Oportunidades (Mercado)</vt:lpstr>
      <vt:lpstr>Debilidades  (Producto)</vt:lpstr>
      <vt:lpstr>Amenazas  (Mercado)</vt:lpstr>
      <vt:lpstr>Matriz BCG  (Boston Consulting Group)</vt:lpstr>
      <vt:lpstr>Matriz Crecimiento – Participación  (Matriz de Ansoff)</vt:lpstr>
      <vt:lpstr>Modelo de las  5 fuerzas de Porter</vt:lpstr>
      <vt:lpstr>Limitaciones de competidores</vt:lpstr>
      <vt:lpstr>Macrosegmentación  del mercado meta</vt:lpstr>
      <vt:lpstr>Microsegmentación  del mercado meta</vt:lpstr>
      <vt:lpstr>Matriz  Producto - Mercado</vt:lpstr>
      <vt:lpstr>Modelo de Implicación F.C.B. (Food, Cone &amp; Belding)</vt:lpstr>
      <vt:lpstr>Matriz  Importancia - Resultado</vt:lpstr>
      <vt:lpstr>Análisis de los  hábitos de compra</vt:lpstr>
      <vt:lpstr>Estrategias de posicionamiento</vt:lpstr>
      <vt:lpstr>Matriz  Propuesta de Valor</vt:lpstr>
      <vt:lpstr>Mapa Perceptual</vt:lpstr>
      <vt:lpstr>Análisis del Ciclo de  vida del producto</vt:lpstr>
      <vt:lpstr>Plan Operativo  de Mercadeo</vt:lpstr>
      <vt:lpstr>Objetivos  de Marketing</vt:lpstr>
      <vt:lpstr>Imagen de marca</vt:lpstr>
      <vt:lpstr>Nombre</vt:lpstr>
      <vt:lpstr>Logo</vt:lpstr>
      <vt:lpstr>Personaje</vt:lpstr>
      <vt:lpstr>Slogan</vt:lpstr>
      <vt:lpstr>Nuevas afiliaciones  de marcas</vt:lpstr>
      <vt:lpstr>Programa de fidelidad de las marcas Especializadas </vt:lpstr>
      <vt:lpstr>Programa de fidelidad  de las marcas Retail </vt:lpstr>
      <vt:lpstr>Puntos de Canje</vt:lpstr>
      <vt:lpstr>Estrategia de precios</vt:lpstr>
      <vt:lpstr>Estrategia de  comunicación</vt:lpstr>
      <vt:lpstr>Segmentación  del catálogo</vt:lpstr>
      <vt:lpstr>Catálogo</vt:lpstr>
      <vt:lpstr>Plan de medios</vt:lpstr>
      <vt:lpstr>Publicidad  compartida</vt:lpstr>
      <vt:lpstr>Estrategia  de promociones</vt:lpstr>
      <vt:lpstr>Estrategia  de servicios</vt:lpstr>
      <vt:lpstr>Procedimiento de utilización  de la tarjeta Prefiero</vt:lpstr>
      <vt:lpstr>Análisis Económico y Financiero</vt:lpstr>
      <vt:lpstr>Conclusiones</vt:lpstr>
      <vt:lpstr>Recomendaciones</vt:lpstr>
    </vt:vector>
  </TitlesOfParts>
  <Company>PRODID CIA. LTDA.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lanzamiento y posicionamiento de la Tarjeta de Fidelidad PREFIERO en el  mercado interno ecuatoriano</dc:title>
  <dc:creator>Eduardo Decker</dc:creator>
  <cp:lastModifiedBy>Administrador</cp:lastModifiedBy>
  <cp:revision>22</cp:revision>
  <dcterms:created xsi:type="dcterms:W3CDTF">2005-01-26T16:36:33Z</dcterms:created>
  <dcterms:modified xsi:type="dcterms:W3CDTF">2009-12-16T16:48:21Z</dcterms:modified>
</cp:coreProperties>
</file>