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40" d="100"/>
          <a:sy n="40" d="100"/>
        </p:scale>
        <p:origin x="-11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678AC-9F25-4CFC-99F1-D50AE1A49FD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8616C-416C-4105-A1F6-5B2ED37D821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87A2A-22BD-4592-A7F8-F3E3E606EFA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1EE7A-1FB5-4D6C-9DD3-82DDE0514E5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C1A06-337F-4999-9F74-EA901D8D8CB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6A173-ECE4-46E6-A9AE-E89648EFAAA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F3F4A-46F4-4C19-B338-4751CF2F80A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2AE48-4FA0-4841-A917-E779D756DED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F9941-CD9F-4142-AF8F-501E7733A74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99FD6-B73F-4D3D-8261-E7A5B3C48CC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1F73E1-1885-4FC0-B426-4672BA05659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73BFEE-DEA9-4BAA-AE35-76AECEFF2511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Gr_fico_de_Microsoft_Office_Excel2.xls"/><Relationship Id="rId4" Type="http://schemas.openxmlformats.org/officeDocument/2006/relationships/oleObject" Target="../embeddings/Gr_fico_de_Microsoft_Office_Excel1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Gr_fico_de_Microsoft_Office_Excel4.xls"/><Relationship Id="rId4" Type="http://schemas.openxmlformats.org/officeDocument/2006/relationships/oleObject" Target="../embeddings/Gr_fico_de_Microsoft_Office_Excel3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Gr_fico_de_Microsoft_Office_Excel6.xls"/><Relationship Id="rId4" Type="http://schemas.openxmlformats.org/officeDocument/2006/relationships/oleObject" Target="../embeddings/Gr_fico_de_Microsoft_Office_Excel5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Gr_fico_de_Microsoft_Office_Excel8.xls"/><Relationship Id="rId4" Type="http://schemas.openxmlformats.org/officeDocument/2006/relationships/oleObject" Target="../embeddings/Gr_fico_de_Microsoft_Office_Excel7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0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543800" cy="1714500"/>
          </a:xfrm>
          <a:prstGeom prst="rect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600" b="1">
                <a:solidFill>
                  <a:schemeClr val="bg1"/>
                </a:solidFill>
                <a:latin typeface="Bauhaus 93" pitchFamily="82" charset="0"/>
              </a:rPr>
              <a:t>“DESARROLLO DE UN PLAN DE MERCADO E IMPLEMENTACION DE UN PLAN DE MARKETING PARA INFINASA(INDUSTRIAS DE FIDEOS NAPOLITANO”</a:t>
            </a:r>
            <a:endParaRPr lang="es-ES" sz="2600" b="1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519363" y="2552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1828800" y="41910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828800" y="5257800"/>
            <a:ext cx="3276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1828800" y="4191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5105400" y="5181600"/>
            <a:ext cx="228600" cy="152400"/>
          </a:xfrm>
          <a:prstGeom prst="ellipse">
            <a:avLst/>
          </a:prstGeom>
          <a:solidFill>
            <a:srgbClr val="003300"/>
          </a:soli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5105400" y="5562600"/>
            <a:ext cx="2286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676400" y="4953000"/>
            <a:ext cx="1524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800">
                <a:solidFill>
                  <a:schemeClr val="bg1"/>
                </a:solidFill>
                <a:latin typeface="Bauhaus 93" pitchFamily="82" charset="0"/>
              </a:rPr>
              <a:t> AUTORES :</a:t>
            </a:r>
            <a:r>
              <a:rPr lang="es-EC" sz="1800">
                <a:latin typeface="Bauhaus 93" pitchFamily="82" charset="0"/>
              </a:rPr>
              <a:t> </a:t>
            </a:r>
          </a:p>
          <a:p>
            <a:pPr algn="ctr">
              <a:spcBef>
                <a:spcPct val="50000"/>
              </a:spcBef>
            </a:pPr>
            <a:endParaRPr lang="es-ES" sz="1800">
              <a:latin typeface="Bauhaus 93" pitchFamily="82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5334000" y="50292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b="1">
                <a:solidFill>
                  <a:schemeClr val="bg1"/>
                </a:solidFill>
                <a:latin typeface="Bauhaus 93" pitchFamily="82" charset="0"/>
              </a:rPr>
              <a:t>GINGER NAVARRETE</a:t>
            </a:r>
            <a:endParaRPr lang="es-ES" b="1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5638800" y="54864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b="1">
                <a:solidFill>
                  <a:schemeClr val="bg1"/>
                </a:solidFill>
                <a:latin typeface="Bauhaus 93" pitchFamily="82" charset="0"/>
              </a:rPr>
              <a:t>KARLA BOURNE</a:t>
            </a:r>
            <a:endParaRPr lang="es-ES" b="1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3048000" y="5257800"/>
            <a:ext cx="0" cy="381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3048000" y="5638800"/>
            <a:ext cx="2057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2176463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3087" name="Picture 15" descr="foto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048000"/>
            <a:ext cx="2852738" cy="186055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 autoUpdateAnimBg="0"/>
      <p:bldP spid="3082" grpId="0" autoUpdateAnimBg="0"/>
      <p:bldP spid="308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INVESTIGACIÓN DE MERCADOS</a:t>
            </a:r>
            <a:r>
              <a:rPr lang="es-ES">
                <a:latin typeface="Bauhaus 93" pitchFamily="82" charset="0"/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143000" y="2133600"/>
            <a:ext cx="1981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OBJETIVOS</a:t>
            </a:r>
            <a:r>
              <a:rPr lang="es-ES">
                <a:solidFill>
                  <a:schemeClr val="bg1"/>
                </a:solidFill>
                <a:latin typeface="Bauhaus 93" pitchFamily="82" charset="0"/>
              </a:rPr>
              <a:t> 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362200" y="2895600"/>
            <a:ext cx="5562600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Determinar ventajas y desventajas de los puntos de venta en la ciudad de Guayaquil.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 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Determinar el nivel de posicionamiento de fideos Napolitano.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 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Times New Roman" pitchFamily="18" charset="0"/>
              </a:rPr>
              <a:t>Determinar patrones de comportamiento de compra.</a:t>
            </a:r>
            <a:r>
              <a:rPr lang="es-ES" sz="1800">
                <a:latin typeface="Tahoma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13317" name="Group 5"/>
          <p:cNvGrpSpPr>
            <a:grpSpLocks/>
          </p:cNvGrpSpPr>
          <p:nvPr/>
        </p:nvGrpSpPr>
        <p:grpSpPr bwMode="auto">
          <a:xfrm>
            <a:off x="1905000" y="2895600"/>
            <a:ext cx="304800" cy="304800"/>
            <a:chOff x="528" y="1200"/>
            <a:chExt cx="192" cy="192"/>
          </a:xfrm>
        </p:grpSpPr>
        <p:sp>
          <p:nvSpPr>
            <p:cNvPr id="13318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3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319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33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320" name="Group 8"/>
          <p:cNvGrpSpPr>
            <a:grpSpLocks/>
          </p:cNvGrpSpPr>
          <p:nvPr/>
        </p:nvGrpSpPr>
        <p:grpSpPr bwMode="auto">
          <a:xfrm>
            <a:off x="1905000" y="4038600"/>
            <a:ext cx="304800" cy="304800"/>
            <a:chOff x="528" y="1200"/>
            <a:chExt cx="192" cy="192"/>
          </a:xfrm>
        </p:grpSpPr>
        <p:sp>
          <p:nvSpPr>
            <p:cNvPr id="13321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3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322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33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323" name="Group 11"/>
          <p:cNvGrpSpPr>
            <a:grpSpLocks/>
          </p:cNvGrpSpPr>
          <p:nvPr/>
        </p:nvGrpSpPr>
        <p:grpSpPr bwMode="auto">
          <a:xfrm>
            <a:off x="1981200" y="5105400"/>
            <a:ext cx="304800" cy="304800"/>
            <a:chOff x="528" y="1200"/>
            <a:chExt cx="192" cy="192"/>
          </a:xfrm>
        </p:grpSpPr>
        <p:sp>
          <p:nvSpPr>
            <p:cNvPr id="13324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3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325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33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3276600" y="23622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>
            <a:off x="8305800" y="2362200"/>
            <a:ext cx="0" cy="3429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INVESTIGACIÓN DE MERCADOS</a:t>
            </a:r>
            <a:r>
              <a:rPr lang="es-ES">
                <a:latin typeface="Bauhaus 93" pitchFamily="82" charset="0"/>
              </a:rPr>
              <a:t> 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143000" y="2133600"/>
            <a:ext cx="5410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NECESIDAD DE INFORMACION</a:t>
            </a:r>
            <a:endParaRPr lang="es-ES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67818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¿Cuál es la imagen y el posicionamiento que el grupo objetivo percibe actualmente de Fideos Napolitano?.</a:t>
            </a:r>
            <a:r>
              <a:rPr lang="es-AR" sz="1800">
                <a:latin typeface="Tahoma" pitchFamily="34" charset="0"/>
                <a:cs typeface="Arial" pitchFamily="34" charset="0"/>
              </a:rPr>
              <a:t> 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Times New Roman" pitchFamily="18" charset="0"/>
              </a:rPr>
              <a:t>¿</a:t>
            </a:r>
            <a:r>
              <a:rPr lang="es-ES" sz="1800">
                <a:latin typeface="Tahoma" pitchFamily="34" charset="0"/>
                <a:cs typeface="Arial" pitchFamily="34" charset="0"/>
              </a:rPr>
              <a:t>Es necesario replantear el segmento establecido inicialmente por la compañía?.  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¿Qué canales nuevos de distribución aumentarán la rotación de mercadería? 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¿Cuál es el comportamiento de compra de los clientes potenciales?.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/>
                <a:ea typeface="Arial Unicode MS" pitchFamily="34" charset="-128"/>
                <a:cs typeface="Arial Unicode MS" pitchFamily="34" charset="-128"/>
              </a:rPr>
              <a:t> </a:t>
            </a:r>
            <a:endParaRPr lang="es-ES" sz="1800"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endParaRPr lang="es-ES" sz="1800"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14341" name="Group 5"/>
          <p:cNvGrpSpPr>
            <a:grpSpLocks/>
          </p:cNvGrpSpPr>
          <p:nvPr/>
        </p:nvGrpSpPr>
        <p:grpSpPr bwMode="auto">
          <a:xfrm>
            <a:off x="1143000" y="2971800"/>
            <a:ext cx="304800" cy="304800"/>
            <a:chOff x="528" y="1200"/>
            <a:chExt cx="192" cy="192"/>
          </a:xfrm>
        </p:grpSpPr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4344" name="Group 8"/>
          <p:cNvGrpSpPr>
            <a:grpSpLocks/>
          </p:cNvGrpSpPr>
          <p:nvPr/>
        </p:nvGrpSpPr>
        <p:grpSpPr bwMode="auto">
          <a:xfrm>
            <a:off x="1143000" y="3657600"/>
            <a:ext cx="304800" cy="304800"/>
            <a:chOff x="528" y="1200"/>
            <a:chExt cx="192" cy="192"/>
          </a:xfrm>
        </p:grpSpPr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4347" name="Group 11"/>
          <p:cNvGrpSpPr>
            <a:grpSpLocks/>
          </p:cNvGrpSpPr>
          <p:nvPr/>
        </p:nvGrpSpPr>
        <p:grpSpPr bwMode="auto">
          <a:xfrm>
            <a:off x="1143000" y="4267200"/>
            <a:ext cx="304800" cy="304800"/>
            <a:chOff x="528" y="1200"/>
            <a:chExt cx="192" cy="192"/>
          </a:xfrm>
        </p:grpSpPr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6858000" y="2362200"/>
            <a:ext cx="1524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8382000" y="2362200"/>
            <a:ext cx="0" cy="3429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1828800" y="57912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4353" name="Group 17"/>
          <p:cNvGrpSpPr>
            <a:grpSpLocks/>
          </p:cNvGrpSpPr>
          <p:nvPr/>
        </p:nvGrpSpPr>
        <p:grpSpPr bwMode="auto">
          <a:xfrm>
            <a:off x="1143000" y="4876800"/>
            <a:ext cx="304800" cy="304800"/>
            <a:chOff x="528" y="1200"/>
            <a:chExt cx="192" cy="192"/>
          </a:xfrm>
        </p:grpSpPr>
        <p:sp>
          <p:nvSpPr>
            <p:cNvPr id="14354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55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066800" y="685800"/>
            <a:ext cx="5029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>
                <a:solidFill>
                  <a:schemeClr val="bg1"/>
                </a:solidFill>
                <a:latin typeface="Bauhaus 93" pitchFamily="82" charset="0"/>
                <a:cs typeface="Arial" pitchFamily="34" charset="0"/>
              </a:rPr>
              <a:t>DISEÑO DE LA INVESTIGACIÓN</a:t>
            </a:r>
            <a:r>
              <a:rPr lang="es-ES" b="1">
                <a:solidFill>
                  <a:schemeClr val="bg1"/>
                </a:solidFill>
              </a:rPr>
              <a:t> </a:t>
            </a:r>
            <a:endParaRPr lang="es-E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1752600" y="1600200"/>
            <a:ext cx="304800" cy="304800"/>
            <a:chOff x="528" y="1200"/>
            <a:chExt cx="192" cy="192"/>
          </a:xfrm>
        </p:grpSpPr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52600" y="4495800"/>
            <a:ext cx="304800" cy="304800"/>
            <a:chOff x="528" y="1200"/>
            <a:chExt cx="192" cy="192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6096000" y="914400"/>
            <a:ext cx="1752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1371600" y="58674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7924800" y="914400"/>
            <a:ext cx="0" cy="4953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2438400" y="1524000"/>
            <a:ext cx="57150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AR" sz="1800" b="1" u="sng">
                <a:solidFill>
                  <a:srgbClr val="003300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Investigación Exploratoria</a:t>
            </a:r>
            <a:endParaRPr lang="es-AR" sz="1800" b="1">
              <a:solidFill>
                <a:srgbClr val="0033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AR" sz="1800"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    </a:t>
            </a:r>
            <a:r>
              <a:rPr lang="es-ES" sz="1800">
                <a:latin typeface="Tahoma" pitchFamily="34" charset="0"/>
                <a:cs typeface="Times New Roman" pitchFamily="18" charset="0"/>
              </a:rPr>
              <a:t>Fuentes secundarias</a:t>
            </a:r>
            <a:r>
              <a:rPr lang="es-ES" sz="1800">
                <a:latin typeface="Tahoma" pitchFamily="34" charset="0"/>
              </a:rPr>
              <a:t> </a:t>
            </a:r>
            <a:endParaRPr lang="es-EC" sz="1800">
              <a:latin typeface="Tahoma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AR" sz="1800"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       Esta  información la utilizamos para realizar     </a:t>
            </a:r>
          </a:p>
          <a:p>
            <a:pPr algn="just">
              <a:spcBef>
                <a:spcPct val="50000"/>
              </a:spcBef>
            </a:pPr>
            <a:r>
              <a:rPr lang="es-AR" sz="1800"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       comparaciones con los datos primarios </a:t>
            </a:r>
            <a:endParaRPr lang="es-AR" sz="1800">
              <a:latin typeface="Tahoma" pitchFamily="34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AR" sz="1800">
                <a:latin typeface="Tahoma" pitchFamily="34" charset="0"/>
                <a:cs typeface="Times New Roman" pitchFamily="18" charset="0"/>
              </a:rPr>
              <a:t>    </a:t>
            </a:r>
            <a:r>
              <a:rPr lang="es-AR" sz="1800"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Fuentes primarias</a:t>
            </a:r>
            <a:endParaRPr lang="es-AR" sz="1800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latin typeface="Tahoma" pitchFamily="34" charset="0"/>
                <a:cs typeface="Times New Roman" pitchFamily="18" charset="0"/>
              </a:rPr>
              <a:t>           </a:t>
            </a:r>
            <a:r>
              <a:rPr lang="es-ES" sz="1800">
                <a:latin typeface="Tahoma" pitchFamily="34" charset="0"/>
                <a:cs typeface="Times New Roman" pitchFamily="18" charset="0"/>
              </a:rPr>
              <a:t>Técnica de grupo foco</a:t>
            </a:r>
            <a:r>
              <a:rPr lang="es-ES" sz="1800">
                <a:latin typeface="Tahoma" pitchFamily="34" charset="0"/>
              </a:rPr>
              <a:t> </a:t>
            </a:r>
            <a:endParaRPr lang="es-EC" sz="1800">
              <a:latin typeface="Tahoma" pitchFamily="34" charset="0"/>
            </a:endParaRPr>
          </a:p>
          <a:p>
            <a:pPr algn="just">
              <a:spcBef>
                <a:spcPct val="50000"/>
              </a:spcBef>
            </a:pPr>
            <a:endParaRPr lang="es-EC" sz="1800">
              <a:latin typeface="Tahoma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AR" sz="1800" b="1" u="sng">
                <a:solidFill>
                  <a:srgbClr val="003300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Investigación Descriptiva</a:t>
            </a:r>
            <a:endParaRPr lang="es-AR" sz="1800" b="1">
              <a:solidFill>
                <a:srgbClr val="0033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AR" sz="1800">
                <a:solidFill>
                  <a:schemeClr val="tx2"/>
                </a:solidFill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s-AR" sz="1800"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Método de Comunicación</a:t>
            </a:r>
            <a:endParaRPr lang="es-AR" sz="1800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AR" sz="1800"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         Encuestas</a:t>
            </a:r>
            <a:r>
              <a:rPr lang="es-AR" sz="1800" i="1"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s-AR" sz="1800" i="1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endParaRPr lang="es-ES" sz="1800">
              <a:latin typeface="Tahom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>
                <a:solidFill>
                  <a:schemeClr val="bg1"/>
                </a:solidFill>
                <a:latin typeface="Bauhaus 93" pitchFamily="82" charset="0"/>
                <a:cs typeface="Arial" pitchFamily="34" charset="0"/>
              </a:rPr>
              <a:t>FOCUS GROUP</a:t>
            </a:r>
            <a:endParaRPr lang="es-E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1752600" y="1600200"/>
            <a:ext cx="304800" cy="304800"/>
            <a:chOff x="528" y="1200"/>
            <a:chExt cx="192" cy="192"/>
          </a:xfrm>
        </p:grpSpPr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1752600" y="2971800"/>
            <a:ext cx="304800" cy="304800"/>
            <a:chOff x="528" y="1200"/>
            <a:chExt cx="192" cy="192"/>
          </a:xfrm>
        </p:grpSpPr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5638800" y="914400"/>
            <a:ext cx="2514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1371600" y="5867400"/>
            <a:ext cx="6858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8229600" y="914400"/>
            <a:ext cx="0" cy="4953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438400" y="1524000"/>
            <a:ext cx="57150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FF00"/>
              </a:buClr>
              <a:buSzPct val="85000"/>
              <a:buFont typeface="Wingdings" pitchFamily="2" charset="2"/>
              <a:buNone/>
            </a:pPr>
            <a:r>
              <a:rPr lang="es-MX" sz="20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Focus Group</a:t>
            </a:r>
          </a:p>
          <a:p>
            <a:pPr algn="just">
              <a:spcBef>
                <a:spcPct val="20000"/>
              </a:spcBef>
              <a:buSzPct val="85000"/>
            </a:pPr>
            <a:r>
              <a:rPr lang="es-MX" sz="2000">
                <a:latin typeface="Tahoma" pitchFamily="34" charset="0"/>
              </a:rPr>
              <a:t>Seis   personas  participantes  entre  mujeres  y hombres  de  clase social media-baja y  baja, con edades entre 20 y 55 años.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r>
              <a:rPr lang="es-MX" sz="20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Principales Conclusiones:</a:t>
            </a:r>
            <a:r>
              <a:rPr lang="es-MX" sz="20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endParaRPr lang="es-ES" sz="2000" b="1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 De precios bajos.</a:t>
            </a:r>
            <a:endParaRPr lang="es-ES" sz="2000">
              <a:latin typeface="Tahoma" pitchFamily="34" charset="0"/>
            </a:endParaRPr>
          </a:p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 Que tenga proteínas y vitaminas.</a:t>
            </a:r>
            <a:endParaRPr lang="es-ES" sz="2000">
              <a:latin typeface="Tahoma" pitchFamily="34" charset="0"/>
            </a:endParaRPr>
          </a:p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 Poco tiempo en la preparación.</a:t>
            </a:r>
            <a:endParaRPr lang="es-ES" sz="2000">
              <a:latin typeface="Tahoma" pitchFamily="34" charset="0"/>
            </a:endParaRPr>
          </a:p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 Variedad de sabores.</a:t>
            </a:r>
            <a:endParaRPr lang="es-ES" sz="2000">
              <a:latin typeface="Tahoma" pitchFamily="34" charset="0"/>
            </a:endParaRPr>
          </a:p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 Buena alternativa para salud, natural.</a:t>
            </a:r>
            <a:endParaRPr lang="es-ES" sz="2000">
              <a:latin typeface="Tahoma" pitchFamily="34" charset="0"/>
            </a:endParaRPr>
          </a:p>
          <a:p>
            <a:pPr algn="just">
              <a:spcBef>
                <a:spcPct val="50000"/>
              </a:spcBef>
            </a:pPr>
            <a:endParaRPr lang="es-ES" sz="2000">
              <a:latin typeface="Tahom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  <a:latin typeface="Bauhaus 93" pitchFamily="82" charset="0"/>
                <a:cs typeface="Arial" pitchFamily="34" charset="0"/>
              </a:rPr>
              <a:t>FOCUS GROUP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1905000" y="1600200"/>
            <a:ext cx="304800" cy="304800"/>
            <a:chOff x="528" y="1200"/>
            <a:chExt cx="192" cy="192"/>
          </a:xfrm>
        </p:grpSpPr>
        <p:sp>
          <p:nvSpPr>
            <p:cNvPr id="17413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14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5638800" y="914400"/>
            <a:ext cx="2514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1371600" y="5867400"/>
            <a:ext cx="6858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8229600" y="914400"/>
            <a:ext cx="0" cy="4953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438400" y="1524000"/>
            <a:ext cx="53340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r>
              <a:rPr lang="es-MX" sz="20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Principales Conclusiones:</a:t>
            </a:r>
            <a:r>
              <a:rPr lang="es-MX" sz="20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endParaRPr lang="es-ES" sz="2000" b="1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 Sabores: tomate, albaca, atún.</a:t>
            </a:r>
            <a:endParaRPr lang="es-ES" sz="2000"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Variedad de tamaños, combos.</a:t>
            </a:r>
            <a:endParaRPr lang="es-ES" sz="2000"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 Poner recetas en la parte posterior.</a:t>
            </a:r>
            <a:endParaRPr lang="es-ES" sz="2000"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 Poner información nutricional</a:t>
            </a:r>
            <a:r>
              <a:rPr lang="es-ES" sz="2000">
                <a:latin typeface="Tahoma" pitchFamily="34" charset="0"/>
              </a:rPr>
              <a:t> </a:t>
            </a:r>
            <a:endParaRPr lang="es-MX" sz="2000"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 Cambiar empaque por uno que tenga abre        fácil.</a:t>
            </a:r>
            <a:endParaRPr lang="es-ES" sz="2000"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 Podría ser un empaque diferenciado de la competencia.</a:t>
            </a:r>
            <a:endParaRPr lang="es-ES" sz="2000"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es-MX" sz="2000">
                <a:latin typeface="Tahoma" pitchFamily="34" charset="0"/>
                <a:cs typeface="Arial" pitchFamily="34" charset="0"/>
              </a:rPr>
              <a:t> En la parte posterior tendrá la información nutricional y las recetas.</a:t>
            </a:r>
            <a:r>
              <a:rPr lang="es-ES" sz="2000">
                <a:latin typeface="Tahoma" pitchFamily="34" charset="0"/>
              </a:rPr>
              <a:t> </a:t>
            </a:r>
            <a:endParaRPr lang="es-MX" sz="2000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endParaRPr lang="es-ES" sz="2000">
              <a:latin typeface="Tahom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066800" y="685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>
                <a:solidFill>
                  <a:schemeClr val="bg1"/>
                </a:solidFill>
                <a:latin typeface="Bauhaus 93" pitchFamily="82" charset="0"/>
                <a:cs typeface="Arial" pitchFamily="34" charset="0"/>
              </a:rPr>
              <a:t>DISEÑO DE LA MUESTRA</a:t>
            </a:r>
            <a:r>
              <a:rPr lang="es-ES" b="1">
                <a:solidFill>
                  <a:schemeClr val="bg1"/>
                </a:solidFill>
              </a:rPr>
              <a:t> </a:t>
            </a:r>
            <a:endParaRPr lang="es-E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5638800" y="914400"/>
            <a:ext cx="2286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1371600" y="58674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7924800" y="914400"/>
            <a:ext cx="0" cy="4953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8439" name="Group 7"/>
          <p:cNvGrpSpPr>
            <a:grpSpLocks/>
          </p:cNvGrpSpPr>
          <p:nvPr/>
        </p:nvGrpSpPr>
        <p:grpSpPr bwMode="auto">
          <a:xfrm>
            <a:off x="1905000" y="3352800"/>
            <a:ext cx="5453063" cy="2286000"/>
            <a:chOff x="1200" y="2112"/>
            <a:chExt cx="3435" cy="1440"/>
          </a:xfrm>
        </p:grpSpPr>
        <p:grpSp>
          <p:nvGrpSpPr>
            <p:cNvPr id="18440" name="Group 8"/>
            <p:cNvGrpSpPr>
              <a:grpSpLocks/>
            </p:cNvGrpSpPr>
            <p:nvPr/>
          </p:nvGrpSpPr>
          <p:grpSpPr bwMode="auto">
            <a:xfrm>
              <a:off x="1204" y="2113"/>
              <a:ext cx="3427" cy="1438"/>
              <a:chOff x="0" y="0"/>
              <a:chExt cx="2832" cy="3183"/>
            </a:xfrm>
          </p:grpSpPr>
          <p:grpSp>
            <p:nvGrpSpPr>
              <p:cNvPr id="18441" name="Group 9"/>
              <p:cNvGrpSpPr>
                <a:grpSpLocks/>
              </p:cNvGrpSpPr>
              <p:nvPr/>
            </p:nvGrpSpPr>
            <p:grpSpPr bwMode="auto">
              <a:xfrm>
                <a:off x="0" y="0"/>
                <a:ext cx="2832" cy="365"/>
                <a:chOff x="0" y="0"/>
                <a:chExt cx="2832" cy="365"/>
              </a:xfrm>
            </p:grpSpPr>
            <p:sp>
              <p:nvSpPr>
                <p:cNvPr id="18442" name="Rectangle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832" cy="365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grpSp>
              <p:nvGrpSpPr>
                <p:cNvPr id="18443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832" cy="365"/>
                  <a:chOff x="0" y="0"/>
                  <a:chExt cx="2832" cy="365"/>
                </a:xfrm>
              </p:grpSpPr>
              <p:sp>
                <p:nvSpPr>
                  <p:cNvPr id="18444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0"/>
                    <a:ext cx="2746" cy="365"/>
                  </a:xfrm>
                  <a:prstGeom prst="rect">
                    <a:avLst/>
                  </a:prstGeom>
                  <a:solidFill>
                    <a:srgbClr val="0080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bIns="0" anchor="ctr"/>
                  <a:lstStyle/>
                  <a:p>
                    <a:pPr algn="ctr"/>
                    <a:endParaRPr lang="es-EC" sz="1200" b="1"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r>
                      <a:rPr lang="es-ES" sz="1200" b="1">
                        <a:latin typeface="Arial" pitchFamily="34" charset="0"/>
                        <a:cs typeface="Arial" pitchFamily="34" charset="0"/>
                      </a:rPr>
                      <a:t>SISTEMA DE MEDICIÓN</a:t>
                    </a:r>
                    <a:endParaRPr lang="es-ES" sz="1200" b="1">
                      <a:latin typeface="Century Gothic" pitchFamily="34" charset="0"/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 sz="1200"/>
                  </a:p>
                </p:txBody>
              </p:sp>
              <p:sp>
                <p:nvSpPr>
                  <p:cNvPr id="1844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2832" cy="365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446" name="Group 14"/>
              <p:cNvGrpSpPr>
                <a:grpSpLocks/>
              </p:cNvGrpSpPr>
              <p:nvPr/>
            </p:nvGrpSpPr>
            <p:grpSpPr bwMode="auto">
              <a:xfrm>
                <a:off x="0" y="365"/>
                <a:ext cx="1078" cy="394"/>
                <a:chOff x="0" y="365"/>
                <a:chExt cx="1078" cy="394"/>
              </a:xfrm>
            </p:grpSpPr>
            <p:sp>
              <p:nvSpPr>
                <p:cNvPr id="18447" name="Rectangle 15"/>
                <p:cNvSpPr>
                  <a:spLocks noChangeArrowheads="1"/>
                </p:cNvSpPr>
                <p:nvPr/>
              </p:nvSpPr>
              <p:spPr bwMode="auto">
                <a:xfrm>
                  <a:off x="43" y="365"/>
                  <a:ext cx="99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es-EC" sz="1200" b="1">
                    <a:latin typeface="Arial" pitchFamily="34" charset="0"/>
                    <a:cs typeface="Arial" pitchFamily="34" charset="0"/>
                  </a:endParaRPr>
                </a:p>
                <a:p>
                  <a:r>
                    <a:rPr lang="es-ES" sz="1200" b="1">
                      <a:latin typeface="Arial" pitchFamily="34" charset="0"/>
                      <a:cs typeface="Arial" pitchFamily="34" charset="0"/>
                    </a:rPr>
                    <a:t>Universo</a:t>
                  </a:r>
                  <a:endParaRPr lang="es-ES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S" sz="1200"/>
                </a:p>
              </p:txBody>
            </p:sp>
            <p:sp>
              <p:nvSpPr>
                <p:cNvPr id="18448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365"/>
                  <a:ext cx="107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8449" name="Group 17"/>
              <p:cNvGrpSpPr>
                <a:grpSpLocks/>
              </p:cNvGrpSpPr>
              <p:nvPr/>
            </p:nvGrpSpPr>
            <p:grpSpPr bwMode="auto">
              <a:xfrm>
                <a:off x="1078" y="365"/>
                <a:ext cx="1754" cy="394"/>
                <a:chOff x="1078" y="365"/>
                <a:chExt cx="1754" cy="394"/>
              </a:xfrm>
            </p:grpSpPr>
            <p:sp>
              <p:nvSpPr>
                <p:cNvPr id="18450" name="Rectangle 18"/>
                <p:cNvSpPr>
                  <a:spLocks noChangeArrowheads="1"/>
                </p:cNvSpPr>
                <p:nvPr/>
              </p:nvSpPr>
              <p:spPr bwMode="auto">
                <a:xfrm>
                  <a:off x="1121" y="365"/>
                  <a:ext cx="1668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es-EC" sz="1200">
                    <a:latin typeface="Arial" pitchFamily="34" charset="0"/>
                    <a:cs typeface="Arial" pitchFamily="34" charset="0"/>
                  </a:endParaRPr>
                </a:p>
                <a:p>
                  <a:r>
                    <a:rPr lang="es-ES" sz="1200">
                      <a:latin typeface="Arial" pitchFamily="34" charset="0"/>
                      <a:cs typeface="Arial" pitchFamily="34" charset="0"/>
                    </a:rPr>
                    <a:t>Ciudad de Guayaquil</a:t>
                  </a:r>
                  <a:endParaRPr lang="es-ES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S" sz="1200"/>
                </a:p>
              </p:txBody>
            </p:sp>
            <p:sp>
              <p:nvSpPr>
                <p:cNvPr id="18451" name="Rectangle 19"/>
                <p:cNvSpPr>
                  <a:spLocks noChangeArrowheads="1"/>
                </p:cNvSpPr>
                <p:nvPr/>
              </p:nvSpPr>
              <p:spPr bwMode="auto">
                <a:xfrm>
                  <a:off x="1078" y="365"/>
                  <a:ext cx="1754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8452" name="Group 20"/>
              <p:cNvGrpSpPr>
                <a:grpSpLocks/>
              </p:cNvGrpSpPr>
              <p:nvPr/>
            </p:nvGrpSpPr>
            <p:grpSpPr bwMode="auto">
              <a:xfrm>
                <a:off x="0" y="759"/>
                <a:ext cx="1078" cy="394"/>
                <a:chOff x="0" y="759"/>
                <a:chExt cx="1078" cy="394"/>
              </a:xfrm>
            </p:grpSpPr>
            <p:sp>
              <p:nvSpPr>
                <p:cNvPr id="18453" name="Rectangle 21"/>
                <p:cNvSpPr>
                  <a:spLocks noChangeArrowheads="1"/>
                </p:cNvSpPr>
                <p:nvPr/>
              </p:nvSpPr>
              <p:spPr bwMode="auto">
                <a:xfrm>
                  <a:off x="43" y="759"/>
                  <a:ext cx="99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es-EC" sz="1200" b="1">
                    <a:latin typeface="Arial" pitchFamily="34" charset="0"/>
                    <a:cs typeface="Arial" pitchFamily="34" charset="0"/>
                  </a:endParaRPr>
                </a:p>
                <a:p>
                  <a:r>
                    <a:rPr lang="es-ES" sz="1200" b="1">
                      <a:latin typeface="Arial" pitchFamily="34" charset="0"/>
                      <a:cs typeface="Arial" pitchFamily="34" charset="0"/>
                    </a:rPr>
                    <a:t>Método de muestreo</a:t>
                  </a:r>
                  <a:endParaRPr lang="es-ES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S" sz="1200"/>
                </a:p>
              </p:txBody>
            </p:sp>
            <p:sp>
              <p:nvSpPr>
                <p:cNvPr id="18454" name="Rectangle 22"/>
                <p:cNvSpPr>
                  <a:spLocks noChangeArrowheads="1"/>
                </p:cNvSpPr>
                <p:nvPr/>
              </p:nvSpPr>
              <p:spPr bwMode="auto">
                <a:xfrm>
                  <a:off x="0" y="759"/>
                  <a:ext cx="107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8455" name="Group 23"/>
              <p:cNvGrpSpPr>
                <a:grpSpLocks/>
              </p:cNvGrpSpPr>
              <p:nvPr/>
            </p:nvGrpSpPr>
            <p:grpSpPr bwMode="auto">
              <a:xfrm>
                <a:off x="1078" y="759"/>
                <a:ext cx="1754" cy="394"/>
                <a:chOff x="1078" y="759"/>
                <a:chExt cx="1754" cy="394"/>
              </a:xfrm>
            </p:grpSpPr>
            <p:sp>
              <p:nvSpPr>
                <p:cNvPr id="18456" name="Rectangle 24"/>
                <p:cNvSpPr>
                  <a:spLocks noChangeArrowheads="1"/>
                </p:cNvSpPr>
                <p:nvPr/>
              </p:nvSpPr>
              <p:spPr bwMode="auto">
                <a:xfrm>
                  <a:off x="1121" y="759"/>
                  <a:ext cx="1668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es-EC" sz="1200">
                    <a:latin typeface="Arial" pitchFamily="34" charset="0"/>
                    <a:cs typeface="Arial" pitchFamily="34" charset="0"/>
                  </a:endParaRPr>
                </a:p>
                <a:p>
                  <a:r>
                    <a:rPr lang="es-ES" sz="1200">
                      <a:latin typeface="Arial" pitchFamily="34" charset="0"/>
                      <a:cs typeface="Arial" pitchFamily="34" charset="0"/>
                    </a:rPr>
                    <a:t>Aleatorio Simple</a:t>
                  </a:r>
                  <a:r>
                    <a:rPr lang="es-ES" sz="1200" b="1">
                      <a:latin typeface="Arial" pitchFamily="34" charset="0"/>
                      <a:cs typeface="Arial" pitchFamily="34" charset="0"/>
                    </a:rPr>
                    <a:t> </a:t>
                  </a:r>
                  <a:endParaRPr lang="es-ES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S" sz="1200"/>
                </a:p>
              </p:txBody>
            </p:sp>
            <p:sp>
              <p:nvSpPr>
                <p:cNvPr id="18457" name="Rectangle 25"/>
                <p:cNvSpPr>
                  <a:spLocks noChangeArrowheads="1"/>
                </p:cNvSpPr>
                <p:nvPr/>
              </p:nvSpPr>
              <p:spPr bwMode="auto">
                <a:xfrm>
                  <a:off x="1078" y="759"/>
                  <a:ext cx="1754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8458" name="Group 26"/>
              <p:cNvGrpSpPr>
                <a:grpSpLocks/>
              </p:cNvGrpSpPr>
              <p:nvPr/>
            </p:nvGrpSpPr>
            <p:grpSpPr bwMode="auto">
              <a:xfrm>
                <a:off x="0" y="1153"/>
                <a:ext cx="1078" cy="394"/>
                <a:chOff x="0" y="1153"/>
                <a:chExt cx="1078" cy="394"/>
              </a:xfrm>
            </p:grpSpPr>
            <p:sp>
              <p:nvSpPr>
                <p:cNvPr id="18459" name="Rectangle 27"/>
                <p:cNvSpPr>
                  <a:spLocks noChangeArrowheads="1"/>
                </p:cNvSpPr>
                <p:nvPr/>
              </p:nvSpPr>
              <p:spPr bwMode="auto">
                <a:xfrm>
                  <a:off x="43" y="1153"/>
                  <a:ext cx="992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es-EC" sz="1200" b="1">
                    <a:latin typeface="Arial" pitchFamily="34" charset="0"/>
                    <a:cs typeface="Arial" pitchFamily="34" charset="0"/>
                  </a:endParaRPr>
                </a:p>
                <a:p>
                  <a:r>
                    <a:rPr lang="es-ES" sz="1200" b="1">
                      <a:latin typeface="Arial" pitchFamily="34" charset="0"/>
                      <a:cs typeface="Arial" pitchFamily="34" charset="0"/>
                    </a:rPr>
                    <a:t>Unidad de Análisis</a:t>
                  </a:r>
                  <a:endParaRPr lang="es-ES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S" sz="1200"/>
                </a:p>
              </p:txBody>
            </p:sp>
            <p:sp>
              <p:nvSpPr>
                <p:cNvPr id="18460" name="Rectangle 28"/>
                <p:cNvSpPr>
                  <a:spLocks noChangeArrowheads="1"/>
                </p:cNvSpPr>
                <p:nvPr/>
              </p:nvSpPr>
              <p:spPr bwMode="auto">
                <a:xfrm>
                  <a:off x="0" y="1153"/>
                  <a:ext cx="1078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8461" name="Group 29"/>
              <p:cNvGrpSpPr>
                <a:grpSpLocks/>
              </p:cNvGrpSpPr>
              <p:nvPr/>
            </p:nvGrpSpPr>
            <p:grpSpPr bwMode="auto">
              <a:xfrm>
                <a:off x="1078" y="1153"/>
                <a:ext cx="1754" cy="394"/>
                <a:chOff x="1078" y="1153"/>
                <a:chExt cx="1754" cy="394"/>
              </a:xfrm>
            </p:grpSpPr>
            <p:sp>
              <p:nvSpPr>
                <p:cNvPr id="18462" name="Rectangle 30"/>
                <p:cNvSpPr>
                  <a:spLocks noChangeArrowheads="1"/>
                </p:cNvSpPr>
                <p:nvPr/>
              </p:nvSpPr>
              <p:spPr bwMode="auto">
                <a:xfrm>
                  <a:off x="1121" y="1153"/>
                  <a:ext cx="1668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es-EC" sz="1200">
                    <a:latin typeface="Arial" pitchFamily="34" charset="0"/>
                    <a:cs typeface="Arial" pitchFamily="34" charset="0"/>
                  </a:endParaRPr>
                </a:p>
                <a:p>
                  <a:r>
                    <a:rPr lang="es-ES" sz="1200">
                      <a:latin typeface="Arial" pitchFamily="34" charset="0"/>
                      <a:cs typeface="Arial" pitchFamily="34" charset="0"/>
                    </a:rPr>
                    <a:t>Hombres y Mujeres entre 20 a 55 años</a:t>
                  </a:r>
                  <a:endParaRPr lang="es-ES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S" sz="1200"/>
                </a:p>
              </p:txBody>
            </p:sp>
            <p:sp>
              <p:nvSpPr>
                <p:cNvPr id="18463" name="Rectangle 31"/>
                <p:cNvSpPr>
                  <a:spLocks noChangeArrowheads="1"/>
                </p:cNvSpPr>
                <p:nvPr/>
              </p:nvSpPr>
              <p:spPr bwMode="auto">
                <a:xfrm>
                  <a:off x="1078" y="1153"/>
                  <a:ext cx="1754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8464" name="Group 32"/>
              <p:cNvGrpSpPr>
                <a:grpSpLocks/>
              </p:cNvGrpSpPr>
              <p:nvPr/>
            </p:nvGrpSpPr>
            <p:grpSpPr bwMode="auto">
              <a:xfrm>
                <a:off x="0" y="1547"/>
                <a:ext cx="1078" cy="500"/>
                <a:chOff x="0" y="1547"/>
                <a:chExt cx="1078" cy="500"/>
              </a:xfrm>
            </p:grpSpPr>
            <p:sp>
              <p:nvSpPr>
                <p:cNvPr id="18465" name="Rectangle 33"/>
                <p:cNvSpPr>
                  <a:spLocks noChangeArrowheads="1"/>
                </p:cNvSpPr>
                <p:nvPr/>
              </p:nvSpPr>
              <p:spPr bwMode="auto">
                <a:xfrm>
                  <a:off x="43" y="1547"/>
                  <a:ext cx="992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es-EC" sz="1200" b="1">
                    <a:latin typeface="Arial" pitchFamily="34" charset="0"/>
                    <a:cs typeface="Arial" pitchFamily="34" charset="0"/>
                  </a:endParaRPr>
                </a:p>
                <a:p>
                  <a:r>
                    <a:rPr lang="es-ES" sz="1200" b="1">
                      <a:latin typeface="Arial" pitchFamily="34" charset="0"/>
                      <a:cs typeface="Arial" pitchFamily="34" charset="0"/>
                    </a:rPr>
                    <a:t>Tamaño de la Muestra</a:t>
                  </a:r>
                  <a:endParaRPr lang="es-ES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S" sz="1200"/>
                </a:p>
              </p:txBody>
            </p:sp>
            <p:sp>
              <p:nvSpPr>
                <p:cNvPr id="18466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1547"/>
                  <a:ext cx="1078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8467" name="Group 35"/>
              <p:cNvGrpSpPr>
                <a:grpSpLocks/>
              </p:cNvGrpSpPr>
              <p:nvPr/>
            </p:nvGrpSpPr>
            <p:grpSpPr bwMode="auto">
              <a:xfrm>
                <a:off x="1078" y="1547"/>
                <a:ext cx="1754" cy="500"/>
                <a:chOff x="1078" y="1547"/>
                <a:chExt cx="1754" cy="500"/>
              </a:xfrm>
            </p:grpSpPr>
            <p:sp>
              <p:nvSpPr>
                <p:cNvPr id="18468" name="Rectangle 36"/>
                <p:cNvSpPr>
                  <a:spLocks noChangeArrowheads="1"/>
                </p:cNvSpPr>
                <p:nvPr/>
              </p:nvSpPr>
              <p:spPr bwMode="auto">
                <a:xfrm>
                  <a:off x="1121" y="1547"/>
                  <a:ext cx="1668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es-EC" sz="1200">
                    <a:latin typeface="Arial" pitchFamily="34" charset="0"/>
                    <a:cs typeface="Arial" pitchFamily="34" charset="0"/>
                  </a:endParaRPr>
                </a:p>
                <a:p>
                  <a:r>
                    <a:rPr lang="es-ES" sz="1200">
                      <a:latin typeface="Arial" pitchFamily="34" charset="0"/>
                      <a:cs typeface="Arial" pitchFamily="34" charset="0"/>
                    </a:rPr>
                    <a:t>400 personas</a:t>
                  </a:r>
                  <a:endParaRPr lang="es-ES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S" sz="1200"/>
                </a:p>
              </p:txBody>
            </p:sp>
            <p:sp>
              <p:nvSpPr>
                <p:cNvPr id="18469" name="Rectangle 37"/>
                <p:cNvSpPr>
                  <a:spLocks noChangeArrowheads="1"/>
                </p:cNvSpPr>
                <p:nvPr/>
              </p:nvSpPr>
              <p:spPr bwMode="auto">
                <a:xfrm>
                  <a:off x="1078" y="1547"/>
                  <a:ext cx="1754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8470" name="Group 38"/>
              <p:cNvGrpSpPr>
                <a:grpSpLocks/>
              </p:cNvGrpSpPr>
              <p:nvPr/>
            </p:nvGrpSpPr>
            <p:grpSpPr bwMode="auto">
              <a:xfrm>
                <a:off x="0" y="2047"/>
                <a:ext cx="1078" cy="1136"/>
                <a:chOff x="0" y="2047"/>
                <a:chExt cx="1078" cy="1136"/>
              </a:xfrm>
            </p:grpSpPr>
            <p:sp>
              <p:nvSpPr>
                <p:cNvPr id="18471" name="Rectangle 39"/>
                <p:cNvSpPr>
                  <a:spLocks noChangeArrowheads="1"/>
                </p:cNvSpPr>
                <p:nvPr/>
              </p:nvSpPr>
              <p:spPr bwMode="auto">
                <a:xfrm>
                  <a:off x="43" y="2047"/>
                  <a:ext cx="992" cy="11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s-ES" sz="1200" b="1">
                      <a:latin typeface="Arial" pitchFamily="34" charset="0"/>
                      <a:cs typeface="Arial" pitchFamily="34" charset="0"/>
                    </a:rPr>
                    <a:t>Marco Muestral</a:t>
                  </a:r>
                  <a:endParaRPr lang="es-ES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S" sz="1200"/>
                </a:p>
              </p:txBody>
            </p:sp>
            <p:sp>
              <p:nvSpPr>
                <p:cNvPr id="18472" name="Rectangle 40"/>
                <p:cNvSpPr>
                  <a:spLocks noChangeArrowheads="1"/>
                </p:cNvSpPr>
                <p:nvPr/>
              </p:nvSpPr>
              <p:spPr bwMode="auto">
                <a:xfrm>
                  <a:off x="0" y="2047"/>
                  <a:ext cx="1078" cy="113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8473" name="Group 41"/>
              <p:cNvGrpSpPr>
                <a:grpSpLocks/>
              </p:cNvGrpSpPr>
              <p:nvPr/>
            </p:nvGrpSpPr>
            <p:grpSpPr bwMode="auto">
              <a:xfrm>
                <a:off x="1078" y="2047"/>
                <a:ext cx="1754" cy="1136"/>
                <a:chOff x="1078" y="2047"/>
                <a:chExt cx="1754" cy="1136"/>
              </a:xfrm>
            </p:grpSpPr>
            <p:sp>
              <p:nvSpPr>
                <p:cNvPr id="18474" name="Rectangle 42"/>
                <p:cNvSpPr>
                  <a:spLocks noChangeArrowheads="1"/>
                </p:cNvSpPr>
                <p:nvPr/>
              </p:nvSpPr>
              <p:spPr bwMode="auto">
                <a:xfrm>
                  <a:off x="1121" y="2047"/>
                  <a:ext cx="1668" cy="11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es-ES" sz="1200">
                    <a:latin typeface="Arial" pitchFamily="34" charset="0"/>
                    <a:cs typeface="Arial" pitchFamily="34" charset="0"/>
                  </a:endParaRPr>
                </a:p>
                <a:p>
                  <a:r>
                    <a:rPr lang="es-ES" sz="1200">
                      <a:latin typeface="Arial" pitchFamily="34" charset="0"/>
                      <a:cs typeface="Arial" pitchFamily="34" charset="0"/>
                    </a:rPr>
                    <a:t>Mercados de Guayaquil</a:t>
                  </a:r>
                </a:p>
                <a:p>
                  <a:r>
                    <a:rPr lang="es-ES" sz="1200">
                      <a:latin typeface="Arial" pitchFamily="34" charset="0"/>
                      <a:cs typeface="Arial" pitchFamily="34" charset="0"/>
                    </a:rPr>
                    <a:t>Comisariatos como:</a:t>
                  </a:r>
                </a:p>
                <a:p>
                  <a:r>
                    <a:rPr lang="es-ES" sz="1200">
                      <a:latin typeface="Arial" pitchFamily="34" charset="0"/>
                      <a:cs typeface="Arial" pitchFamily="34" charset="0"/>
                    </a:rPr>
                    <a:t>Santa Isabel</a:t>
                  </a:r>
                </a:p>
                <a:p>
                  <a:r>
                    <a:rPr lang="es-ES" sz="1200">
                      <a:latin typeface="Arial" pitchFamily="34" charset="0"/>
                      <a:cs typeface="Arial" pitchFamily="34" charset="0"/>
                    </a:rPr>
                    <a:t>Comisión de Tránsito</a:t>
                  </a:r>
                  <a:endParaRPr lang="es-ES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S" sz="1200"/>
                </a:p>
              </p:txBody>
            </p:sp>
            <p:sp>
              <p:nvSpPr>
                <p:cNvPr id="18475" name="Rectangle 43"/>
                <p:cNvSpPr>
                  <a:spLocks noChangeArrowheads="1"/>
                </p:cNvSpPr>
                <p:nvPr/>
              </p:nvSpPr>
              <p:spPr bwMode="auto">
                <a:xfrm>
                  <a:off x="1078" y="2047"/>
                  <a:ext cx="1754" cy="113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18476" name="Rectangle 44"/>
            <p:cNvSpPr>
              <a:spLocks noChangeArrowheads="1"/>
            </p:cNvSpPr>
            <p:nvPr/>
          </p:nvSpPr>
          <p:spPr bwMode="auto">
            <a:xfrm>
              <a:off x="1200" y="2112"/>
              <a:ext cx="3435" cy="1440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8477" name="Group 45"/>
          <p:cNvGrpSpPr>
            <a:grpSpLocks/>
          </p:cNvGrpSpPr>
          <p:nvPr/>
        </p:nvGrpSpPr>
        <p:grpSpPr bwMode="auto">
          <a:xfrm>
            <a:off x="1981200" y="1600200"/>
            <a:ext cx="1485900" cy="1028700"/>
            <a:chOff x="4941" y="5442"/>
            <a:chExt cx="2340" cy="1620"/>
          </a:xfrm>
        </p:grpSpPr>
        <p:sp>
          <p:nvSpPr>
            <p:cNvPr id="18478" name="Text Box 46"/>
            <p:cNvSpPr txBox="1">
              <a:spLocks noChangeArrowheads="1"/>
            </p:cNvSpPr>
            <p:nvPr/>
          </p:nvSpPr>
          <p:spPr bwMode="auto">
            <a:xfrm>
              <a:off x="4941" y="5442"/>
              <a:ext cx="2340" cy="16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s-ES" sz="1200"/>
            </a:p>
            <a:p>
              <a:pPr algn="ctr" eaLnBrk="0" hangingPunct="0"/>
              <a:r>
                <a:rPr lang="es-ES" sz="1400" i="1">
                  <a:latin typeface="Century Gothic" pitchFamily="34" charset="0"/>
                </a:rPr>
                <a:t>4 </a:t>
              </a:r>
              <a:r>
                <a:rPr lang="es-ES" sz="800">
                  <a:latin typeface="Century Gothic" pitchFamily="34" charset="0"/>
                </a:rPr>
                <a:t> </a:t>
              </a:r>
              <a:r>
                <a:rPr lang="es-ES" sz="1200">
                  <a:latin typeface="Century Gothic" pitchFamily="34" charset="0"/>
                </a:rPr>
                <a:t>p x q</a:t>
              </a:r>
            </a:p>
            <a:p>
              <a:pPr eaLnBrk="0" hangingPunct="0"/>
              <a:r>
                <a:rPr lang="es-ES" sz="1400" i="1">
                  <a:latin typeface="Century Gothic" pitchFamily="34" charset="0"/>
                </a:rPr>
                <a:t>N</a:t>
              </a:r>
              <a:r>
                <a:rPr lang="es-ES" sz="1400">
                  <a:latin typeface="Century Gothic" pitchFamily="34" charset="0"/>
                </a:rPr>
                <a:t>  =         </a:t>
              </a:r>
              <a:r>
                <a:rPr lang="es-ES" sz="800">
                  <a:latin typeface="Century Gothic" pitchFamily="34" charset="0"/>
                </a:rPr>
                <a:t>2</a:t>
              </a:r>
              <a:endParaRPr lang="es-ES" sz="1400">
                <a:latin typeface="Century Gothic" pitchFamily="34" charset="0"/>
              </a:endParaRPr>
            </a:p>
            <a:p>
              <a:pPr algn="ctr" eaLnBrk="0" hangingPunct="0"/>
              <a:r>
                <a:rPr lang="es-ES" sz="1400">
                  <a:latin typeface="Century Gothic" pitchFamily="34" charset="0"/>
                </a:rPr>
                <a:t>e</a:t>
              </a:r>
            </a:p>
            <a:p>
              <a:pPr eaLnBrk="0" hangingPunct="0"/>
              <a:endParaRPr lang="es-ES" sz="1400">
                <a:latin typeface="Century Gothic" pitchFamily="34" charset="0"/>
              </a:endParaRPr>
            </a:p>
            <a:p>
              <a:pPr algn="ctr" eaLnBrk="0" hangingPunct="0"/>
              <a:r>
                <a:rPr lang="es-ES" sz="1200" b="1">
                  <a:latin typeface="Century Gothic" pitchFamily="34" charset="0"/>
                </a:rPr>
                <a:t>    </a:t>
              </a:r>
            </a:p>
            <a:p>
              <a:pPr eaLnBrk="0" hangingPunct="0"/>
              <a:endParaRPr lang="es-ES" sz="1400">
                <a:latin typeface="Century Gothic" pitchFamily="34" charset="0"/>
              </a:endParaRPr>
            </a:p>
          </p:txBody>
        </p:sp>
        <p:sp>
          <p:nvSpPr>
            <p:cNvPr id="18479" name="Line 47"/>
            <p:cNvSpPr>
              <a:spLocks noChangeShapeType="1"/>
            </p:cNvSpPr>
            <p:nvPr/>
          </p:nvSpPr>
          <p:spPr bwMode="auto">
            <a:xfrm>
              <a:off x="5661" y="6162"/>
              <a:ext cx="108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8480" name="Text Box 48"/>
          <p:cNvSpPr txBox="1">
            <a:spLocks noChangeArrowheads="1"/>
          </p:cNvSpPr>
          <p:nvPr/>
        </p:nvSpPr>
        <p:spPr bwMode="auto">
          <a:xfrm>
            <a:off x="3733800" y="1600200"/>
            <a:ext cx="38862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C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p:   </a:t>
            </a:r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Proporción correspondiente a la variable </a:t>
            </a:r>
            <a:r>
              <a:rPr lang="es-EC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spcBef>
                <a:spcPct val="50000"/>
              </a:spcBef>
            </a:pPr>
            <a:r>
              <a:rPr lang="es-EC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 interés.</a:t>
            </a:r>
            <a:endParaRPr lang="es-ES" sz="140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q:    Está dada por la diferencia 1- p.</a:t>
            </a:r>
            <a:endParaRPr lang="es-ES" sz="140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e:    Error muestral.</a:t>
            </a:r>
            <a:endParaRPr lang="es-ES" sz="140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4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N:    Tamaño de la población.</a:t>
            </a:r>
            <a:endParaRPr lang="es-ES" sz="1400">
              <a:solidFill>
                <a:schemeClr val="tx2"/>
              </a:solidFill>
              <a:latin typeface="Bauhaus 93" pitchFamily="82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4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80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066800" y="304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>
                <a:solidFill>
                  <a:schemeClr val="bg1"/>
                </a:solidFill>
                <a:latin typeface="Bauhaus 93" pitchFamily="82" charset="0"/>
                <a:cs typeface="Arial" pitchFamily="34" charset="0"/>
              </a:rPr>
              <a:t>Resultados de las Encuestas</a:t>
            </a:r>
            <a:endParaRPr lang="es-E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5638800" y="457200"/>
            <a:ext cx="274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1066800" y="38100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8382000" y="457200"/>
            <a:ext cx="0" cy="6096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838200" y="1371600"/>
            <a:ext cx="2362200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s-EC" sz="1800">
                <a:solidFill>
                  <a:schemeClr val="tx2"/>
                </a:solidFill>
                <a:latin typeface="Tahoma" pitchFamily="34" charset="0"/>
              </a:rPr>
              <a:t>   Pregunta # 1</a:t>
            </a:r>
          </a:p>
          <a:p>
            <a:pPr algn="ctr">
              <a:spcBef>
                <a:spcPct val="50000"/>
              </a:spcBef>
            </a:pPr>
            <a:endParaRPr lang="es-EC" sz="1800">
              <a:solidFill>
                <a:schemeClr val="tx2"/>
              </a:solidFill>
              <a:latin typeface="Tahoma" pitchFamily="34" charset="0"/>
            </a:endParaRPr>
          </a:p>
          <a:p>
            <a:pPr algn="just">
              <a:spcBef>
                <a:spcPct val="20000"/>
              </a:spcBef>
              <a:buSzPct val="85000"/>
            </a:pPr>
            <a:r>
              <a:rPr lang="es-ES" sz="2000" b="1">
                <a:latin typeface="Tahoma" pitchFamily="34" charset="0"/>
                <a:cs typeface="Arial" pitchFamily="34" charset="0"/>
              </a:rPr>
              <a:t>¿Consume usted fideos?</a:t>
            </a:r>
            <a:endParaRPr lang="es-ES" sz="20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ct val="50000"/>
              </a:spcBef>
            </a:pPr>
            <a:endParaRPr lang="es-ES" sz="20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762000" y="4724400"/>
            <a:ext cx="28194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s-EC" sz="1800">
                <a:solidFill>
                  <a:schemeClr val="tx2"/>
                </a:solidFill>
                <a:latin typeface="Tahoma" pitchFamily="34" charset="0"/>
              </a:rPr>
              <a:t>   Pregunta # 2</a:t>
            </a:r>
          </a:p>
          <a:p>
            <a:pPr>
              <a:spcBef>
                <a:spcPct val="50000"/>
              </a:spcBef>
            </a:pPr>
            <a:r>
              <a:rPr lang="es-ES" sz="1800" b="1">
                <a:solidFill>
                  <a:schemeClr val="tx2"/>
                </a:solidFill>
                <a:latin typeface="Tahoma" pitchFamily="34" charset="0"/>
                <a:cs typeface="Arial" pitchFamily="34" charset="0"/>
              </a:rPr>
              <a:t>¿Con qué frecuencia usted consume fideos?</a:t>
            </a:r>
            <a:r>
              <a:rPr lang="es-ES" sz="1800" b="1">
                <a:solidFill>
                  <a:schemeClr val="tx2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1066800" y="65532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1938338" y="1947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1938338" y="2262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9468" name="Object 12"/>
          <p:cNvGraphicFramePr>
            <a:graphicFrameLocks noChangeAspect="1"/>
          </p:cNvGraphicFramePr>
          <p:nvPr/>
        </p:nvGraphicFramePr>
        <p:xfrm>
          <a:off x="3200400" y="990600"/>
          <a:ext cx="4876800" cy="2160588"/>
        </p:xfrm>
        <a:graphic>
          <a:graphicData uri="http://schemas.openxmlformats.org/presentationml/2006/ole">
            <p:oleObj spid="_x0000_s19468" r:id="rId4" imgW="5267325" imgH="2333625" progId="Excel.Chart.8">
              <p:embed/>
            </p:oleObj>
          </a:graphicData>
        </a:graphic>
      </p:graphicFrame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947863" y="2052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9470" name="Object 14"/>
          <p:cNvGraphicFramePr>
            <a:graphicFrameLocks noChangeAspect="1"/>
          </p:cNvGraphicFramePr>
          <p:nvPr/>
        </p:nvGraphicFramePr>
        <p:xfrm>
          <a:off x="3505200" y="3962400"/>
          <a:ext cx="4572000" cy="2362200"/>
        </p:xfrm>
        <a:graphic>
          <a:graphicData uri="http://schemas.openxmlformats.org/presentationml/2006/ole">
            <p:oleObj spid="_x0000_s19470" r:id="rId5" imgW="5248275" imgH="2752725" progId="Excel.Char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utoUpdateAnimBg="0"/>
      <p:bldP spid="1946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066800" y="304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>
                <a:solidFill>
                  <a:schemeClr val="bg1"/>
                </a:solidFill>
                <a:latin typeface="Bauhaus 93" pitchFamily="82" charset="0"/>
                <a:cs typeface="Arial" pitchFamily="34" charset="0"/>
              </a:rPr>
              <a:t>Resultados de las Encuestas</a:t>
            </a:r>
            <a:endParaRPr lang="es-E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5638800" y="457200"/>
            <a:ext cx="274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1066800" y="38100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8382000" y="457200"/>
            <a:ext cx="0" cy="6096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533400" y="1143000"/>
            <a:ext cx="3200400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s-EC" sz="1800">
                <a:solidFill>
                  <a:schemeClr val="tx2"/>
                </a:solidFill>
                <a:latin typeface="Tahoma" pitchFamily="34" charset="0"/>
              </a:rPr>
              <a:t>   Pregunta # 3</a:t>
            </a:r>
          </a:p>
          <a:p>
            <a:pPr algn="ctr">
              <a:spcBef>
                <a:spcPct val="50000"/>
              </a:spcBef>
            </a:pPr>
            <a:endParaRPr lang="es-EC" sz="1800">
              <a:solidFill>
                <a:schemeClr val="tx2"/>
              </a:solidFill>
              <a:latin typeface="Tahoma" pitchFamily="34" charset="0"/>
            </a:endParaRPr>
          </a:p>
          <a:p>
            <a:pPr algn="just">
              <a:spcBef>
                <a:spcPct val="20000"/>
              </a:spcBef>
              <a:buSzPct val="85000"/>
            </a:pPr>
            <a:r>
              <a:rPr lang="es-ES" sz="1800" b="1">
                <a:latin typeface="Tahoma" pitchFamily="34" charset="0"/>
                <a:cs typeface="Arial" pitchFamily="34" charset="0"/>
              </a:rPr>
              <a:t>¿Cuál de  las siguientes marcas de fideos usted ha  probado?</a:t>
            </a:r>
            <a:r>
              <a:rPr lang="es-ES" sz="1800" b="1">
                <a:latin typeface="Tahoma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85800" y="4267200"/>
            <a:ext cx="297180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s-EC" sz="1800">
                <a:solidFill>
                  <a:schemeClr val="tx2"/>
                </a:solidFill>
                <a:latin typeface="Tahoma" pitchFamily="34" charset="0"/>
              </a:rPr>
              <a:t>   Pregunta # 4</a:t>
            </a:r>
          </a:p>
          <a:p>
            <a:pPr>
              <a:spcBef>
                <a:spcPct val="50000"/>
              </a:spcBef>
            </a:pPr>
            <a:r>
              <a:rPr lang="es-ES" sz="1700" b="1">
                <a:solidFill>
                  <a:schemeClr val="tx2"/>
                </a:solidFill>
                <a:latin typeface="Tahoma" pitchFamily="34" charset="0"/>
                <a:cs typeface="Arial" pitchFamily="34" charset="0"/>
              </a:rPr>
              <a:t>¿Cuál es el principal atributo que usted considera al momento de comprar fideos</a:t>
            </a:r>
            <a:r>
              <a:rPr lang="es-ES" sz="1700" b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es-ES" sz="1800" b="1">
                <a:solidFill>
                  <a:schemeClr val="tx2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1066800" y="65532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1938338" y="1947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1938338" y="193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1938338" y="1947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1938338" y="2171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0494" name="Object 14"/>
          <p:cNvGraphicFramePr>
            <a:graphicFrameLocks noChangeAspect="1"/>
          </p:cNvGraphicFramePr>
          <p:nvPr/>
        </p:nvGraphicFramePr>
        <p:xfrm>
          <a:off x="3810000" y="990600"/>
          <a:ext cx="4267200" cy="2209800"/>
        </p:xfrm>
        <a:graphic>
          <a:graphicData uri="http://schemas.openxmlformats.org/presentationml/2006/ole">
            <p:oleObj spid="_x0000_s20494" r:id="rId4" imgW="5267325" imgH="2514600" progId="Excel.Chart.8">
              <p:embed/>
            </p:oleObj>
          </a:graphicData>
        </a:graphic>
      </p:graphicFrame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1938338" y="1995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0496" name="Object 16"/>
          <p:cNvGraphicFramePr>
            <a:graphicFrameLocks noChangeAspect="1"/>
          </p:cNvGraphicFramePr>
          <p:nvPr/>
        </p:nvGraphicFramePr>
        <p:xfrm>
          <a:off x="3733800" y="4038600"/>
          <a:ext cx="4343400" cy="2239963"/>
        </p:xfrm>
        <a:graphic>
          <a:graphicData uri="http://schemas.openxmlformats.org/presentationml/2006/ole">
            <p:oleObj spid="_x0000_s20496" r:id="rId5" imgW="5267325" imgH="2867025" progId="Excel.Char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utoUpdateAnimBg="0"/>
      <p:bldP spid="2048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066800" y="304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>
                <a:solidFill>
                  <a:schemeClr val="bg1"/>
                </a:solidFill>
                <a:latin typeface="Bauhaus 93" pitchFamily="82" charset="0"/>
                <a:cs typeface="Arial" pitchFamily="34" charset="0"/>
              </a:rPr>
              <a:t>Resultados de las Encuestas</a:t>
            </a:r>
            <a:endParaRPr lang="es-E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286000" y="28194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5638800" y="457200"/>
            <a:ext cx="274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1066800" y="38100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8382000" y="457200"/>
            <a:ext cx="0" cy="6096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685800" y="1143000"/>
            <a:ext cx="29718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s-EC" sz="1800">
                <a:solidFill>
                  <a:schemeClr val="tx2"/>
                </a:solidFill>
                <a:latin typeface="Tahoma" pitchFamily="34" charset="0"/>
              </a:rPr>
              <a:t>   Pregunta # 5</a:t>
            </a:r>
          </a:p>
          <a:p>
            <a:pPr>
              <a:spcBef>
                <a:spcPct val="50000"/>
              </a:spcBef>
            </a:pPr>
            <a:r>
              <a:rPr lang="es-ES" sz="1800" b="1">
                <a:solidFill>
                  <a:schemeClr val="tx2"/>
                </a:solidFill>
                <a:latin typeface="Tahoma" pitchFamily="34" charset="0"/>
                <a:cs typeface="Arial" pitchFamily="34" charset="0"/>
              </a:rPr>
              <a:t>¿Cuánto estaría dispuesto a pagar por el producto? (equivalente a una paca de 20 unidades x 70gr. )</a:t>
            </a:r>
            <a:endParaRPr lang="es-ES" sz="1800" b="1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762000" y="4724400"/>
            <a:ext cx="28194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s-EC" sz="1800">
                <a:solidFill>
                  <a:schemeClr val="tx2"/>
                </a:solidFill>
                <a:latin typeface="Tahoma" pitchFamily="34" charset="0"/>
              </a:rPr>
              <a:t>   Pregunta # 6</a:t>
            </a:r>
          </a:p>
          <a:p>
            <a:pPr>
              <a:spcBef>
                <a:spcPct val="50000"/>
              </a:spcBef>
            </a:pPr>
            <a:r>
              <a:rPr lang="es-ES" sz="1800" b="1">
                <a:solidFill>
                  <a:schemeClr val="tx2"/>
                </a:solidFill>
                <a:latin typeface="Tahoma" pitchFamily="34" charset="0"/>
                <a:cs typeface="Arial" pitchFamily="34" charset="0"/>
              </a:rPr>
              <a:t>¿Dónde compra usted el producto?</a:t>
            </a:r>
            <a:r>
              <a:rPr lang="es-ES" sz="1800" b="1">
                <a:solidFill>
                  <a:schemeClr val="tx2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1066800" y="65532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1938338" y="1947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1938338" y="193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1938338" y="1862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1938338" y="2357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1518" name="Object 14"/>
          <p:cNvGraphicFramePr>
            <a:graphicFrameLocks noChangeAspect="1"/>
          </p:cNvGraphicFramePr>
          <p:nvPr/>
        </p:nvGraphicFramePr>
        <p:xfrm>
          <a:off x="3733800" y="990600"/>
          <a:ext cx="4495800" cy="2438400"/>
        </p:xfrm>
        <a:graphic>
          <a:graphicData uri="http://schemas.openxmlformats.org/presentationml/2006/ole">
            <p:oleObj spid="_x0000_s21518" r:id="rId4" imgW="5267325" imgH="2143125" progId="Excel.Chart.8">
              <p:embed/>
            </p:oleObj>
          </a:graphicData>
        </a:graphic>
      </p:graphicFrame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1938338" y="2109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1520" name="Object 16"/>
          <p:cNvGraphicFramePr>
            <a:graphicFrameLocks noChangeAspect="1"/>
          </p:cNvGraphicFramePr>
          <p:nvPr/>
        </p:nvGraphicFramePr>
        <p:xfrm>
          <a:off x="3733800" y="4192588"/>
          <a:ext cx="4495800" cy="2179637"/>
        </p:xfrm>
        <a:graphic>
          <a:graphicData uri="http://schemas.openxmlformats.org/presentationml/2006/ole">
            <p:oleObj spid="_x0000_s21520" r:id="rId5" imgW="5267325" imgH="2638425" progId="Excel.Char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utoUpdateAnimBg="0"/>
      <p:bldP spid="2151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066800" y="304800"/>
            <a:ext cx="4419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>
                <a:solidFill>
                  <a:schemeClr val="bg1"/>
                </a:solidFill>
                <a:latin typeface="Bauhaus 93" pitchFamily="82" charset="0"/>
                <a:cs typeface="Arial" pitchFamily="34" charset="0"/>
              </a:rPr>
              <a:t>Resultados de las Encuestas</a:t>
            </a:r>
            <a:endParaRPr lang="es-E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667000" y="34290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5638800" y="457200"/>
            <a:ext cx="274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1066800" y="38100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8382000" y="457200"/>
            <a:ext cx="0" cy="6096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685800" y="1371600"/>
            <a:ext cx="281940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s-EC" sz="1800">
                <a:solidFill>
                  <a:schemeClr val="tx2"/>
                </a:solidFill>
                <a:latin typeface="Tahoma" pitchFamily="34" charset="0"/>
              </a:rPr>
              <a:t>   Pregunta # 7</a:t>
            </a:r>
          </a:p>
          <a:p>
            <a:pPr>
              <a:spcBef>
                <a:spcPct val="50000"/>
              </a:spcBef>
            </a:pPr>
            <a:r>
              <a:rPr lang="es-ES" sz="1700" b="1">
                <a:solidFill>
                  <a:schemeClr val="tx2"/>
                </a:solidFill>
                <a:latin typeface="Tahoma" pitchFamily="34" charset="0"/>
                <a:cs typeface="Arial" pitchFamily="34" charset="0"/>
              </a:rPr>
              <a:t>¿Cuál de estas emisoras usted  escucha con frecuencia?</a:t>
            </a:r>
            <a:r>
              <a:rPr lang="es-ES" sz="1700" b="1">
                <a:solidFill>
                  <a:schemeClr val="tx2"/>
                </a:solidFill>
                <a:latin typeface="Tahoma" pitchFamily="34" charset="0"/>
              </a:rPr>
              <a:t> </a:t>
            </a:r>
            <a:endParaRPr lang="es-EC" sz="1700" b="1">
              <a:solidFill>
                <a:schemeClr val="tx2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s-ES" sz="1700" b="1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762000" y="4724400"/>
            <a:ext cx="28194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s-EC" sz="1800">
                <a:solidFill>
                  <a:schemeClr val="tx2"/>
                </a:solidFill>
                <a:latin typeface="Tahoma" pitchFamily="34" charset="0"/>
              </a:rPr>
              <a:t>   Pregunta # 8</a:t>
            </a:r>
          </a:p>
          <a:p>
            <a:pPr>
              <a:spcBef>
                <a:spcPct val="50000"/>
              </a:spcBef>
            </a:pPr>
            <a:r>
              <a:rPr lang="es-ES" sz="1800" b="1">
                <a:solidFill>
                  <a:schemeClr val="tx2"/>
                </a:solidFill>
                <a:latin typeface="Tahoma" pitchFamily="34" charset="0"/>
                <a:cs typeface="Arial" pitchFamily="34" charset="0"/>
              </a:rPr>
              <a:t>¿Qué diario lee usted con más frecuencia?</a:t>
            </a:r>
            <a:r>
              <a:rPr lang="es-ES" sz="1800" b="1">
                <a:solidFill>
                  <a:schemeClr val="tx2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1066800" y="6553200"/>
            <a:ext cx="7315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1938338" y="1947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1938338" y="1995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1995488" y="2005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985963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2542" name="Object 14"/>
          <p:cNvGraphicFramePr>
            <a:graphicFrameLocks noChangeAspect="1"/>
          </p:cNvGraphicFramePr>
          <p:nvPr/>
        </p:nvGraphicFramePr>
        <p:xfrm>
          <a:off x="3505200" y="990600"/>
          <a:ext cx="4343400" cy="2192338"/>
        </p:xfrm>
        <a:graphic>
          <a:graphicData uri="http://schemas.openxmlformats.org/presentationml/2006/ole">
            <p:oleObj spid="_x0000_s22542" r:id="rId4" imgW="5172075" imgH="2609850" progId="Excel.Chart.8">
              <p:embed/>
            </p:oleObj>
          </a:graphicData>
        </a:graphic>
      </p:graphicFrame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1938338" y="2066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2544" name="Object 16"/>
          <p:cNvGraphicFramePr>
            <a:graphicFrameLocks noChangeAspect="1"/>
          </p:cNvGraphicFramePr>
          <p:nvPr/>
        </p:nvGraphicFramePr>
        <p:xfrm>
          <a:off x="3505200" y="4038600"/>
          <a:ext cx="4419600" cy="2286000"/>
        </p:xfrm>
        <a:graphic>
          <a:graphicData uri="http://schemas.openxmlformats.org/presentationml/2006/ole">
            <p:oleObj spid="_x0000_s22544" r:id="rId5" imgW="5267325" imgH="2724150" progId="Excel.Char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utoUpdateAnimBg="0"/>
      <p:bldP spid="2253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590800" y="3124200"/>
            <a:ext cx="426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3600">
                <a:latin typeface="Bauhaus 93" pitchFamily="82" charset="0"/>
              </a:rPr>
              <a:t>INTRODUCCIÓN</a:t>
            </a:r>
            <a:endParaRPr lang="es-ES" sz="3600">
              <a:latin typeface="Bauhaus 93" pitchFamily="82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split orient="vert"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981200" y="304800"/>
            <a:ext cx="5105400" cy="4667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INVESTIGACIÓN DE MERCADO</a:t>
            </a:r>
            <a:endParaRPr lang="es-ES">
              <a:latin typeface="Bauhaus 93" pitchFamily="82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600200" y="1066800"/>
            <a:ext cx="5486400" cy="427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200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MATRIZ IMPORTANCIA RESULTADO</a:t>
            </a:r>
            <a:r>
              <a:rPr lang="es-ES" sz="2200">
                <a:solidFill>
                  <a:schemeClr val="bg1"/>
                </a:solidFill>
                <a:latin typeface="Bauhaus 93" pitchFamily="82" charset="0"/>
              </a:rPr>
              <a:t> </a:t>
            </a:r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8305800" y="1752600"/>
            <a:ext cx="0" cy="47244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1828800" y="6477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23559" name="Group 7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23560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61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3562" name="Group 10"/>
          <p:cNvGrpSpPr>
            <a:grpSpLocks/>
          </p:cNvGrpSpPr>
          <p:nvPr/>
        </p:nvGrpSpPr>
        <p:grpSpPr bwMode="auto">
          <a:xfrm>
            <a:off x="1447800" y="6248400"/>
            <a:ext cx="304800" cy="304800"/>
            <a:chOff x="528" y="1200"/>
            <a:chExt cx="192" cy="192"/>
          </a:xfrm>
        </p:grpSpPr>
        <p:sp>
          <p:nvSpPr>
            <p:cNvPr id="23563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64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1938338" y="2066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>
            <a:off x="1905000" y="2438400"/>
            <a:ext cx="20574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23567" name="Group 15"/>
          <p:cNvGrpSpPr>
            <a:grpSpLocks/>
          </p:cNvGrpSpPr>
          <p:nvPr/>
        </p:nvGrpSpPr>
        <p:grpSpPr bwMode="auto">
          <a:xfrm>
            <a:off x="1905000" y="2057400"/>
            <a:ext cx="2971800" cy="3124200"/>
            <a:chOff x="1200" y="1296"/>
            <a:chExt cx="1872" cy="1968"/>
          </a:xfrm>
        </p:grpSpPr>
        <p:sp>
          <p:nvSpPr>
            <p:cNvPr id="23568" name="Text Box 16"/>
            <p:cNvSpPr txBox="1">
              <a:spLocks noChangeArrowheads="1"/>
            </p:cNvSpPr>
            <p:nvPr/>
          </p:nvSpPr>
          <p:spPr bwMode="auto">
            <a:xfrm>
              <a:off x="1200" y="1296"/>
              <a:ext cx="1872" cy="1968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rgbClr val="006666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400" b="1">
                  <a:latin typeface="Arial" pitchFamily="34" charset="0"/>
                </a:rPr>
                <a:t>ATRIBUTO                POSICIÓN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Calidad	                     1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Promociones                	2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Tamaño	                 	3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Presentación               	4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Variedad de Sabores   	5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Precio                          	6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Puntos de Venta         	7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</p:txBody>
        </p:sp>
        <p:sp>
          <p:nvSpPr>
            <p:cNvPr id="23569" name="Line 17"/>
            <p:cNvSpPr>
              <a:spLocks noChangeShapeType="1"/>
            </p:cNvSpPr>
            <p:nvPr/>
          </p:nvSpPr>
          <p:spPr bwMode="auto">
            <a:xfrm>
              <a:off x="1200" y="1536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>
              <a:off x="2160" y="1296"/>
              <a:ext cx="0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3571" name="Group 19"/>
          <p:cNvGrpSpPr>
            <a:grpSpLocks/>
          </p:cNvGrpSpPr>
          <p:nvPr/>
        </p:nvGrpSpPr>
        <p:grpSpPr bwMode="auto">
          <a:xfrm>
            <a:off x="5105400" y="2362200"/>
            <a:ext cx="2819400" cy="2895600"/>
            <a:chOff x="3216" y="1488"/>
            <a:chExt cx="1776" cy="1824"/>
          </a:xfrm>
        </p:grpSpPr>
        <p:sp>
          <p:nvSpPr>
            <p:cNvPr id="23572" name="Text Box 20"/>
            <p:cNvSpPr txBox="1">
              <a:spLocks noChangeArrowheads="1"/>
            </p:cNvSpPr>
            <p:nvPr/>
          </p:nvSpPr>
          <p:spPr bwMode="auto">
            <a:xfrm>
              <a:off x="3216" y="1488"/>
              <a:ext cx="1776" cy="1824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rgbClr val="006666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s-ES" sz="1100" b="1">
                <a:latin typeface="Arial" pitchFamily="34" charset="0"/>
              </a:endParaRPr>
            </a:p>
            <a:p>
              <a:pPr eaLnBrk="0" hangingPunct="0"/>
              <a:r>
                <a:rPr lang="es-ES" sz="1400" b="1">
                  <a:latin typeface="Arial" pitchFamily="34" charset="0"/>
                </a:rPr>
                <a:t>Producto              Abreviatura</a:t>
              </a:r>
              <a:r>
                <a:rPr lang="es-ES" sz="1200" b="1">
                  <a:latin typeface="Arial" pitchFamily="34" charset="0"/>
                </a:rPr>
                <a:t>             </a:t>
              </a:r>
            </a:p>
            <a:p>
              <a:pPr eaLnBrk="0" hangingPunct="0"/>
              <a:endParaRPr lang="es-ES" sz="1200" b="1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Oriental	               O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Paca	               P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Turinesa	               T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Siciliano	               S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eaLnBrk="0" hangingPunct="0"/>
              <a:r>
                <a:rPr lang="es-ES" sz="1200">
                  <a:latin typeface="Arial" pitchFamily="34" charset="0"/>
                </a:rPr>
                <a:t>Napolitano	               N</a:t>
              </a:r>
            </a:p>
            <a:p>
              <a:pPr eaLnBrk="0" hangingPunct="0"/>
              <a:endParaRPr lang="es-ES" sz="1200">
                <a:latin typeface="Arial" pitchFamily="34" charset="0"/>
              </a:endParaRPr>
            </a:p>
          </p:txBody>
        </p:sp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>
              <a:off x="3216" y="1824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es-ES"/>
            </a:p>
          </p:txBody>
        </p:sp>
        <p:sp>
          <p:nvSpPr>
            <p:cNvPr id="23574" name="Line 22"/>
            <p:cNvSpPr>
              <a:spLocks noChangeShapeType="1"/>
            </p:cNvSpPr>
            <p:nvPr/>
          </p:nvSpPr>
          <p:spPr bwMode="auto">
            <a:xfrm>
              <a:off x="4032" y="1488"/>
              <a:ext cx="0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981200" y="304800"/>
            <a:ext cx="5105400" cy="4667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INVESTIGACIÓN DE MERCADO</a:t>
            </a:r>
            <a:endParaRPr lang="es-ES">
              <a:latin typeface="Bauhaus 93" pitchFamily="82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600200" y="1066800"/>
            <a:ext cx="5486400" cy="427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200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MATRIZ IMPORTANCIA RESULTADO</a:t>
            </a:r>
            <a:r>
              <a:rPr lang="es-ES" sz="2200">
                <a:solidFill>
                  <a:schemeClr val="bg1"/>
                </a:solidFill>
                <a:latin typeface="Bauhaus 93" pitchFamily="82" charset="0"/>
              </a:rPr>
              <a:t> 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8305800" y="1752600"/>
            <a:ext cx="0" cy="47244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1828800" y="6477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24583" name="Group 7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585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4586" name="Group 10"/>
          <p:cNvGrpSpPr>
            <a:grpSpLocks/>
          </p:cNvGrpSpPr>
          <p:nvPr/>
        </p:nvGrpSpPr>
        <p:grpSpPr bwMode="auto">
          <a:xfrm>
            <a:off x="1447800" y="6248400"/>
            <a:ext cx="304800" cy="304800"/>
            <a:chOff x="528" y="1200"/>
            <a:chExt cx="192" cy="192"/>
          </a:xfrm>
        </p:grpSpPr>
        <p:sp>
          <p:nvSpPr>
            <p:cNvPr id="24587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588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4589" name="Group 13"/>
          <p:cNvGrpSpPr>
            <a:grpSpLocks/>
          </p:cNvGrpSpPr>
          <p:nvPr/>
        </p:nvGrpSpPr>
        <p:grpSpPr bwMode="auto">
          <a:xfrm>
            <a:off x="2362200" y="1600200"/>
            <a:ext cx="4876800" cy="4800600"/>
            <a:chOff x="2552" y="2978"/>
            <a:chExt cx="7380" cy="7380"/>
          </a:xfrm>
        </p:grpSpPr>
        <p:sp>
          <p:nvSpPr>
            <p:cNvPr id="24590" name="Rectangle 14"/>
            <p:cNvSpPr>
              <a:spLocks noChangeArrowheads="1"/>
            </p:cNvSpPr>
            <p:nvPr/>
          </p:nvSpPr>
          <p:spPr bwMode="auto">
            <a:xfrm>
              <a:off x="2552" y="2978"/>
              <a:ext cx="7380" cy="7380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1" name="Line 15"/>
            <p:cNvSpPr>
              <a:spLocks noChangeShapeType="1"/>
            </p:cNvSpPr>
            <p:nvPr/>
          </p:nvSpPr>
          <p:spPr bwMode="auto">
            <a:xfrm>
              <a:off x="4892" y="3878"/>
              <a:ext cx="0" cy="61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2" name="Line 16"/>
            <p:cNvSpPr>
              <a:spLocks noChangeShapeType="1"/>
            </p:cNvSpPr>
            <p:nvPr/>
          </p:nvSpPr>
          <p:spPr bwMode="auto">
            <a:xfrm>
              <a:off x="2732" y="7880"/>
              <a:ext cx="666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3" name="Text Box 17"/>
            <p:cNvSpPr txBox="1">
              <a:spLocks noChangeArrowheads="1"/>
            </p:cNvSpPr>
            <p:nvPr/>
          </p:nvSpPr>
          <p:spPr bwMode="auto">
            <a:xfrm>
              <a:off x="3452" y="3236"/>
              <a:ext cx="2520" cy="516"/>
            </a:xfrm>
            <a:prstGeom prst="rect">
              <a:avLst/>
            </a:prstGeom>
            <a:solidFill>
              <a:srgbClr val="C0C0C0"/>
            </a:solidFill>
            <a:ln w="38100" cmpd="dbl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200" b="1">
                  <a:latin typeface="Arial" pitchFamily="34" charset="0"/>
                </a:rPr>
                <a:t>RENDIMIENTO</a:t>
              </a:r>
            </a:p>
          </p:txBody>
        </p:sp>
        <p:sp>
          <p:nvSpPr>
            <p:cNvPr id="24594" name="Text Box 18"/>
            <p:cNvSpPr txBox="1">
              <a:spLocks noChangeArrowheads="1"/>
            </p:cNvSpPr>
            <p:nvPr/>
          </p:nvSpPr>
          <p:spPr bwMode="auto">
            <a:xfrm>
              <a:off x="7232" y="9638"/>
              <a:ext cx="2520" cy="516"/>
            </a:xfrm>
            <a:prstGeom prst="rect">
              <a:avLst/>
            </a:prstGeom>
            <a:solidFill>
              <a:srgbClr val="C0C0C0"/>
            </a:solidFill>
            <a:ln w="38100" cmpd="dbl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lang="es-ES" sz="1400" b="1"/>
                <a:t>IMPORTANCIA</a:t>
              </a:r>
            </a:p>
          </p:txBody>
        </p:sp>
        <p:sp>
          <p:nvSpPr>
            <p:cNvPr id="24595" name="Text Box 19"/>
            <p:cNvSpPr txBox="1">
              <a:spLocks noChangeArrowheads="1"/>
            </p:cNvSpPr>
            <p:nvPr/>
          </p:nvSpPr>
          <p:spPr bwMode="auto">
            <a:xfrm>
              <a:off x="5072" y="7838"/>
              <a:ext cx="3960" cy="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 b="1"/>
                <a:t>      5          4          3          2          1</a:t>
              </a:r>
            </a:p>
          </p:txBody>
        </p:sp>
        <p:sp>
          <p:nvSpPr>
            <p:cNvPr id="24596" name="Text Box 20"/>
            <p:cNvSpPr txBox="1">
              <a:spLocks noChangeArrowheads="1"/>
            </p:cNvSpPr>
            <p:nvPr/>
          </p:nvSpPr>
          <p:spPr bwMode="auto">
            <a:xfrm>
              <a:off x="3092" y="7838"/>
              <a:ext cx="1620" cy="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/>
                <a:t>   </a:t>
              </a:r>
              <a:r>
                <a:rPr lang="es-ES" sz="1200" b="1"/>
                <a:t>7          6</a:t>
              </a:r>
            </a:p>
          </p:txBody>
        </p:sp>
        <p:sp>
          <p:nvSpPr>
            <p:cNvPr id="24597" name="Line 21"/>
            <p:cNvSpPr>
              <a:spLocks noChangeShapeType="1"/>
            </p:cNvSpPr>
            <p:nvPr/>
          </p:nvSpPr>
          <p:spPr bwMode="auto">
            <a:xfrm>
              <a:off x="561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8" name="Line 22"/>
            <p:cNvSpPr>
              <a:spLocks noChangeShapeType="1"/>
            </p:cNvSpPr>
            <p:nvPr/>
          </p:nvSpPr>
          <p:spPr bwMode="auto">
            <a:xfrm>
              <a:off x="633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9" name="Line 23"/>
            <p:cNvSpPr>
              <a:spLocks noChangeShapeType="1"/>
            </p:cNvSpPr>
            <p:nvPr/>
          </p:nvSpPr>
          <p:spPr bwMode="auto">
            <a:xfrm>
              <a:off x="705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0" name="Line 24"/>
            <p:cNvSpPr>
              <a:spLocks noChangeShapeType="1"/>
            </p:cNvSpPr>
            <p:nvPr/>
          </p:nvSpPr>
          <p:spPr bwMode="auto">
            <a:xfrm>
              <a:off x="777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1" name="Line 25"/>
            <p:cNvSpPr>
              <a:spLocks noChangeShapeType="1"/>
            </p:cNvSpPr>
            <p:nvPr/>
          </p:nvSpPr>
          <p:spPr bwMode="auto">
            <a:xfrm>
              <a:off x="849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2" name="Line 26"/>
            <p:cNvSpPr>
              <a:spLocks noChangeShapeType="1"/>
            </p:cNvSpPr>
            <p:nvPr/>
          </p:nvSpPr>
          <p:spPr bwMode="auto">
            <a:xfrm>
              <a:off x="417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3" name="Line 27"/>
            <p:cNvSpPr>
              <a:spLocks noChangeShapeType="1"/>
            </p:cNvSpPr>
            <p:nvPr/>
          </p:nvSpPr>
          <p:spPr bwMode="auto">
            <a:xfrm>
              <a:off x="3452" y="7622"/>
              <a:ext cx="0" cy="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4" name="Text Box 28"/>
            <p:cNvSpPr txBox="1">
              <a:spLocks noChangeArrowheads="1"/>
            </p:cNvSpPr>
            <p:nvPr/>
          </p:nvSpPr>
          <p:spPr bwMode="auto">
            <a:xfrm>
              <a:off x="8132" y="5498"/>
              <a:ext cx="720" cy="4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lang="es-ES" sz="900">
                  <a:latin typeface="Arial" pitchFamily="34" charset="0"/>
                </a:rPr>
                <a:t>  O</a:t>
              </a:r>
            </a:p>
            <a:p>
              <a:pPr algn="ctr" eaLnBrk="0" hangingPunct="0"/>
              <a:r>
                <a:rPr lang="es-ES" sz="900" b="1">
                  <a:latin typeface="Arial" pitchFamily="34" charset="0"/>
                </a:rPr>
                <a:t>P</a:t>
              </a:r>
            </a:p>
            <a:p>
              <a:pPr algn="ctr" eaLnBrk="0" hangingPunct="0"/>
              <a:r>
                <a:rPr lang="es-ES" sz="900" b="1">
                  <a:solidFill>
                    <a:srgbClr val="0000FF"/>
                  </a:solidFill>
                  <a:latin typeface="Arial" pitchFamily="34" charset="0"/>
                </a:rPr>
                <a:t> </a:t>
              </a: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 b="1">
                <a:latin typeface="Arial" pitchFamily="34" charset="0"/>
              </a:endParaRPr>
            </a:p>
            <a:p>
              <a:pPr algn="ctr" eaLnBrk="0" hangingPunct="0"/>
              <a:r>
                <a:rPr lang="es-ES" sz="900" b="1">
                  <a:solidFill>
                    <a:srgbClr val="0000FF"/>
                  </a:solidFill>
                  <a:latin typeface="Arial" pitchFamily="34" charset="0"/>
                </a:rPr>
                <a:t>N</a:t>
              </a:r>
            </a:p>
            <a:p>
              <a:pPr algn="ctr" eaLnBrk="0" hangingPunct="0"/>
              <a:endParaRPr lang="es-ES" sz="900" b="1">
                <a:latin typeface="Arial" pitchFamily="34" charset="0"/>
              </a:endParaRPr>
            </a:p>
            <a:p>
              <a:pPr algn="ctr" eaLnBrk="0" hangingPunct="0"/>
              <a:endParaRPr lang="es-ES" sz="900" b="1">
                <a:latin typeface="Arial" pitchFamily="34" charset="0"/>
              </a:endParaRPr>
            </a:p>
            <a:p>
              <a:pPr algn="just" eaLnBrk="0" hangingPunct="0"/>
              <a:endParaRPr lang="es-ES" sz="1200" b="1">
                <a:latin typeface="Arial" pitchFamily="34" charset="0"/>
              </a:endParaRPr>
            </a:p>
            <a:p>
              <a:pPr algn="ctr" eaLnBrk="0" hangingPunct="0"/>
              <a:endParaRPr lang="es-ES" sz="900" b="1">
                <a:latin typeface="Arial" pitchFamily="34" charset="0"/>
              </a:endParaRPr>
            </a:p>
            <a:p>
              <a:pPr algn="ctr" eaLnBrk="0" hangingPunct="0"/>
              <a:r>
                <a:rPr lang="es-ES" sz="900" b="1">
                  <a:latin typeface="Arial" pitchFamily="34" charset="0"/>
                </a:rPr>
                <a:t>S</a:t>
              </a:r>
            </a:p>
            <a:p>
              <a:pPr algn="ctr" eaLnBrk="0" hangingPunct="0"/>
              <a:endParaRPr lang="es-ES" sz="900" b="1">
                <a:latin typeface="Arial" pitchFamily="34" charset="0"/>
              </a:endParaRPr>
            </a:p>
            <a:p>
              <a:pPr algn="ctr" eaLnBrk="0" hangingPunct="0"/>
              <a:endParaRPr lang="es-ES" sz="900" b="1">
                <a:latin typeface="Arial" pitchFamily="34" charset="0"/>
              </a:endParaRPr>
            </a:p>
            <a:p>
              <a:pPr algn="ctr" eaLnBrk="0" hangingPunct="0"/>
              <a:r>
                <a:rPr lang="es-ES" sz="900" b="1">
                  <a:latin typeface="Arial" pitchFamily="34" charset="0"/>
                </a:rPr>
                <a:t>T</a:t>
              </a:r>
            </a:p>
            <a:p>
              <a:pPr algn="just" eaLnBrk="0" hangingPunct="0"/>
              <a:endParaRPr lang="es-ES" sz="1200" b="1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/>
              <a:endParaRPr lang="es-ES" sz="1200">
                <a:latin typeface="Arial" pitchFamily="34" charset="0"/>
              </a:endParaRPr>
            </a:p>
            <a:p>
              <a:pPr algn="ctr" eaLnBrk="0" hangingPunct="0"/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  <a:p>
              <a:pPr algn="ctr" eaLnBrk="0" hangingPunct="0"/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  <a:p>
              <a:pPr algn="ctr" eaLnBrk="0" hangingPunct="0"/>
              <a:endParaRPr lang="es-ES" sz="900" b="1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solidFill>
                  <a:srgbClr val="000080"/>
                </a:solidFill>
                <a:latin typeface="Arial" pitchFamily="34" charset="0"/>
              </a:endParaRPr>
            </a:p>
          </p:txBody>
        </p:sp>
        <p:sp>
          <p:nvSpPr>
            <p:cNvPr id="24605" name="Text Box 29"/>
            <p:cNvSpPr txBox="1">
              <a:spLocks noChangeArrowheads="1"/>
            </p:cNvSpPr>
            <p:nvPr/>
          </p:nvSpPr>
          <p:spPr bwMode="auto">
            <a:xfrm>
              <a:off x="7232" y="5678"/>
              <a:ext cx="1080" cy="3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solidFill>
                  <a:srgbClr val="0000FF"/>
                </a:solidFill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solidFill>
                    <a:srgbClr val="0000FF"/>
                  </a:solidFill>
                  <a:latin typeface="Arial" pitchFamily="34" charset="0"/>
                </a:rPr>
                <a:t>N</a:t>
              </a:r>
              <a:endParaRPr lang="es-ES" sz="900">
                <a:latin typeface="Arial" pitchFamily="34" charset="0"/>
              </a:endParaRPr>
            </a:p>
            <a:p>
              <a:pPr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T</a:t>
              </a: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S</a:t>
              </a: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O - P</a:t>
              </a:r>
              <a:endParaRPr lang="es-ES" sz="900">
                <a:solidFill>
                  <a:srgbClr val="000080"/>
                </a:solidFill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 </a:t>
              </a: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 b="1">
                <a:solidFill>
                  <a:srgbClr val="000080"/>
                </a:solidFill>
                <a:latin typeface="Arial" pitchFamily="34" charset="0"/>
              </a:endParaRPr>
            </a:p>
          </p:txBody>
        </p:sp>
        <p:sp>
          <p:nvSpPr>
            <p:cNvPr id="24606" name="Text Box 30"/>
            <p:cNvSpPr txBox="1">
              <a:spLocks noChangeArrowheads="1"/>
            </p:cNvSpPr>
            <p:nvPr/>
          </p:nvSpPr>
          <p:spPr bwMode="auto">
            <a:xfrm>
              <a:off x="6692" y="5858"/>
              <a:ext cx="900" cy="3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r>
                <a:rPr lang="es-ES" sz="1000">
                  <a:latin typeface="Arial" pitchFamily="34" charset="0"/>
                </a:rPr>
                <a:t>O</a:t>
              </a:r>
            </a:p>
            <a:p>
              <a:pPr algn="ctr" eaLnBrk="0" hangingPunct="0"/>
              <a:endParaRPr lang="es-ES" sz="1000">
                <a:latin typeface="Arial" pitchFamily="34" charset="0"/>
              </a:endParaRPr>
            </a:p>
            <a:p>
              <a:pPr algn="ctr" eaLnBrk="0" hangingPunct="0"/>
              <a:r>
                <a:rPr lang="es-ES" sz="1000">
                  <a:solidFill>
                    <a:srgbClr val="0000FF"/>
                  </a:solidFill>
                  <a:latin typeface="Arial" pitchFamily="34" charset="0"/>
                </a:rPr>
                <a:t>N</a:t>
              </a:r>
            </a:p>
            <a:p>
              <a:pPr algn="ctr" eaLnBrk="0" hangingPunct="0"/>
              <a:endParaRPr lang="es-ES" sz="1000">
                <a:latin typeface="Arial" pitchFamily="34" charset="0"/>
              </a:endParaRPr>
            </a:p>
            <a:p>
              <a:pPr algn="ctr" eaLnBrk="0" hangingPunct="0"/>
              <a:endParaRPr lang="es-ES" sz="1000">
                <a:latin typeface="Arial" pitchFamily="34" charset="0"/>
              </a:endParaRPr>
            </a:p>
            <a:p>
              <a:pPr algn="ctr" eaLnBrk="0" hangingPunct="0"/>
              <a:endParaRPr lang="es-ES" sz="1000">
                <a:latin typeface="Arial" pitchFamily="34" charset="0"/>
              </a:endParaRPr>
            </a:p>
            <a:p>
              <a:pPr algn="ctr" eaLnBrk="0" hangingPunct="0"/>
              <a:endParaRPr lang="es-ES" sz="1000">
                <a:solidFill>
                  <a:srgbClr val="000080"/>
                </a:solidFill>
                <a:latin typeface="Arial" pitchFamily="34" charset="0"/>
              </a:endParaRPr>
            </a:p>
            <a:p>
              <a:pPr eaLnBrk="0" hangingPunct="0"/>
              <a:endParaRPr lang="es-ES" sz="1000" b="1">
                <a:solidFill>
                  <a:srgbClr val="000080"/>
                </a:solidFill>
                <a:latin typeface="Arial" pitchFamily="34" charset="0"/>
              </a:endParaRPr>
            </a:p>
            <a:p>
              <a:pPr algn="ctr" eaLnBrk="0" hangingPunct="0"/>
              <a:endParaRPr lang="es-ES" sz="1000" b="1">
                <a:solidFill>
                  <a:srgbClr val="000080"/>
                </a:solidFill>
                <a:latin typeface="Arial" pitchFamily="34" charset="0"/>
              </a:endParaRPr>
            </a:p>
            <a:p>
              <a:pPr algn="ctr" eaLnBrk="0" hangingPunct="0"/>
              <a:r>
                <a:rPr lang="es-ES" sz="1000" b="1">
                  <a:latin typeface="Arial" pitchFamily="34" charset="0"/>
                </a:rPr>
                <a:t>P</a:t>
              </a:r>
            </a:p>
            <a:p>
              <a:pPr algn="ctr" eaLnBrk="0" hangingPunct="0"/>
              <a:r>
                <a:rPr lang="es-ES" sz="1000" b="1">
                  <a:latin typeface="Arial" pitchFamily="34" charset="0"/>
                </a:rPr>
                <a:t>T</a:t>
              </a:r>
            </a:p>
            <a:p>
              <a:pPr algn="ctr" eaLnBrk="0" hangingPunct="0"/>
              <a:endParaRPr lang="es-ES" sz="1000" b="1">
                <a:latin typeface="Arial" pitchFamily="34" charset="0"/>
              </a:endParaRPr>
            </a:p>
            <a:p>
              <a:pPr algn="ctr" eaLnBrk="0" hangingPunct="0"/>
              <a:endParaRPr lang="es-ES" sz="1000" b="1">
                <a:latin typeface="Arial" pitchFamily="34" charset="0"/>
              </a:endParaRPr>
            </a:p>
            <a:p>
              <a:pPr algn="ctr" eaLnBrk="0" hangingPunct="0"/>
              <a:r>
                <a:rPr lang="es-ES" sz="1000" b="1">
                  <a:latin typeface="Arial" pitchFamily="34" charset="0"/>
                </a:rPr>
                <a:t>S</a:t>
              </a:r>
            </a:p>
            <a:p>
              <a:pPr algn="ctr" eaLnBrk="0" hangingPunct="0"/>
              <a:endParaRPr lang="es-ES" sz="900" b="1">
                <a:latin typeface="Arial" pitchFamily="34" charset="0"/>
              </a:endParaRPr>
            </a:p>
          </p:txBody>
        </p:sp>
        <p:sp>
          <p:nvSpPr>
            <p:cNvPr id="24607" name="Text Box 31"/>
            <p:cNvSpPr txBox="1">
              <a:spLocks noChangeArrowheads="1"/>
            </p:cNvSpPr>
            <p:nvPr/>
          </p:nvSpPr>
          <p:spPr bwMode="auto">
            <a:xfrm>
              <a:off x="5972" y="5498"/>
              <a:ext cx="900" cy="4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900">
                <a:solidFill>
                  <a:srgbClr val="0000FF"/>
                </a:solidFill>
                <a:latin typeface="Arial" pitchFamily="34" charset="0"/>
              </a:endParaRPr>
            </a:p>
            <a:p>
              <a:pPr algn="ctr" eaLnBrk="0" hangingPunct="0"/>
              <a:endParaRPr lang="es-ES" sz="900">
                <a:solidFill>
                  <a:srgbClr val="0000FF"/>
                </a:solidFill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solidFill>
                    <a:srgbClr val="0000FF"/>
                  </a:solidFill>
                  <a:latin typeface="Arial" pitchFamily="34" charset="0"/>
                </a:rPr>
                <a:t>N</a:t>
              </a: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O</a:t>
              </a: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S-P</a:t>
              </a: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T</a:t>
              </a:r>
            </a:p>
            <a:p>
              <a:pPr algn="ctr" eaLnBrk="0" hangingPunct="0"/>
              <a:endParaRPr lang="es-ES" sz="900" b="1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</p:txBody>
        </p:sp>
        <p:sp>
          <p:nvSpPr>
            <p:cNvPr id="24608" name="Text Box 32"/>
            <p:cNvSpPr txBox="1">
              <a:spLocks noChangeArrowheads="1"/>
            </p:cNvSpPr>
            <p:nvPr/>
          </p:nvSpPr>
          <p:spPr bwMode="auto">
            <a:xfrm>
              <a:off x="5072" y="6398"/>
              <a:ext cx="900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900">
                  <a:latin typeface="Arial" pitchFamily="34" charset="0"/>
                </a:rPr>
                <a:t>O</a:t>
              </a: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solidFill>
                    <a:srgbClr val="0000FF"/>
                  </a:solidFill>
                  <a:latin typeface="Arial" pitchFamily="34" charset="0"/>
                </a:rPr>
                <a:t>N</a:t>
              </a: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P</a:t>
              </a: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T</a:t>
              </a: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S </a:t>
              </a:r>
            </a:p>
          </p:txBody>
        </p:sp>
        <p:sp>
          <p:nvSpPr>
            <p:cNvPr id="24609" name="Text Box 33"/>
            <p:cNvSpPr txBox="1">
              <a:spLocks noChangeArrowheads="1"/>
            </p:cNvSpPr>
            <p:nvPr/>
          </p:nvSpPr>
          <p:spPr bwMode="auto">
            <a:xfrm>
              <a:off x="3092" y="6038"/>
              <a:ext cx="900" cy="3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900">
                  <a:latin typeface="Arial" pitchFamily="34" charset="0"/>
                </a:rPr>
                <a:t>O</a:t>
              </a: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solidFill>
                    <a:srgbClr val="0000FF"/>
                  </a:solidFill>
                  <a:latin typeface="Arial" pitchFamily="34" charset="0"/>
                </a:rPr>
                <a:t>N</a:t>
              </a:r>
              <a:endParaRPr lang="es-ES" sz="800">
                <a:solidFill>
                  <a:srgbClr val="0000FF"/>
                </a:solidFill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P</a:t>
              </a: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S</a:t>
              </a: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T </a:t>
              </a:r>
            </a:p>
            <a:p>
              <a:pPr algn="ctr" eaLnBrk="0" hangingPunct="0"/>
              <a:endParaRPr lang="es-ES" sz="800" b="1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</p:txBody>
        </p:sp>
        <p:sp>
          <p:nvSpPr>
            <p:cNvPr id="24610" name="Text Box 34"/>
            <p:cNvSpPr txBox="1">
              <a:spLocks noChangeArrowheads="1"/>
            </p:cNvSpPr>
            <p:nvPr/>
          </p:nvSpPr>
          <p:spPr bwMode="auto">
            <a:xfrm>
              <a:off x="3812" y="6398"/>
              <a:ext cx="90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P</a:t>
              </a: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 </a:t>
              </a:r>
            </a:p>
            <a:p>
              <a:pPr eaLnBrk="0" hangingPunct="0"/>
              <a:r>
                <a:rPr lang="es-ES" sz="900">
                  <a:latin typeface="Arial" pitchFamily="34" charset="0"/>
                </a:rPr>
                <a:t>    </a:t>
              </a:r>
              <a:r>
                <a:rPr lang="es-ES" sz="900" b="1">
                  <a:latin typeface="Arial" pitchFamily="34" charset="0"/>
                </a:rPr>
                <a:t>T</a:t>
              </a: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endParaRPr lang="es-ES" sz="900">
                <a:solidFill>
                  <a:srgbClr val="0000FF"/>
                </a:solidFill>
                <a:latin typeface="Arial" pitchFamily="34" charset="0"/>
              </a:endParaRPr>
            </a:p>
            <a:p>
              <a:pPr algn="ctr" eaLnBrk="0" hangingPunct="0"/>
              <a:endParaRPr lang="es-ES" sz="900">
                <a:solidFill>
                  <a:srgbClr val="0000FF"/>
                </a:solidFill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solidFill>
                    <a:srgbClr val="0000FF"/>
                  </a:solidFill>
                  <a:latin typeface="Arial" pitchFamily="34" charset="0"/>
                </a:rPr>
                <a:t>N</a:t>
              </a:r>
              <a:r>
                <a:rPr lang="es-ES" sz="900">
                  <a:latin typeface="Arial" pitchFamily="34" charset="0"/>
                </a:rPr>
                <a:t> – S</a:t>
              </a:r>
            </a:p>
            <a:p>
              <a:pPr algn="ctr" eaLnBrk="0" hangingPunct="0"/>
              <a:endParaRPr lang="es-ES" sz="900">
                <a:latin typeface="Arial" pitchFamily="34" charset="0"/>
              </a:endParaRPr>
            </a:p>
            <a:p>
              <a:pPr algn="ctr" eaLnBrk="0" hangingPunct="0"/>
              <a:r>
                <a:rPr lang="es-ES" sz="900">
                  <a:latin typeface="Arial" pitchFamily="34" charset="0"/>
                </a:rPr>
                <a:t>O</a:t>
              </a: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  <a:p>
              <a:pPr algn="ctr" eaLnBrk="0" hangingPunct="0"/>
              <a:endParaRPr lang="es-ES" sz="800"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3600">
                <a:latin typeface="Bauhaus 93" pitchFamily="82" charset="0"/>
              </a:rPr>
              <a:t>PLAN DE MERCADEO</a:t>
            </a:r>
            <a:endParaRPr lang="es-ES" sz="3600">
              <a:latin typeface="Bauhaus 93" pitchFamily="82" charset="0"/>
            </a:endParaRP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split orient="vert"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PLAN DE MERCADEO</a:t>
            </a:r>
            <a:r>
              <a:rPr lang="es-ES">
                <a:latin typeface="Bauhaus 93" pitchFamily="82" charset="0"/>
              </a:rPr>
              <a:t> 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371600" y="1905000"/>
            <a:ext cx="3048000" cy="8223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OBJETIVO DE MERCADEO</a:t>
            </a:r>
            <a:endParaRPr lang="es-ES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4876800" y="2286000"/>
            <a:ext cx="342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8305800" y="2286000"/>
            <a:ext cx="0" cy="3810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26631" name="Group 7"/>
          <p:cNvGrpSpPr>
            <a:grpSpLocks/>
          </p:cNvGrpSpPr>
          <p:nvPr/>
        </p:nvGrpSpPr>
        <p:grpSpPr bwMode="auto">
          <a:xfrm>
            <a:off x="4572000" y="2133600"/>
            <a:ext cx="304800" cy="304800"/>
            <a:chOff x="528" y="1200"/>
            <a:chExt cx="192" cy="192"/>
          </a:xfrm>
        </p:grpSpPr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6634" name="Group 10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914400" y="2819400"/>
            <a:ext cx="7162800" cy="28273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2"/>
              </a:buClr>
              <a:buSzPct val="75000"/>
              <a:buFontTx/>
              <a:buChar char="•"/>
            </a:pPr>
            <a:endParaRPr lang="es-MX" sz="2000">
              <a:latin typeface="Tahoma" pitchFamily="34" charset="0"/>
              <a:cs typeface="Arial" pitchFamily="34" charset="0"/>
            </a:endParaRPr>
          </a:p>
          <a:p>
            <a:pPr algn="just">
              <a:spcBef>
                <a:spcPct val="20000"/>
              </a:spcBef>
              <a:buClr>
                <a:schemeClr val="tx2"/>
              </a:buClr>
              <a:buSzPct val="75000"/>
              <a:buFontTx/>
              <a:buChar char="•"/>
            </a:pPr>
            <a:r>
              <a:rPr lang="es-MX" sz="2000">
                <a:latin typeface="Tahoma" pitchFamily="34" charset="0"/>
                <a:cs typeface="Arial" pitchFamily="34" charset="0"/>
              </a:rPr>
              <a:t> Realizar relanzamiento de Fideos Napolitano.</a:t>
            </a:r>
          </a:p>
          <a:p>
            <a:pPr algn="just">
              <a:spcBef>
                <a:spcPct val="20000"/>
              </a:spcBef>
              <a:buClr>
                <a:schemeClr val="tx2"/>
              </a:buClr>
              <a:buSzPct val="75000"/>
              <a:buFontTx/>
              <a:buChar char="•"/>
            </a:pPr>
            <a:r>
              <a:rPr lang="es-MX" sz="2000">
                <a:latin typeface="Tahoma" pitchFamily="34" charset="0"/>
                <a:cs typeface="Arial" pitchFamily="34" charset="0"/>
              </a:rPr>
              <a:t> Rediseñar el empaque actual.</a:t>
            </a:r>
          </a:p>
          <a:p>
            <a:pPr algn="just">
              <a:spcBef>
                <a:spcPct val="20000"/>
              </a:spcBef>
              <a:buClr>
                <a:schemeClr val="tx2"/>
              </a:buClr>
              <a:buSzPct val="75000"/>
              <a:buFontTx/>
              <a:buChar char="•"/>
            </a:pPr>
            <a:r>
              <a:rPr lang="es-MX" sz="2000">
                <a:latin typeface="Tahoma" pitchFamily="34" charset="0"/>
                <a:cs typeface="Arial" pitchFamily="34" charset="0"/>
              </a:rPr>
              <a:t> Aumentar un 5% en las ventas anuales.</a:t>
            </a:r>
          </a:p>
          <a:p>
            <a:pPr algn="just">
              <a:spcBef>
                <a:spcPct val="20000"/>
              </a:spcBef>
              <a:buClr>
                <a:schemeClr val="tx2"/>
              </a:buClr>
              <a:buSzPct val="75000"/>
              <a:buFontTx/>
              <a:buChar char="•"/>
            </a:pPr>
            <a:r>
              <a:rPr lang="es-MX" sz="2000">
                <a:latin typeface="Tahoma" pitchFamily="34" charset="0"/>
                <a:cs typeface="Arial" pitchFamily="34" charset="0"/>
              </a:rPr>
              <a:t> Lograr una participación de mercado del 25%.</a:t>
            </a:r>
          </a:p>
          <a:p>
            <a:pPr algn="just">
              <a:spcBef>
                <a:spcPct val="50000"/>
              </a:spcBef>
            </a:pPr>
            <a:endParaRPr lang="es-AR">
              <a:solidFill>
                <a:srgbClr val="000000"/>
              </a:solidFill>
              <a:latin typeface="Tahoma" pitchFamily="34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7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PLAN DE MERCADO</a:t>
            </a:r>
            <a:endParaRPr lang="es-ES">
              <a:latin typeface="Bauhaus 93" pitchFamily="82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143000" y="2057400"/>
            <a:ext cx="28194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MERCADO META</a:t>
            </a:r>
            <a:r>
              <a:rPr lang="es-ES">
                <a:solidFill>
                  <a:schemeClr val="bg1"/>
                </a:solidFill>
                <a:latin typeface="Bauhaus 93" pitchFamily="82" charset="0"/>
              </a:rPr>
              <a:t> </a:t>
            </a: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4876800" y="2286000"/>
            <a:ext cx="342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8305800" y="2286000"/>
            <a:ext cx="0" cy="35052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27655" name="Group 7"/>
          <p:cNvGrpSpPr>
            <a:grpSpLocks/>
          </p:cNvGrpSpPr>
          <p:nvPr/>
        </p:nvGrpSpPr>
        <p:grpSpPr bwMode="auto">
          <a:xfrm>
            <a:off x="4572000" y="2133600"/>
            <a:ext cx="304800" cy="304800"/>
            <a:chOff x="528" y="1200"/>
            <a:chExt cx="192" cy="192"/>
          </a:xfrm>
        </p:grpSpPr>
        <p:sp>
          <p:nvSpPr>
            <p:cNvPr id="27656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57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7658" name="Group 10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27659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60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1219200" y="3200400"/>
            <a:ext cx="6858000" cy="1168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AR" sz="2000">
              <a:latin typeface="Tahoma" pitchFamily="34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AR" sz="2000">
                <a:latin typeface="Tahoma" pitchFamily="34" charset="0"/>
                <a:cs typeface="Times New Roman" pitchFamily="18" charset="0"/>
              </a:rPr>
              <a:t>Hombres y mujeres residentes en la ciudad de Guayaquil, de clase media baja y baja, con poco poder adquisitivo.</a:t>
            </a:r>
            <a:endParaRPr lang="es-ES" sz="200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1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PLAN DE MERCADO</a:t>
            </a:r>
            <a:endParaRPr lang="es-ES">
              <a:latin typeface="Bauhaus 93" pitchFamily="82" charset="0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143000" y="2057400"/>
            <a:ext cx="26670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SEGMENTACIÓN</a:t>
            </a:r>
            <a:r>
              <a:rPr lang="es-ES">
                <a:solidFill>
                  <a:schemeClr val="bg1"/>
                </a:solidFill>
                <a:latin typeface="Bauhaus 93" pitchFamily="82" charset="0"/>
              </a:rPr>
              <a:t> </a:t>
            </a: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4876800" y="2286000"/>
            <a:ext cx="342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8305800" y="2286000"/>
            <a:ext cx="0" cy="35052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1600200" y="2895600"/>
            <a:ext cx="12700" cy="15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7912100" y="2895600"/>
            <a:ext cx="12700" cy="15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3946525" y="2895600"/>
            <a:ext cx="12700" cy="15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7924800" y="2895600"/>
            <a:ext cx="12700" cy="142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7924800" y="3128963"/>
            <a:ext cx="12700" cy="127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7924800" y="3594100"/>
            <a:ext cx="12700" cy="142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7924800" y="4059238"/>
            <a:ext cx="12700" cy="1428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7924800" y="4292600"/>
            <a:ext cx="12700" cy="142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7924800" y="4525963"/>
            <a:ext cx="12700" cy="127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1524000" y="2895600"/>
            <a:ext cx="12700" cy="18764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1524000" y="4772025"/>
            <a:ext cx="12700" cy="142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8690" name="Group 18"/>
          <p:cNvGrpSpPr>
            <a:grpSpLocks/>
          </p:cNvGrpSpPr>
          <p:nvPr/>
        </p:nvGrpSpPr>
        <p:grpSpPr bwMode="auto">
          <a:xfrm>
            <a:off x="1524000" y="2895600"/>
            <a:ext cx="6326188" cy="1890713"/>
            <a:chOff x="960" y="1824"/>
            <a:chExt cx="3985" cy="1191"/>
          </a:xfrm>
        </p:grpSpPr>
        <p:sp>
          <p:nvSpPr>
            <p:cNvPr id="28691" name="Rectangle 19"/>
            <p:cNvSpPr>
              <a:spLocks noChangeArrowheads="1"/>
            </p:cNvSpPr>
            <p:nvPr/>
          </p:nvSpPr>
          <p:spPr bwMode="auto">
            <a:xfrm>
              <a:off x="960" y="1824"/>
              <a:ext cx="3984" cy="155"/>
            </a:xfrm>
            <a:prstGeom prst="rect">
              <a:avLst/>
            </a:prstGeom>
            <a:solidFill>
              <a:srgbClr val="0033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2" name="Rectangle 20"/>
            <p:cNvSpPr>
              <a:spLocks noChangeArrowheads="1"/>
            </p:cNvSpPr>
            <p:nvPr/>
          </p:nvSpPr>
          <p:spPr bwMode="auto">
            <a:xfrm>
              <a:off x="960" y="2557"/>
              <a:ext cx="3984" cy="156"/>
            </a:xfrm>
            <a:prstGeom prst="rect">
              <a:avLst/>
            </a:prstGeom>
            <a:solidFill>
              <a:srgbClr val="0033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93" name="Rectangle 21"/>
            <p:cNvSpPr>
              <a:spLocks noChangeArrowheads="1"/>
            </p:cNvSpPr>
            <p:nvPr/>
          </p:nvSpPr>
          <p:spPr bwMode="auto">
            <a:xfrm>
              <a:off x="966" y="2048"/>
              <a:ext cx="126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>
                  <a:solidFill>
                    <a:srgbClr val="000000"/>
                  </a:solidFill>
                  <a:latin typeface="Arial" pitchFamily="34" charset="0"/>
                </a:rPr>
                <a:t>Funciones o necesidades</a:t>
              </a:r>
              <a:endParaRPr lang="es-ES" sz="1800">
                <a:solidFill>
                  <a:schemeClr val="bg1"/>
                </a:solidFill>
                <a:latin typeface="Bauhaus 93" pitchFamily="82" charset="0"/>
              </a:endParaRPr>
            </a:p>
          </p:txBody>
        </p:sp>
        <p:sp>
          <p:nvSpPr>
            <p:cNvPr id="28694" name="Rectangle 22"/>
            <p:cNvSpPr>
              <a:spLocks noChangeArrowheads="1"/>
            </p:cNvSpPr>
            <p:nvPr/>
          </p:nvSpPr>
          <p:spPr bwMode="auto">
            <a:xfrm>
              <a:off x="2704" y="1979"/>
              <a:ext cx="168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>
                  <a:solidFill>
                    <a:srgbClr val="000000"/>
                  </a:solidFill>
                  <a:latin typeface="Arial" pitchFamily="34" charset="0"/>
                </a:rPr>
                <a:t>Empresa de fabricación de fideos </a:t>
              </a:r>
              <a:endParaRPr lang="es-ES" sz="1800">
                <a:solidFill>
                  <a:schemeClr val="bg1"/>
                </a:solidFill>
                <a:latin typeface="Bauhaus 93" pitchFamily="82" charset="0"/>
              </a:endParaRPr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>
              <a:off x="969" y="2342"/>
              <a:ext cx="117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>
                  <a:solidFill>
                    <a:srgbClr val="000000"/>
                  </a:solidFill>
                  <a:latin typeface="Arial" pitchFamily="34" charset="0"/>
                </a:rPr>
                <a:t>Grupo de Compradores</a:t>
              </a:r>
              <a:endParaRPr lang="es-ES" sz="1800">
                <a:solidFill>
                  <a:schemeClr val="bg1"/>
                </a:solidFill>
                <a:latin typeface="Bauhaus 93" pitchFamily="82" charset="0"/>
              </a:endParaRPr>
            </a:p>
          </p:txBody>
        </p:sp>
        <p:sp>
          <p:nvSpPr>
            <p:cNvPr id="28696" name="Rectangle 24"/>
            <p:cNvSpPr>
              <a:spLocks noChangeArrowheads="1"/>
            </p:cNvSpPr>
            <p:nvPr/>
          </p:nvSpPr>
          <p:spPr bwMode="auto">
            <a:xfrm>
              <a:off x="2544" y="2304"/>
              <a:ext cx="233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>
                  <a:solidFill>
                    <a:srgbClr val="000000"/>
                  </a:solidFill>
                  <a:latin typeface="Arial" pitchFamily="34" charset="0"/>
                </a:rPr>
                <a:t>Hombres y mujeres residentes en la ciudad de </a:t>
              </a:r>
              <a:endParaRPr lang="es-ES" sz="1800">
                <a:solidFill>
                  <a:schemeClr val="bg1"/>
                </a:solidFill>
                <a:latin typeface="Bauhaus 93" pitchFamily="82" charset="0"/>
              </a:endParaRPr>
            </a:p>
          </p:txBody>
        </p:sp>
        <p:sp>
          <p:nvSpPr>
            <p:cNvPr id="28697" name="Rectangle 25"/>
            <p:cNvSpPr>
              <a:spLocks noChangeArrowheads="1"/>
            </p:cNvSpPr>
            <p:nvPr/>
          </p:nvSpPr>
          <p:spPr bwMode="auto">
            <a:xfrm>
              <a:off x="2544" y="2400"/>
              <a:ext cx="50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>
                  <a:solidFill>
                    <a:srgbClr val="000000"/>
                  </a:solidFill>
                  <a:latin typeface="Arial" pitchFamily="34" charset="0"/>
                </a:rPr>
                <a:t>Guayaquil</a:t>
              </a:r>
              <a:endParaRPr lang="es-ES" sz="1800">
                <a:solidFill>
                  <a:schemeClr val="bg1"/>
                </a:solidFill>
                <a:latin typeface="Bauhaus 93" pitchFamily="82" charset="0"/>
              </a:endParaRPr>
            </a:p>
          </p:txBody>
        </p:sp>
        <p:sp>
          <p:nvSpPr>
            <p:cNvPr id="28698" name="Rectangle 26"/>
            <p:cNvSpPr>
              <a:spLocks noChangeArrowheads="1"/>
            </p:cNvSpPr>
            <p:nvPr/>
          </p:nvSpPr>
          <p:spPr bwMode="auto">
            <a:xfrm>
              <a:off x="962" y="2713"/>
              <a:ext cx="137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>
                  <a:solidFill>
                    <a:srgbClr val="000000"/>
                  </a:solidFill>
                  <a:latin typeface="Arial" pitchFamily="34" charset="0"/>
                </a:rPr>
                <a:t>Segmentación Demográfica</a:t>
              </a:r>
              <a:endParaRPr lang="es-ES" sz="1800">
                <a:solidFill>
                  <a:schemeClr val="bg1"/>
                </a:solidFill>
                <a:latin typeface="Bauhaus 93" pitchFamily="82" charset="0"/>
              </a:endParaRPr>
            </a:p>
          </p:txBody>
        </p:sp>
        <p:sp>
          <p:nvSpPr>
            <p:cNvPr id="28699" name="Rectangle 27"/>
            <p:cNvSpPr>
              <a:spLocks noChangeArrowheads="1"/>
            </p:cNvSpPr>
            <p:nvPr/>
          </p:nvSpPr>
          <p:spPr bwMode="auto">
            <a:xfrm>
              <a:off x="2496" y="2736"/>
              <a:ext cx="231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>
                  <a:solidFill>
                    <a:srgbClr val="000000"/>
                  </a:solidFill>
                  <a:latin typeface="Arial" pitchFamily="34" charset="0"/>
                </a:rPr>
                <a:t>Edad, Sexo, Estado Civil, Ingreso, Escolaridad</a:t>
              </a:r>
              <a:endParaRPr lang="es-ES" sz="1800">
                <a:solidFill>
                  <a:schemeClr val="bg1"/>
                </a:solidFill>
                <a:latin typeface="Bauhaus 93" pitchFamily="82" charset="0"/>
              </a:endParaRPr>
            </a:p>
          </p:txBody>
        </p:sp>
        <p:sp>
          <p:nvSpPr>
            <p:cNvPr id="28700" name="Rectangle 28"/>
            <p:cNvSpPr>
              <a:spLocks noChangeArrowheads="1"/>
            </p:cNvSpPr>
            <p:nvPr/>
          </p:nvSpPr>
          <p:spPr bwMode="auto">
            <a:xfrm>
              <a:off x="966" y="2859"/>
              <a:ext cx="129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>
                  <a:solidFill>
                    <a:srgbClr val="000000"/>
                  </a:solidFill>
                  <a:latin typeface="Arial" pitchFamily="34" charset="0"/>
                </a:rPr>
                <a:t>Segmentación Sicográfica</a:t>
              </a:r>
              <a:endParaRPr lang="es-ES" sz="1800">
                <a:solidFill>
                  <a:schemeClr val="bg1"/>
                </a:solidFill>
                <a:latin typeface="Bauhaus 93" pitchFamily="82" charset="0"/>
              </a:endParaRPr>
            </a:p>
          </p:txBody>
        </p:sp>
        <p:sp>
          <p:nvSpPr>
            <p:cNvPr id="28701" name="Rectangle 29"/>
            <p:cNvSpPr>
              <a:spLocks noChangeArrowheads="1"/>
            </p:cNvSpPr>
            <p:nvPr/>
          </p:nvSpPr>
          <p:spPr bwMode="auto">
            <a:xfrm>
              <a:off x="2496" y="2880"/>
              <a:ext cx="66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>
                  <a:solidFill>
                    <a:srgbClr val="000000"/>
                  </a:solidFill>
                  <a:latin typeface="Arial" pitchFamily="34" charset="0"/>
                </a:rPr>
                <a:t>Estilo de vida</a:t>
              </a:r>
              <a:endParaRPr lang="es-ES" sz="1800">
                <a:solidFill>
                  <a:schemeClr val="bg1"/>
                </a:solidFill>
                <a:latin typeface="Bauhaus 93" pitchFamily="82" charset="0"/>
              </a:endParaRPr>
            </a:p>
          </p:txBody>
        </p:sp>
        <p:sp>
          <p:nvSpPr>
            <p:cNvPr id="28702" name="Rectangle 30"/>
            <p:cNvSpPr>
              <a:spLocks noChangeArrowheads="1"/>
            </p:cNvSpPr>
            <p:nvPr/>
          </p:nvSpPr>
          <p:spPr bwMode="auto">
            <a:xfrm>
              <a:off x="2337" y="2566"/>
              <a:ext cx="128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>
                  <a:solidFill>
                    <a:srgbClr val="FFFFFF"/>
                  </a:solidFill>
                  <a:latin typeface="Arial" pitchFamily="34" charset="0"/>
                </a:rPr>
                <a:t>MICROSEGMENTACION</a:t>
              </a:r>
              <a:endParaRPr lang="es-ES" sz="1800">
                <a:solidFill>
                  <a:schemeClr val="bg1"/>
                </a:solidFill>
                <a:latin typeface="Bauhaus 93" pitchFamily="82" charset="0"/>
              </a:endParaRPr>
            </a:p>
          </p:txBody>
        </p:sp>
        <p:sp>
          <p:nvSpPr>
            <p:cNvPr id="28703" name="Rectangle 31"/>
            <p:cNvSpPr>
              <a:spLocks noChangeArrowheads="1"/>
            </p:cNvSpPr>
            <p:nvPr/>
          </p:nvSpPr>
          <p:spPr bwMode="auto">
            <a:xfrm>
              <a:off x="2320" y="1833"/>
              <a:ext cx="133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>
                  <a:solidFill>
                    <a:srgbClr val="FFFFFF"/>
                  </a:solidFill>
                  <a:latin typeface="Arial" pitchFamily="34" charset="0"/>
                </a:rPr>
                <a:t>MACROSEGMENTACION</a:t>
              </a:r>
              <a:endParaRPr lang="es-ES" sz="1800">
                <a:solidFill>
                  <a:schemeClr val="bg1"/>
                </a:solidFill>
                <a:latin typeface="Bauhaus 93" pitchFamily="82" charset="0"/>
              </a:endParaRPr>
            </a:p>
          </p:txBody>
        </p:sp>
        <p:sp>
          <p:nvSpPr>
            <p:cNvPr id="28704" name="Line 32"/>
            <p:cNvSpPr>
              <a:spLocks noChangeShapeType="1"/>
            </p:cNvSpPr>
            <p:nvPr/>
          </p:nvSpPr>
          <p:spPr bwMode="auto">
            <a:xfrm>
              <a:off x="968" y="1824"/>
              <a:ext cx="397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5" name="Rectangle 33"/>
            <p:cNvSpPr>
              <a:spLocks noChangeArrowheads="1"/>
            </p:cNvSpPr>
            <p:nvPr/>
          </p:nvSpPr>
          <p:spPr bwMode="auto">
            <a:xfrm>
              <a:off x="968" y="1824"/>
              <a:ext cx="3976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6" name="Line 34"/>
            <p:cNvSpPr>
              <a:spLocks noChangeShapeType="1"/>
            </p:cNvSpPr>
            <p:nvPr/>
          </p:nvSpPr>
          <p:spPr bwMode="auto">
            <a:xfrm>
              <a:off x="968" y="1971"/>
              <a:ext cx="397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7" name="Rectangle 35"/>
            <p:cNvSpPr>
              <a:spLocks noChangeArrowheads="1"/>
            </p:cNvSpPr>
            <p:nvPr/>
          </p:nvSpPr>
          <p:spPr bwMode="auto">
            <a:xfrm>
              <a:off x="968" y="1971"/>
              <a:ext cx="3976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8" name="Line 36"/>
            <p:cNvSpPr>
              <a:spLocks noChangeShapeType="1"/>
            </p:cNvSpPr>
            <p:nvPr/>
          </p:nvSpPr>
          <p:spPr bwMode="auto">
            <a:xfrm>
              <a:off x="968" y="2264"/>
              <a:ext cx="397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09" name="Rectangle 37"/>
            <p:cNvSpPr>
              <a:spLocks noChangeArrowheads="1"/>
            </p:cNvSpPr>
            <p:nvPr/>
          </p:nvSpPr>
          <p:spPr bwMode="auto">
            <a:xfrm>
              <a:off x="968" y="2264"/>
              <a:ext cx="3976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0" name="Line 38"/>
            <p:cNvSpPr>
              <a:spLocks noChangeShapeType="1"/>
            </p:cNvSpPr>
            <p:nvPr/>
          </p:nvSpPr>
          <p:spPr bwMode="auto">
            <a:xfrm>
              <a:off x="968" y="2557"/>
              <a:ext cx="397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1" name="Rectangle 39"/>
            <p:cNvSpPr>
              <a:spLocks noChangeArrowheads="1"/>
            </p:cNvSpPr>
            <p:nvPr/>
          </p:nvSpPr>
          <p:spPr bwMode="auto">
            <a:xfrm>
              <a:off x="968" y="2557"/>
              <a:ext cx="3976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2" name="Line 40"/>
            <p:cNvSpPr>
              <a:spLocks noChangeShapeType="1"/>
            </p:cNvSpPr>
            <p:nvPr/>
          </p:nvSpPr>
          <p:spPr bwMode="auto">
            <a:xfrm>
              <a:off x="2438" y="1979"/>
              <a:ext cx="1" cy="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3" name="Rectangle 41"/>
            <p:cNvSpPr>
              <a:spLocks noChangeArrowheads="1"/>
            </p:cNvSpPr>
            <p:nvPr/>
          </p:nvSpPr>
          <p:spPr bwMode="auto">
            <a:xfrm>
              <a:off x="2438" y="1979"/>
              <a:ext cx="8" cy="58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4" name="Line 42"/>
            <p:cNvSpPr>
              <a:spLocks noChangeShapeType="1"/>
            </p:cNvSpPr>
            <p:nvPr/>
          </p:nvSpPr>
          <p:spPr bwMode="auto">
            <a:xfrm>
              <a:off x="968" y="2704"/>
              <a:ext cx="397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5" name="Rectangle 43"/>
            <p:cNvSpPr>
              <a:spLocks noChangeArrowheads="1"/>
            </p:cNvSpPr>
            <p:nvPr/>
          </p:nvSpPr>
          <p:spPr bwMode="auto">
            <a:xfrm>
              <a:off x="968" y="2704"/>
              <a:ext cx="3976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6" name="Line 44"/>
            <p:cNvSpPr>
              <a:spLocks noChangeShapeType="1"/>
            </p:cNvSpPr>
            <p:nvPr/>
          </p:nvSpPr>
          <p:spPr bwMode="auto">
            <a:xfrm>
              <a:off x="968" y="2851"/>
              <a:ext cx="397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7" name="Rectangle 45"/>
            <p:cNvSpPr>
              <a:spLocks noChangeArrowheads="1"/>
            </p:cNvSpPr>
            <p:nvPr/>
          </p:nvSpPr>
          <p:spPr bwMode="auto">
            <a:xfrm>
              <a:off x="968" y="2851"/>
              <a:ext cx="3976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8" name="Line 46"/>
            <p:cNvSpPr>
              <a:spLocks noChangeShapeType="1"/>
            </p:cNvSpPr>
            <p:nvPr/>
          </p:nvSpPr>
          <p:spPr bwMode="auto">
            <a:xfrm>
              <a:off x="960" y="1824"/>
              <a:ext cx="1" cy="118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19" name="Line 47"/>
            <p:cNvSpPr>
              <a:spLocks noChangeShapeType="1"/>
            </p:cNvSpPr>
            <p:nvPr/>
          </p:nvSpPr>
          <p:spPr bwMode="auto">
            <a:xfrm>
              <a:off x="2438" y="2713"/>
              <a:ext cx="1" cy="29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0" name="Rectangle 48"/>
            <p:cNvSpPr>
              <a:spLocks noChangeArrowheads="1"/>
            </p:cNvSpPr>
            <p:nvPr/>
          </p:nvSpPr>
          <p:spPr bwMode="auto">
            <a:xfrm>
              <a:off x="2438" y="2713"/>
              <a:ext cx="8" cy="29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1" name="Line 49"/>
            <p:cNvSpPr>
              <a:spLocks noChangeShapeType="1"/>
            </p:cNvSpPr>
            <p:nvPr/>
          </p:nvSpPr>
          <p:spPr bwMode="auto">
            <a:xfrm>
              <a:off x="968" y="2997"/>
              <a:ext cx="397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2" name="Rectangle 50"/>
            <p:cNvSpPr>
              <a:spLocks noChangeArrowheads="1"/>
            </p:cNvSpPr>
            <p:nvPr/>
          </p:nvSpPr>
          <p:spPr bwMode="auto">
            <a:xfrm>
              <a:off x="968" y="2997"/>
              <a:ext cx="3976" cy="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3" name="Line 51"/>
            <p:cNvSpPr>
              <a:spLocks noChangeShapeType="1"/>
            </p:cNvSpPr>
            <p:nvPr/>
          </p:nvSpPr>
          <p:spPr bwMode="auto">
            <a:xfrm>
              <a:off x="4936" y="1833"/>
              <a:ext cx="1" cy="117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4" name="Rectangle 52"/>
            <p:cNvSpPr>
              <a:spLocks noChangeArrowheads="1"/>
            </p:cNvSpPr>
            <p:nvPr/>
          </p:nvSpPr>
          <p:spPr bwMode="auto">
            <a:xfrm>
              <a:off x="4936" y="1833"/>
              <a:ext cx="8" cy="117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5" name="Line 53"/>
            <p:cNvSpPr>
              <a:spLocks noChangeShapeType="1"/>
            </p:cNvSpPr>
            <p:nvPr/>
          </p:nvSpPr>
          <p:spPr bwMode="auto">
            <a:xfrm>
              <a:off x="960" y="3006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6" name="Line 54"/>
            <p:cNvSpPr>
              <a:spLocks noChangeShapeType="1"/>
            </p:cNvSpPr>
            <p:nvPr/>
          </p:nvSpPr>
          <p:spPr bwMode="auto">
            <a:xfrm>
              <a:off x="2438" y="3006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7" name="Rectangle 55"/>
            <p:cNvSpPr>
              <a:spLocks noChangeArrowheads="1"/>
            </p:cNvSpPr>
            <p:nvPr/>
          </p:nvSpPr>
          <p:spPr bwMode="auto">
            <a:xfrm>
              <a:off x="2438" y="3006"/>
              <a:ext cx="8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8" name="Line 56"/>
            <p:cNvSpPr>
              <a:spLocks noChangeShapeType="1"/>
            </p:cNvSpPr>
            <p:nvPr/>
          </p:nvSpPr>
          <p:spPr bwMode="auto">
            <a:xfrm>
              <a:off x="4936" y="3006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29" name="Rectangle 57"/>
            <p:cNvSpPr>
              <a:spLocks noChangeArrowheads="1"/>
            </p:cNvSpPr>
            <p:nvPr/>
          </p:nvSpPr>
          <p:spPr bwMode="auto">
            <a:xfrm>
              <a:off x="4936" y="3006"/>
              <a:ext cx="8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0" name="Line 58"/>
            <p:cNvSpPr>
              <a:spLocks noChangeShapeType="1"/>
            </p:cNvSpPr>
            <p:nvPr/>
          </p:nvSpPr>
          <p:spPr bwMode="auto">
            <a:xfrm>
              <a:off x="4944" y="18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1" name="Line 59"/>
            <p:cNvSpPr>
              <a:spLocks noChangeShapeType="1"/>
            </p:cNvSpPr>
            <p:nvPr/>
          </p:nvSpPr>
          <p:spPr bwMode="auto">
            <a:xfrm>
              <a:off x="4944" y="1971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2" name="Line 60"/>
            <p:cNvSpPr>
              <a:spLocks noChangeShapeType="1"/>
            </p:cNvSpPr>
            <p:nvPr/>
          </p:nvSpPr>
          <p:spPr bwMode="auto">
            <a:xfrm>
              <a:off x="4944" y="226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3" name="Line 61"/>
            <p:cNvSpPr>
              <a:spLocks noChangeShapeType="1"/>
            </p:cNvSpPr>
            <p:nvPr/>
          </p:nvSpPr>
          <p:spPr bwMode="auto">
            <a:xfrm>
              <a:off x="4944" y="2557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4" name="Line 62"/>
            <p:cNvSpPr>
              <a:spLocks noChangeShapeType="1"/>
            </p:cNvSpPr>
            <p:nvPr/>
          </p:nvSpPr>
          <p:spPr bwMode="auto">
            <a:xfrm>
              <a:off x="4944" y="270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5" name="Line 63"/>
            <p:cNvSpPr>
              <a:spLocks noChangeShapeType="1"/>
            </p:cNvSpPr>
            <p:nvPr/>
          </p:nvSpPr>
          <p:spPr bwMode="auto">
            <a:xfrm>
              <a:off x="4944" y="2851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736" name="Line 64"/>
            <p:cNvSpPr>
              <a:spLocks noChangeShapeType="1"/>
            </p:cNvSpPr>
            <p:nvPr/>
          </p:nvSpPr>
          <p:spPr bwMode="auto">
            <a:xfrm>
              <a:off x="4944" y="2997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7924800" y="4757738"/>
            <a:ext cx="12700" cy="1428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8738" name="Group 66"/>
          <p:cNvGrpSpPr>
            <a:grpSpLocks/>
          </p:cNvGrpSpPr>
          <p:nvPr/>
        </p:nvGrpSpPr>
        <p:grpSpPr bwMode="auto">
          <a:xfrm>
            <a:off x="4572000" y="2133600"/>
            <a:ext cx="304800" cy="304800"/>
            <a:chOff x="528" y="1200"/>
            <a:chExt cx="192" cy="192"/>
          </a:xfrm>
        </p:grpSpPr>
        <p:sp>
          <p:nvSpPr>
            <p:cNvPr id="28739" name="Rectangle 6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740" name="Rectangle 6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8741" name="Group 69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28742" name="Rectangle 7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743" name="Rectangle 7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PLAN DE MERCADO</a:t>
            </a:r>
            <a:endParaRPr lang="es-ES">
              <a:latin typeface="Bauhaus 93" pitchFamily="82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524000" y="1752600"/>
            <a:ext cx="2667000" cy="1187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Estrategias de Desarrollo del Producto</a:t>
            </a:r>
            <a:endParaRPr lang="es-ES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4876800" y="2286000"/>
            <a:ext cx="342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8305800" y="2286000"/>
            <a:ext cx="0" cy="35052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29703" name="Group 7"/>
          <p:cNvGrpSpPr>
            <a:grpSpLocks/>
          </p:cNvGrpSpPr>
          <p:nvPr/>
        </p:nvGrpSpPr>
        <p:grpSpPr bwMode="auto">
          <a:xfrm>
            <a:off x="4572000" y="2133600"/>
            <a:ext cx="304800" cy="304800"/>
            <a:chOff x="528" y="1200"/>
            <a:chExt cx="192" cy="192"/>
          </a:xfrm>
        </p:grpSpPr>
        <p:sp>
          <p:nvSpPr>
            <p:cNvPr id="29704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9706" name="Group 10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29707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708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1219200" y="3200400"/>
            <a:ext cx="6858000" cy="23241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r>
              <a:rPr lang="es-MX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Estrategia de Diferenciación:</a:t>
            </a:r>
          </a:p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Tx/>
              <a:buChar char="•"/>
            </a:pPr>
            <a:r>
              <a:rPr lang="es-MX" sz="2000">
                <a:latin typeface="Tahoma" pitchFamily="34" charset="0"/>
                <a:cs typeface="Arial" pitchFamily="34" charset="0"/>
              </a:rPr>
              <a:t> Conseguir una ventaja competitiva del producto</a:t>
            </a:r>
          </a:p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s-MX" sz="2000">
                <a:latin typeface="Tahoma" pitchFamily="34" charset="0"/>
                <a:cs typeface="Arial" pitchFamily="34" charset="0"/>
              </a:rPr>
              <a:t>  en relación a los competidores.</a:t>
            </a:r>
          </a:p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  <a:buFontTx/>
              <a:buChar char="•"/>
            </a:pPr>
            <a:r>
              <a:rPr lang="es-MX" sz="2000">
                <a:latin typeface="Tahoma" pitchFamily="34" charset="0"/>
                <a:cs typeface="Arial" pitchFamily="34" charset="0"/>
              </a:rPr>
              <a:t> Aumentar la calidad percibida y  se  mantendrá </a:t>
            </a:r>
          </a:p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s-MX" sz="2000">
                <a:latin typeface="Tahoma" pitchFamily="34" charset="0"/>
                <a:cs typeface="Arial" pitchFamily="34" charset="0"/>
              </a:rPr>
              <a:t>  el precio.</a:t>
            </a:r>
            <a:endParaRPr lang="es-MX" sz="2000" b="1">
              <a:solidFill>
                <a:srgbClr val="FFFF00"/>
              </a:solidFill>
              <a:latin typeface="Tahoma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endParaRPr lang="es-AR" sz="2000"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9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Bauhaus 93" pitchFamily="82" charset="0"/>
                <a:cs typeface="Times New Roman" pitchFamily="18" charset="0"/>
              </a:rPr>
              <a:t>ANÁLISIS FODA</a:t>
            </a:r>
            <a:r>
              <a:rPr lang="es-ES">
                <a:latin typeface="Bauhaus 93" pitchFamily="82" charset="0"/>
              </a:rPr>
              <a:t> 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143000" y="2133600"/>
            <a:ext cx="23622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FORTALEZAS</a:t>
            </a:r>
            <a:r>
              <a:rPr lang="es-ES">
                <a:solidFill>
                  <a:schemeClr val="bg1"/>
                </a:solidFill>
                <a:latin typeface="Bauhaus 93" pitchFamily="82" charset="0"/>
              </a:rPr>
              <a:t> 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362200" y="2667000"/>
            <a:ext cx="5715000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Asesoría Contable.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Óptimas relaciones con las entidades financieras            con las que mantiene relación.</a:t>
            </a: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Eficiente cadena de distribución porque con los pocos recursos disponibles se mantiene buen alcance precio.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Precio 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solidFill>
                  <a:srgbClr val="000000"/>
                </a:solidFill>
                <a:latin typeface="Tahoma" pitchFamily="34" charset="0"/>
                <a:cs typeface="Times New Roman" pitchFamily="18" charset="0"/>
              </a:rPr>
              <a:t>  </a:t>
            </a:r>
            <a:endParaRPr lang="es-ES" sz="1800"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2057400" y="2743200"/>
            <a:ext cx="304800" cy="304800"/>
            <a:chOff x="528" y="1200"/>
            <a:chExt cx="192" cy="192"/>
          </a:xfrm>
        </p:grpSpPr>
        <p:sp>
          <p:nvSpPr>
            <p:cNvPr id="30726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27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0728" name="Group 8"/>
          <p:cNvGrpSpPr>
            <a:grpSpLocks/>
          </p:cNvGrpSpPr>
          <p:nvPr/>
        </p:nvGrpSpPr>
        <p:grpSpPr bwMode="auto">
          <a:xfrm>
            <a:off x="2057400" y="3200400"/>
            <a:ext cx="304800" cy="304800"/>
            <a:chOff x="528" y="1200"/>
            <a:chExt cx="192" cy="192"/>
          </a:xfrm>
        </p:grpSpPr>
        <p:sp>
          <p:nvSpPr>
            <p:cNvPr id="30729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0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0731" name="Group 11"/>
          <p:cNvGrpSpPr>
            <a:grpSpLocks/>
          </p:cNvGrpSpPr>
          <p:nvPr/>
        </p:nvGrpSpPr>
        <p:grpSpPr bwMode="auto">
          <a:xfrm>
            <a:off x="2057400" y="3810000"/>
            <a:ext cx="304800" cy="304800"/>
            <a:chOff x="528" y="1200"/>
            <a:chExt cx="192" cy="192"/>
          </a:xfrm>
        </p:grpSpPr>
        <p:sp>
          <p:nvSpPr>
            <p:cNvPr id="30732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3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0734" name="Line 14"/>
          <p:cNvSpPr>
            <a:spLocks noChangeShapeType="1"/>
          </p:cNvSpPr>
          <p:nvPr/>
        </p:nvSpPr>
        <p:spPr bwMode="auto">
          <a:xfrm>
            <a:off x="3505200" y="2362200"/>
            <a:ext cx="4800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35" name="Line 15"/>
          <p:cNvSpPr>
            <a:spLocks noChangeShapeType="1"/>
          </p:cNvSpPr>
          <p:nvPr/>
        </p:nvSpPr>
        <p:spPr bwMode="auto">
          <a:xfrm>
            <a:off x="8305800" y="2362200"/>
            <a:ext cx="0" cy="3429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36" name="Line 1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0737" name="Group 17"/>
          <p:cNvGrpSpPr>
            <a:grpSpLocks/>
          </p:cNvGrpSpPr>
          <p:nvPr/>
        </p:nvGrpSpPr>
        <p:grpSpPr bwMode="auto">
          <a:xfrm>
            <a:off x="2057400" y="4495800"/>
            <a:ext cx="304800" cy="304800"/>
            <a:chOff x="528" y="1200"/>
            <a:chExt cx="192" cy="192"/>
          </a:xfrm>
        </p:grpSpPr>
        <p:sp>
          <p:nvSpPr>
            <p:cNvPr id="30738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9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Bauhaus 93" pitchFamily="82" charset="0"/>
                <a:cs typeface="Times New Roman" pitchFamily="18" charset="0"/>
              </a:rPr>
              <a:t>ANÁLISIS FODA</a:t>
            </a:r>
            <a:r>
              <a:rPr lang="es-ES">
                <a:latin typeface="Bauhaus 93" pitchFamily="82" charset="0"/>
              </a:rPr>
              <a:t> 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838200" y="2133600"/>
            <a:ext cx="22860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FORTALEZAS</a:t>
            </a:r>
            <a:r>
              <a:rPr lang="es-ES">
                <a:solidFill>
                  <a:schemeClr val="bg1"/>
                </a:solidFill>
                <a:latin typeface="Bauhaus 93" pitchFamily="82" charset="0"/>
              </a:rPr>
              <a:t>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514600" y="2667000"/>
            <a:ext cx="5562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>
                <a:latin typeface="Tahoma" pitchFamily="34" charset="0"/>
                <a:cs typeface="Arial" pitchFamily="34" charset="0"/>
              </a:rPr>
              <a:t>Variedad.</a:t>
            </a:r>
            <a:endParaRPr lang="es-ES" sz="20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2000">
                <a:latin typeface="Tahoma" pitchFamily="34" charset="0"/>
                <a:cs typeface="Arial" pitchFamily="34" charset="0"/>
              </a:rPr>
              <a:t>Larga duración de vida del producto.</a:t>
            </a:r>
            <a:endParaRPr lang="es-ES" sz="20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2000">
                <a:latin typeface="Tahoma" pitchFamily="34" charset="0"/>
                <a:cs typeface="Arial" pitchFamily="34" charset="0"/>
              </a:rPr>
              <a:t>Peso exacto que marca el empaque.</a:t>
            </a:r>
            <a:endParaRPr lang="es-ES" sz="20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2000">
                <a:latin typeface="Tahoma" pitchFamily="34" charset="0"/>
                <a:cs typeface="Arial" pitchFamily="34" charset="0"/>
              </a:rPr>
              <a:t>Nuestro producto se encuentran en los principales mercados de Guayaquil. </a:t>
            </a:r>
          </a:p>
          <a:p>
            <a:pPr>
              <a:spcBef>
                <a:spcPct val="50000"/>
              </a:spcBef>
            </a:pPr>
            <a:endParaRPr lang="es-ES" sz="2000"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31749" name="Group 5"/>
          <p:cNvGrpSpPr>
            <a:grpSpLocks/>
          </p:cNvGrpSpPr>
          <p:nvPr/>
        </p:nvGrpSpPr>
        <p:grpSpPr bwMode="auto">
          <a:xfrm>
            <a:off x="2133600" y="2667000"/>
            <a:ext cx="304800" cy="304800"/>
            <a:chOff x="528" y="1200"/>
            <a:chExt cx="192" cy="192"/>
          </a:xfrm>
        </p:grpSpPr>
        <p:sp>
          <p:nvSpPr>
            <p:cNvPr id="31750" name="Rectangle 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751" name="Rectangle 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1752" name="Group 8"/>
          <p:cNvGrpSpPr>
            <a:grpSpLocks/>
          </p:cNvGrpSpPr>
          <p:nvPr/>
        </p:nvGrpSpPr>
        <p:grpSpPr bwMode="auto">
          <a:xfrm>
            <a:off x="2133600" y="3124200"/>
            <a:ext cx="304800" cy="304800"/>
            <a:chOff x="528" y="1200"/>
            <a:chExt cx="192" cy="192"/>
          </a:xfrm>
        </p:grpSpPr>
        <p:sp>
          <p:nvSpPr>
            <p:cNvPr id="31753" name="Rectangle 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754" name="Rectangle 1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1755" name="Group 11"/>
          <p:cNvGrpSpPr>
            <a:grpSpLocks/>
          </p:cNvGrpSpPr>
          <p:nvPr/>
        </p:nvGrpSpPr>
        <p:grpSpPr bwMode="auto">
          <a:xfrm>
            <a:off x="2133600" y="3657600"/>
            <a:ext cx="304800" cy="304800"/>
            <a:chOff x="528" y="1200"/>
            <a:chExt cx="192" cy="192"/>
          </a:xfrm>
        </p:grpSpPr>
        <p:sp>
          <p:nvSpPr>
            <p:cNvPr id="31756" name="Rectangle 12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757" name="Rectangle 13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1758" name="Line 14"/>
          <p:cNvSpPr>
            <a:spLocks noChangeShapeType="1"/>
          </p:cNvSpPr>
          <p:nvPr/>
        </p:nvSpPr>
        <p:spPr bwMode="auto">
          <a:xfrm>
            <a:off x="3276600" y="23622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>
            <a:off x="8305800" y="2362200"/>
            <a:ext cx="0" cy="3429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1761" name="Group 17"/>
          <p:cNvGrpSpPr>
            <a:grpSpLocks/>
          </p:cNvGrpSpPr>
          <p:nvPr/>
        </p:nvGrpSpPr>
        <p:grpSpPr bwMode="auto">
          <a:xfrm>
            <a:off x="2133600" y="4114800"/>
            <a:ext cx="304800" cy="304800"/>
            <a:chOff x="528" y="1200"/>
            <a:chExt cx="192" cy="192"/>
          </a:xfrm>
        </p:grpSpPr>
        <p:sp>
          <p:nvSpPr>
            <p:cNvPr id="31762" name="Rectangle 1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763" name="Rectangle 1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143000" y="1828800"/>
            <a:ext cx="28956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>
                <a:solidFill>
                  <a:schemeClr val="bg1"/>
                </a:solidFill>
                <a:latin typeface="Bauhaus 93" pitchFamily="82" charset="0"/>
                <a:cs typeface="Arial" pitchFamily="34" charset="0"/>
              </a:rPr>
              <a:t>OPORTUNIDADES</a:t>
            </a:r>
            <a:r>
              <a:rPr lang="es-ES" b="1">
                <a:solidFill>
                  <a:schemeClr val="bg1"/>
                </a:solidFill>
              </a:rPr>
              <a:t> </a:t>
            </a:r>
            <a:endParaRPr lang="es-E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828800" y="2438400"/>
            <a:ext cx="5791200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Oportunidad de aumentar puntos de venta.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Diseño de un nuevo empaque del producto que cumpla con las necesidades de los consumidores.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Mejorar la imagen de Napolitano en el mercado, con     una correcta campaña de comunicación.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Reactivar clientes inactivos.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Posibilidad de incrementar la participación de mercado a corto plazo. 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</a:endParaRPr>
          </a:p>
        </p:txBody>
      </p:sp>
      <p:grpSp>
        <p:nvGrpSpPr>
          <p:cNvPr id="32772" name="Group 4"/>
          <p:cNvGrpSpPr>
            <a:grpSpLocks/>
          </p:cNvGrpSpPr>
          <p:nvPr/>
        </p:nvGrpSpPr>
        <p:grpSpPr bwMode="auto">
          <a:xfrm>
            <a:off x="1447800" y="2514600"/>
            <a:ext cx="304800" cy="304800"/>
            <a:chOff x="528" y="1200"/>
            <a:chExt cx="192" cy="192"/>
          </a:xfrm>
        </p:grpSpPr>
        <p:sp>
          <p:nvSpPr>
            <p:cNvPr id="32773" name="Rectangle 5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774" name="Rectangle 6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2775" name="Group 7"/>
          <p:cNvGrpSpPr>
            <a:grpSpLocks/>
          </p:cNvGrpSpPr>
          <p:nvPr/>
        </p:nvGrpSpPr>
        <p:grpSpPr bwMode="auto">
          <a:xfrm>
            <a:off x="1447800" y="2971800"/>
            <a:ext cx="304800" cy="304800"/>
            <a:chOff x="528" y="1200"/>
            <a:chExt cx="192" cy="192"/>
          </a:xfrm>
        </p:grpSpPr>
        <p:sp>
          <p:nvSpPr>
            <p:cNvPr id="32776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777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2778" name="Group 10"/>
          <p:cNvGrpSpPr>
            <a:grpSpLocks/>
          </p:cNvGrpSpPr>
          <p:nvPr/>
        </p:nvGrpSpPr>
        <p:grpSpPr bwMode="auto">
          <a:xfrm>
            <a:off x="1447800" y="3657600"/>
            <a:ext cx="304800" cy="304800"/>
            <a:chOff x="528" y="1200"/>
            <a:chExt cx="192" cy="192"/>
          </a:xfrm>
        </p:grpSpPr>
        <p:sp>
          <p:nvSpPr>
            <p:cNvPr id="32779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780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4114800" y="1981200"/>
            <a:ext cx="3810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>
            <a:off x="1371600" y="5867400"/>
            <a:ext cx="6553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2783" name="Line 15"/>
          <p:cNvSpPr>
            <a:spLocks noChangeShapeType="1"/>
          </p:cNvSpPr>
          <p:nvPr/>
        </p:nvSpPr>
        <p:spPr bwMode="auto">
          <a:xfrm>
            <a:off x="7924800" y="1981200"/>
            <a:ext cx="0" cy="38862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2784" name="Group 16"/>
          <p:cNvGrpSpPr>
            <a:grpSpLocks/>
          </p:cNvGrpSpPr>
          <p:nvPr/>
        </p:nvGrpSpPr>
        <p:grpSpPr bwMode="auto">
          <a:xfrm>
            <a:off x="1447800" y="4267200"/>
            <a:ext cx="304800" cy="304800"/>
            <a:chOff x="528" y="1200"/>
            <a:chExt cx="192" cy="192"/>
          </a:xfrm>
        </p:grpSpPr>
        <p:sp>
          <p:nvSpPr>
            <p:cNvPr id="32785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786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2787" name="Group 19"/>
          <p:cNvGrpSpPr>
            <a:grpSpLocks/>
          </p:cNvGrpSpPr>
          <p:nvPr/>
        </p:nvGrpSpPr>
        <p:grpSpPr bwMode="auto">
          <a:xfrm>
            <a:off x="1447800" y="4876800"/>
            <a:ext cx="304800" cy="304800"/>
            <a:chOff x="528" y="1200"/>
            <a:chExt cx="192" cy="192"/>
          </a:xfrm>
        </p:grpSpPr>
        <p:sp>
          <p:nvSpPr>
            <p:cNvPr id="32788" name="Rectangle 2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789" name="Rectangle 2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981200" y="457200"/>
            <a:ext cx="518160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FIDEOS NAPOLITANO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519363" y="2552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205163" y="2624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314575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405063" y="1838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143000" y="1447800"/>
            <a:ext cx="3124200" cy="1828800"/>
            <a:chOff x="720" y="912"/>
            <a:chExt cx="1968" cy="1152"/>
          </a:xfrm>
        </p:grpSpPr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720" y="912"/>
              <a:ext cx="1968" cy="1152"/>
            </a:xfrm>
            <a:prstGeom prst="rect">
              <a:avLst/>
            </a:prstGeom>
            <a:noFill/>
            <a:ln w="57150" cmpd="thinThick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5129" name="Picture 9" descr="foto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6" y="1056"/>
              <a:ext cx="1296" cy="952"/>
            </a:xfrm>
            <a:prstGeom prst="rect">
              <a:avLst/>
            </a:prstGeom>
            <a:noFill/>
          </p:spPr>
        </p:pic>
      </p:grp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2319338" y="174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462213" y="2000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5132" name="Group 12"/>
          <p:cNvGrpSpPr>
            <a:grpSpLocks/>
          </p:cNvGrpSpPr>
          <p:nvPr/>
        </p:nvGrpSpPr>
        <p:grpSpPr bwMode="auto">
          <a:xfrm>
            <a:off x="4854575" y="1465263"/>
            <a:ext cx="3124200" cy="1828800"/>
            <a:chOff x="3058" y="923"/>
            <a:chExt cx="1968" cy="1152"/>
          </a:xfrm>
        </p:grpSpPr>
        <p:sp>
          <p:nvSpPr>
            <p:cNvPr id="5133" name="Rectangle 13"/>
            <p:cNvSpPr>
              <a:spLocks noChangeArrowheads="1"/>
            </p:cNvSpPr>
            <p:nvPr/>
          </p:nvSpPr>
          <p:spPr bwMode="auto">
            <a:xfrm>
              <a:off x="3058" y="923"/>
              <a:ext cx="1968" cy="1152"/>
            </a:xfrm>
            <a:prstGeom prst="rect">
              <a:avLst/>
            </a:prstGeom>
            <a:noFill/>
            <a:ln w="57150" cmpd="thinThick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5134" name="Picture 14" descr="fot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04" y="1008"/>
              <a:ext cx="1302" cy="972"/>
            </a:xfrm>
            <a:prstGeom prst="rect">
              <a:avLst/>
            </a:prstGeom>
            <a:noFill/>
          </p:spPr>
        </p:pic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3059113" y="3933825"/>
            <a:ext cx="3241675" cy="1943100"/>
            <a:chOff x="720" y="2267"/>
            <a:chExt cx="1968" cy="1152"/>
          </a:xfrm>
        </p:grpSpPr>
        <p:sp>
          <p:nvSpPr>
            <p:cNvPr id="5136" name="Rectangle 16"/>
            <p:cNvSpPr>
              <a:spLocks noChangeArrowheads="1"/>
            </p:cNvSpPr>
            <p:nvPr/>
          </p:nvSpPr>
          <p:spPr bwMode="auto">
            <a:xfrm>
              <a:off x="720" y="2267"/>
              <a:ext cx="1968" cy="1152"/>
            </a:xfrm>
            <a:prstGeom prst="rect">
              <a:avLst/>
            </a:prstGeom>
            <a:noFill/>
            <a:ln w="57150" cmpd="thinThick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5137" name="Picture 17" descr="foto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04" y="2400"/>
              <a:ext cx="1377" cy="932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</p:spPr>
        </p:pic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2286000" cy="457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DEBILIDADES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7800" y="1524000"/>
            <a:ext cx="7162800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solidFill>
                  <a:schemeClr val="bg1"/>
                </a:solidFill>
                <a:latin typeface="Wingdings" pitchFamily="2" charset="2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" sz="2000">
                <a:latin typeface="Tahoma" pitchFamily="34" charset="0"/>
                <a:cs typeface="Arial" pitchFamily="34" charset="0"/>
              </a:rPr>
              <a:t>Falta de recursos financieros para poder desarrollar una campaña de comunicación de medios masivos.</a:t>
            </a:r>
            <a:endParaRPr lang="es-ES" sz="20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2000">
                <a:latin typeface="Tahoma" pitchFamily="34" charset="0"/>
                <a:cs typeface="Arial" pitchFamily="34" charset="0"/>
              </a:rPr>
              <a:t>Falta de recursos humano especializado.</a:t>
            </a:r>
            <a:endParaRPr lang="es-ES" sz="20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2000">
                <a:latin typeface="Tahoma" pitchFamily="34" charset="0"/>
                <a:cs typeface="Arial" pitchFamily="34" charset="0"/>
              </a:rPr>
              <a:t>Presentación del empaque.</a:t>
            </a:r>
            <a:endParaRPr lang="es-ES" sz="20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2000">
                <a:latin typeface="Tahoma" pitchFamily="34" charset="0"/>
                <a:cs typeface="Arial" pitchFamily="34" charset="0"/>
              </a:rPr>
              <a:t>No disponer de espacios iguales con respecto a la competencia  en los locales donde se expende nuestro producto.</a:t>
            </a:r>
            <a:endParaRPr lang="es-ES" sz="20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2000">
                <a:latin typeface="Tahoma" pitchFamily="34" charset="0"/>
                <a:cs typeface="Arial" pitchFamily="34" charset="0"/>
              </a:rPr>
              <a:t> </a:t>
            </a:r>
            <a:endParaRPr lang="es-ES" sz="1800">
              <a:latin typeface="Bauhaus 93" pitchFamily="82" charset="0"/>
            </a:endParaRPr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>
            <a:off x="457200" y="685800"/>
            <a:ext cx="0" cy="533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457200" y="6019800"/>
            <a:ext cx="8077200" cy="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3798" name="Group 6"/>
          <p:cNvGrpSpPr>
            <a:grpSpLocks/>
          </p:cNvGrpSpPr>
          <p:nvPr/>
        </p:nvGrpSpPr>
        <p:grpSpPr bwMode="auto">
          <a:xfrm>
            <a:off x="1143000" y="2057400"/>
            <a:ext cx="228600" cy="152400"/>
            <a:chOff x="528" y="1200"/>
            <a:chExt cx="192" cy="192"/>
          </a:xfrm>
        </p:grpSpPr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1143000" y="2819400"/>
            <a:ext cx="228600" cy="152400"/>
            <a:chOff x="528" y="1200"/>
            <a:chExt cx="192" cy="192"/>
          </a:xfrm>
        </p:grpSpPr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3804" name="Group 12"/>
          <p:cNvGrpSpPr>
            <a:grpSpLocks/>
          </p:cNvGrpSpPr>
          <p:nvPr/>
        </p:nvGrpSpPr>
        <p:grpSpPr bwMode="auto">
          <a:xfrm>
            <a:off x="1143000" y="3276600"/>
            <a:ext cx="228600" cy="152400"/>
            <a:chOff x="528" y="1200"/>
            <a:chExt cx="192" cy="192"/>
          </a:xfrm>
        </p:grpSpPr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6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3807" name="Group 15"/>
          <p:cNvGrpSpPr>
            <a:grpSpLocks/>
          </p:cNvGrpSpPr>
          <p:nvPr/>
        </p:nvGrpSpPr>
        <p:grpSpPr bwMode="auto">
          <a:xfrm>
            <a:off x="1143000" y="3810000"/>
            <a:ext cx="228600" cy="152400"/>
            <a:chOff x="528" y="1200"/>
            <a:chExt cx="192" cy="192"/>
          </a:xfrm>
        </p:grpSpPr>
        <p:sp>
          <p:nvSpPr>
            <p:cNvPr id="33808" name="Rectangle 1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9" name="Rectangle 1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19812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AMENAZAS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447800" y="1295400"/>
            <a:ext cx="73914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solidFill>
                  <a:schemeClr val="bg1"/>
                </a:solidFill>
                <a:latin typeface="Wingdings" pitchFamily="2" charset="2"/>
                <a:cs typeface="Arial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Wingdings" pitchFamily="2" charset="2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Alto número de competidores.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Crecimiento desmedido de la competencia a nivel industrial.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Contar con diferentes tipos de competencia, que </a:t>
            </a:r>
            <a:br>
              <a:rPr lang="es-ES" sz="1800">
                <a:latin typeface="Tahoma" pitchFamily="34" charset="0"/>
                <a:cs typeface="Arial" pitchFamily="34" charset="0"/>
              </a:rPr>
            </a:br>
            <a:r>
              <a:rPr lang="es-ES" sz="1800">
                <a:latin typeface="Tahoma" pitchFamily="34" charset="0"/>
                <a:cs typeface="Arial" pitchFamily="34" charset="0"/>
              </a:rPr>
              <a:t>reemplazan a Napolitano con otras marcas y a un precio más barato.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La disminución del poder adquisitivo en el país.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Falta de liquidez en clientes principales.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Competencia posicionada y especializada.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</a:endParaRPr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>
            <a:off x="2819400" y="762000"/>
            <a:ext cx="5638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34824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4826" name="Group 10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34827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4829" name="Group 13"/>
          <p:cNvGrpSpPr>
            <a:grpSpLocks/>
          </p:cNvGrpSpPr>
          <p:nvPr/>
        </p:nvGrpSpPr>
        <p:grpSpPr bwMode="auto">
          <a:xfrm>
            <a:off x="1066800" y="2209800"/>
            <a:ext cx="228600" cy="152400"/>
            <a:chOff x="528" y="1200"/>
            <a:chExt cx="192" cy="192"/>
          </a:xfrm>
        </p:grpSpPr>
        <p:sp>
          <p:nvSpPr>
            <p:cNvPr id="34830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4831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4832" name="Group 16"/>
          <p:cNvGrpSpPr>
            <a:grpSpLocks/>
          </p:cNvGrpSpPr>
          <p:nvPr/>
        </p:nvGrpSpPr>
        <p:grpSpPr bwMode="auto">
          <a:xfrm>
            <a:off x="1066800" y="2667000"/>
            <a:ext cx="228600" cy="152400"/>
            <a:chOff x="528" y="1200"/>
            <a:chExt cx="192" cy="192"/>
          </a:xfrm>
        </p:grpSpPr>
        <p:sp>
          <p:nvSpPr>
            <p:cNvPr id="34833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4834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4835" name="Group 19"/>
          <p:cNvGrpSpPr>
            <a:grpSpLocks/>
          </p:cNvGrpSpPr>
          <p:nvPr/>
        </p:nvGrpSpPr>
        <p:grpSpPr bwMode="auto">
          <a:xfrm>
            <a:off x="1066800" y="3124200"/>
            <a:ext cx="228600" cy="152400"/>
            <a:chOff x="528" y="1200"/>
            <a:chExt cx="192" cy="192"/>
          </a:xfrm>
        </p:grpSpPr>
        <p:sp>
          <p:nvSpPr>
            <p:cNvPr id="34836" name="Rectangle 2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4837" name="Rectangle 2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4838" name="Group 22"/>
          <p:cNvGrpSpPr>
            <a:grpSpLocks/>
          </p:cNvGrpSpPr>
          <p:nvPr/>
        </p:nvGrpSpPr>
        <p:grpSpPr bwMode="auto">
          <a:xfrm>
            <a:off x="1066800" y="3733800"/>
            <a:ext cx="228600" cy="152400"/>
            <a:chOff x="528" y="1200"/>
            <a:chExt cx="192" cy="192"/>
          </a:xfrm>
        </p:grpSpPr>
        <p:sp>
          <p:nvSpPr>
            <p:cNvPr id="34839" name="Rectangle 2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4840" name="Rectangle 2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4841" name="Group 25"/>
          <p:cNvGrpSpPr>
            <a:grpSpLocks/>
          </p:cNvGrpSpPr>
          <p:nvPr/>
        </p:nvGrpSpPr>
        <p:grpSpPr bwMode="auto">
          <a:xfrm>
            <a:off x="1066800" y="4191000"/>
            <a:ext cx="228600" cy="152400"/>
            <a:chOff x="528" y="1200"/>
            <a:chExt cx="192" cy="192"/>
          </a:xfrm>
        </p:grpSpPr>
        <p:sp>
          <p:nvSpPr>
            <p:cNvPr id="34842" name="Rectangle 2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4843" name="Rectangle 2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4844" name="Group 28"/>
          <p:cNvGrpSpPr>
            <a:grpSpLocks/>
          </p:cNvGrpSpPr>
          <p:nvPr/>
        </p:nvGrpSpPr>
        <p:grpSpPr bwMode="auto">
          <a:xfrm>
            <a:off x="1066800" y="4648200"/>
            <a:ext cx="228600" cy="152400"/>
            <a:chOff x="528" y="1200"/>
            <a:chExt cx="192" cy="192"/>
          </a:xfrm>
        </p:grpSpPr>
        <p:sp>
          <p:nvSpPr>
            <p:cNvPr id="34845" name="Rectangle 2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4846" name="Rectangle 3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6672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PLAN DE MERCADO</a:t>
            </a:r>
            <a:r>
              <a:rPr lang="es-ES">
                <a:latin typeface="Bauhaus 93" pitchFamily="82" charset="0"/>
              </a:rPr>
              <a:t> 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828800" y="1524000"/>
            <a:ext cx="5486400" cy="427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200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ANALISIS DE PORTER</a:t>
            </a:r>
            <a:r>
              <a:rPr lang="es-ES" sz="2200">
                <a:solidFill>
                  <a:schemeClr val="bg1"/>
                </a:solidFill>
                <a:latin typeface="Bauhaus 93" pitchFamily="82" charset="0"/>
              </a:rPr>
              <a:t> </a:t>
            </a: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8305800" y="1752600"/>
            <a:ext cx="0" cy="40386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5847" name="Group 7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35848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5850" name="Group 10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5853" name="Group 13"/>
          <p:cNvGrpSpPr>
            <a:grpSpLocks/>
          </p:cNvGrpSpPr>
          <p:nvPr/>
        </p:nvGrpSpPr>
        <p:grpSpPr bwMode="auto">
          <a:xfrm>
            <a:off x="2209800" y="2057400"/>
            <a:ext cx="5067300" cy="3581400"/>
            <a:chOff x="1392" y="1296"/>
            <a:chExt cx="3192" cy="2256"/>
          </a:xfrm>
        </p:grpSpPr>
        <p:sp>
          <p:nvSpPr>
            <p:cNvPr id="35854" name="Rectangle 14"/>
            <p:cNvSpPr>
              <a:spLocks noChangeArrowheads="1"/>
            </p:cNvSpPr>
            <p:nvPr/>
          </p:nvSpPr>
          <p:spPr bwMode="auto">
            <a:xfrm>
              <a:off x="1392" y="1296"/>
              <a:ext cx="3192" cy="22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35855" name="Group 15"/>
            <p:cNvGrpSpPr>
              <a:grpSpLocks/>
            </p:cNvGrpSpPr>
            <p:nvPr/>
          </p:nvGrpSpPr>
          <p:grpSpPr bwMode="auto">
            <a:xfrm>
              <a:off x="1534" y="1437"/>
              <a:ext cx="2980" cy="2067"/>
              <a:chOff x="1534" y="1437"/>
              <a:chExt cx="2980" cy="2067"/>
            </a:xfrm>
          </p:grpSpPr>
          <p:grpSp>
            <p:nvGrpSpPr>
              <p:cNvPr id="35856" name="Group 16"/>
              <p:cNvGrpSpPr>
                <a:grpSpLocks/>
              </p:cNvGrpSpPr>
              <p:nvPr/>
            </p:nvGrpSpPr>
            <p:grpSpPr bwMode="auto">
              <a:xfrm>
                <a:off x="2598" y="1437"/>
                <a:ext cx="922" cy="564"/>
                <a:chOff x="5612" y="4598"/>
                <a:chExt cx="2340" cy="1440"/>
              </a:xfrm>
            </p:grpSpPr>
            <p:sp>
              <p:nvSpPr>
                <p:cNvPr id="35857" name="Rectangle 17"/>
                <p:cNvSpPr>
                  <a:spLocks noChangeArrowheads="1"/>
                </p:cNvSpPr>
                <p:nvPr/>
              </p:nvSpPr>
              <p:spPr bwMode="auto">
                <a:xfrm>
                  <a:off x="5612" y="4598"/>
                  <a:ext cx="2340" cy="900"/>
                </a:xfrm>
                <a:prstGeom prst="rect">
                  <a:avLst/>
                </a:prstGeom>
                <a:solidFill>
                  <a:srgbClr val="008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/>
                  <a:r>
                    <a:rPr lang="es-ES" sz="1200" b="1"/>
                    <a:t>COMPETIDORES</a:t>
                  </a:r>
                </a:p>
                <a:p>
                  <a:pPr algn="ctr" eaLnBrk="0" hangingPunct="0"/>
                  <a:r>
                    <a:rPr lang="es-ES" sz="1200" b="1"/>
                    <a:t>POTENCIALES</a:t>
                  </a:r>
                </a:p>
              </p:txBody>
            </p:sp>
            <p:sp>
              <p:nvSpPr>
                <p:cNvPr id="35858" name="Rectangle 18"/>
                <p:cNvSpPr>
                  <a:spLocks noChangeArrowheads="1"/>
                </p:cNvSpPr>
                <p:nvPr/>
              </p:nvSpPr>
              <p:spPr bwMode="auto">
                <a:xfrm>
                  <a:off x="5612" y="5498"/>
                  <a:ext cx="2317" cy="540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/>
                  <a:r>
                    <a:rPr lang="es-ES" sz="900">
                      <a:latin typeface="Arial" pitchFamily="34" charset="0"/>
                    </a:rPr>
                    <a:t>Baja amenaza de nuevos entrantes</a:t>
                  </a:r>
                </a:p>
                <a:p>
                  <a:pPr eaLnBrk="0" hangingPunct="0"/>
                  <a:endParaRPr lang="es-ES" sz="1000">
                    <a:latin typeface="Century Gothic" pitchFamily="34" charset="0"/>
                  </a:endParaRPr>
                </a:p>
                <a:p>
                  <a:pPr eaLnBrk="0" hangingPunct="0"/>
                  <a:endParaRPr lang="es-ES" sz="1200">
                    <a:solidFill>
                      <a:srgbClr val="000000"/>
                    </a:solidFill>
                  </a:endParaRPr>
                </a:p>
                <a:p>
                  <a:pPr eaLnBrk="0" hangingPunct="0">
                    <a:spcBef>
                      <a:spcPts val="500"/>
                    </a:spcBef>
                    <a:spcAft>
                      <a:spcPts val="500"/>
                    </a:spcAft>
                  </a:pPr>
                  <a:endParaRPr lang="es-ES" sz="120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5859" name="Rectangle 19"/>
              <p:cNvSpPr>
                <a:spLocks noChangeArrowheads="1"/>
              </p:cNvSpPr>
              <p:nvPr/>
            </p:nvSpPr>
            <p:spPr bwMode="auto">
              <a:xfrm>
                <a:off x="2592" y="2142"/>
                <a:ext cx="888" cy="336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s-ES" sz="1000"/>
                  <a:t>COMPETIDORES ACTUALES</a:t>
                </a:r>
              </a:p>
            </p:txBody>
          </p:sp>
          <p:sp>
            <p:nvSpPr>
              <p:cNvPr id="35860" name="Rectangle 20"/>
              <p:cNvSpPr>
                <a:spLocks noChangeArrowheads="1"/>
              </p:cNvSpPr>
              <p:nvPr/>
            </p:nvSpPr>
            <p:spPr bwMode="auto">
              <a:xfrm>
                <a:off x="2592" y="2496"/>
                <a:ext cx="888" cy="40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just" eaLnBrk="0" hangingPunct="0">
                  <a:buFont typeface="Wingdings" pitchFamily="2" charset="2"/>
                  <a:buChar char="q"/>
                </a:pPr>
                <a:r>
                  <a:rPr lang="es-ES" sz="900">
                    <a:latin typeface="Arial" pitchFamily="34" charset="0"/>
                  </a:rPr>
                  <a:t>PACA</a:t>
                </a:r>
              </a:p>
              <a:p>
                <a:pPr eaLnBrk="0" hangingPunct="0">
                  <a:buFont typeface="Wingdings" pitchFamily="2" charset="2"/>
                  <a:buChar char="q"/>
                </a:pPr>
                <a:r>
                  <a:rPr lang="es-ES" sz="900">
                    <a:latin typeface="Arial" pitchFamily="34" charset="0"/>
                  </a:rPr>
                  <a:t>ORIENTAL</a:t>
                </a:r>
              </a:p>
              <a:p>
                <a:pPr eaLnBrk="0" hangingPunct="0">
                  <a:buFont typeface="Wingdings" pitchFamily="2" charset="2"/>
                  <a:buChar char="q"/>
                </a:pPr>
                <a:r>
                  <a:rPr lang="es-ES" sz="900">
                    <a:latin typeface="Arial" pitchFamily="34" charset="0"/>
                  </a:rPr>
                  <a:t>TURINESA</a:t>
                </a:r>
              </a:p>
              <a:p>
                <a:pPr eaLnBrk="0" hangingPunct="0">
                  <a:buFont typeface="Wingdings" pitchFamily="2" charset="2"/>
                  <a:buChar char="q"/>
                </a:pPr>
                <a:r>
                  <a:rPr lang="es-ES" sz="900">
                    <a:latin typeface="Arial" pitchFamily="34" charset="0"/>
                  </a:rPr>
                  <a:t>SICILIANO</a:t>
                </a:r>
              </a:p>
              <a:p>
                <a:pPr algn="just" eaLnBrk="0" hangingPunct="0"/>
                <a:endParaRPr lang="es-ES" sz="900">
                  <a:solidFill>
                    <a:srgbClr val="000080"/>
                  </a:solidFill>
                  <a:latin typeface="Arial" pitchFamily="34" charset="0"/>
                </a:endParaRPr>
              </a:p>
            </p:txBody>
          </p:sp>
          <p:sp>
            <p:nvSpPr>
              <p:cNvPr id="35861" name="Rectangle 21"/>
              <p:cNvSpPr>
                <a:spLocks noChangeArrowheads="1"/>
              </p:cNvSpPr>
              <p:nvPr/>
            </p:nvSpPr>
            <p:spPr bwMode="auto">
              <a:xfrm>
                <a:off x="3599" y="2212"/>
                <a:ext cx="914" cy="353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s-ES" sz="1000">
                    <a:latin typeface="Arial" pitchFamily="34" charset="0"/>
                  </a:rPr>
                  <a:t>PODER DE NEGOCIACIÓN CLIENTES</a:t>
                </a:r>
              </a:p>
            </p:txBody>
          </p:sp>
          <p:sp>
            <p:nvSpPr>
              <p:cNvPr id="35862" name="Rectangle 22"/>
              <p:cNvSpPr>
                <a:spLocks noChangeArrowheads="1"/>
              </p:cNvSpPr>
              <p:nvPr/>
            </p:nvSpPr>
            <p:spPr bwMode="auto">
              <a:xfrm>
                <a:off x="3601" y="2551"/>
                <a:ext cx="913" cy="301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buFont typeface="Wingdings" pitchFamily="2" charset="2"/>
                  <a:buChar char="q"/>
                </a:pPr>
                <a:r>
                  <a:rPr lang="es-ES" sz="800">
                    <a:latin typeface="Arial" pitchFamily="34" charset="0"/>
                  </a:rPr>
                  <a:t>COMISARIATOS</a:t>
                </a:r>
              </a:p>
              <a:p>
                <a:pPr algn="ctr" eaLnBrk="0" hangingPunct="0">
                  <a:buFont typeface="Wingdings" pitchFamily="2" charset="2"/>
                  <a:buChar char="q"/>
                </a:pPr>
                <a:r>
                  <a:rPr lang="es-ES" sz="900">
                    <a:latin typeface="Arial" pitchFamily="34" charset="0"/>
                  </a:rPr>
                  <a:t>MERCADOS</a:t>
                </a:r>
              </a:p>
              <a:p>
                <a:pPr algn="ctr" eaLnBrk="0" hangingPunct="0">
                  <a:buFont typeface="Wingdings" pitchFamily="2" charset="2"/>
                  <a:buChar char="q"/>
                </a:pPr>
                <a:r>
                  <a:rPr lang="es-ES" sz="900">
                    <a:latin typeface="Arial" pitchFamily="34" charset="0"/>
                  </a:rPr>
                  <a:t>TIENDAS</a:t>
                </a:r>
              </a:p>
              <a:p>
                <a:pPr eaLnBrk="0" hangingPunct="0"/>
                <a:endParaRPr lang="es-ES" sz="900">
                  <a:latin typeface="Arial" pitchFamily="34" charset="0"/>
                </a:endParaRPr>
              </a:p>
              <a:p>
                <a:pPr algn="ctr" eaLnBrk="0" hangingPunct="0"/>
                <a:endParaRPr lang="es-ES" sz="900">
                  <a:solidFill>
                    <a:srgbClr val="000000"/>
                  </a:solidFill>
                  <a:latin typeface="Arial" pitchFamily="34" charset="0"/>
                </a:endParaRPr>
              </a:p>
              <a:p>
                <a:pPr algn="just" eaLnBrk="0" hangingPunct="0"/>
                <a:endParaRPr lang="es-ES" sz="900">
                  <a:solidFill>
                    <a:srgbClr val="000000"/>
                  </a:solidFill>
                  <a:latin typeface="Century Gothic" pitchFamily="34" charset="0"/>
                </a:endParaRPr>
              </a:p>
            </p:txBody>
          </p:sp>
          <p:sp>
            <p:nvSpPr>
              <p:cNvPr id="35863" name="Rectangle 23"/>
              <p:cNvSpPr>
                <a:spLocks noChangeArrowheads="1"/>
              </p:cNvSpPr>
              <p:nvPr/>
            </p:nvSpPr>
            <p:spPr bwMode="auto">
              <a:xfrm>
                <a:off x="1534" y="2212"/>
                <a:ext cx="913" cy="353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s-ES" sz="1000">
                    <a:latin typeface="Arial" pitchFamily="34" charset="0"/>
                  </a:rPr>
                  <a:t>PODER DE NEGOCIACIÓN</a:t>
                </a:r>
                <a:r>
                  <a:rPr lang="es-ES" sz="1000" b="1">
                    <a:latin typeface="Arial" pitchFamily="34" charset="0"/>
                  </a:rPr>
                  <a:t>  PROVEEDORES</a:t>
                </a:r>
              </a:p>
            </p:txBody>
          </p:sp>
          <p:sp>
            <p:nvSpPr>
              <p:cNvPr id="35864" name="Rectangle 24"/>
              <p:cNvSpPr>
                <a:spLocks noChangeArrowheads="1"/>
              </p:cNvSpPr>
              <p:nvPr/>
            </p:nvSpPr>
            <p:spPr bwMode="auto">
              <a:xfrm>
                <a:off x="1534" y="2551"/>
                <a:ext cx="913" cy="301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s-ES" sz="900">
                    <a:latin typeface="Arial" pitchFamily="34" charset="0"/>
                  </a:rPr>
                  <a:t>Baja influencia de los PROVEEDORES</a:t>
                </a:r>
              </a:p>
              <a:p>
                <a:pPr algn="just" eaLnBrk="0" hangingPunct="0"/>
                <a:r>
                  <a:rPr lang="es-ES" sz="900">
                    <a:latin typeface="Century Gothic" pitchFamily="34" charset="0"/>
                  </a:rPr>
                  <a:t> </a:t>
                </a:r>
              </a:p>
            </p:txBody>
          </p:sp>
          <p:sp>
            <p:nvSpPr>
              <p:cNvPr id="35865" name="Rectangle 25"/>
              <p:cNvSpPr>
                <a:spLocks noChangeArrowheads="1"/>
              </p:cNvSpPr>
              <p:nvPr/>
            </p:nvSpPr>
            <p:spPr bwMode="auto">
              <a:xfrm>
                <a:off x="2592" y="3044"/>
                <a:ext cx="912" cy="268"/>
              </a:xfrm>
              <a:prstGeom prst="rect">
                <a:avLst/>
              </a:prstGeom>
              <a:solidFill>
                <a:srgbClr val="0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s-ES" sz="1200"/>
                  <a:t>AMENAZA DE SUSTITUTOS</a:t>
                </a:r>
              </a:p>
            </p:txBody>
          </p:sp>
          <p:sp>
            <p:nvSpPr>
              <p:cNvPr id="35866" name="Rectangle 26"/>
              <p:cNvSpPr>
                <a:spLocks noChangeArrowheads="1"/>
              </p:cNvSpPr>
              <p:nvPr/>
            </p:nvSpPr>
            <p:spPr bwMode="auto">
              <a:xfrm>
                <a:off x="2592" y="3312"/>
                <a:ext cx="912" cy="19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just" eaLnBrk="0" hangingPunct="0">
                  <a:buFont typeface="Wingdings" pitchFamily="2" charset="2"/>
                  <a:buChar char="q"/>
                </a:pPr>
                <a:r>
                  <a:rPr lang="es-ES" sz="900">
                    <a:latin typeface="Arial" pitchFamily="34" charset="0"/>
                  </a:rPr>
                  <a:t>LEGUMBRES</a:t>
                </a:r>
              </a:p>
              <a:p>
                <a:pPr algn="just" eaLnBrk="0" hangingPunct="0"/>
                <a:endParaRPr lang="es-ES" sz="9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5867" name="Line 27"/>
              <p:cNvSpPr>
                <a:spLocks noChangeShapeType="1"/>
              </p:cNvSpPr>
              <p:nvPr/>
            </p:nvSpPr>
            <p:spPr bwMode="auto">
              <a:xfrm>
                <a:off x="3023" y="2001"/>
                <a:ext cx="0" cy="10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5868" name="Line 28"/>
              <p:cNvSpPr>
                <a:spLocks noChangeShapeType="1"/>
              </p:cNvSpPr>
              <p:nvPr/>
            </p:nvSpPr>
            <p:spPr bwMode="auto">
              <a:xfrm flipV="1">
                <a:off x="2976" y="2880"/>
                <a:ext cx="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5869" name="Line 29"/>
              <p:cNvSpPr>
                <a:spLocks noChangeShapeType="1"/>
              </p:cNvSpPr>
              <p:nvPr/>
            </p:nvSpPr>
            <p:spPr bwMode="auto">
              <a:xfrm>
                <a:off x="2452" y="2692"/>
                <a:ext cx="11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5870" name="Line 30"/>
              <p:cNvSpPr>
                <a:spLocks noChangeShapeType="1"/>
              </p:cNvSpPr>
              <p:nvPr/>
            </p:nvSpPr>
            <p:spPr bwMode="auto">
              <a:xfrm flipH="1">
                <a:off x="3485" y="2692"/>
                <a:ext cx="11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85775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PLAN DE MERCADO</a:t>
            </a:r>
            <a:r>
              <a:rPr lang="es-ES">
                <a:latin typeface="Bauhaus 93" pitchFamily="82" charset="0"/>
              </a:rPr>
              <a:t> 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828800" y="1524000"/>
            <a:ext cx="5486400" cy="427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200">
                <a:solidFill>
                  <a:schemeClr val="bg1"/>
                </a:solidFill>
                <a:latin typeface="Bauhaus 93" pitchFamily="82" charset="0"/>
                <a:cs typeface="Times New Roman" pitchFamily="18" charset="0"/>
              </a:rPr>
              <a:t>MODELO DE IMPLICACIÓN F.C.B.</a:t>
            </a:r>
            <a:r>
              <a:rPr lang="es-ES" sz="2200">
                <a:solidFill>
                  <a:schemeClr val="bg1"/>
                </a:solidFill>
                <a:latin typeface="Bauhaus 93" pitchFamily="82" charset="0"/>
              </a:rPr>
              <a:t> </a:t>
            </a: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7848600" y="1752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8305800" y="1752600"/>
            <a:ext cx="0" cy="40386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1828800" y="57912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6871" name="Group 7"/>
          <p:cNvGrpSpPr>
            <a:grpSpLocks/>
          </p:cNvGrpSpPr>
          <p:nvPr/>
        </p:nvGrpSpPr>
        <p:grpSpPr bwMode="auto">
          <a:xfrm>
            <a:off x="7467600" y="1600200"/>
            <a:ext cx="304800" cy="304800"/>
            <a:chOff x="528" y="1200"/>
            <a:chExt cx="192" cy="192"/>
          </a:xfrm>
        </p:grpSpPr>
        <p:sp>
          <p:nvSpPr>
            <p:cNvPr id="36872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873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6874" name="Group 10"/>
          <p:cNvGrpSpPr>
            <a:grpSpLocks/>
          </p:cNvGrpSpPr>
          <p:nvPr/>
        </p:nvGrpSpPr>
        <p:grpSpPr bwMode="auto">
          <a:xfrm>
            <a:off x="1524000" y="5562600"/>
            <a:ext cx="304800" cy="304800"/>
            <a:chOff x="528" y="1200"/>
            <a:chExt cx="192" cy="192"/>
          </a:xfrm>
        </p:grpSpPr>
        <p:sp>
          <p:nvSpPr>
            <p:cNvPr id="36875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876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3771900" y="1981200"/>
            <a:ext cx="2286000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200" b="1">
                <a:latin typeface="Arial" pitchFamily="34" charset="0"/>
              </a:rPr>
              <a:t>APREHENSION</a:t>
            </a:r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2667000" y="4038600"/>
            <a:ext cx="342900" cy="14986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s-ES" sz="1100" b="1">
              <a:latin typeface="Arial" pitchFamily="34" charset="0"/>
            </a:endParaRPr>
          </a:p>
          <a:p>
            <a:pPr eaLnBrk="0" hangingPunct="0"/>
            <a:r>
              <a:rPr lang="es-ES" sz="1100" b="1">
                <a:latin typeface="Arial" pitchFamily="34" charset="0"/>
              </a:rPr>
              <a:t>DEB</a:t>
            </a:r>
            <a:endParaRPr lang="es-EC" sz="1100" b="1">
              <a:latin typeface="Arial" pitchFamily="34" charset="0"/>
            </a:endParaRPr>
          </a:p>
          <a:p>
            <a:pPr eaLnBrk="0" hangingPunct="0"/>
            <a:r>
              <a:rPr lang="es-ES" sz="1100" b="1">
                <a:latin typeface="Arial" pitchFamily="34" charset="0"/>
              </a:rPr>
              <a:t>I</a:t>
            </a:r>
            <a:endParaRPr lang="es-EC" sz="1100" b="1">
              <a:latin typeface="Arial" pitchFamily="34" charset="0"/>
            </a:endParaRPr>
          </a:p>
          <a:p>
            <a:pPr eaLnBrk="0" hangingPunct="0"/>
            <a:r>
              <a:rPr lang="es-ES" sz="1100" b="1">
                <a:latin typeface="Arial" pitchFamily="34" charset="0"/>
              </a:rPr>
              <a:t>L</a:t>
            </a:r>
            <a:endParaRPr lang="es-ES" sz="1200"/>
          </a:p>
          <a:p>
            <a:pPr eaLnBrk="0" hangingPunct="0"/>
            <a:endParaRPr lang="es-ES" sz="1200"/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6629400" y="5867400"/>
            <a:ext cx="1524000" cy="6858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200">
                <a:latin typeface="Arial" pitchFamily="34" charset="0"/>
              </a:rPr>
              <a:t>A :   acción</a:t>
            </a:r>
          </a:p>
          <a:p>
            <a:pPr eaLnBrk="0" hangingPunct="0"/>
            <a:r>
              <a:rPr lang="es-ES" sz="1200">
                <a:latin typeface="Arial" pitchFamily="34" charset="0"/>
              </a:rPr>
              <a:t>E :   evaluación</a:t>
            </a:r>
          </a:p>
          <a:p>
            <a:pPr eaLnBrk="0" hangingPunct="0"/>
            <a:r>
              <a:rPr lang="es-ES" sz="1200">
                <a:latin typeface="Arial" pitchFamily="34" charset="0"/>
              </a:rPr>
              <a:t>I  :    información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2171700" y="3124200"/>
            <a:ext cx="457200" cy="25146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200" b="1">
                <a:latin typeface="Arial" pitchFamily="34" charset="0"/>
              </a:rPr>
              <a:t>I</a:t>
            </a:r>
            <a:endParaRPr lang="es-EC" sz="1200" b="1">
              <a:latin typeface="Arial" pitchFamily="34" charset="0"/>
            </a:endParaRPr>
          </a:p>
          <a:p>
            <a:pPr eaLnBrk="0" hangingPunct="0"/>
            <a:r>
              <a:rPr lang="es-ES" sz="1200" b="1">
                <a:latin typeface="Arial" pitchFamily="34" charset="0"/>
              </a:rPr>
              <a:t>M</a:t>
            </a:r>
            <a:endParaRPr lang="es-EC" sz="1200" b="1">
              <a:latin typeface="Arial" pitchFamily="34" charset="0"/>
            </a:endParaRPr>
          </a:p>
          <a:p>
            <a:pPr eaLnBrk="0" hangingPunct="0"/>
            <a:r>
              <a:rPr lang="es-ES" sz="1200" b="1">
                <a:latin typeface="Arial" pitchFamily="34" charset="0"/>
              </a:rPr>
              <a:t>P</a:t>
            </a:r>
            <a:endParaRPr lang="es-EC" sz="1200" b="1">
              <a:latin typeface="Arial" pitchFamily="34" charset="0"/>
            </a:endParaRPr>
          </a:p>
          <a:p>
            <a:pPr eaLnBrk="0" hangingPunct="0"/>
            <a:r>
              <a:rPr lang="es-ES" sz="1200" b="1">
                <a:latin typeface="Arial" pitchFamily="34" charset="0"/>
              </a:rPr>
              <a:t>L</a:t>
            </a:r>
            <a:endParaRPr lang="es-EC" sz="1200" b="1">
              <a:latin typeface="Arial" pitchFamily="34" charset="0"/>
            </a:endParaRPr>
          </a:p>
          <a:p>
            <a:pPr eaLnBrk="0" hangingPunct="0"/>
            <a:r>
              <a:rPr lang="es-ES" sz="1200" b="1">
                <a:latin typeface="Arial" pitchFamily="34" charset="0"/>
              </a:rPr>
              <a:t>I</a:t>
            </a:r>
            <a:endParaRPr lang="es-EC" sz="1200" b="1">
              <a:latin typeface="Arial" pitchFamily="34" charset="0"/>
            </a:endParaRPr>
          </a:p>
          <a:p>
            <a:pPr eaLnBrk="0" hangingPunct="0"/>
            <a:r>
              <a:rPr lang="es-ES" sz="1200" b="1">
                <a:latin typeface="Arial" pitchFamily="34" charset="0"/>
              </a:rPr>
              <a:t>C</a:t>
            </a:r>
            <a:endParaRPr lang="es-EC" sz="1200" b="1">
              <a:latin typeface="Arial" pitchFamily="34" charset="0"/>
            </a:endParaRPr>
          </a:p>
          <a:p>
            <a:pPr eaLnBrk="0" hangingPunct="0"/>
            <a:r>
              <a:rPr lang="es-ES" sz="1200" b="1">
                <a:latin typeface="Arial" pitchFamily="34" charset="0"/>
              </a:rPr>
              <a:t>A</a:t>
            </a:r>
            <a:endParaRPr lang="es-EC" sz="1200" b="1">
              <a:latin typeface="Arial" pitchFamily="34" charset="0"/>
            </a:endParaRPr>
          </a:p>
          <a:p>
            <a:pPr eaLnBrk="0" hangingPunct="0"/>
            <a:r>
              <a:rPr lang="es-ES" sz="1200" b="1">
                <a:latin typeface="Arial" pitchFamily="34" charset="0"/>
              </a:rPr>
              <a:t>C</a:t>
            </a:r>
            <a:endParaRPr lang="es-EC" sz="1200" b="1">
              <a:latin typeface="Arial" pitchFamily="34" charset="0"/>
            </a:endParaRPr>
          </a:p>
          <a:p>
            <a:pPr eaLnBrk="0" hangingPunct="0"/>
            <a:r>
              <a:rPr lang="es-ES" sz="1200" b="1">
                <a:latin typeface="Arial" pitchFamily="34" charset="0"/>
              </a:rPr>
              <a:t>I</a:t>
            </a:r>
            <a:endParaRPr lang="es-EC" sz="1200" b="1">
              <a:latin typeface="Arial" pitchFamily="34" charset="0"/>
            </a:endParaRPr>
          </a:p>
          <a:p>
            <a:pPr eaLnBrk="0" hangingPunct="0"/>
            <a:r>
              <a:rPr lang="es-ES" sz="1200" b="1">
                <a:latin typeface="Arial" pitchFamily="34" charset="0"/>
              </a:rPr>
              <a:t>O</a:t>
            </a:r>
            <a:endParaRPr lang="es-EC" sz="1200" b="1">
              <a:latin typeface="Arial" pitchFamily="34" charset="0"/>
            </a:endParaRPr>
          </a:p>
          <a:p>
            <a:pPr eaLnBrk="0" hangingPunct="0"/>
            <a:r>
              <a:rPr lang="es-ES" sz="1200" b="1">
                <a:latin typeface="Arial" pitchFamily="34" charset="0"/>
              </a:rPr>
              <a:t>N</a:t>
            </a:r>
            <a:endParaRPr lang="es-ES" sz="1200"/>
          </a:p>
          <a:p>
            <a:pPr eaLnBrk="0" hangingPunct="0"/>
            <a:endParaRPr lang="es-ES" sz="1200"/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5715000" y="5257800"/>
            <a:ext cx="307975" cy="228600"/>
          </a:xfrm>
          <a:prstGeom prst="rect">
            <a:avLst/>
          </a:prstGeom>
          <a:solidFill>
            <a:srgbClr val="C0C0C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900">
                <a:solidFill>
                  <a:srgbClr val="006666"/>
                </a:solidFill>
                <a:latin typeface="Arial Black" pitchFamily="34" charset="0"/>
              </a:rPr>
              <a:t>N</a:t>
            </a:r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3090863" y="2438400"/>
            <a:ext cx="1844675" cy="4572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100" b="1">
                <a:latin typeface="Arial" pitchFamily="34" charset="0"/>
              </a:rPr>
              <a:t>INTELECTUAL</a:t>
            </a:r>
          </a:p>
          <a:p>
            <a:pPr algn="ctr" eaLnBrk="0" hangingPunct="0"/>
            <a:r>
              <a:rPr lang="es-ES" sz="1100">
                <a:latin typeface="Arial" pitchFamily="34" charset="0"/>
              </a:rPr>
              <a:t>(razón lógica hechos)</a:t>
            </a:r>
          </a:p>
        </p:txBody>
      </p:sp>
      <p:sp>
        <p:nvSpPr>
          <p:cNvPr id="36883" name="Text Box 19"/>
          <p:cNvSpPr txBox="1">
            <a:spLocks noChangeArrowheads="1"/>
          </p:cNvSpPr>
          <p:nvPr/>
        </p:nvSpPr>
        <p:spPr bwMode="auto">
          <a:xfrm>
            <a:off x="4819650" y="2438400"/>
            <a:ext cx="2190750" cy="4572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100" b="1">
                <a:latin typeface="Arial" pitchFamily="34" charset="0"/>
              </a:rPr>
              <a:t>EMOCIONAL</a:t>
            </a:r>
          </a:p>
          <a:p>
            <a:pPr algn="ctr" eaLnBrk="0" hangingPunct="0"/>
            <a:r>
              <a:rPr lang="es-ES" sz="1100">
                <a:latin typeface="Arial" pitchFamily="34" charset="0"/>
              </a:rPr>
              <a:t>(emociones sentidos intuición)</a:t>
            </a:r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2667000" y="3124200"/>
            <a:ext cx="346075" cy="9159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100" b="1">
                <a:latin typeface="Arial" pitchFamily="34" charset="0"/>
              </a:rPr>
              <a:t>FUERTE</a:t>
            </a:r>
            <a:endParaRPr lang="es-ES" sz="1200"/>
          </a:p>
          <a:p>
            <a:pPr eaLnBrk="0" hangingPunct="0"/>
            <a:endParaRPr lang="es-ES" sz="1200"/>
          </a:p>
          <a:p>
            <a:pPr eaLnBrk="0" hangingPunct="0"/>
            <a:endParaRPr lang="es-ES" sz="1200"/>
          </a:p>
          <a:p>
            <a:pPr eaLnBrk="0" hangingPunct="0"/>
            <a:endParaRPr lang="es-ES" sz="1200"/>
          </a:p>
          <a:p>
            <a:pPr eaLnBrk="0" hangingPunct="0"/>
            <a:endParaRPr lang="es-ES" sz="1200"/>
          </a:p>
        </p:txBody>
      </p:sp>
      <p:sp>
        <p:nvSpPr>
          <p:cNvPr id="36885" name="Line 21"/>
          <p:cNvSpPr>
            <a:spLocks noChangeShapeType="1"/>
          </p:cNvSpPr>
          <p:nvPr/>
        </p:nvSpPr>
        <p:spPr bwMode="auto">
          <a:xfrm>
            <a:off x="3359150" y="2971800"/>
            <a:ext cx="3382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86" name="Line 22"/>
          <p:cNvSpPr>
            <a:spLocks noChangeShapeType="1"/>
          </p:cNvSpPr>
          <p:nvPr/>
        </p:nvSpPr>
        <p:spPr bwMode="auto">
          <a:xfrm>
            <a:off x="3352800" y="4191000"/>
            <a:ext cx="3382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87" name="Line 23"/>
          <p:cNvSpPr>
            <a:spLocks noChangeShapeType="1"/>
          </p:cNvSpPr>
          <p:nvPr/>
        </p:nvSpPr>
        <p:spPr bwMode="auto">
          <a:xfrm>
            <a:off x="3359150" y="5562600"/>
            <a:ext cx="3382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88" name="Line 24"/>
          <p:cNvSpPr>
            <a:spLocks noChangeShapeType="1"/>
          </p:cNvSpPr>
          <p:nvPr/>
        </p:nvSpPr>
        <p:spPr bwMode="auto">
          <a:xfrm>
            <a:off x="3359150" y="3048000"/>
            <a:ext cx="0" cy="2514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89" name="Line 25"/>
          <p:cNvSpPr>
            <a:spLocks noChangeShapeType="1"/>
          </p:cNvSpPr>
          <p:nvPr/>
        </p:nvSpPr>
        <p:spPr bwMode="auto">
          <a:xfrm>
            <a:off x="3359150" y="2971800"/>
            <a:ext cx="0" cy="2590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90" name="Line 26"/>
          <p:cNvSpPr>
            <a:spLocks noChangeShapeType="1"/>
          </p:cNvSpPr>
          <p:nvPr/>
        </p:nvSpPr>
        <p:spPr bwMode="auto">
          <a:xfrm>
            <a:off x="6742113" y="2971800"/>
            <a:ext cx="0" cy="2590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91" name="Line 27"/>
          <p:cNvSpPr>
            <a:spLocks noChangeShapeType="1"/>
          </p:cNvSpPr>
          <p:nvPr/>
        </p:nvSpPr>
        <p:spPr bwMode="auto">
          <a:xfrm>
            <a:off x="5049838" y="2971800"/>
            <a:ext cx="0" cy="2590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92" name="Text Box 28"/>
          <p:cNvSpPr txBox="1">
            <a:spLocks noChangeArrowheads="1"/>
          </p:cNvSpPr>
          <p:nvPr/>
        </p:nvSpPr>
        <p:spPr bwMode="auto">
          <a:xfrm>
            <a:off x="3429000" y="3124200"/>
            <a:ext cx="1620838" cy="8985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400" b="1">
                <a:latin typeface="Arial" pitchFamily="34" charset="0"/>
              </a:rPr>
              <a:t>Aprendizaje</a:t>
            </a:r>
          </a:p>
          <a:p>
            <a:pPr algn="ctr">
              <a:spcBef>
                <a:spcPct val="50000"/>
              </a:spcBef>
            </a:pPr>
            <a:r>
              <a:rPr lang="es-EC" sz="1200">
                <a:latin typeface="Arial" pitchFamily="34" charset="0"/>
              </a:rPr>
              <a:t>(1)</a:t>
            </a:r>
          </a:p>
          <a:p>
            <a:pPr algn="ctr">
              <a:spcBef>
                <a:spcPct val="50000"/>
              </a:spcBef>
            </a:pPr>
            <a:r>
              <a:rPr lang="es-ES" sz="1200">
                <a:latin typeface="Arial" pitchFamily="34" charset="0"/>
                <a:cs typeface="Times New Roman" pitchFamily="18" charset="0"/>
              </a:rPr>
              <a:t>(i,e,a)</a:t>
            </a:r>
            <a:r>
              <a:rPr lang="es-ES" sz="1400">
                <a:latin typeface="Arial" pitchFamily="34" charset="0"/>
              </a:rPr>
              <a:t> </a:t>
            </a:r>
          </a:p>
        </p:txBody>
      </p:sp>
      <p:sp>
        <p:nvSpPr>
          <p:cNvPr id="36893" name="Text Box 29"/>
          <p:cNvSpPr txBox="1">
            <a:spLocks noChangeArrowheads="1"/>
          </p:cNvSpPr>
          <p:nvPr/>
        </p:nvSpPr>
        <p:spPr bwMode="auto">
          <a:xfrm>
            <a:off x="3657600" y="4267200"/>
            <a:ext cx="1076325" cy="94297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400" b="1">
                <a:latin typeface="Arial" pitchFamily="34" charset="0"/>
              </a:rPr>
              <a:t>Rutina</a:t>
            </a:r>
          </a:p>
          <a:p>
            <a:pPr algn="ctr">
              <a:spcBef>
                <a:spcPct val="50000"/>
              </a:spcBef>
            </a:pPr>
            <a:r>
              <a:rPr lang="es-EC" sz="1400">
                <a:latin typeface="Arial" pitchFamily="34" charset="0"/>
              </a:rPr>
              <a:t>(3)</a:t>
            </a:r>
          </a:p>
          <a:p>
            <a:pPr algn="ctr">
              <a:spcBef>
                <a:spcPct val="50000"/>
              </a:spcBef>
            </a:pPr>
            <a:r>
              <a:rPr lang="es-EC" sz="1400">
                <a:latin typeface="Arial" pitchFamily="34" charset="0"/>
              </a:rPr>
              <a:t>(a,i,e)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36894" name="Text Box 30"/>
          <p:cNvSpPr txBox="1">
            <a:spLocks noChangeArrowheads="1"/>
          </p:cNvSpPr>
          <p:nvPr/>
        </p:nvSpPr>
        <p:spPr bwMode="auto">
          <a:xfrm>
            <a:off x="5257800" y="4267200"/>
            <a:ext cx="1228725" cy="94297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400" b="1">
                <a:latin typeface="Arial" pitchFamily="34" charset="0"/>
              </a:rPr>
              <a:t>Hedonismo</a:t>
            </a:r>
          </a:p>
          <a:p>
            <a:pPr algn="ctr">
              <a:spcBef>
                <a:spcPct val="50000"/>
              </a:spcBef>
            </a:pPr>
            <a:r>
              <a:rPr lang="es-EC" sz="1400">
                <a:latin typeface="Arial" pitchFamily="34" charset="0"/>
              </a:rPr>
              <a:t>(4)</a:t>
            </a:r>
          </a:p>
          <a:p>
            <a:pPr algn="ctr">
              <a:spcBef>
                <a:spcPct val="50000"/>
              </a:spcBef>
            </a:pPr>
            <a:r>
              <a:rPr lang="es-EC" sz="1400">
                <a:latin typeface="Arial" pitchFamily="34" charset="0"/>
              </a:rPr>
              <a:t>(a,e,i)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36895" name="Text Box 31"/>
          <p:cNvSpPr txBox="1">
            <a:spLocks noChangeArrowheads="1"/>
          </p:cNvSpPr>
          <p:nvPr/>
        </p:nvSpPr>
        <p:spPr bwMode="auto">
          <a:xfrm>
            <a:off x="5127625" y="3124200"/>
            <a:ext cx="1536700" cy="8985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400" b="1">
                <a:latin typeface="Arial" pitchFamily="34" charset="0"/>
              </a:rPr>
              <a:t>Afectividad</a:t>
            </a:r>
          </a:p>
          <a:p>
            <a:pPr algn="ctr">
              <a:spcBef>
                <a:spcPct val="50000"/>
              </a:spcBef>
            </a:pPr>
            <a:r>
              <a:rPr lang="es-EC" sz="1200">
                <a:latin typeface="Arial" pitchFamily="34" charset="0"/>
              </a:rPr>
              <a:t>(2)</a:t>
            </a:r>
          </a:p>
          <a:p>
            <a:pPr algn="ctr">
              <a:spcBef>
                <a:spcPct val="50000"/>
              </a:spcBef>
            </a:pPr>
            <a:r>
              <a:rPr lang="es-ES" sz="1200">
                <a:latin typeface="Arial" pitchFamily="34" charset="0"/>
                <a:cs typeface="Times New Roman" pitchFamily="18" charset="0"/>
              </a:rPr>
              <a:t>(</a:t>
            </a:r>
            <a:r>
              <a:rPr lang="es-EC" sz="1200">
                <a:latin typeface="Arial" pitchFamily="34" charset="0"/>
                <a:cs typeface="Times New Roman" pitchFamily="18" charset="0"/>
              </a:rPr>
              <a:t>e,i,a</a:t>
            </a:r>
            <a:r>
              <a:rPr lang="es-ES" sz="1200">
                <a:latin typeface="Arial" pitchFamily="34" charset="0"/>
                <a:cs typeface="Times New Roman" pitchFamily="18" charset="0"/>
              </a:rPr>
              <a:t>)</a:t>
            </a:r>
            <a:r>
              <a:rPr lang="es-ES" sz="1400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split orient="vert"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76250"/>
          </a:xfrm>
          <a:prstGeom prst="rect">
            <a:avLst/>
          </a:prstGeom>
          <a:noFill/>
          <a:ln w="19050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PLAN DE MERCADO</a:t>
            </a:r>
            <a:r>
              <a:rPr lang="es-ES">
                <a:latin typeface="Bauhaus 93" pitchFamily="82" charset="0"/>
              </a:rPr>
              <a:t> </a:t>
            </a:r>
          </a:p>
        </p:txBody>
      </p:sp>
      <p:sp>
        <p:nvSpPr>
          <p:cNvPr id="37891" name="Line 3"/>
          <p:cNvSpPr>
            <a:spLocks noChangeShapeType="1"/>
          </p:cNvSpPr>
          <p:nvPr/>
        </p:nvSpPr>
        <p:spPr bwMode="auto">
          <a:xfrm>
            <a:off x="6553200" y="1981200"/>
            <a:ext cx="1752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>
            <a:off x="8305800" y="1981200"/>
            <a:ext cx="0" cy="41148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7894" name="Group 6"/>
          <p:cNvGrpSpPr>
            <a:grpSpLocks/>
          </p:cNvGrpSpPr>
          <p:nvPr/>
        </p:nvGrpSpPr>
        <p:grpSpPr bwMode="auto">
          <a:xfrm>
            <a:off x="6172200" y="1828800"/>
            <a:ext cx="304800" cy="304800"/>
            <a:chOff x="528" y="1200"/>
            <a:chExt cx="192" cy="192"/>
          </a:xfrm>
        </p:grpSpPr>
        <p:sp>
          <p:nvSpPr>
            <p:cNvPr id="37895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896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7897" name="Group 9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37898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899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1828800" y="17526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latin typeface="Arial" pitchFamily="34" charset="0"/>
                <a:cs typeface="Arial" pitchFamily="34" charset="0"/>
              </a:rPr>
              <a:t>Estrategia aplicada a Matriz B.C.G</a:t>
            </a:r>
            <a:r>
              <a:rPr lang="es-ES" sz="1800">
                <a:latin typeface="Bauhaus 93" pitchFamily="82" charset="0"/>
              </a:rPr>
              <a:t> </a:t>
            </a:r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4314825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4333875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4310063" y="3133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7904" name="Group 16"/>
          <p:cNvGrpSpPr>
            <a:grpSpLocks/>
          </p:cNvGrpSpPr>
          <p:nvPr/>
        </p:nvGrpSpPr>
        <p:grpSpPr bwMode="auto">
          <a:xfrm>
            <a:off x="2133600" y="2286000"/>
            <a:ext cx="5448300" cy="3178175"/>
            <a:chOff x="1344" y="1440"/>
            <a:chExt cx="3432" cy="2002"/>
          </a:xfrm>
        </p:grpSpPr>
        <p:grpSp>
          <p:nvGrpSpPr>
            <p:cNvPr id="37905" name="Group 17"/>
            <p:cNvGrpSpPr>
              <a:grpSpLocks/>
            </p:cNvGrpSpPr>
            <p:nvPr/>
          </p:nvGrpSpPr>
          <p:grpSpPr bwMode="auto">
            <a:xfrm>
              <a:off x="1344" y="1440"/>
              <a:ext cx="3432" cy="2002"/>
              <a:chOff x="1344" y="1440"/>
              <a:chExt cx="3432" cy="2002"/>
            </a:xfrm>
          </p:grpSpPr>
          <p:sp>
            <p:nvSpPr>
              <p:cNvPr id="37906" name="Rectangle 18"/>
              <p:cNvSpPr>
                <a:spLocks noChangeArrowheads="1"/>
              </p:cNvSpPr>
              <p:nvPr/>
            </p:nvSpPr>
            <p:spPr bwMode="auto">
              <a:xfrm>
                <a:off x="1344" y="1440"/>
                <a:ext cx="3432" cy="2002"/>
              </a:xfrm>
              <a:prstGeom prst="rect">
                <a:avLst/>
              </a:prstGeom>
              <a:solidFill>
                <a:srgbClr val="C0C0C0"/>
              </a:solidFill>
              <a:ln w="38100" cmpd="dbl">
                <a:solidFill>
                  <a:srgbClr val="0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</a:pPr>
                <a:r>
                  <a:rPr lang="es-ES" sz="1800">
                    <a:solidFill>
                      <a:schemeClr val="bg1"/>
                    </a:solidFill>
                    <a:latin typeface="Bauhaus 93" pitchFamily="82" charset="0"/>
                  </a:rPr>
                  <a:t>P</a:t>
                </a:r>
              </a:p>
            </p:txBody>
          </p:sp>
          <p:sp>
            <p:nvSpPr>
              <p:cNvPr id="37907" name="Rectangle 19"/>
              <p:cNvSpPr>
                <a:spLocks noChangeArrowheads="1"/>
              </p:cNvSpPr>
              <p:nvPr/>
            </p:nvSpPr>
            <p:spPr bwMode="auto">
              <a:xfrm>
                <a:off x="2160" y="1488"/>
                <a:ext cx="2522" cy="155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</a:pPr>
                <a:endParaRPr lang="es-ES" sz="1800">
                  <a:solidFill>
                    <a:schemeClr val="bg1"/>
                  </a:solidFill>
                  <a:latin typeface="Bauhaus 93" pitchFamily="82" charset="0"/>
                </a:endParaRPr>
              </a:p>
            </p:txBody>
          </p:sp>
          <p:sp>
            <p:nvSpPr>
              <p:cNvPr id="37908" name="Text Box 20"/>
              <p:cNvSpPr txBox="1">
                <a:spLocks noChangeArrowheads="1"/>
              </p:cNvSpPr>
              <p:nvPr/>
            </p:nvSpPr>
            <p:spPr bwMode="auto">
              <a:xfrm>
                <a:off x="2259" y="1556"/>
                <a:ext cx="968" cy="6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s-ES" sz="1200" b="1">
                    <a:latin typeface="Arial" pitchFamily="34" charset="0"/>
                  </a:rPr>
                  <a:t>Estrella</a:t>
                </a:r>
              </a:p>
              <a:p>
                <a:pPr algn="ctr" eaLnBrk="0" hangingPunct="0"/>
                <a:endParaRPr lang="es-ES" sz="1200"/>
              </a:p>
              <a:p>
                <a:pPr algn="ctr" eaLnBrk="0" hangingPunct="0"/>
                <a:r>
                  <a:rPr lang="es-ES" sz="1200">
                    <a:latin typeface="Arial" pitchFamily="34" charset="0"/>
                  </a:rPr>
                  <a:t>PACA de 70 gr</a:t>
                </a:r>
              </a:p>
              <a:p>
                <a:pPr algn="ctr" eaLnBrk="0" hangingPunct="0"/>
                <a:endParaRPr lang="es-ES" sz="1200">
                  <a:latin typeface="Arial" pitchFamily="34" charset="0"/>
                </a:endParaRPr>
              </a:p>
            </p:txBody>
          </p:sp>
          <p:sp>
            <p:nvSpPr>
              <p:cNvPr id="37909" name="Text Box 21"/>
              <p:cNvSpPr txBox="1">
                <a:spLocks noChangeArrowheads="1"/>
              </p:cNvSpPr>
              <p:nvPr/>
            </p:nvSpPr>
            <p:spPr bwMode="auto">
              <a:xfrm>
                <a:off x="3556" y="1556"/>
                <a:ext cx="839" cy="6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s-ES" sz="1200" b="1">
                    <a:latin typeface="Arial" pitchFamily="34" charset="0"/>
                  </a:rPr>
                  <a:t>Dilema</a:t>
                </a:r>
              </a:p>
              <a:p>
                <a:pPr algn="ctr" eaLnBrk="0" hangingPunct="0"/>
                <a:endParaRPr lang="es-ES" sz="1200" b="1">
                  <a:latin typeface="Arial" pitchFamily="34" charset="0"/>
                </a:endParaRPr>
              </a:p>
              <a:p>
                <a:pPr algn="ctr" eaLnBrk="0" hangingPunct="0"/>
                <a:r>
                  <a:rPr lang="es-ES" sz="1200">
                    <a:latin typeface="Arial" pitchFamily="34" charset="0"/>
                  </a:rPr>
                  <a:t>TALLARINES</a:t>
                </a:r>
              </a:p>
            </p:txBody>
          </p:sp>
          <p:sp>
            <p:nvSpPr>
              <p:cNvPr id="37910" name="Text Box 22"/>
              <p:cNvSpPr txBox="1">
                <a:spLocks noChangeArrowheads="1"/>
              </p:cNvSpPr>
              <p:nvPr/>
            </p:nvSpPr>
            <p:spPr bwMode="auto">
              <a:xfrm>
                <a:off x="2259" y="2281"/>
                <a:ext cx="879" cy="6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s-ES" sz="1200">
                    <a:latin typeface="Arial" pitchFamily="34" charset="0"/>
                  </a:rPr>
                  <a:t>    </a:t>
                </a:r>
                <a:r>
                  <a:rPr lang="es-ES" sz="1100" b="1">
                    <a:latin typeface="Arial" pitchFamily="34" charset="0"/>
                  </a:rPr>
                  <a:t>Vaca Lechera</a:t>
                </a:r>
              </a:p>
              <a:p>
                <a:pPr algn="ctr" eaLnBrk="0" hangingPunct="0"/>
                <a:endParaRPr lang="es-ES" sz="1100" b="1">
                  <a:latin typeface="Arial" pitchFamily="34" charset="0"/>
                </a:endParaRPr>
              </a:p>
              <a:p>
                <a:pPr algn="ctr" eaLnBrk="0" hangingPunct="0"/>
                <a:r>
                  <a:rPr lang="es-ES" sz="1200">
                    <a:latin typeface="Arial" pitchFamily="34" charset="0"/>
                  </a:rPr>
                  <a:t>FIDEOS</a:t>
                </a:r>
              </a:p>
              <a:p>
                <a:pPr algn="ctr" eaLnBrk="0" hangingPunct="0"/>
                <a:r>
                  <a:rPr lang="es-ES" sz="1200">
                    <a:latin typeface="Arial" pitchFamily="34" charset="0"/>
                  </a:rPr>
                  <a:t>AL</a:t>
                </a:r>
              </a:p>
              <a:p>
                <a:pPr algn="ctr" eaLnBrk="0" hangingPunct="0"/>
                <a:r>
                  <a:rPr lang="es-ES" sz="1200">
                    <a:latin typeface="Arial" pitchFamily="34" charset="0"/>
                  </a:rPr>
                  <a:t>GRANEL</a:t>
                </a:r>
              </a:p>
            </p:txBody>
          </p:sp>
          <p:sp>
            <p:nvSpPr>
              <p:cNvPr id="37911" name="Text Box 23"/>
              <p:cNvSpPr txBox="1">
                <a:spLocks noChangeArrowheads="1"/>
              </p:cNvSpPr>
              <p:nvPr/>
            </p:nvSpPr>
            <p:spPr bwMode="auto">
              <a:xfrm>
                <a:off x="3378" y="2262"/>
                <a:ext cx="1017" cy="8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s-ES" sz="1200" b="1">
                    <a:latin typeface="Arial" pitchFamily="34" charset="0"/>
                  </a:rPr>
                  <a:t>Perro</a:t>
                </a:r>
              </a:p>
              <a:p>
                <a:pPr algn="ctr" eaLnBrk="0" hangingPunct="0"/>
                <a:endParaRPr lang="es-ES" sz="1200">
                  <a:latin typeface="Arial" pitchFamily="34" charset="0"/>
                </a:endParaRPr>
              </a:p>
              <a:p>
                <a:pPr algn="ctr" eaLnBrk="0" hangingPunct="0"/>
                <a:endParaRPr lang="es-ES" sz="1200">
                  <a:latin typeface="Arial" pitchFamily="34" charset="0"/>
                </a:endParaRPr>
              </a:p>
              <a:p>
                <a:pPr algn="ctr" eaLnBrk="0" hangingPunct="0"/>
                <a:endParaRPr lang="es-ES" sz="1100">
                  <a:latin typeface="Arial" pitchFamily="34" charset="0"/>
                </a:endParaRPr>
              </a:p>
              <a:p>
                <a:pPr algn="ctr" eaLnBrk="0" hangingPunct="0"/>
                <a:endParaRPr lang="es-ES" sz="1100">
                  <a:latin typeface="Arial" pitchFamily="34" charset="0"/>
                </a:endParaRPr>
              </a:p>
              <a:p>
                <a:pPr algn="ctr" eaLnBrk="0" hangingPunct="0"/>
                <a:r>
                  <a:rPr lang="es-ES" sz="1100">
                    <a:latin typeface="Arial" pitchFamily="34" charset="0"/>
                  </a:rPr>
                  <a:t>FUNDA</a:t>
                </a:r>
              </a:p>
              <a:p>
                <a:pPr algn="ctr" eaLnBrk="0" hangingPunct="0"/>
                <a:r>
                  <a:rPr lang="es-ES" sz="1100">
                    <a:latin typeface="Arial" pitchFamily="34" charset="0"/>
                  </a:rPr>
                  <a:t>DE 3 ½ Lbrs</a:t>
                </a:r>
              </a:p>
            </p:txBody>
          </p:sp>
          <p:sp>
            <p:nvSpPr>
              <p:cNvPr id="37912" name="Text Box 24"/>
              <p:cNvSpPr txBox="1">
                <a:spLocks noChangeArrowheads="1"/>
              </p:cNvSpPr>
              <p:nvPr/>
            </p:nvSpPr>
            <p:spPr bwMode="auto">
              <a:xfrm>
                <a:off x="1344" y="1918"/>
                <a:ext cx="803" cy="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s-ES" sz="1200">
                    <a:latin typeface="Arial" pitchFamily="34" charset="0"/>
                  </a:rPr>
                  <a:t>Tasa de Crecimiento</a:t>
                </a:r>
              </a:p>
            </p:txBody>
          </p:sp>
        </p:grpSp>
        <p:pic>
          <p:nvPicPr>
            <p:cNvPr id="37913" name="Picture 25" descr="DD01352_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44" y="1920"/>
              <a:ext cx="324" cy="312"/>
            </a:xfrm>
            <a:prstGeom prst="rect">
              <a:avLst/>
            </a:prstGeom>
            <a:noFill/>
          </p:spPr>
        </p:pic>
        <p:pic>
          <p:nvPicPr>
            <p:cNvPr id="37914" name="Picture 26" descr="BD00028_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44" y="1968"/>
              <a:ext cx="300" cy="294"/>
            </a:xfrm>
            <a:prstGeom prst="rect">
              <a:avLst/>
            </a:prstGeom>
            <a:noFill/>
          </p:spPr>
        </p:pic>
        <p:pic>
          <p:nvPicPr>
            <p:cNvPr id="37915" name="Picture 27" descr="PE02661_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96" y="2400"/>
              <a:ext cx="330" cy="372"/>
            </a:xfrm>
            <a:prstGeom prst="rect">
              <a:avLst/>
            </a:prstGeom>
            <a:noFill/>
          </p:spPr>
        </p:pic>
        <p:sp>
          <p:nvSpPr>
            <p:cNvPr id="37916" name="Rectangle 28"/>
            <p:cNvSpPr>
              <a:spLocks noChangeArrowheads="1"/>
            </p:cNvSpPr>
            <p:nvPr/>
          </p:nvSpPr>
          <p:spPr bwMode="auto">
            <a:xfrm>
              <a:off x="2592" y="3216"/>
              <a:ext cx="1296" cy="19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spcBef>
                  <a:spcPct val="50000"/>
                </a:spcBef>
              </a:pPr>
              <a:r>
                <a:rPr lang="es-ES" sz="1400">
                  <a:latin typeface="Arial" pitchFamily="34" charset="0"/>
                </a:rPr>
                <a:t>Participación Relativa</a:t>
              </a:r>
            </a:p>
          </p:txBody>
        </p:sp>
        <p:sp>
          <p:nvSpPr>
            <p:cNvPr id="37917" name="Line 29"/>
            <p:cNvSpPr>
              <a:spLocks noChangeShapeType="1"/>
            </p:cNvSpPr>
            <p:nvPr/>
          </p:nvSpPr>
          <p:spPr bwMode="auto">
            <a:xfrm>
              <a:off x="2208" y="2256"/>
              <a:ext cx="24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es-ES"/>
            </a:p>
          </p:txBody>
        </p:sp>
        <p:sp>
          <p:nvSpPr>
            <p:cNvPr id="37918" name="Line 30"/>
            <p:cNvSpPr>
              <a:spLocks noChangeShapeType="1"/>
            </p:cNvSpPr>
            <p:nvPr/>
          </p:nvSpPr>
          <p:spPr bwMode="auto">
            <a:xfrm>
              <a:off x="3312" y="1488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5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3600">
                <a:latin typeface="Bauhaus 93" pitchFamily="82" charset="0"/>
              </a:rPr>
              <a:t>MARKETING MIX Y RELANZAMIENTO</a:t>
            </a:r>
            <a:endParaRPr lang="es-ES" sz="3600">
              <a:latin typeface="Bauhaus 93" pitchFamily="82" charset="0"/>
            </a:endParaRPr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split orient="vert"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828800" y="762000"/>
            <a:ext cx="5105400" cy="476250"/>
          </a:xfrm>
          <a:prstGeom prst="rect">
            <a:avLst/>
          </a:prstGeom>
          <a:noFill/>
          <a:ln w="19050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  <a:cs typeface="Times New Roman" pitchFamily="18" charset="0"/>
              </a:rPr>
              <a:t>MARKETING MIX</a:t>
            </a:r>
            <a:endParaRPr lang="es-ES">
              <a:latin typeface="Bauhaus 93" pitchFamily="82" charset="0"/>
            </a:endParaRP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7543800" y="1752600"/>
            <a:ext cx="762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8305800" y="1752600"/>
            <a:ext cx="0" cy="43434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1828800" y="6096000"/>
            <a:ext cx="6477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39942" name="Group 6"/>
          <p:cNvGrpSpPr>
            <a:grpSpLocks/>
          </p:cNvGrpSpPr>
          <p:nvPr/>
        </p:nvGrpSpPr>
        <p:grpSpPr bwMode="auto">
          <a:xfrm>
            <a:off x="7162800" y="1600200"/>
            <a:ext cx="304800" cy="304800"/>
            <a:chOff x="528" y="1200"/>
            <a:chExt cx="192" cy="192"/>
          </a:xfrm>
        </p:grpSpPr>
        <p:sp>
          <p:nvSpPr>
            <p:cNvPr id="39943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9944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9945" name="Group 9"/>
          <p:cNvGrpSpPr>
            <a:grpSpLocks/>
          </p:cNvGrpSpPr>
          <p:nvPr/>
        </p:nvGrpSpPr>
        <p:grpSpPr bwMode="auto">
          <a:xfrm>
            <a:off x="1524000" y="5943600"/>
            <a:ext cx="304800" cy="304800"/>
            <a:chOff x="528" y="1200"/>
            <a:chExt cx="192" cy="192"/>
          </a:xfrm>
        </p:grpSpPr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1371600" y="1600200"/>
            <a:ext cx="556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pitchFamily="34" charset="0"/>
                <a:cs typeface="Arial" pitchFamily="34" charset="0"/>
              </a:rPr>
              <a:t>Estrategias de Crecimiento Producto</a:t>
            </a:r>
            <a:r>
              <a:rPr lang="es-EC" sz="1800" b="1">
                <a:latin typeface="Arial" pitchFamily="34" charset="0"/>
                <a:cs typeface="Arial" pitchFamily="34" charset="0"/>
              </a:rPr>
              <a:t> – Mercado</a:t>
            </a:r>
            <a:r>
              <a:rPr lang="es-ES" sz="1800">
                <a:latin typeface="Bauhaus 93" pitchFamily="82" charset="0"/>
              </a:rPr>
              <a:t> </a:t>
            </a:r>
          </a:p>
        </p:txBody>
      </p:sp>
      <p:grpSp>
        <p:nvGrpSpPr>
          <p:cNvPr id="39949" name="Group 13"/>
          <p:cNvGrpSpPr>
            <a:grpSpLocks/>
          </p:cNvGrpSpPr>
          <p:nvPr/>
        </p:nvGrpSpPr>
        <p:grpSpPr bwMode="auto">
          <a:xfrm>
            <a:off x="2286000" y="2286000"/>
            <a:ext cx="5105400" cy="3581400"/>
            <a:chOff x="1440" y="1440"/>
            <a:chExt cx="3216" cy="2256"/>
          </a:xfrm>
        </p:grpSpPr>
        <p:sp>
          <p:nvSpPr>
            <p:cNvPr id="39950" name="Rectangle 14"/>
            <p:cNvSpPr>
              <a:spLocks noChangeArrowheads="1"/>
            </p:cNvSpPr>
            <p:nvPr/>
          </p:nvSpPr>
          <p:spPr bwMode="auto">
            <a:xfrm>
              <a:off x="1440" y="1440"/>
              <a:ext cx="3216" cy="2256"/>
            </a:xfrm>
            <a:prstGeom prst="rect">
              <a:avLst/>
            </a:prstGeom>
            <a:solidFill>
              <a:srgbClr val="C0C0C0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51" name="Rectangle 15"/>
            <p:cNvSpPr>
              <a:spLocks noChangeArrowheads="1"/>
            </p:cNvSpPr>
            <p:nvPr/>
          </p:nvSpPr>
          <p:spPr bwMode="auto">
            <a:xfrm>
              <a:off x="2053" y="1774"/>
              <a:ext cx="2450" cy="18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52" name="Line 16"/>
            <p:cNvSpPr>
              <a:spLocks noChangeShapeType="1"/>
            </p:cNvSpPr>
            <p:nvPr/>
          </p:nvSpPr>
          <p:spPr bwMode="auto">
            <a:xfrm>
              <a:off x="3201" y="1941"/>
              <a:ext cx="0" cy="15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53" name="Line 17"/>
            <p:cNvSpPr>
              <a:spLocks noChangeShapeType="1"/>
            </p:cNvSpPr>
            <p:nvPr/>
          </p:nvSpPr>
          <p:spPr bwMode="auto">
            <a:xfrm>
              <a:off x="2053" y="2693"/>
              <a:ext cx="24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54" name="Text Box 18"/>
            <p:cNvSpPr txBox="1">
              <a:spLocks noChangeArrowheads="1"/>
            </p:cNvSpPr>
            <p:nvPr/>
          </p:nvSpPr>
          <p:spPr bwMode="auto">
            <a:xfrm>
              <a:off x="2129" y="1931"/>
              <a:ext cx="996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100">
                  <a:latin typeface="Arial" pitchFamily="34" charset="0"/>
                </a:rPr>
                <a:t>Penetración de Mercado</a:t>
              </a:r>
            </a:p>
          </p:txBody>
        </p:sp>
        <p:sp>
          <p:nvSpPr>
            <p:cNvPr id="39955" name="Text Box 19"/>
            <p:cNvSpPr txBox="1">
              <a:spLocks noChangeArrowheads="1"/>
            </p:cNvSpPr>
            <p:nvPr/>
          </p:nvSpPr>
          <p:spPr bwMode="auto">
            <a:xfrm>
              <a:off x="3354" y="2860"/>
              <a:ext cx="996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100">
                  <a:latin typeface="Arial" pitchFamily="34" charset="0"/>
                </a:rPr>
                <a:t>Diversificación</a:t>
              </a:r>
            </a:p>
          </p:txBody>
        </p:sp>
        <p:sp>
          <p:nvSpPr>
            <p:cNvPr id="39956" name="Text Box 20"/>
            <p:cNvSpPr txBox="1">
              <a:spLocks noChangeArrowheads="1"/>
            </p:cNvSpPr>
            <p:nvPr/>
          </p:nvSpPr>
          <p:spPr bwMode="auto">
            <a:xfrm>
              <a:off x="2129" y="2822"/>
              <a:ext cx="996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100">
                  <a:latin typeface="Arial" pitchFamily="34" charset="0"/>
                </a:rPr>
                <a:t>Desarrollo de Mercados</a:t>
              </a:r>
            </a:p>
          </p:txBody>
        </p:sp>
        <p:sp>
          <p:nvSpPr>
            <p:cNvPr id="39957" name="Text Box 21"/>
            <p:cNvSpPr txBox="1">
              <a:spLocks noChangeArrowheads="1"/>
            </p:cNvSpPr>
            <p:nvPr/>
          </p:nvSpPr>
          <p:spPr bwMode="auto">
            <a:xfrm>
              <a:off x="3354" y="1931"/>
              <a:ext cx="996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100">
                  <a:latin typeface="Arial" pitchFamily="34" charset="0"/>
                </a:rPr>
                <a:t>Desarrollo de Productos</a:t>
              </a:r>
            </a:p>
          </p:txBody>
        </p:sp>
        <p:sp>
          <p:nvSpPr>
            <p:cNvPr id="39958" name="Text Box 22"/>
            <p:cNvSpPr txBox="1">
              <a:spLocks noChangeArrowheads="1"/>
            </p:cNvSpPr>
            <p:nvPr/>
          </p:nvSpPr>
          <p:spPr bwMode="auto">
            <a:xfrm>
              <a:off x="2053" y="1524"/>
              <a:ext cx="1148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000">
                  <a:latin typeface="Arial" pitchFamily="34" charset="0"/>
                </a:rPr>
                <a:t>PRODUCTOS ACTUALES</a:t>
              </a:r>
            </a:p>
          </p:txBody>
        </p:sp>
        <p:sp>
          <p:nvSpPr>
            <p:cNvPr id="39959" name="Text Box 23"/>
            <p:cNvSpPr txBox="1">
              <a:spLocks noChangeArrowheads="1"/>
            </p:cNvSpPr>
            <p:nvPr/>
          </p:nvSpPr>
          <p:spPr bwMode="auto">
            <a:xfrm>
              <a:off x="3354" y="1524"/>
              <a:ext cx="1149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000">
                  <a:latin typeface="Arial" pitchFamily="34" charset="0"/>
                </a:rPr>
                <a:t>PRODUCTOS NUEVOS</a:t>
              </a:r>
            </a:p>
          </p:txBody>
        </p:sp>
        <p:sp>
          <p:nvSpPr>
            <p:cNvPr id="39960" name="Text Box 24"/>
            <p:cNvSpPr txBox="1">
              <a:spLocks noChangeArrowheads="1"/>
            </p:cNvSpPr>
            <p:nvPr/>
          </p:nvSpPr>
          <p:spPr bwMode="auto">
            <a:xfrm>
              <a:off x="1440" y="2025"/>
              <a:ext cx="689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000" b="1">
                  <a:latin typeface="Arial" pitchFamily="34" charset="0"/>
                </a:rPr>
                <a:t>MERCADOS</a:t>
              </a:r>
              <a:r>
                <a:rPr lang="es-ES" sz="1000">
                  <a:latin typeface="Arial" pitchFamily="34" charset="0"/>
                </a:rPr>
                <a:t> ACTUALES</a:t>
              </a:r>
            </a:p>
          </p:txBody>
        </p:sp>
        <p:sp>
          <p:nvSpPr>
            <p:cNvPr id="39961" name="Text Box 25"/>
            <p:cNvSpPr txBox="1">
              <a:spLocks noChangeArrowheads="1"/>
            </p:cNvSpPr>
            <p:nvPr/>
          </p:nvSpPr>
          <p:spPr bwMode="auto">
            <a:xfrm>
              <a:off x="1440" y="3148"/>
              <a:ext cx="689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000" b="1">
                  <a:latin typeface="Arial" pitchFamily="34" charset="0"/>
                </a:rPr>
                <a:t>NUEVOS</a:t>
              </a:r>
              <a:r>
                <a:rPr lang="es-ES" sz="1000">
                  <a:latin typeface="Arial" pitchFamily="34" charset="0"/>
                </a:rPr>
                <a:t> MERCADOS</a:t>
              </a:r>
            </a:p>
          </p:txBody>
        </p:sp>
        <p:sp>
          <p:nvSpPr>
            <p:cNvPr id="39962" name="Text Box 26"/>
            <p:cNvSpPr txBox="1">
              <a:spLocks noChangeArrowheads="1"/>
            </p:cNvSpPr>
            <p:nvPr/>
          </p:nvSpPr>
          <p:spPr bwMode="auto">
            <a:xfrm>
              <a:off x="3456" y="2352"/>
              <a:ext cx="766" cy="226"/>
            </a:xfrm>
            <a:prstGeom prst="rect">
              <a:avLst/>
            </a:prstGeom>
            <a:solidFill>
              <a:srgbClr val="008080"/>
            </a:solidFill>
            <a:ln w="38100" cmpd="dbl">
              <a:solidFill>
                <a:srgbClr val="969696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000" b="1">
                  <a:latin typeface="Arial" pitchFamily="34" charset="0"/>
                </a:rPr>
                <a:t>NAPOLITANO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0574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PRODUCTO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447800" y="1295400"/>
            <a:ext cx="7391400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Mejorar stock de mercadería.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Mejorar servicio al cliente.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Mejorar utilidades y servicios de los diferentes productos.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Mejorar la distribución y comunicación visual en los puntos de venta.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Diseñar campañas promocionales durante todas las épocas del año.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Desarrollar nuevos canales de distribución a largo plazo, para aumentar las ventas. </a:t>
            </a: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</a:endParaRP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2819400" y="762000"/>
            <a:ext cx="5638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0967" name="Group 7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40968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69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0970" name="Group 10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40971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2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0973" name="Group 13"/>
          <p:cNvGrpSpPr>
            <a:grpSpLocks/>
          </p:cNvGrpSpPr>
          <p:nvPr/>
        </p:nvGrpSpPr>
        <p:grpSpPr bwMode="auto">
          <a:xfrm>
            <a:off x="1219200" y="2209800"/>
            <a:ext cx="228600" cy="152400"/>
            <a:chOff x="528" y="1200"/>
            <a:chExt cx="192" cy="192"/>
          </a:xfrm>
        </p:grpSpPr>
        <p:sp>
          <p:nvSpPr>
            <p:cNvPr id="40974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5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0976" name="Group 16"/>
          <p:cNvGrpSpPr>
            <a:grpSpLocks/>
          </p:cNvGrpSpPr>
          <p:nvPr/>
        </p:nvGrpSpPr>
        <p:grpSpPr bwMode="auto">
          <a:xfrm>
            <a:off x="1219200" y="2667000"/>
            <a:ext cx="228600" cy="152400"/>
            <a:chOff x="528" y="1200"/>
            <a:chExt cx="192" cy="192"/>
          </a:xfrm>
        </p:grpSpPr>
        <p:sp>
          <p:nvSpPr>
            <p:cNvPr id="40977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8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0979" name="Group 19"/>
          <p:cNvGrpSpPr>
            <a:grpSpLocks/>
          </p:cNvGrpSpPr>
          <p:nvPr/>
        </p:nvGrpSpPr>
        <p:grpSpPr bwMode="auto">
          <a:xfrm>
            <a:off x="1219200" y="3048000"/>
            <a:ext cx="228600" cy="152400"/>
            <a:chOff x="528" y="1200"/>
            <a:chExt cx="192" cy="192"/>
          </a:xfrm>
        </p:grpSpPr>
        <p:sp>
          <p:nvSpPr>
            <p:cNvPr id="40980" name="Rectangle 2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81" name="Rectangle 2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0982" name="Group 22"/>
          <p:cNvGrpSpPr>
            <a:grpSpLocks/>
          </p:cNvGrpSpPr>
          <p:nvPr/>
        </p:nvGrpSpPr>
        <p:grpSpPr bwMode="auto">
          <a:xfrm>
            <a:off x="1219200" y="3505200"/>
            <a:ext cx="228600" cy="152400"/>
            <a:chOff x="528" y="1200"/>
            <a:chExt cx="192" cy="192"/>
          </a:xfrm>
        </p:grpSpPr>
        <p:sp>
          <p:nvSpPr>
            <p:cNvPr id="40983" name="Rectangle 2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84" name="Rectangle 2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0985" name="Group 25"/>
          <p:cNvGrpSpPr>
            <a:grpSpLocks/>
          </p:cNvGrpSpPr>
          <p:nvPr/>
        </p:nvGrpSpPr>
        <p:grpSpPr bwMode="auto">
          <a:xfrm>
            <a:off x="1219200" y="3886200"/>
            <a:ext cx="228600" cy="152400"/>
            <a:chOff x="528" y="1200"/>
            <a:chExt cx="192" cy="192"/>
          </a:xfrm>
        </p:grpSpPr>
        <p:sp>
          <p:nvSpPr>
            <p:cNvPr id="40986" name="Rectangle 2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87" name="Rectangle 2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0988" name="Group 28"/>
          <p:cNvGrpSpPr>
            <a:grpSpLocks/>
          </p:cNvGrpSpPr>
          <p:nvPr/>
        </p:nvGrpSpPr>
        <p:grpSpPr bwMode="auto">
          <a:xfrm>
            <a:off x="1219200" y="4267200"/>
            <a:ext cx="228600" cy="152400"/>
            <a:chOff x="528" y="1200"/>
            <a:chExt cx="192" cy="192"/>
          </a:xfrm>
        </p:grpSpPr>
        <p:sp>
          <p:nvSpPr>
            <p:cNvPr id="40989" name="Rectangle 29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90" name="Rectangle 30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0574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PRODUCTO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295400" y="1295400"/>
            <a:ext cx="7391400" cy="586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C" sz="1800" u="sng">
              <a:latin typeface="Tahoma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s-EC" sz="1800" u="sng">
                <a:latin typeface="Tahoma" pitchFamily="34" charset="0"/>
                <a:cs typeface="Arial" pitchFamily="34" charset="0"/>
              </a:rPr>
              <a:t>CARACTERISTICAS DEL PRODUCTO:</a:t>
            </a: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latin typeface="Tahoma" pitchFamily="34" charset="0"/>
                <a:cs typeface="Arial" pitchFamily="34" charset="0"/>
              </a:rPr>
              <a:t>Se creará un empaque diferenciado y llamativo.</a:t>
            </a:r>
          </a:p>
          <a:p>
            <a:pPr algn="just">
              <a:spcBef>
                <a:spcPct val="50000"/>
              </a:spcBef>
            </a:pPr>
            <a:endParaRPr lang="es-ES" sz="1800">
              <a:latin typeface="Tahoma" pitchFamily="34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latin typeface="Tahoma" pitchFamily="34" charset="0"/>
                <a:cs typeface="Arial" pitchFamily="34" charset="0"/>
              </a:rPr>
              <a:t>Dentro de la paca de 70grs, se incluirá una funda de especia (queso parmesano, pimienta, comino, canela, ají peruano, achote, entre otros.</a:t>
            </a:r>
            <a:endParaRPr lang="es-ES" sz="1800">
              <a:latin typeface="Tahoma" pitchFamily="34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s-EC" sz="1800">
              <a:latin typeface="Tahoma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latin typeface="Tahoma" pitchFamily="34" charset="0"/>
                <a:cs typeface="Arial" pitchFamily="34" charset="0"/>
              </a:rPr>
              <a:t>Se realizarán degustaciones del producto en actividades y eventos relacionados en varias épocas del año.</a:t>
            </a:r>
            <a:endParaRPr lang="es-ES" sz="1800">
              <a:latin typeface="Tahoma" pitchFamily="34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s-EC" sz="1800">
              <a:latin typeface="Tahoma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latin typeface="Tahoma" pitchFamily="34" charset="0"/>
                <a:cs typeface="Arial" pitchFamily="34" charset="0"/>
              </a:rPr>
              <a:t>Se creará variedad de sabores albahaca, tomate y pollo.</a:t>
            </a:r>
            <a:endParaRPr lang="es-ES" sz="1800">
              <a:latin typeface="Tahoma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</a:endParaRP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2819400" y="762000"/>
            <a:ext cx="5638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1991" name="Group 7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41992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993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1994" name="Group 10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41995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996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1997" name="Group 13"/>
          <p:cNvGrpSpPr>
            <a:grpSpLocks/>
          </p:cNvGrpSpPr>
          <p:nvPr/>
        </p:nvGrpSpPr>
        <p:grpSpPr bwMode="auto">
          <a:xfrm>
            <a:off x="990600" y="1828800"/>
            <a:ext cx="228600" cy="152400"/>
            <a:chOff x="528" y="1200"/>
            <a:chExt cx="192" cy="192"/>
          </a:xfrm>
        </p:grpSpPr>
        <p:sp>
          <p:nvSpPr>
            <p:cNvPr id="41998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999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0574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PRODUCTO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295400" y="1295400"/>
            <a:ext cx="73914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800" u="sng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Estrategias de Productos</a:t>
            </a:r>
            <a:r>
              <a:rPr lang="es-ES" sz="18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 </a:t>
            </a:r>
            <a:endParaRPr lang="es-EC" sz="180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endParaRPr lang="es-EC" sz="180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La estrategia de producto que se debería utilizar es la de diferenciación, la cual se adapta a los cambios que tendría nuestro producto, ya que como su nombre lo indica el producto será “diferente” a la competencia no solo en el empaque sino en el posicionamiento.  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endParaRPr lang="es-EC" sz="180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endParaRPr lang="es-EC" sz="180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Cambios como el incluir recetas e implementar el “abre fácil” darán al producto un valor agregado con respecto a la competencia</a:t>
            </a:r>
            <a:r>
              <a:rPr lang="es-ES" sz="1800">
                <a:latin typeface="Tahoma" pitchFamily="34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</a:endParaRPr>
          </a:p>
        </p:txBody>
      </p:sp>
      <p:sp>
        <p:nvSpPr>
          <p:cNvPr id="43012" name="Line 4"/>
          <p:cNvSpPr>
            <a:spLocks noChangeShapeType="1"/>
          </p:cNvSpPr>
          <p:nvPr/>
        </p:nvSpPr>
        <p:spPr bwMode="auto">
          <a:xfrm>
            <a:off x="2819400" y="762000"/>
            <a:ext cx="5638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3015" name="Group 7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43016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3017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3018" name="Group 10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3021" name="Group 13"/>
          <p:cNvGrpSpPr>
            <a:grpSpLocks/>
          </p:cNvGrpSpPr>
          <p:nvPr/>
        </p:nvGrpSpPr>
        <p:grpSpPr bwMode="auto">
          <a:xfrm>
            <a:off x="838200" y="1371600"/>
            <a:ext cx="228600" cy="152400"/>
            <a:chOff x="528" y="1200"/>
            <a:chExt cx="192" cy="192"/>
          </a:xfrm>
        </p:grpSpPr>
        <p:sp>
          <p:nvSpPr>
            <p:cNvPr id="43022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3023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895600" y="3124200"/>
            <a:ext cx="4267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3600">
                <a:latin typeface="Bauhaus 93" pitchFamily="82" charset="0"/>
              </a:rPr>
              <a:t>ACTIVIDAD DE LA EMPRESA</a:t>
            </a:r>
            <a:endParaRPr lang="es-ES" sz="3600">
              <a:latin typeface="Bauhaus 93" pitchFamily="82" charset="0"/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split orient="vert"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0574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PRECIO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295400" y="1295400"/>
            <a:ext cx="7391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ESTRATEGIA DE FIJACION DE PRECIOS</a:t>
            </a: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</a:endParaRP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2819400" y="762000"/>
            <a:ext cx="5638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4039" name="Group 7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4041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4042" name="Group 10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44043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1447800" y="1905000"/>
            <a:ext cx="6629400" cy="411480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3105150" y="2668588"/>
            <a:ext cx="4806950" cy="29638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>
            <a:off x="3105150" y="3698875"/>
            <a:ext cx="48069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>
            <a:off x="3105150" y="4730750"/>
            <a:ext cx="48069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>
            <a:off x="4762500" y="2668588"/>
            <a:ext cx="0" cy="2963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auto">
          <a:xfrm>
            <a:off x="6419850" y="2668588"/>
            <a:ext cx="0" cy="2963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4051" name="Text Box 19"/>
          <p:cNvSpPr txBox="1">
            <a:spLocks noChangeArrowheads="1"/>
          </p:cNvSpPr>
          <p:nvPr/>
        </p:nvSpPr>
        <p:spPr bwMode="auto">
          <a:xfrm>
            <a:off x="3270250" y="2292350"/>
            <a:ext cx="13271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100">
                <a:latin typeface="Arial" pitchFamily="34" charset="0"/>
              </a:rPr>
              <a:t>Alto</a:t>
            </a:r>
            <a:endParaRPr lang="es-ES" sz="1000">
              <a:latin typeface="Arial" pitchFamily="34" charset="0"/>
            </a:endParaRPr>
          </a:p>
        </p:txBody>
      </p:sp>
      <p:sp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6419850" y="2292350"/>
            <a:ext cx="132556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100">
                <a:latin typeface="Arial" pitchFamily="34" charset="0"/>
              </a:rPr>
              <a:t>Bajo</a:t>
            </a:r>
            <a:endParaRPr lang="es-ES" sz="1000">
              <a:latin typeface="Arial" pitchFamily="34" charset="0"/>
            </a:endParaRPr>
          </a:p>
        </p:txBody>
      </p:sp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4927600" y="2292350"/>
            <a:ext cx="13271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100">
                <a:latin typeface="Arial" pitchFamily="34" charset="0"/>
              </a:rPr>
              <a:t>Medio</a:t>
            </a:r>
            <a:endParaRPr lang="es-ES" sz="1000">
              <a:latin typeface="Arial" pitchFamily="34" charset="0"/>
            </a:endParaRP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4597400" y="2033588"/>
            <a:ext cx="132556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200" b="1"/>
              <a:t>PRECIO</a:t>
            </a:r>
          </a:p>
        </p:txBody>
      </p:sp>
      <p:sp>
        <p:nvSpPr>
          <p:cNvPr id="44055" name="Text Box 23"/>
          <p:cNvSpPr txBox="1">
            <a:spLocks noChangeArrowheads="1"/>
          </p:cNvSpPr>
          <p:nvPr/>
        </p:nvSpPr>
        <p:spPr bwMode="auto">
          <a:xfrm>
            <a:off x="1944688" y="3065463"/>
            <a:ext cx="1325562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100">
                <a:latin typeface="Arial" pitchFamily="34" charset="0"/>
              </a:rPr>
              <a:t>Alto</a:t>
            </a:r>
            <a:endParaRPr lang="es-ES" sz="1000">
              <a:latin typeface="Arial" pitchFamily="34" charset="0"/>
            </a:endParaRPr>
          </a:p>
        </p:txBody>
      </p:sp>
      <p:sp>
        <p:nvSpPr>
          <p:cNvPr id="44056" name="Text Box 24"/>
          <p:cNvSpPr txBox="1">
            <a:spLocks noChangeArrowheads="1"/>
          </p:cNvSpPr>
          <p:nvPr/>
        </p:nvSpPr>
        <p:spPr bwMode="auto">
          <a:xfrm>
            <a:off x="1944688" y="4097338"/>
            <a:ext cx="1325562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100">
                <a:latin typeface="Arial" pitchFamily="34" charset="0"/>
              </a:rPr>
              <a:t>Medio</a:t>
            </a:r>
            <a:endParaRPr lang="es-ES" sz="1000">
              <a:latin typeface="Arial" pitchFamily="34" charset="0"/>
            </a:endParaRPr>
          </a:p>
        </p:txBody>
      </p:sp>
      <p:sp>
        <p:nvSpPr>
          <p:cNvPr id="44057" name="Text Box 25"/>
          <p:cNvSpPr txBox="1">
            <a:spLocks noChangeArrowheads="1"/>
          </p:cNvSpPr>
          <p:nvPr/>
        </p:nvSpPr>
        <p:spPr bwMode="auto">
          <a:xfrm>
            <a:off x="1944688" y="5127625"/>
            <a:ext cx="132556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100">
                <a:latin typeface="Arial" pitchFamily="34" charset="0"/>
              </a:rPr>
              <a:t>Bajo</a:t>
            </a:r>
            <a:endParaRPr lang="es-ES" sz="1000">
              <a:latin typeface="Arial" pitchFamily="34" charset="0"/>
            </a:endParaRPr>
          </a:p>
        </p:txBody>
      </p:sp>
      <p:sp>
        <p:nvSpPr>
          <p:cNvPr id="44058" name="Text Box 26"/>
          <p:cNvSpPr txBox="1">
            <a:spLocks noChangeArrowheads="1"/>
          </p:cNvSpPr>
          <p:nvPr/>
        </p:nvSpPr>
        <p:spPr bwMode="auto">
          <a:xfrm>
            <a:off x="1612900" y="2678113"/>
            <a:ext cx="498475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400" b="1"/>
              <a:t> C</a:t>
            </a:r>
          </a:p>
          <a:p>
            <a:pPr algn="ctr" eaLnBrk="0" hangingPunct="0"/>
            <a:r>
              <a:rPr lang="es-ES" sz="1400" b="1"/>
              <a:t> A</a:t>
            </a:r>
          </a:p>
          <a:p>
            <a:pPr algn="ctr" eaLnBrk="0" hangingPunct="0"/>
            <a:r>
              <a:rPr lang="es-ES" sz="1400" b="1"/>
              <a:t> L</a:t>
            </a:r>
          </a:p>
          <a:p>
            <a:pPr algn="ctr" eaLnBrk="0" hangingPunct="0"/>
            <a:r>
              <a:rPr lang="es-ES" sz="1400" b="1"/>
              <a:t> I</a:t>
            </a:r>
          </a:p>
          <a:p>
            <a:pPr algn="ctr" eaLnBrk="0" hangingPunct="0"/>
            <a:r>
              <a:rPr lang="es-ES" sz="1400" b="1"/>
              <a:t> D</a:t>
            </a:r>
          </a:p>
          <a:p>
            <a:pPr algn="ctr" eaLnBrk="0" hangingPunct="0"/>
            <a:r>
              <a:rPr lang="es-ES" sz="1400" b="1"/>
              <a:t> A</a:t>
            </a:r>
          </a:p>
          <a:p>
            <a:pPr algn="ctr" eaLnBrk="0" hangingPunct="0"/>
            <a:r>
              <a:rPr lang="es-ES" sz="1400" b="1"/>
              <a:t> D</a:t>
            </a:r>
          </a:p>
        </p:txBody>
      </p:sp>
      <p:sp>
        <p:nvSpPr>
          <p:cNvPr id="44059" name="Text Box 27"/>
          <p:cNvSpPr txBox="1">
            <a:spLocks noChangeArrowheads="1"/>
          </p:cNvSpPr>
          <p:nvPr/>
        </p:nvSpPr>
        <p:spPr bwMode="auto">
          <a:xfrm>
            <a:off x="3105150" y="3116263"/>
            <a:ext cx="16573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000">
                <a:latin typeface="Arial" pitchFamily="34" charset="0"/>
              </a:rPr>
              <a:t>De recompensa</a:t>
            </a:r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4762500" y="2730500"/>
            <a:ext cx="165735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s-ES" sz="1000">
              <a:latin typeface="Arial" pitchFamily="34" charset="0"/>
            </a:endParaRPr>
          </a:p>
          <a:p>
            <a:pPr algn="ctr" eaLnBrk="0" hangingPunct="0"/>
            <a:r>
              <a:rPr lang="es-ES" sz="1000">
                <a:latin typeface="Arial" pitchFamily="34" charset="0"/>
              </a:rPr>
              <a:t>De alto valor</a:t>
            </a:r>
          </a:p>
          <a:p>
            <a:pPr algn="ctr" eaLnBrk="0" hangingPunct="0"/>
            <a:endParaRPr lang="es-ES" sz="1000">
              <a:latin typeface="Arial" pitchFamily="34" charset="0"/>
            </a:endParaRPr>
          </a:p>
        </p:txBody>
      </p: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3105150" y="4148138"/>
            <a:ext cx="1657350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000">
                <a:latin typeface="Arial" pitchFamily="34" charset="0"/>
              </a:rPr>
              <a:t>De margen excesivo</a:t>
            </a:r>
          </a:p>
        </p:txBody>
      </p:sp>
      <p:sp>
        <p:nvSpPr>
          <p:cNvPr id="44062" name="Text Box 30"/>
          <p:cNvSpPr txBox="1">
            <a:spLocks noChangeArrowheads="1"/>
          </p:cNvSpPr>
          <p:nvPr/>
        </p:nvSpPr>
        <p:spPr bwMode="auto">
          <a:xfrm>
            <a:off x="3105150" y="5180013"/>
            <a:ext cx="16573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000">
                <a:latin typeface="Arial" pitchFamily="34" charset="0"/>
              </a:rPr>
              <a:t>De robo</a:t>
            </a:r>
          </a:p>
        </p:txBody>
      </p:sp>
      <p:sp>
        <p:nvSpPr>
          <p:cNvPr id="44063" name="Text Box 31"/>
          <p:cNvSpPr txBox="1">
            <a:spLocks noChangeArrowheads="1"/>
          </p:cNvSpPr>
          <p:nvPr/>
        </p:nvSpPr>
        <p:spPr bwMode="auto">
          <a:xfrm>
            <a:off x="4762500" y="4148138"/>
            <a:ext cx="16573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000">
                <a:latin typeface="Arial" pitchFamily="34" charset="0"/>
              </a:rPr>
              <a:t>De valor medio</a:t>
            </a:r>
          </a:p>
        </p:txBody>
      </p:sp>
      <p:sp>
        <p:nvSpPr>
          <p:cNvPr id="44064" name="Text Box 32"/>
          <p:cNvSpPr txBox="1">
            <a:spLocks noChangeArrowheads="1"/>
          </p:cNvSpPr>
          <p:nvPr/>
        </p:nvSpPr>
        <p:spPr bwMode="auto">
          <a:xfrm>
            <a:off x="6419850" y="3890963"/>
            <a:ext cx="16573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000">
                <a:latin typeface="Arial" pitchFamily="34" charset="0"/>
              </a:rPr>
              <a:t>De buen valor</a:t>
            </a:r>
          </a:p>
        </p:txBody>
      </p:sp>
      <p:sp>
        <p:nvSpPr>
          <p:cNvPr id="44065" name="Text Box 33"/>
          <p:cNvSpPr txBox="1">
            <a:spLocks noChangeArrowheads="1"/>
          </p:cNvSpPr>
          <p:nvPr/>
        </p:nvSpPr>
        <p:spPr bwMode="auto">
          <a:xfrm>
            <a:off x="4762500" y="5051425"/>
            <a:ext cx="16573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000">
                <a:latin typeface="Arial" pitchFamily="34" charset="0"/>
              </a:rPr>
              <a:t>De falsa economía</a:t>
            </a:r>
          </a:p>
        </p:txBody>
      </p:sp>
      <p:sp>
        <p:nvSpPr>
          <p:cNvPr id="44066" name="Text Box 34"/>
          <p:cNvSpPr txBox="1">
            <a:spLocks noChangeArrowheads="1"/>
          </p:cNvSpPr>
          <p:nvPr/>
        </p:nvSpPr>
        <p:spPr bwMode="auto">
          <a:xfrm>
            <a:off x="6419850" y="5180013"/>
            <a:ext cx="16573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000">
                <a:latin typeface="Arial" pitchFamily="34" charset="0"/>
              </a:rPr>
              <a:t>De economía</a:t>
            </a:r>
          </a:p>
        </p:txBody>
      </p:sp>
      <p:sp>
        <p:nvSpPr>
          <p:cNvPr id="44067" name="Text Box 35"/>
          <p:cNvSpPr txBox="1">
            <a:spLocks noChangeArrowheads="1"/>
          </p:cNvSpPr>
          <p:nvPr/>
        </p:nvSpPr>
        <p:spPr bwMode="auto">
          <a:xfrm>
            <a:off x="6419850" y="3116263"/>
            <a:ext cx="16573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000">
                <a:latin typeface="Arial" pitchFamily="34" charset="0"/>
              </a:rPr>
              <a:t>De súper valor</a:t>
            </a:r>
          </a:p>
        </p:txBody>
      </p:sp>
      <p:sp>
        <p:nvSpPr>
          <p:cNvPr id="44068" name="Text Box 36"/>
          <p:cNvSpPr txBox="1">
            <a:spLocks noChangeArrowheads="1"/>
          </p:cNvSpPr>
          <p:nvPr/>
        </p:nvSpPr>
        <p:spPr bwMode="auto">
          <a:xfrm>
            <a:off x="4927600" y="3246438"/>
            <a:ext cx="1492250" cy="385762"/>
          </a:xfrm>
          <a:prstGeom prst="rect">
            <a:avLst/>
          </a:prstGeom>
          <a:solidFill>
            <a:srgbClr val="008080"/>
          </a:solidFill>
          <a:ln w="38100" cmpd="dbl">
            <a:solidFill>
              <a:srgbClr val="969696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900" b="1">
                <a:latin typeface="Arial" pitchFamily="34" charset="0"/>
              </a:rPr>
              <a:t>NAPOLITANO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6670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DISTRIBUCION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295400" y="1295400"/>
            <a:ext cx="7391400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C" sz="1800" b="1">
              <a:latin typeface="Tahoma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EC" sz="1800" b="1">
                <a:latin typeface="Tahoma" pitchFamily="34" charset="0"/>
                <a:cs typeface="Arial" pitchFamily="34" charset="0"/>
              </a:rPr>
              <a:t>Canal de distribución para compra indirecta.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latin typeface="Tahoma"/>
                <a:cs typeface="Arial" pitchFamily="34" charset="0"/>
              </a:rPr>
              <a:t> 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latin typeface="Tahoma"/>
                <a:cs typeface="Arial" pitchFamily="34" charset="0"/>
              </a:rPr>
              <a:t> 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endParaRPr lang="es-ES" sz="180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solidFill>
                  <a:srgbClr val="000000"/>
                </a:solidFill>
                <a:latin typeface="Tahoma"/>
                <a:cs typeface="Arial" pitchFamily="34" charset="0"/>
              </a:rPr>
              <a:t> 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solidFill>
                  <a:srgbClr val="000000"/>
                </a:solidFill>
                <a:latin typeface="Tahoma"/>
                <a:cs typeface="Arial" pitchFamily="34" charset="0"/>
              </a:rPr>
              <a:t> 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Se mantendrán los principales canales de distribución que son: Comisariato, mercados y tiendas; además se recomienda incluir en esta lista a los comisariatos del Conquistador, Avícola Fernández  y Mi Comisariato.</a:t>
            </a:r>
            <a:endParaRPr lang="es-ES" sz="1800">
              <a:solidFill>
                <a:srgbClr val="00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800" b="1">
                <a:solidFill>
                  <a:srgbClr val="000000"/>
                </a:solidFill>
                <a:latin typeface="Tahoma"/>
                <a:cs typeface="Arial" pitchFamily="34" charset="0"/>
              </a:rPr>
              <a:t> 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solidFill>
                  <a:srgbClr val="000000"/>
                </a:solidFill>
                <a:latin typeface="Tahoma"/>
                <a:cs typeface="Arial" pitchFamily="34" charset="0"/>
              </a:rPr>
              <a:t> 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solidFill>
                  <a:srgbClr val="000000"/>
                </a:solidFill>
                <a:latin typeface="Tahoma"/>
                <a:cs typeface="Arial" pitchFamily="34" charset="0"/>
              </a:rPr>
              <a:t> 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endParaRPr lang="es-ES" sz="1800">
              <a:latin typeface="Tahoma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</a:endParaRP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3352800" y="762000"/>
            <a:ext cx="5105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5063" name="Group 7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45064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065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5066" name="Group 10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45067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068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5069" name="Group 13"/>
          <p:cNvGrpSpPr>
            <a:grpSpLocks/>
          </p:cNvGrpSpPr>
          <p:nvPr/>
        </p:nvGrpSpPr>
        <p:grpSpPr bwMode="auto">
          <a:xfrm>
            <a:off x="1676400" y="2590800"/>
            <a:ext cx="5030788" cy="1028700"/>
            <a:chOff x="2625" y="8963"/>
            <a:chExt cx="7923" cy="1620"/>
          </a:xfrm>
        </p:grpSpPr>
        <p:sp>
          <p:nvSpPr>
            <p:cNvPr id="45070" name="Text Box 14"/>
            <p:cNvSpPr txBox="1">
              <a:spLocks noChangeArrowheads="1"/>
            </p:cNvSpPr>
            <p:nvPr/>
          </p:nvSpPr>
          <p:spPr bwMode="auto">
            <a:xfrm>
              <a:off x="8748" y="8963"/>
              <a:ext cx="1800" cy="72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>
                  <a:latin typeface="Arial" pitchFamily="34" charset="0"/>
                </a:rPr>
                <a:t>Consumidor Final</a:t>
              </a:r>
            </a:p>
          </p:txBody>
        </p:sp>
        <p:sp>
          <p:nvSpPr>
            <p:cNvPr id="45071" name="Line 15"/>
            <p:cNvSpPr>
              <a:spLocks noChangeShapeType="1"/>
            </p:cNvSpPr>
            <p:nvPr/>
          </p:nvSpPr>
          <p:spPr bwMode="auto">
            <a:xfrm>
              <a:off x="4068" y="9360"/>
              <a:ext cx="1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72" name="Text Box 16"/>
            <p:cNvSpPr txBox="1">
              <a:spLocks noChangeArrowheads="1"/>
            </p:cNvSpPr>
            <p:nvPr/>
          </p:nvSpPr>
          <p:spPr bwMode="auto">
            <a:xfrm>
              <a:off x="5148" y="9000"/>
              <a:ext cx="2520" cy="1583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>
                  <a:latin typeface="Arial" pitchFamily="34" charset="0"/>
                </a:rPr>
                <a:t>Mercados de Guayaquil</a:t>
              </a:r>
            </a:p>
            <a:p>
              <a:pPr eaLnBrk="0" hangingPunct="0">
                <a:buFont typeface="Symbol" pitchFamily="18" charset="2"/>
                <a:buChar char="·"/>
              </a:pPr>
              <a:r>
                <a:rPr lang="es-ES" sz="1200">
                  <a:latin typeface="Arial" pitchFamily="34" charset="0"/>
                </a:rPr>
                <a:t>Comisariatos</a:t>
              </a:r>
            </a:p>
            <a:p>
              <a:pPr eaLnBrk="0" hangingPunct="0">
                <a:buFont typeface="Symbol" pitchFamily="18" charset="2"/>
                <a:buChar char="·"/>
              </a:pPr>
              <a:r>
                <a:rPr lang="es-ES" sz="1200">
                  <a:latin typeface="Arial" pitchFamily="34" charset="0"/>
                </a:rPr>
                <a:t>Mercados</a:t>
              </a:r>
            </a:p>
            <a:p>
              <a:pPr eaLnBrk="0" hangingPunct="0">
                <a:buFont typeface="Symbol" pitchFamily="18" charset="2"/>
                <a:buChar char="·"/>
              </a:pPr>
              <a:r>
                <a:rPr lang="es-ES" sz="1200">
                  <a:latin typeface="Arial" pitchFamily="34" charset="0"/>
                </a:rPr>
                <a:t>Tiendas</a:t>
              </a:r>
            </a:p>
          </p:txBody>
        </p:sp>
        <p:sp>
          <p:nvSpPr>
            <p:cNvPr id="45073" name="Line 17"/>
            <p:cNvSpPr>
              <a:spLocks noChangeShapeType="1"/>
            </p:cNvSpPr>
            <p:nvPr/>
          </p:nvSpPr>
          <p:spPr bwMode="auto">
            <a:xfrm>
              <a:off x="7668" y="9323"/>
              <a:ext cx="1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74" name="Text Box 18"/>
            <p:cNvSpPr txBox="1">
              <a:spLocks noChangeArrowheads="1"/>
            </p:cNvSpPr>
            <p:nvPr/>
          </p:nvSpPr>
          <p:spPr bwMode="auto">
            <a:xfrm>
              <a:off x="2625" y="9000"/>
              <a:ext cx="1800" cy="863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>
                  <a:latin typeface="Arial" pitchFamily="34" charset="0"/>
                </a:rPr>
                <a:t>Fideos Napolitano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3622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PROMOCION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990600" y="1143000"/>
            <a:ext cx="76962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C" sz="1700" u="sng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PARA COMISARIATOS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C" sz="17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  Degustaciones</a:t>
            </a:r>
          </a:p>
          <a:p>
            <a:pPr algn="just">
              <a:spcBef>
                <a:spcPct val="50000"/>
              </a:spcBef>
            </a:pPr>
            <a:r>
              <a:rPr lang="es-EC" sz="17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Degustaciones del producto durante los fines de semana                  promocionando los nuevos sabores (albahaca, tomate y pollo). </a:t>
            </a:r>
            <a:r>
              <a:rPr lang="es-EC" sz="1700" b="1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 </a:t>
            </a:r>
            <a:endParaRPr lang="es-ES" sz="17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C" sz="17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     </a:t>
            </a:r>
            <a:r>
              <a:rPr lang="es-EC" sz="17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Promoción “De Pacas”</a:t>
            </a:r>
            <a:endParaRPr lang="es-ES" sz="17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7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      Poner a la venta una paca de 70 grs. a precio especial que contenga la paca y otro producto de menor rotación en este caso la funda 1 ½ Lbr.  La Promoción estará compuesto por la paca más dos fundas de 1 ½.  Esto se realizará fechas festivas.</a:t>
            </a:r>
            <a:endParaRPr lang="es-ES" sz="17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C" sz="17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    </a:t>
            </a:r>
            <a:r>
              <a:rPr lang="es-EC" sz="17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Promoción Receta por el día de la Madre</a:t>
            </a:r>
            <a:endParaRPr lang="es-ES" sz="17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7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     Hacer un concurso de recetas que sean elaborados con fideos o tallarines Napolitano en el mes de mayo.</a:t>
            </a:r>
            <a:endParaRPr lang="es-ES" sz="17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17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     Se escogerán 10 recetas donde la más original se le hará la entrega de un  televisor de 29’’, y a las restante premios como: licuadoras, planchas, secadoras de cabello, vajillas.</a:t>
            </a:r>
            <a:endParaRPr lang="es-ES" sz="17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endParaRPr lang="es-ES" sz="1700">
              <a:latin typeface="Tahoma" pitchFamily="34" charset="0"/>
            </a:endParaRP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3048000" y="762000"/>
            <a:ext cx="5410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6087" name="Group 7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46088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89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6090" name="Group 10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46091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92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6093" name="Group 13"/>
          <p:cNvGrpSpPr>
            <a:grpSpLocks/>
          </p:cNvGrpSpPr>
          <p:nvPr/>
        </p:nvGrpSpPr>
        <p:grpSpPr bwMode="auto">
          <a:xfrm>
            <a:off x="685800" y="1219200"/>
            <a:ext cx="228600" cy="152400"/>
            <a:chOff x="528" y="1200"/>
            <a:chExt cx="192" cy="192"/>
          </a:xfrm>
        </p:grpSpPr>
        <p:sp>
          <p:nvSpPr>
            <p:cNvPr id="46094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95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3622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PROMOCION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066800" y="1295400"/>
            <a:ext cx="7620000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700" u="sng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PARA MERCADOS (MAYORISTAS)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C" sz="17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Descuentos por Volumen:</a:t>
            </a:r>
            <a:r>
              <a:rPr lang="es-EC" sz="1700" u="sng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 </a:t>
            </a:r>
            <a:endParaRPr lang="es-ES" sz="17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C" sz="17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El porcentaje de descuento estará entre el 10 y 15% dependiendo de la     cantidad a comprar.</a:t>
            </a:r>
            <a:endParaRPr lang="es-ES" sz="17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C" sz="17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 </a:t>
            </a:r>
            <a:r>
              <a:rPr lang="es-EC" sz="17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Promoción por volumen de compras:</a:t>
            </a:r>
          </a:p>
          <a:p>
            <a:pPr>
              <a:spcBef>
                <a:spcPct val="50000"/>
              </a:spcBef>
            </a:pPr>
            <a:r>
              <a:rPr lang="es-EC" sz="17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  Se les entregarán 50 pacas adicionales por la compra de 1000 pacas.</a:t>
            </a:r>
            <a:endParaRPr lang="es-ES" sz="17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C" sz="17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 </a:t>
            </a:r>
            <a:r>
              <a:rPr lang="es-EC" sz="17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Ferias y Eventos</a:t>
            </a:r>
            <a:endParaRPr lang="es-ES" sz="17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C" sz="17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   Participación en Ferias y Eventos relacionados con la industria de alimentos y bebidas.</a:t>
            </a:r>
            <a:endParaRPr lang="es-ES" sz="17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700">
                <a:latin typeface="Tahoma" pitchFamily="34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s-EC" sz="1700" u="sng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PARA TIENDAS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C" sz="17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  Promoción dentro del empaque</a:t>
            </a:r>
            <a:endParaRPr lang="es-ES" sz="17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C" sz="16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    Dentro de la paca se encontrará un sticker con un premio el cual será entregado por el vendedor, los premios serán: plumas, lápices, camisetas gorras y mandiles. Al cual se le dará un 5% de descuento por realizar la promoción.</a:t>
            </a:r>
            <a:endParaRPr lang="es-ES" sz="16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endParaRPr lang="es-ES" sz="1600">
              <a:latin typeface="Tahoma" pitchFamily="34" charset="0"/>
            </a:endParaRPr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auto">
          <a:xfrm>
            <a:off x="3048000" y="762000"/>
            <a:ext cx="5410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7111" name="Group 7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47112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3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7114" name="Group 10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47115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6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7117" name="Group 13"/>
          <p:cNvGrpSpPr>
            <a:grpSpLocks/>
          </p:cNvGrpSpPr>
          <p:nvPr/>
        </p:nvGrpSpPr>
        <p:grpSpPr bwMode="auto">
          <a:xfrm>
            <a:off x="762000" y="1295400"/>
            <a:ext cx="228600" cy="152400"/>
            <a:chOff x="528" y="1200"/>
            <a:chExt cx="192" cy="192"/>
          </a:xfrm>
        </p:grpSpPr>
        <p:sp>
          <p:nvSpPr>
            <p:cNvPr id="47118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19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7120" name="Group 16"/>
          <p:cNvGrpSpPr>
            <a:grpSpLocks/>
          </p:cNvGrpSpPr>
          <p:nvPr/>
        </p:nvGrpSpPr>
        <p:grpSpPr bwMode="auto">
          <a:xfrm>
            <a:off x="990600" y="4648200"/>
            <a:ext cx="228600" cy="152400"/>
            <a:chOff x="528" y="1200"/>
            <a:chExt cx="192" cy="192"/>
          </a:xfrm>
        </p:grpSpPr>
        <p:sp>
          <p:nvSpPr>
            <p:cNvPr id="47121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122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COMUNICACION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066800" y="1295400"/>
            <a:ext cx="76200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 b="1" u="sng">
                <a:latin typeface="Tahoma" pitchFamily="34" charset="0"/>
                <a:cs typeface="Arial" pitchFamily="34" charset="0"/>
              </a:rPr>
              <a:t>Objetivos</a:t>
            </a:r>
            <a:endParaRPr lang="es-ES" sz="20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endParaRPr lang="es-ES_tradnl" sz="2000">
              <a:latin typeface="Tahoma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1800">
                <a:latin typeface="Tahoma" pitchFamily="34" charset="0"/>
                <a:cs typeface="Arial" pitchFamily="34" charset="0"/>
              </a:rPr>
              <a:t>Disminuir las percepciones negativas de los clientes potenciales frente a Napolitano.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_tradnl" sz="1800">
                <a:latin typeface="Tahoma" pitchFamily="34" charset="0"/>
                <a:cs typeface="Arial" pitchFamily="34" charset="0"/>
              </a:rPr>
              <a:t>Incentivar a los clientes a que participen de las promociones.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_tradnl" sz="1800">
                <a:latin typeface="Tahoma" pitchFamily="34" charset="0"/>
                <a:cs typeface="Arial" pitchFamily="34" charset="0"/>
              </a:rPr>
              <a:t>Incentivar y educar a los vendedores. 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_tradnl" sz="1800">
                <a:latin typeface="Tahoma" pitchFamily="34" charset="0"/>
                <a:cs typeface="Arial" pitchFamily="34" charset="0"/>
              </a:rPr>
              <a:t>Posicionarnos como una marca de alto nivel de calidad con precios económicos. </a:t>
            </a: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_tradnl" sz="1800">
                <a:latin typeface="Tahoma" pitchFamily="34" charset="0"/>
                <a:cs typeface="Arial" pitchFamily="34" charset="0"/>
              </a:rPr>
              <a:t>Posicionar como producto único y diferenciado</a:t>
            </a:r>
            <a:r>
              <a:rPr lang="es-ES_tradnl" sz="1600">
                <a:latin typeface="Arial" pitchFamily="34" charset="0"/>
                <a:cs typeface="Arial" pitchFamily="34" charset="0"/>
              </a:rPr>
              <a:t>.</a:t>
            </a:r>
            <a:endParaRPr lang="es-ES" sz="16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endParaRPr lang="es-ES" sz="1600">
              <a:latin typeface="Tahoma" pitchFamily="34" charset="0"/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8133" name="Line 5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8135" name="Group 7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48136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137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8138" name="Group 10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48139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140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8141" name="Group 13"/>
          <p:cNvGrpSpPr>
            <a:grpSpLocks/>
          </p:cNvGrpSpPr>
          <p:nvPr/>
        </p:nvGrpSpPr>
        <p:grpSpPr bwMode="auto">
          <a:xfrm>
            <a:off x="838200" y="2286000"/>
            <a:ext cx="228600" cy="152400"/>
            <a:chOff x="528" y="1200"/>
            <a:chExt cx="192" cy="192"/>
          </a:xfrm>
        </p:grpSpPr>
        <p:sp>
          <p:nvSpPr>
            <p:cNvPr id="48142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143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8144" name="Group 16"/>
          <p:cNvGrpSpPr>
            <a:grpSpLocks/>
          </p:cNvGrpSpPr>
          <p:nvPr/>
        </p:nvGrpSpPr>
        <p:grpSpPr bwMode="auto">
          <a:xfrm>
            <a:off x="838200" y="3048000"/>
            <a:ext cx="228600" cy="152400"/>
            <a:chOff x="528" y="1200"/>
            <a:chExt cx="192" cy="192"/>
          </a:xfrm>
        </p:grpSpPr>
        <p:sp>
          <p:nvSpPr>
            <p:cNvPr id="48145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146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8147" name="Group 19"/>
          <p:cNvGrpSpPr>
            <a:grpSpLocks/>
          </p:cNvGrpSpPr>
          <p:nvPr/>
        </p:nvGrpSpPr>
        <p:grpSpPr bwMode="auto">
          <a:xfrm>
            <a:off x="838200" y="3429000"/>
            <a:ext cx="228600" cy="152400"/>
            <a:chOff x="528" y="1200"/>
            <a:chExt cx="192" cy="192"/>
          </a:xfrm>
        </p:grpSpPr>
        <p:sp>
          <p:nvSpPr>
            <p:cNvPr id="48148" name="Rectangle 2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149" name="Rectangle 2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8150" name="Group 22"/>
          <p:cNvGrpSpPr>
            <a:grpSpLocks/>
          </p:cNvGrpSpPr>
          <p:nvPr/>
        </p:nvGrpSpPr>
        <p:grpSpPr bwMode="auto">
          <a:xfrm>
            <a:off x="838200" y="3810000"/>
            <a:ext cx="228600" cy="152400"/>
            <a:chOff x="528" y="1200"/>
            <a:chExt cx="192" cy="192"/>
          </a:xfrm>
        </p:grpSpPr>
        <p:sp>
          <p:nvSpPr>
            <p:cNvPr id="48151" name="Rectangle 2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152" name="Rectangle 2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8153" name="Group 25"/>
          <p:cNvGrpSpPr>
            <a:grpSpLocks/>
          </p:cNvGrpSpPr>
          <p:nvPr/>
        </p:nvGrpSpPr>
        <p:grpSpPr bwMode="auto">
          <a:xfrm>
            <a:off x="838200" y="4495800"/>
            <a:ext cx="228600" cy="152400"/>
            <a:chOff x="528" y="1200"/>
            <a:chExt cx="192" cy="192"/>
          </a:xfrm>
        </p:grpSpPr>
        <p:sp>
          <p:nvSpPr>
            <p:cNvPr id="48154" name="Rectangle 26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155" name="Rectangle 27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COMUNICACION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066800" y="1295400"/>
            <a:ext cx="7620000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C" sz="18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La publicidad se sugiere realizar en: Medios escritos y Emisoras.</a:t>
            </a:r>
          </a:p>
          <a:p>
            <a:pPr algn="just">
              <a:spcBef>
                <a:spcPct val="50000"/>
              </a:spcBef>
            </a:pPr>
            <a:endParaRPr lang="es-ES" sz="18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Medios Escritos</a:t>
            </a:r>
            <a:r>
              <a:rPr lang="es-ES" sz="1800">
                <a:latin typeface="Tahoma" pitchFamily="34" charset="0"/>
              </a:rPr>
              <a:t> </a:t>
            </a:r>
          </a:p>
          <a:p>
            <a:pPr algn="just">
              <a:spcBef>
                <a:spcPct val="50000"/>
              </a:spcBef>
            </a:pPr>
            <a:r>
              <a:rPr lang="es-ES" sz="1800">
                <a:latin typeface="Tahoma" pitchFamily="34" charset="0"/>
                <a:cs typeface="Arial" pitchFamily="34" charset="0"/>
              </a:rPr>
              <a:t>	</a:t>
            </a:r>
            <a:r>
              <a:rPr lang="es-ES" sz="1700" b="1">
                <a:latin typeface="Tahoma" pitchFamily="34" charset="0"/>
                <a:cs typeface="Arial" pitchFamily="34" charset="0"/>
              </a:rPr>
              <a:t>EXTRA: </a:t>
            </a:r>
            <a:r>
              <a:rPr lang="es-ES" sz="1700">
                <a:latin typeface="Tahoma" pitchFamily="34" charset="0"/>
                <a:cs typeface="Arial" pitchFamily="34" charset="0"/>
              </a:rPr>
              <a:t>Se recomienda publicar dentro de la sección de avisos clasificados, para atraer a nuevos mayoristas que quieran invertir en un producto a bajos precios.</a:t>
            </a:r>
            <a:endParaRPr lang="es-ES" sz="17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700">
                <a:latin typeface="Tahoma" pitchFamily="34" charset="0"/>
                <a:cs typeface="Arial" pitchFamily="34" charset="0"/>
              </a:rPr>
              <a:t> </a:t>
            </a:r>
            <a:endParaRPr lang="es-ES" sz="17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S" sz="1700" b="1">
                <a:latin typeface="Tahoma" pitchFamily="34" charset="0"/>
                <a:cs typeface="Arial" pitchFamily="34" charset="0"/>
              </a:rPr>
              <a:t>El Universo:</a:t>
            </a:r>
            <a:r>
              <a:rPr lang="es-ES" sz="1700">
                <a:latin typeface="Tahoma" pitchFamily="34" charset="0"/>
                <a:cs typeface="Arial" pitchFamily="34" charset="0"/>
              </a:rPr>
              <a:t>Dicha revista tiene una pequeña sección de dos carillas de recetas varias donde se incluirá la publicidad del producto en el cual conste el logo y toda la variedad de sabores del producto.</a:t>
            </a:r>
            <a:endParaRPr lang="es-ES" sz="1700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endParaRPr lang="es-ES" sz="1700">
              <a:latin typeface="Tahoma" pitchFamily="34" charset="0"/>
            </a:endParaRPr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9159" name="Group 7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9162" name="Group 10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49163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64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9165" name="Group 13"/>
          <p:cNvGrpSpPr>
            <a:grpSpLocks/>
          </p:cNvGrpSpPr>
          <p:nvPr/>
        </p:nvGrpSpPr>
        <p:grpSpPr bwMode="auto">
          <a:xfrm>
            <a:off x="762000" y="2209800"/>
            <a:ext cx="228600" cy="152400"/>
            <a:chOff x="528" y="1200"/>
            <a:chExt cx="192" cy="192"/>
          </a:xfrm>
        </p:grpSpPr>
        <p:sp>
          <p:nvSpPr>
            <p:cNvPr id="49166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67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30480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RELANZAMIENTO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066800" y="1295400"/>
            <a:ext cx="7620000" cy="333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700">
                <a:latin typeface="Tahoma" pitchFamily="34" charset="0"/>
              </a:rPr>
              <a:t>OBJETIVOS:</a:t>
            </a:r>
          </a:p>
          <a:p>
            <a:pPr>
              <a:spcBef>
                <a:spcPct val="50000"/>
              </a:spcBef>
            </a:pPr>
            <a:r>
              <a:rPr lang="es-ES" sz="1700">
                <a:latin typeface="Tahoma" pitchFamily="34" charset="0"/>
              </a:rPr>
              <a:t>Lograr un nuevo posicionamiento con la imagen de un producto sano y nutritivo.</a:t>
            </a:r>
          </a:p>
          <a:p>
            <a:pPr>
              <a:spcBef>
                <a:spcPct val="50000"/>
              </a:spcBef>
            </a:pPr>
            <a:endParaRPr lang="es-ES" sz="1700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1700">
                <a:latin typeface="Tahoma" pitchFamily="34" charset="0"/>
              </a:rPr>
              <a:t> Práctico y fácil de preparar.</a:t>
            </a:r>
          </a:p>
          <a:p>
            <a:pPr>
              <a:spcBef>
                <a:spcPct val="50000"/>
              </a:spcBef>
            </a:pPr>
            <a:endParaRPr lang="es-ES" sz="1700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1700">
                <a:latin typeface="Tahoma" pitchFamily="34" charset="0"/>
              </a:rPr>
              <a:t> Cambio en el empaque del producto.</a:t>
            </a:r>
          </a:p>
          <a:p>
            <a:pPr>
              <a:spcBef>
                <a:spcPct val="50000"/>
              </a:spcBef>
            </a:pPr>
            <a:endParaRPr lang="es-ES" sz="1700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1700">
                <a:latin typeface="Tahoma" pitchFamily="34" charset="0"/>
              </a:rPr>
              <a:t> Variedad de sabores: tomate, albahaca, pollo y atún.</a:t>
            </a:r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3810000" y="762000"/>
            <a:ext cx="464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0183" name="Group 7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50184" name="Rectangle 8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0186" name="Group 10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50187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188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0189" name="Group 13"/>
          <p:cNvGrpSpPr>
            <a:grpSpLocks/>
          </p:cNvGrpSpPr>
          <p:nvPr/>
        </p:nvGrpSpPr>
        <p:grpSpPr bwMode="auto">
          <a:xfrm>
            <a:off x="838200" y="1828800"/>
            <a:ext cx="228600" cy="152400"/>
            <a:chOff x="528" y="1200"/>
            <a:chExt cx="192" cy="192"/>
          </a:xfrm>
        </p:grpSpPr>
        <p:sp>
          <p:nvSpPr>
            <p:cNvPr id="50190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191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0192" name="Group 16"/>
          <p:cNvGrpSpPr>
            <a:grpSpLocks/>
          </p:cNvGrpSpPr>
          <p:nvPr/>
        </p:nvGrpSpPr>
        <p:grpSpPr bwMode="auto">
          <a:xfrm>
            <a:off x="838200" y="2743200"/>
            <a:ext cx="228600" cy="152400"/>
            <a:chOff x="528" y="1200"/>
            <a:chExt cx="192" cy="192"/>
          </a:xfrm>
        </p:grpSpPr>
        <p:sp>
          <p:nvSpPr>
            <p:cNvPr id="50193" name="Rectangle 1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194" name="Rectangle 1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0195" name="Group 19"/>
          <p:cNvGrpSpPr>
            <a:grpSpLocks/>
          </p:cNvGrpSpPr>
          <p:nvPr/>
        </p:nvGrpSpPr>
        <p:grpSpPr bwMode="auto">
          <a:xfrm>
            <a:off x="838200" y="3505200"/>
            <a:ext cx="228600" cy="152400"/>
            <a:chOff x="528" y="1200"/>
            <a:chExt cx="192" cy="192"/>
          </a:xfrm>
        </p:grpSpPr>
        <p:sp>
          <p:nvSpPr>
            <p:cNvPr id="50196" name="Rectangle 2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197" name="Rectangle 2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0198" name="Group 22"/>
          <p:cNvGrpSpPr>
            <a:grpSpLocks/>
          </p:cNvGrpSpPr>
          <p:nvPr/>
        </p:nvGrpSpPr>
        <p:grpSpPr bwMode="auto">
          <a:xfrm>
            <a:off x="838200" y="4343400"/>
            <a:ext cx="228600" cy="152400"/>
            <a:chOff x="528" y="1200"/>
            <a:chExt cx="192" cy="192"/>
          </a:xfrm>
        </p:grpSpPr>
        <p:sp>
          <p:nvSpPr>
            <p:cNvPr id="50199" name="Rectangle 2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200" name="Rectangle 2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30480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RELANZAMIENTO</a:t>
            </a:r>
          </a:p>
        </p:txBody>
      </p:sp>
      <p:sp>
        <p:nvSpPr>
          <p:cNvPr id="51203" name="Line 3"/>
          <p:cNvSpPr>
            <a:spLocks noChangeShapeType="1"/>
          </p:cNvSpPr>
          <p:nvPr/>
        </p:nvSpPr>
        <p:spPr bwMode="auto">
          <a:xfrm>
            <a:off x="3810000" y="762000"/>
            <a:ext cx="464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1206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51207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08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1209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51210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11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1862138"/>
            <a:ext cx="9144000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0">
            <a:spAutoFit/>
          </a:bodyPr>
          <a:lstStyle/>
          <a:p>
            <a:pPr algn="ctr"/>
            <a:r>
              <a:rPr lang="es-ES" sz="2000" i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PRESENTACIÓN DEL EMPAQUE ACTÚAL </a:t>
            </a:r>
          </a:p>
          <a:p>
            <a:pPr eaLnBrk="0" hangingPunct="0"/>
            <a:endParaRPr lang="es-ES" sz="2000" i="1" u="sng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pitchFamily="34" charset="0"/>
            </a:endParaRP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0" y="2670175"/>
            <a:ext cx="9144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0">
            <a:spAutoFit/>
          </a:bodyPr>
          <a:lstStyle/>
          <a:p>
            <a:pPr algn="ctr" eaLnBrk="0" hangingPunct="0"/>
            <a:r>
              <a:rPr lang="es-ES" sz="2000" i="1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ES" sz="1200">
              <a:solidFill>
                <a:schemeClr val="bg1"/>
              </a:solidFill>
              <a:latin typeface="Bauhaus 93" pitchFamily="82" charset="0"/>
              <a:cs typeface="Times New Roman" pitchFamily="18" charset="0"/>
            </a:endParaRPr>
          </a:p>
          <a:p>
            <a:pPr algn="ctr" eaLnBrk="0" hangingPunct="0"/>
            <a:r>
              <a:rPr lang="es-ES" sz="2000" i="1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ES" sz="1200">
              <a:solidFill>
                <a:schemeClr val="bg1"/>
              </a:solidFill>
              <a:latin typeface="Bauhaus 93" pitchFamily="82" charset="0"/>
              <a:cs typeface="Times New Roman" pitchFamily="18" charset="0"/>
            </a:endParaRPr>
          </a:p>
          <a:p>
            <a:pPr algn="ctr" eaLnBrk="0" hangingPunct="0"/>
            <a:r>
              <a:rPr lang="es-ES" sz="2000" i="1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ES" sz="1200">
              <a:solidFill>
                <a:schemeClr val="bg1"/>
              </a:solidFill>
              <a:latin typeface="Bauhaus 93" pitchFamily="82" charset="0"/>
              <a:cs typeface="Times New Roman" pitchFamily="18" charset="0"/>
            </a:endParaRPr>
          </a:p>
          <a:p>
            <a:pPr eaLnBrk="0" hangingPunct="0"/>
            <a:endParaRPr lang="es-ES"/>
          </a:p>
        </p:txBody>
      </p:sp>
      <p:pic>
        <p:nvPicPr>
          <p:cNvPr id="51214" name="Picture 14" descr="foto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590800"/>
            <a:ext cx="5162550" cy="3133725"/>
          </a:xfrm>
          <a:prstGeom prst="rect">
            <a:avLst/>
          </a:prstGeom>
          <a:solidFill>
            <a:srgbClr val="333333"/>
          </a:solidFill>
          <a:ln w="38100">
            <a:solidFill>
              <a:srgbClr val="C0C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2" grpId="0" build="p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30480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RELANZAMIENTO</a:t>
            </a:r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>
            <a:off x="3810000" y="762000"/>
            <a:ext cx="464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2230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52231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32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2233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52234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35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0" y="2670175"/>
            <a:ext cx="9144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0">
            <a:spAutoFit/>
          </a:bodyPr>
          <a:lstStyle/>
          <a:p>
            <a:pPr algn="ctr" eaLnBrk="0" hangingPunct="0"/>
            <a:r>
              <a:rPr lang="es-ES" sz="2000" i="1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ES" sz="1200">
              <a:solidFill>
                <a:schemeClr val="bg1"/>
              </a:solidFill>
              <a:latin typeface="Bauhaus 93" pitchFamily="82" charset="0"/>
              <a:cs typeface="Times New Roman" pitchFamily="18" charset="0"/>
            </a:endParaRPr>
          </a:p>
          <a:p>
            <a:pPr algn="ctr" eaLnBrk="0" hangingPunct="0"/>
            <a:r>
              <a:rPr lang="es-ES" sz="2000" i="1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ES" sz="1200">
              <a:solidFill>
                <a:schemeClr val="bg1"/>
              </a:solidFill>
              <a:latin typeface="Bauhaus 93" pitchFamily="82" charset="0"/>
              <a:cs typeface="Times New Roman" pitchFamily="18" charset="0"/>
            </a:endParaRPr>
          </a:p>
          <a:p>
            <a:pPr algn="ctr" eaLnBrk="0" hangingPunct="0"/>
            <a:r>
              <a:rPr lang="es-ES" sz="2000" i="1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ES" sz="1200">
              <a:solidFill>
                <a:schemeClr val="bg1"/>
              </a:solidFill>
              <a:latin typeface="Bauhaus 93" pitchFamily="82" charset="0"/>
              <a:cs typeface="Times New Roman" pitchFamily="18" charset="0"/>
            </a:endParaRPr>
          </a:p>
          <a:p>
            <a:pPr eaLnBrk="0" hangingPunct="0"/>
            <a:endParaRPr lang="es-ES"/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194310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s-ES"/>
          </a:p>
        </p:txBody>
      </p:sp>
      <p:pic>
        <p:nvPicPr>
          <p:cNvPr id="52238" name="Picture 14" descr="foto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438400"/>
            <a:ext cx="5257800" cy="342900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2847975" y="1779588"/>
            <a:ext cx="365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s-ES" sz="2000" i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PROPUESTA DEL EMPAQUE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9" grpId="0" build="p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267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3600">
                <a:latin typeface="Bauhaus 93" pitchFamily="82" charset="0"/>
              </a:rPr>
              <a:t>ANÁLISIS ECONÒMICO Y FINANCIERO</a:t>
            </a:r>
            <a:endParaRPr lang="es-ES" sz="3600">
              <a:latin typeface="Bauhaus 93" pitchFamily="82" charset="0"/>
            </a:endParaRPr>
          </a:p>
        </p:txBody>
      </p:sp>
      <p:sp>
        <p:nvSpPr>
          <p:cNvPr id="53252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D07021_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2743200" y="1828800"/>
            <a:ext cx="3733800" cy="3344863"/>
          </a:xfrm>
          <a:prstGeom prst="rect">
            <a:avLst/>
          </a:prstGeom>
          <a:noFill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851025" y="4572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600200" y="609600"/>
            <a:ext cx="5334000" cy="473075"/>
          </a:xfrm>
          <a:prstGeom prst="rect">
            <a:avLst/>
          </a:prstGeom>
          <a:noFill/>
          <a:ln w="158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Bauhaus 93" pitchFamily="82" charset="0"/>
                <a:cs typeface="Times New Roman" pitchFamily="18" charset="0"/>
              </a:rPr>
              <a:t>Filosofía y Actividad de la Empresa</a:t>
            </a:r>
            <a:r>
              <a:rPr lang="es-ES">
                <a:latin typeface="Bauhaus 93" pitchFamily="82" charset="0"/>
              </a:rPr>
              <a:t> 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219200" y="1828800"/>
            <a:ext cx="7162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AR" sz="20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Misión</a:t>
            </a:r>
          </a:p>
          <a:p>
            <a:pPr algn="just">
              <a:spcBef>
                <a:spcPct val="50000"/>
              </a:spcBef>
            </a:pPr>
            <a:r>
              <a:rPr lang="es-ES" sz="2000" b="1">
                <a:latin typeface="Tahoma" pitchFamily="34" charset="0"/>
                <a:cs typeface="Arial" pitchFamily="34" charset="0"/>
              </a:rPr>
              <a:t>Producir y entregar fideos y tallarines de la mejor calidad a precios competitivos, con puntualidad a nuestros clientes.</a:t>
            </a:r>
            <a:endParaRPr lang="es-ES" sz="2000" b="1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endParaRPr lang="es-AR" sz="2000" b="1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295400" y="3657600"/>
            <a:ext cx="6324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AR" sz="200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t>Visión</a:t>
            </a:r>
          </a:p>
          <a:p>
            <a:pPr algn="just">
              <a:spcBef>
                <a:spcPct val="50000"/>
              </a:spcBef>
            </a:pPr>
            <a:r>
              <a:rPr lang="es-ES" sz="2000" b="1">
                <a:latin typeface="Tahoma" pitchFamily="34" charset="0"/>
                <a:cs typeface="Arial" pitchFamily="34" charset="0"/>
              </a:rPr>
              <a:t>Llegar a  ser competitivos en la industria alimenticia, para satisfacer las necesidades del mercado nacional con calidad, servicio al cliente y respeto al medio ambiente.</a:t>
            </a:r>
            <a:endParaRPr lang="es-ES" sz="2000" b="1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endParaRPr lang="es-AR" sz="2000" b="1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609600" y="762000"/>
            <a:ext cx="838200" cy="0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09600" y="6096000"/>
            <a:ext cx="7924800" cy="0"/>
          </a:xfrm>
          <a:prstGeom prst="line">
            <a:avLst/>
          </a:prstGeom>
          <a:noFill/>
          <a:ln w="3175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609600" y="762000"/>
            <a:ext cx="0" cy="53340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8202" name="Group 10"/>
          <p:cNvGrpSpPr>
            <a:grpSpLocks/>
          </p:cNvGrpSpPr>
          <p:nvPr/>
        </p:nvGrpSpPr>
        <p:grpSpPr bwMode="auto">
          <a:xfrm>
            <a:off x="838200" y="1905000"/>
            <a:ext cx="304800" cy="304800"/>
            <a:chOff x="528" y="1200"/>
            <a:chExt cx="192" cy="192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205" name="Group 13"/>
          <p:cNvGrpSpPr>
            <a:grpSpLocks/>
          </p:cNvGrpSpPr>
          <p:nvPr/>
        </p:nvGrpSpPr>
        <p:grpSpPr bwMode="auto">
          <a:xfrm>
            <a:off x="855663" y="3698875"/>
            <a:ext cx="304800" cy="304800"/>
            <a:chOff x="528" y="1200"/>
            <a:chExt cx="192" cy="192"/>
          </a:xfrm>
        </p:grpSpPr>
        <p:sp>
          <p:nvSpPr>
            <p:cNvPr id="8206" name="Rectangle 14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07" name="Rectangle 15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utoUpdateAnimBg="0"/>
      <p:bldP spid="8198" grpId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ANÁLISIS ECONÓMICO</a:t>
            </a:r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4278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54279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4280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4281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54282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4283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54284" name="Object 12"/>
          <p:cNvGraphicFramePr>
            <a:graphicFrameLocks noChangeAspect="1"/>
          </p:cNvGraphicFramePr>
          <p:nvPr/>
        </p:nvGraphicFramePr>
        <p:xfrm>
          <a:off x="773113" y="1600200"/>
          <a:ext cx="8089900" cy="4343400"/>
        </p:xfrm>
        <a:graphic>
          <a:graphicData uri="http://schemas.openxmlformats.org/presentationml/2006/ole">
            <p:oleObj spid="_x0000_s54284" name="Hoja de cálculo" r:id="rId3" imgW="7124938" imgH="2276713" progId="Excel.Shee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ANÁLISIS ECONÓMICO</a:t>
            </a:r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55303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304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55306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307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graphicFrame>
        <p:nvGraphicFramePr>
          <p:cNvPr id="55309" name="Object 13"/>
          <p:cNvGraphicFramePr>
            <a:graphicFrameLocks noChangeAspect="1"/>
          </p:cNvGraphicFramePr>
          <p:nvPr/>
        </p:nvGraphicFramePr>
        <p:xfrm>
          <a:off x="984250" y="1600200"/>
          <a:ext cx="7526338" cy="4419600"/>
        </p:xfrm>
        <a:graphic>
          <a:graphicData uri="http://schemas.openxmlformats.org/presentationml/2006/ole">
            <p:oleObj spid="_x0000_s55309" name="Hoja de cálculo" r:id="rId3" imgW="5343763" imgH="2276713" progId="Excel.Shee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ANÁLISIS ECONÓMICO</a:t>
            </a:r>
          </a:p>
        </p:txBody>
      </p:sp>
      <p:sp>
        <p:nvSpPr>
          <p:cNvPr id="56323" name="Line 3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6326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56327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6328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6329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56330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6331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graphicFrame>
        <p:nvGraphicFramePr>
          <p:cNvPr id="56333" name="Object 13"/>
          <p:cNvGraphicFramePr>
            <a:graphicFrameLocks noChangeAspect="1"/>
          </p:cNvGraphicFramePr>
          <p:nvPr/>
        </p:nvGraphicFramePr>
        <p:xfrm>
          <a:off x="1898650" y="1447800"/>
          <a:ext cx="5346700" cy="4418013"/>
        </p:xfrm>
        <a:graphic>
          <a:graphicData uri="http://schemas.openxmlformats.org/presentationml/2006/ole">
            <p:oleObj spid="_x0000_s56333" name="Hoja de cálculo" r:id="rId3" imgW="2552938" imgH="2114788" progId="Excel.Shee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ANÁLISIS ECONÓMICO</a:t>
            </a:r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7350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57351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7352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7353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57354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7355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7356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graphicFrame>
        <p:nvGraphicFramePr>
          <p:cNvPr id="57357" name="Object 13"/>
          <p:cNvGraphicFramePr>
            <a:graphicFrameLocks noChangeAspect="1"/>
          </p:cNvGraphicFramePr>
          <p:nvPr/>
        </p:nvGraphicFramePr>
        <p:xfrm>
          <a:off x="1406525" y="1524000"/>
          <a:ext cx="6681788" cy="4665663"/>
        </p:xfrm>
        <a:graphic>
          <a:graphicData uri="http://schemas.openxmlformats.org/presentationml/2006/ole">
            <p:oleObj spid="_x0000_s57357" name="Hoja de cálculo" r:id="rId3" imgW="3514963" imgH="2019538" progId="Excel.Shee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ANÁLISIS ECONÓMICO</a:t>
            </a:r>
          </a:p>
        </p:txBody>
      </p:sp>
      <p:sp>
        <p:nvSpPr>
          <p:cNvPr id="58371" name="Line 3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8374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58375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8376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8377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58378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8379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8380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graphicFrame>
        <p:nvGraphicFramePr>
          <p:cNvPr id="58381" name="Object 13"/>
          <p:cNvGraphicFramePr>
            <a:graphicFrameLocks noChangeAspect="1"/>
          </p:cNvGraphicFramePr>
          <p:nvPr/>
        </p:nvGraphicFramePr>
        <p:xfrm>
          <a:off x="1195388" y="1600200"/>
          <a:ext cx="7245350" cy="3886200"/>
        </p:xfrm>
        <a:graphic>
          <a:graphicData uri="http://schemas.openxmlformats.org/presentationml/2006/ole">
            <p:oleObj spid="_x0000_s58381" name="Hoja de cálculo" r:id="rId3" imgW="4067413" imgH="1695688" progId="Excel.Shee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ANÁLISIS ECONÓMICO</a:t>
            </a:r>
          </a:p>
        </p:txBody>
      </p:sp>
      <p:sp>
        <p:nvSpPr>
          <p:cNvPr id="59395" name="Line 3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9397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9398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59399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9400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9401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59402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9403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graphicFrame>
        <p:nvGraphicFramePr>
          <p:cNvPr id="59405" name="Object 13"/>
          <p:cNvGraphicFramePr>
            <a:graphicFrameLocks noChangeAspect="1"/>
          </p:cNvGraphicFramePr>
          <p:nvPr/>
        </p:nvGraphicFramePr>
        <p:xfrm>
          <a:off x="844550" y="1524000"/>
          <a:ext cx="7947025" cy="4572000"/>
        </p:xfrm>
        <a:graphic>
          <a:graphicData uri="http://schemas.openxmlformats.org/presentationml/2006/ole">
            <p:oleObj spid="_x0000_s59405" name="Hoja de cálculo" r:id="rId3" imgW="7753588" imgH="2962513" progId="Excel.Shee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ANÁLISIS ECONÓMICO</a:t>
            </a:r>
          </a:p>
        </p:txBody>
      </p:sp>
      <p:sp>
        <p:nvSpPr>
          <p:cNvPr id="60419" name="Line 3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0420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0422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60423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424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0425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60426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427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0428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graphicFrame>
        <p:nvGraphicFramePr>
          <p:cNvPr id="60429" name="Object 13"/>
          <p:cNvGraphicFramePr>
            <a:graphicFrameLocks noChangeAspect="1"/>
          </p:cNvGraphicFramePr>
          <p:nvPr/>
        </p:nvGraphicFramePr>
        <p:xfrm>
          <a:off x="1784350" y="1752600"/>
          <a:ext cx="2998788" cy="4343400"/>
        </p:xfrm>
        <a:graphic>
          <a:graphicData uri="http://schemas.openxmlformats.org/presentationml/2006/ole">
            <p:oleObj spid="_x0000_s60429" name="Hoja de cálculo" r:id="rId3" imgW="1571863" imgH="2276713" progId="Excel.Shee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ANÁLISIS ECONÓMICO</a:t>
            </a:r>
          </a:p>
        </p:txBody>
      </p:sp>
      <p:sp>
        <p:nvSpPr>
          <p:cNvPr id="61443" name="Line 3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1446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61447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1448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1449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61450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1451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1452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graphicFrame>
        <p:nvGraphicFramePr>
          <p:cNvPr id="61453" name="Object 13"/>
          <p:cNvGraphicFramePr>
            <a:graphicFrameLocks noChangeAspect="1"/>
          </p:cNvGraphicFramePr>
          <p:nvPr/>
        </p:nvGraphicFramePr>
        <p:xfrm>
          <a:off x="914400" y="1524000"/>
          <a:ext cx="8018463" cy="4038600"/>
        </p:xfrm>
        <a:graphic>
          <a:graphicData uri="http://schemas.openxmlformats.org/presentationml/2006/ole">
            <p:oleObj spid="_x0000_s61453" name="Hoja de cálculo" r:id="rId3" imgW="4848463" imgH="1781413" progId="Excel.Shee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ANÁLISIS ECONÓMICO</a:t>
            </a:r>
          </a:p>
        </p:txBody>
      </p:sp>
      <p:sp>
        <p:nvSpPr>
          <p:cNvPr id="62467" name="Line 3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2470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62471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2472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2473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62474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2475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2476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graphicFrame>
        <p:nvGraphicFramePr>
          <p:cNvPr id="62477" name="Object 13"/>
          <p:cNvGraphicFramePr>
            <a:graphicFrameLocks noChangeAspect="1"/>
          </p:cNvGraphicFramePr>
          <p:nvPr/>
        </p:nvGraphicFramePr>
        <p:xfrm>
          <a:off x="1055688" y="1447800"/>
          <a:ext cx="7454900" cy="4808538"/>
        </p:xfrm>
        <a:graphic>
          <a:graphicData uri="http://schemas.openxmlformats.org/presentationml/2006/ole">
            <p:oleObj spid="_x0000_s62477" name="Hoja de cálculo" r:id="rId3" imgW="7039213" imgH="5667613" progId="Excel.Shee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2743200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ANÁLISIS ECONÓMICO</a:t>
            </a:r>
          </a:p>
        </p:txBody>
      </p:sp>
      <p:sp>
        <p:nvSpPr>
          <p:cNvPr id="63491" name="Line 3"/>
          <p:cNvSpPr>
            <a:spLocks noChangeShapeType="1"/>
          </p:cNvSpPr>
          <p:nvPr/>
        </p:nvSpPr>
        <p:spPr bwMode="auto">
          <a:xfrm>
            <a:off x="3429000" y="7620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3494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63495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3496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3497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63498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3499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3500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graphicFrame>
        <p:nvGraphicFramePr>
          <p:cNvPr id="63501" name="Object 13"/>
          <p:cNvGraphicFramePr>
            <a:graphicFrameLocks noChangeAspect="1"/>
          </p:cNvGraphicFramePr>
          <p:nvPr/>
        </p:nvGraphicFramePr>
        <p:xfrm>
          <a:off x="1055688" y="1447800"/>
          <a:ext cx="7454900" cy="4808538"/>
        </p:xfrm>
        <a:graphic>
          <a:graphicData uri="http://schemas.openxmlformats.org/presentationml/2006/ole">
            <p:oleObj spid="_x0000_s63501" name="Hoja de cálculo" r:id="rId3" imgW="7039213" imgH="5667613" progId="Excel.Sheet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BD07021_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2743200" y="1828800"/>
            <a:ext cx="3733800" cy="3344863"/>
          </a:xfrm>
          <a:prstGeom prst="rect">
            <a:avLst/>
          </a:prstGeom>
          <a:noFill/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600200" y="609600"/>
            <a:ext cx="5334000" cy="473075"/>
          </a:xfrm>
          <a:prstGeom prst="rect">
            <a:avLst/>
          </a:prstGeom>
          <a:noFill/>
          <a:ln w="158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Bauhaus 93" pitchFamily="82" charset="0"/>
                <a:cs typeface="Times New Roman" pitchFamily="18" charset="0"/>
              </a:rPr>
              <a:t>Planta y Producto</a:t>
            </a:r>
            <a:endParaRPr lang="es-ES">
              <a:latin typeface="Bauhaus 93" pitchFamily="82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295400" y="1447800"/>
            <a:ext cx="71628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FF00"/>
              </a:buClr>
              <a:buSzPct val="85000"/>
              <a:buFont typeface="Wingdings" pitchFamily="2" charset="2"/>
              <a:buNone/>
            </a:pPr>
            <a:r>
              <a:rPr lang="es-MX" sz="2000">
                <a:solidFill>
                  <a:srgbClr val="003300"/>
                </a:solidFill>
                <a:latin typeface="Tahoma" pitchFamily="34" charset="0"/>
              </a:rPr>
              <a:t>Planta:</a:t>
            </a:r>
          </a:p>
          <a:p>
            <a:pPr algn="just">
              <a:spcBef>
                <a:spcPct val="20000"/>
              </a:spcBef>
              <a:buSzPct val="85000"/>
            </a:pPr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Su planta se encuentra ubicada en el Km. 15 ½  vía Daule, calle Rosalín y Cobre de la vía Guayaquil</a:t>
            </a:r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</a:p>
          <a:p>
            <a:pPr algn="just">
              <a:spcBef>
                <a:spcPct val="20000"/>
              </a:spcBef>
              <a:buSzPct val="85000"/>
              <a:buFontTx/>
              <a:buChar char="-"/>
            </a:pPr>
            <a:endParaRPr lang="es-MX" sz="20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just">
              <a:spcBef>
                <a:spcPct val="20000"/>
              </a:spcBef>
              <a:buSzPct val="85000"/>
            </a:pPr>
            <a:r>
              <a:rPr lang="es-MX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</a:t>
            </a:r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pitchFamily="34" charset="0"/>
              </a:rPr>
              <a:t>us oficinas administrativas están ubicadas en Nicolás Segovia #2839 y 4 de Noviembre. </a:t>
            </a:r>
            <a:endParaRPr lang="es-ES" sz="20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endParaRPr lang="es-AR" sz="2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pitchFamily="34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295400" y="3657600"/>
            <a:ext cx="70866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r>
              <a:rPr lang="es-MX" sz="2000">
                <a:solidFill>
                  <a:srgbClr val="003300"/>
                </a:solidFill>
                <a:latin typeface="Tahoma" pitchFamily="34" charset="0"/>
              </a:rPr>
              <a:t>Producto:</a:t>
            </a:r>
            <a:r>
              <a:rPr lang="es-MX" sz="20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</a:p>
          <a:p>
            <a:pPr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r>
              <a:rPr lang="es-MX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14 presentaciones: cabello, fino, entrefino, lazo, lazo 900, macarron, pluma, conchita, tornillo, codo surtido y tallarines(amarillo, blanco e integral.</a:t>
            </a:r>
          </a:p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</a:pPr>
            <a:endParaRPr lang="es-MX" sz="20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just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s-MX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3 presentaciones de tamaño: paca, fundas y sacos.</a:t>
            </a:r>
            <a:r>
              <a:rPr lang="es-MX" sz="20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endParaRPr lang="es-MX" sz="20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just">
              <a:spcBef>
                <a:spcPct val="50000"/>
              </a:spcBef>
            </a:pPr>
            <a:endParaRPr lang="es-AR" sz="2000" b="1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762000" y="838200"/>
            <a:ext cx="838200" cy="0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762000" y="838200"/>
            <a:ext cx="0" cy="53340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762000" y="6172200"/>
            <a:ext cx="7924800" cy="0"/>
          </a:xfrm>
          <a:prstGeom prst="line">
            <a:avLst/>
          </a:prstGeom>
          <a:noFill/>
          <a:ln w="3175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9225" name="Group 9"/>
          <p:cNvGrpSpPr>
            <a:grpSpLocks/>
          </p:cNvGrpSpPr>
          <p:nvPr/>
        </p:nvGrpSpPr>
        <p:grpSpPr bwMode="auto">
          <a:xfrm>
            <a:off x="990600" y="1524000"/>
            <a:ext cx="304800" cy="304800"/>
            <a:chOff x="528" y="1200"/>
            <a:chExt cx="192" cy="192"/>
          </a:xfrm>
        </p:grpSpPr>
        <p:sp>
          <p:nvSpPr>
            <p:cNvPr id="9226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7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9228" name="Group 12"/>
          <p:cNvGrpSpPr>
            <a:grpSpLocks/>
          </p:cNvGrpSpPr>
          <p:nvPr/>
        </p:nvGrpSpPr>
        <p:grpSpPr bwMode="auto">
          <a:xfrm>
            <a:off x="914400" y="3657600"/>
            <a:ext cx="304800" cy="304800"/>
            <a:chOff x="528" y="1200"/>
            <a:chExt cx="192" cy="192"/>
          </a:xfrm>
        </p:grpSpPr>
        <p:sp>
          <p:nvSpPr>
            <p:cNvPr id="9229" name="Rectangle 13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30" name="Rectangle 14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  <p:bldP spid="9221" grpId="0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244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3600">
                <a:latin typeface="Bauhaus 93" pitchFamily="82" charset="0"/>
              </a:rPr>
              <a:t>CONCLUSIONES Y</a:t>
            </a:r>
            <a:endParaRPr lang="es-ES" sz="3600">
              <a:latin typeface="Bauhaus 93" pitchFamily="82" charset="0"/>
            </a:endParaRPr>
          </a:p>
          <a:p>
            <a:pPr algn="ctr">
              <a:spcBef>
                <a:spcPct val="50000"/>
              </a:spcBef>
            </a:pPr>
            <a:r>
              <a:rPr lang="es-EC" sz="3600">
                <a:latin typeface="Bauhaus 93" pitchFamily="82" charset="0"/>
              </a:rPr>
              <a:t>RECOMENDACIONES</a:t>
            </a:r>
            <a:endParaRPr lang="es-ES" sz="3600">
              <a:latin typeface="Bauhaus 93" pitchFamily="82" charset="0"/>
            </a:endParaRPr>
          </a:p>
        </p:txBody>
      </p:sp>
      <p:sp>
        <p:nvSpPr>
          <p:cNvPr id="64516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4517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3113088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CONCLUSIONES Y RECOMENDACIONES</a:t>
            </a:r>
          </a:p>
        </p:txBody>
      </p:sp>
      <p:sp>
        <p:nvSpPr>
          <p:cNvPr id="65539" name="Line 3"/>
          <p:cNvSpPr>
            <a:spLocks noChangeShapeType="1"/>
          </p:cNvSpPr>
          <p:nvPr/>
        </p:nvSpPr>
        <p:spPr bwMode="auto">
          <a:xfrm>
            <a:off x="3868738" y="762000"/>
            <a:ext cx="45894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5540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5542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65543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544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5545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65546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547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5548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sp>
        <p:nvSpPr>
          <p:cNvPr id="65549" name="Rectangle 13"/>
          <p:cNvSpPr>
            <a:spLocks noChangeArrowheads="1"/>
          </p:cNvSpPr>
          <p:nvPr/>
        </p:nvSpPr>
        <p:spPr bwMode="auto">
          <a:xfrm>
            <a:off x="984250" y="1600200"/>
            <a:ext cx="724535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28600" indent="-457200" algn="just">
              <a:tabLst>
                <a:tab pos="685800" algn="l"/>
              </a:tabLst>
            </a:pPr>
            <a:r>
              <a:rPr lang="es-EC" sz="1200">
                <a:latin typeface="Arial" pitchFamily="34" charset="0"/>
                <a:cs typeface="Arial" pitchFamily="34" charset="0"/>
              </a:rPr>
              <a:t> </a:t>
            </a:r>
            <a:endParaRPr lang="es-EC" sz="1200">
              <a:latin typeface="Bauhaus 93" pitchFamily="82" charset="0"/>
              <a:ea typeface="Arial Unicode MS" pitchFamily="34" charset="-128"/>
              <a:cs typeface="Arial Unicode MS" pitchFamily="34" charset="-128"/>
            </a:endParaRPr>
          </a:p>
          <a:p>
            <a:pPr marL="228600" indent="-457200" eaLnBrk="0" hangingPunct="0">
              <a:tabLst>
                <a:tab pos="685800" algn="l"/>
              </a:tabLst>
            </a:pPr>
            <a:r>
              <a:rPr lang="es-ES">
                <a:latin typeface="Arial" pitchFamily="34" charset="0"/>
                <a:cs typeface="Arial" pitchFamily="34" charset="0"/>
              </a:rPr>
              <a:t>      1. </a:t>
            </a:r>
            <a:r>
              <a:rPr lang="es-ES">
                <a:latin typeface="Tahoma" pitchFamily="34" charset="0"/>
                <a:cs typeface="Arial" pitchFamily="34" charset="0"/>
              </a:rPr>
              <a:t>Fideos Napolitano cuenta con una atractiva oportunidad en el mercado dentro del segmento de clase media – baja y baja que prefieren realizar sus compras en mercados, tiendas y comisariatos.  </a:t>
            </a:r>
          </a:p>
          <a:p>
            <a:pPr marL="228600" indent="-457200" eaLnBrk="0" hangingPunct="0">
              <a:tabLst>
                <a:tab pos="685800" algn="l"/>
              </a:tabLst>
            </a:pPr>
            <a:r>
              <a:rPr lang="es-ES">
                <a:latin typeface="Tahoma" pitchFamily="34" charset="0"/>
                <a:cs typeface="Arial" pitchFamily="34" charset="0"/>
              </a:rPr>
              <a:t>     Este proyecto permitirá a Fideos Napolitano captar este grupo objetivo mediante el relanzamiento de su imagen y diferenciación por parte de su competencia. Lo que incrementará las ventas y creará un posicionamiento, en la mente del consumidor.</a:t>
            </a:r>
            <a:endParaRPr lang="es-ES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228600" indent="-457200" eaLnBrk="0" hangingPunct="0">
              <a:tabLst>
                <a:tab pos="685800" algn="l"/>
              </a:tabLst>
            </a:pPr>
            <a:endParaRPr lang="es-ES">
              <a:latin typeface="Tahoma" pitchFamily="34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3113088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CONCLUSIONES Y RECOMENDACIONES</a:t>
            </a:r>
          </a:p>
        </p:txBody>
      </p:sp>
      <p:sp>
        <p:nvSpPr>
          <p:cNvPr id="66563" name="Line 3"/>
          <p:cNvSpPr>
            <a:spLocks noChangeShapeType="1"/>
          </p:cNvSpPr>
          <p:nvPr/>
        </p:nvSpPr>
        <p:spPr bwMode="auto">
          <a:xfrm>
            <a:off x="3868738" y="762000"/>
            <a:ext cx="45894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6564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6565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6566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66567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6568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6569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66570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6571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sp>
        <p:nvSpPr>
          <p:cNvPr id="66573" name="Rectangle 13"/>
          <p:cNvSpPr>
            <a:spLocks noChangeArrowheads="1"/>
          </p:cNvSpPr>
          <p:nvPr/>
        </p:nvSpPr>
        <p:spPr bwMode="auto">
          <a:xfrm>
            <a:off x="984250" y="1600200"/>
            <a:ext cx="724535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28600" indent="-457200" algn="just">
              <a:tabLst>
                <a:tab pos="685800" algn="l"/>
              </a:tabLst>
            </a:pPr>
            <a:r>
              <a:rPr lang="es-EC" sz="1200">
                <a:latin typeface="Arial" pitchFamily="34" charset="0"/>
                <a:cs typeface="Arial" pitchFamily="34" charset="0"/>
              </a:rPr>
              <a:t> </a:t>
            </a:r>
            <a:endParaRPr lang="es-EC" sz="1200">
              <a:latin typeface="Bauhaus 93" pitchFamily="82" charset="0"/>
              <a:ea typeface="Arial Unicode MS" pitchFamily="34" charset="-128"/>
              <a:cs typeface="Arial Unicode MS" pitchFamily="34" charset="-128"/>
            </a:endParaRPr>
          </a:p>
          <a:p>
            <a:pPr marL="228600" indent="-457200" eaLnBrk="0" hangingPunct="0">
              <a:tabLst>
                <a:tab pos="685800" algn="l"/>
              </a:tabLst>
            </a:pPr>
            <a:r>
              <a:rPr lang="es-ES">
                <a:latin typeface="Tahoma" pitchFamily="34" charset="0"/>
                <a:cs typeface="Arial" pitchFamily="34" charset="0"/>
              </a:rPr>
              <a:t>  </a:t>
            </a:r>
            <a:r>
              <a:rPr lang="es-EC">
                <a:latin typeface="Arial" pitchFamily="34" charset="0"/>
                <a:cs typeface="Arial" pitchFamily="34" charset="0"/>
              </a:rPr>
              <a:t>2.</a:t>
            </a:r>
            <a:r>
              <a:rPr lang="es-EC">
                <a:latin typeface="Tahoma"/>
                <a:cs typeface="Times New Roman" pitchFamily="18" charset="0"/>
              </a:rPr>
              <a:t>  </a:t>
            </a:r>
            <a:r>
              <a:rPr lang="es-EC">
                <a:cs typeface="Times New Roman" pitchFamily="18" charset="0"/>
              </a:rPr>
              <a:t> </a:t>
            </a:r>
            <a:r>
              <a:rPr lang="es-EC">
                <a:latin typeface="Arial" pitchFamily="34" charset="0"/>
                <a:cs typeface="Arial" pitchFamily="34" charset="0"/>
              </a:rPr>
              <a:t>Actualmente los consumidores prefieren en lo posible productos que sean nutritivos, con calidad y de bajos costos. </a:t>
            </a:r>
          </a:p>
          <a:p>
            <a:pPr marL="228600" indent="-457200" eaLnBrk="0" hangingPunct="0">
              <a:tabLst>
                <a:tab pos="685800" algn="l"/>
              </a:tabLst>
            </a:pPr>
            <a:endParaRPr lang="es-EC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228600" indent="-457200" algn="just" eaLnBrk="0" hangingPunct="0">
              <a:tabLst>
                <a:tab pos="685800" algn="l"/>
              </a:tabLst>
            </a:pPr>
            <a:r>
              <a:rPr lang="es-EC">
                <a:latin typeface="Tahoma"/>
                <a:cs typeface="Arial" pitchFamily="34" charset="0"/>
              </a:rPr>
              <a:t> </a:t>
            </a:r>
            <a:endParaRPr lang="es-EC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228600" indent="-457200" algn="just" eaLnBrk="0" hangingPunct="0">
              <a:tabLst>
                <a:tab pos="685800" algn="l"/>
              </a:tabLst>
            </a:pPr>
            <a:r>
              <a:rPr lang="es-EC">
                <a:latin typeface="Arial" pitchFamily="34" charset="0"/>
                <a:cs typeface="Arial" pitchFamily="34" charset="0"/>
              </a:rPr>
              <a:t> </a:t>
            </a:r>
            <a:r>
              <a:rPr lang="es-EC">
                <a:latin typeface="Tahoma"/>
                <a:cs typeface="Arial" pitchFamily="34" charset="0"/>
              </a:rPr>
              <a:t> </a:t>
            </a:r>
            <a:r>
              <a:rPr lang="es-EC">
                <a:cs typeface="Times New Roman" pitchFamily="18" charset="0"/>
              </a:rPr>
              <a:t>3. </a:t>
            </a:r>
            <a:r>
              <a:rPr lang="es-EC">
                <a:latin typeface="Arial" pitchFamily="34" charset="0"/>
                <a:cs typeface="Arial" pitchFamily="34" charset="0"/>
              </a:rPr>
              <a:t>Es necesario que la empresa logre ampliar sus niveles de producci</a:t>
            </a:r>
            <a:r>
              <a:rPr lang="es-EC">
                <a:latin typeface="Tahoma"/>
                <a:cs typeface="Arial" pitchFamily="34" charset="0"/>
              </a:rPr>
              <a:t>ó</a:t>
            </a:r>
            <a:r>
              <a:rPr lang="es-EC">
                <a:latin typeface="Arial" pitchFamily="34" charset="0"/>
                <a:cs typeface="Arial" pitchFamily="34" charset="0"/>
              </a:rPr>
              <a:t>n, maximizando el trabajo realizado por sus trabajadores.</a:t>
            </a:r>
            <a:endParaRPr lang="es-EC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228600" indent="-457200" algn="just" eaLnBrk="0" hangingPunct="0">
              <a:tabLst>
                <a:tab pos="685800" algn="l"/>
              </a:tabLst>
            </a:pPr>
            <a:endParaRPr lang="es-ES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228600" indent="-457200" eaLnBrk="0" hangingPunct="0">
              <a:tabLst>
                <a:tab pos="685800" algn="l"/>
              </a:tabLst>
            </a:pPr>
            <a:endParaRPr lang="es-ES">
              <a:latin typeface="Tahoma" pitchFamily="34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3113088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CONCLUSIONES Y RECOMENDACIONES</a:t>
            </a:r>
          </a:p>
        </p:txBody>
      </p:sp>
      <p:sp>
        <p:nvSpPr>
          <p:cNvPr id="67587" name="Line 3"/>
          <p:cNvSpPr>
            <a:spLocks noChangeShapeType="1"/>
          </p:cNvSpPr>
          <p:nvPr/>
        </p:nvSpPr>
        <p:spPr bwMode="auto">
          <a:xfrm>
            <a:off x="3868738" y="762000"/>
            <a:ext cx="45894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588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7590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67591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7592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7593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67594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7595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7596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984250" y="1600200"/>
            <a:ext cx="72453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28600" indent="-457200" algn="just">
              <a:buFontTx/>
              <a:buChar char="•"/>
              <a:tabLst>
                <a:tab pos="685800" algn="l"/>
              </a:tabLst>
            </a:pPr>
            <a:r>
              <a:rPr lang="es-EC" sz="1200">
                <a:latin typeface="Arial" pitchFamily="34" charset="0"/>
                <a:cs typeface="Arial" pitchFamily="34" charset="0"/>
              </a:rPr>
              <a:t> </a:t>
            </a:r>
            <a:r>
              <a:rPr lang="es-EC">
                <a:cs typeface="Times New Roman" pitchFamily="18" charset="0"/>
              </a:rPr>
              <a:t>4.   </a:t>
            </a:r>
            <a:r>
              <a:rPr lang="es-EC">
                <a:latin typeface="Arial" pitchFamily="34" charset="0"/>
                <a:cs typeface="Arial" pitchFamily="34" charset="0"/>
              </a:rPr>
              <a:t>Tratar en lo posible de disminuir los costos incurridos por la compra de materia prima, buscando los mejores proveedores consiguiendo descuentos por volumen adquirido, as</a:t>
            </a:r>
            <a:r>
              <a:rPr lang="es-EC">
                <a:latin typeface="Tahoma"/>
                <a:cs typeface="Arial" pitchFamily="34" charset="0"/>
              </a:rPr>
              <a:t>í</a:t>
            </a:r>
            <a:r>
              <a:rPr lang="es-EC">
                <a:latin typeface="Arial" pitchFamily="34" charset="0"/>
                <a:cs typeface="Arial" pitchFamily="34" charset="0"/>
              </a:rPr>
              <a:t> como tambi</a:t>
            </a:r>
            <a:r>
              <a:rPr lang="es-EC">
                <a:latin typeface="Tahoma"/>
                <a:cs typeface="Arial" pitchFamily="34" charset="0"/>
              </a:rPr>
              <a:t>é</a:t>
            </a:r>
            <a:r>
              <a:rPr lang="es-EC">
                <a:latin typeface="Arial" pitchFamily="34" charset="0"/>
                <a:cs typeface="Arial" pitchFamily="34" charset="0"/>
              </a:rPr>
              <a:t>n aprovechar de las temporadas en el que el precio de la harina baja, generalmente en el mes de enero.</a:t>
            </a:r>
            <a:endParaRPr lang="es-EC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228600" indent="-457200" algn="just" eaLnBrk="0" hangingPunct="0">
              <a:buFontTx/>
              <a:buChar char="•"/>
              <a:tabLst>
                <a:tab pos="685800" algn="l"/>
              </a:tabLst>
            </a:pPr>
            <a:endParaRPr lang="es-ES">
              <a:latin typeface="Tahoma" pitchFamily="34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3113088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solidFill>
                  <a:schemeClr val="bg1"/>
                </a:solidFill>
                <a:latin typeface="Bauhaus 93" pitchFamily="82" charset="0"/>
              </a:rPr>
              <a:t>CONCLUSIONES Y RECOMENDACIONES</a:t>
            </a:r>
          </a:p>
        </p:txBody>
      </p:sp>
      <p:sp>
        <p:nvSpPr>
          <p:cNvPr id="68611" name="Line 3"/>
          <p:cNvSpPr>
            <a:spLocks noChangeShapeType="1"/>
          </p:cNvSpPr>
          <p:nvPr/>
        </p:nvSpPr>
        <p:spPr bwMode="auto">
          <a:xfrm>
            <a:off x="3868738" y="762000"/>
            <a:ext cx="45894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609600" y="6400800"/>
            <a:ext cx="815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>
            <a:off x="609600" y="685800"/>
            <a:ext cx="0" cy="5715000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68614" name="Group 6"/>
          <p:cNvGrpSpPr>
            <a:grpSpLocks/>
          </p:cNvGrpSpPr>
          <p:nvPr/>
        </p:nvGrpSpPr>
        <p:grpSpPr bwMode="auto">
          <a:xfrm>
            <a:off x="8610600" y="6248400"/>
            <a:ext cx="304800" cy="304800"/>
            <a:chOff x="528" y="1200"/>
            <a:chExt cx="192" cy="192"/>
          </a:xfrm>
        </p:grpSpPr>
        <p:sp>
          <p:nvSpPr>
            <p:cNvPr id="68615" name="Rectangle 7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616" name="Rectangle 8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8617" name="Group 9"/>
          <p:cNvGrpSpPr>
            <a:grpSpLocks/>
          </p:cNvGrpSpPr>
          <p:nvPr/>
        </p:nvGrpSpPr>
        <p:grpSpPr bwMode="auto">
          <a:xfrm>
            <a:off x="8534400" y="609600"/>
            <a:ext cx="304800" cy="304800"/>
            <a:chOff x="528" y="1200"/>
            <a:chExt cx="192" cy="192"/>
          </a:xfrm>
        </p:grpSpPr>
        <p:sp>
          <p:nvSpPr>
            <p:cNvPr id="68618" name="Rectangle 10"/>
            <p:cNvSpPr>
              <a:spLocks noChangeArrowheads="1"/>
            </p:cNvSpPr>
            <p:nvPr/>
          </p:nvSpPr>
          <p:spPr bwMode="auto">
            <a:xfrm>
              <a:off x="576" y="1248"/>
              <a:ext cx="96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619" name="Rectangle 11"/>
            <p:cNvSpPr>
              <a:spLocks noChangeArrowheads="1"/>
            </p:cNvSpPr>
            <p:nvPr/>
          </p:nvSpPr>
          <p:spPr bwMode="auto">
            <a:xfrm>
              <a:off x="528" y="1200"/>
              <a:ext cx="192" cy="192"/>
            </a:xfrm>
            <a:prstGeom prst="rect">
              <a:avLst/>
            </a:prstGeom>
            <a:noFill/>
            <a:ln w="952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8620" name="Rectangle 12"/>
          <p:cNvSpPr>
            <a:spLocks noChangeArrowheads="1"/>
          </p:cNvSpPr>
          <p:nvPr/>
        </p:nvSpPr>
        <p:spPr bwMode="auto">
          <a:xfrm>
            <a:off x="4487863" y="3048000"/>
            <a:ext cx="16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sp>
        <p:nvSpPr>
          <p:cNvPr id="68621" name="Rectangle 13"/>
          <p:cNvSpPr>
            <a:spLocks noChangeArrowheads="1"/>
          </p:cNvSpPr>
          <p:nvPr/>
        </p:nvSpPr>
        <p:spPr bwMode="auto">
          <a:xfrm>
            <a:off x="984250" y="1600200"/>
            <a:ext cx="724535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28600" indent="-457200" algn="just">
              <a:tabLst>
                <a:tab pos="685800" algn="l"/>
              </a:tabLst>
            </a:pPr>
            <a:r>
              <a:rPr lang="es-EC" sz="1200">
                <a:latin typeface="Arial" pitchFamily="34" charset="0"/>
                <a:cs typeface="Arial" pitchFamily="34" charset="0"/>
              </a:rPr>
              <a:t> </a:t>
            </a:r>
            <a:endParaRPr lang="es-EC" sz="1200">
              <a:latin typeface="Bauhaus 93" pitchFamily="82" charset="0"/>
              <a:ea typeface="Arial Unicode MS" pitchFamily="34" charset="-128"/>
              <a:cs typeface="Arial Unicode MS" pitchFamily="34" charset="-128"/>
            </a:endParaRPr>
          </a:p>
          <a:p>
            <a:pPr marL="228600" indent="-457200" eaLnBrk="0" hangingPunct="0">
              <a:tabLst>
                <a:tab pos="685800" algn="l"/>
              </a:tabLst>
            </a:pPr>
            <a:r>
              <a:rPr lang="es-ES">
                <a:latin typeface="Tahoma" pitchFamily="34" charset="0"/>
                <a:cs typeface="Arial" pitchFamily="34" charset="0"/>
              </a:rPr>
              <a:t>  </a:t>
            </a:r>
            <a:r>
              <a:rPr lang="es-EC">
                <a:latin typeface="Tahoma"/>
                <a:cs typeface="Arial" pitchFamily="34" charset="0"/>
              </a:rPr>
              <a:t> </a:t>
            </a:r>
            <a:r>
              <a:rPr lang="es-EC">
                <a:latin typeface="Arial" pitchFamily="34" charset="0"/>
                <a:cs typeface="Arial" pitchFamily="34" charset="0"/>
              </a:rPr>
              <a:t>   5.</a:t>
            </a:r>
            <a:r>
              <a:rPr lang="es-EC">
                <a:latin typeface="Tahoma"/>
                <a:cs typeface="Times New Roman" pitchFamily="18" charset="0"/>
              </a:rPr>
              <a:t>  </a:t>
            </a:r>
            <a:r>
              <a:rPr lang="es-EC">
                <a:cs typeface="Times New Roman" pitchFamily="18" charset="0"/>
              </a:rPr>
              <a:t> </a:t>
            </a:r>
            <a:r>
              <a:rPr lang="es-EC">
                <a:latin typeface="Arial" pitchFamily="34" charset="0"/>
                <a:cs typeface="Arial" pitchFamily="34" charset="0"/>
              </a:rPr>
              <a:t>Destinar una mayor parte del presupuesto de la compa</a:t>
            </a:r>
            <a:r>
              <a:rPr lang="es-EC">
                <a:latin typeface="Tahoma"/>
                <a:cs typeface="Arial" pitchFamily="34" charset="0"/>
              </a:rPr>
              <a:t>ñí</a:t>
            </a:r>
            <a:r>
              <a:rPr lang="es-EC">
                <a:latin typeface="Arial" pitchFamily="34" charset="0"/>
                <a:cs typeface="Arial" pitchFamily="34" charset="0"/>
              </a:rPr>
              <a:t>a para invertir en publicidad y mercadeo, ya que se considera fundamental el hecho de dar a conocer el producto en el mercado para as</a:t>
            </a:r>
            <a:r>
              <a:rPr lang="es-EC">
                <a:latin typeface="Tahoma"/>
                <a:cs typeface="Arial" pitchFamily="34" charset="0"/>
              </a:rPr>
              <a:t>í</a:t>
            </a:r>
            <a:r>
              <a:rPr lang="es-EC">
                <a:latin typeface="Arial" pitchFamily="34" charset="0"/>
                <a:cs typeface="Arial" pitchFamily="34" charset="0"/>
              </a:rPr>
              <a:t> lograr incrementar las ventas.</a:t>
            </a:r>
            <a:endParaRPr lang="es-EC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228600" indent="-457200" eaLnBrk="0" hangingPunct="0">
              <a:tabLst>
                <a:tab pos="685800" algn="l"/>
              </a:tabLst>
            </a:pPr>
            <a:endParaRPr lang="es-EC">
              <a:latin typeface="Arial" pitchFamily="34" charset="0"/>
              <a:cs typeface="Arial" pitchFamily="34" charset="0"/>
            </a:endParaRPr>
          </a:p>
          <a:p>
            <a:pPr marL="228600" indent="-457200" eaLnBrk="0" hangingPunct="0">
              <a:tabLst>
                <a:tab pos="685800" algn="l"/>
              </a:tabLst>
            </a:pPr>
            <a:r>
              <a:rPr lang="es-EC">
                <a:latin typeface="Arial" pitchFamily="34" charset="0"/>
                <a:cs typeface="Arial" pitchFamily="34" charset="0"/>
              </a:rPr>
              <a:t>    </a:t>
            </a:r>
            <a:r>
              <a:rPr lang="es-EC">
                <a:latin typeface="Tahoma"/>
                <a:cs typeface="Times New Roman" pitchFamily="18" charset="0"/>
              </a:rPr>
              <a:t> </a:t>
            </a:r>
            <a:r>
              <a:rPr lang="es-EC">
                <a:latin typeface="Arial" pitchFamily="34" charset="0"/>
                <a:cs typeface="Arial" pitchFamily="34" charset="0"/>
              </a:rPr>
              <a:t>6. Realizar una investigaci</a:t>
            </a:r>
            <a:r>
              <a:rPr lang="es-EC">
                <a:latin typeface="Tahoma"/>
                <a:cs typeface="Arial" pitchFamily="34" charset="0"/>
              </a:rPr>
              <a:t>ó</a:t>
            </a:r>
            <a:r>
              <a:rPr lang="es-EC">
                <a:latin typeface="Arial" pitchFamily="34" charset="0"/>
                <a:cs typeface="Arial" pitchFamily="34" charset="0"/>
              </a:rPr>
              <a:t>n para determinar la posibilidad de exportar el producto y establecer cu</a:t>
            </a:r>
            <a:r>
              <a:rPr lang="es-EC">
                <a:latin typeface="Tahoma"/>
                <a:cs typeface="Arial" pitchFamily="34" charset="0"/>
              </a:rPr>
              <a:t>á</a:t>
            </a:r>
            <a:r>
              <a:rPr lang="es-EC">
                <a:latin typeface="Arial" pitchFamily="34" charset="0"/>
                <a:cs typeface="Arial" pitchFamily="34" charset="0"/>
              </a:rPr>
              <a:t>les ser</a:t>
            </a:r>
            <a:r>
              <a:rPr lang="es-EC">
                <a:latin typeface="Tahoma"/>
                <a:cs typeface="Arial" pitchFamily="34" charset="0"/>
              </a:rPr>
              <a:t>í</a:t>
            </a:r>
            <a:r>
              <a:rPr lang="es-EC">
                <a:latin typeface="Arial" pitchFamily="34" charset="0"/>
                <a:cs typeface="Arial" pitchFamily="34" charset="0"/>
              </a:rPr>
              <a:t>an los mercados m</a:t>
            </a:r>
            <a:r>
              <a:rPr lang="es-EC">
                <a:latin typeface="Tahoma"/>
                <a:cs typeface="Arial" pitchFamily="34" charset="0"/>
              </a:rPr>
              <a:t>á</a:t>
            </a:r>
            <a:r>
              <a:rPr lang="es-EC">
                <a:latin typeface="Arial" pitchFamily="34" charset="0"/>
                <a:cs typeface="Arial" pitchFamily="34" charset="0"/>
              </a:rPr>
              <a:t>s atractivos para dirigirse.</a:t>
            </a:r>
            <a:endParaRPr lang="es-EC">
              <a:ea typeface="Arial Unicode MS" pitchFamily="34" charset="-128"/>
              <a:cs typeface="Arial Unicode MS" pitchFamily="34" charset="-128"/>
            </a:endParaRPr>
          </a:p>
          <a:p>
            <a:pPr marL="228600" indent="-457200" algn="just" eaLnBrk="0" hangingPunct="0">
              <a:tabLst>
                <a:tab pos="685800" algn="l"/>
              </a:tabLst>
            </a:pPr>
            <a:endParaRPr lang="es-ES"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5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3600">
                <a:latin typeface="Bauhaus 93" pitchFamily="82" charset="0"/>
              </a:rPr>
              <a:t>PLANTEAMIENTO DEL PROBLEMA</a:t>
            </a:r>
            <a:endParaRPr lang="es-ES" sz="3600">
              <a:latin typeface="Bauhaus 93" pitchFamily="82" charset="0"/>
            </a:endParaRP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905000" y="8382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>
                <a:latin typeface="Bauhaus 93" pitchFamily="82" charset="0"/>
              </a:rPr>
              <a:t>PLANTEAMIENTO DEL PROBLEMA</a:t>
            </a:r>
            <a:endParaRPr lang="es-ES">
              <a:latin typeface="Bauhaus 93" pitchFamily="82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371600" y="1828800"/>
            <a:ext cx="6629400" cy="4114800"/>
          </a:xfrm>
          <a:prstGeom prst="rect">
            <a:avLst/>
          </a:prstGeom>
          <a:solidFill>
            <a:srgbClr val="00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981200" y="2209800"/>
            <a:ext cx="5486400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C" sz="1800">
              <a:solidFill>
                <a:schemeClr val="bg1"/>
              </a:solidFill>
              <a:latin typeface="Bauhaus 93" pitchFamily="82" charset="0"/>
            </a:endParaRPr>
          </a:p>
          <a:p>
            <a:pPr algn="ctr">
              <a:spcBef>
                <a:spcPct val="50000"/>
              </a:spcBef>
            </a:pPr>
            <a:endParaRPr lang="es-EC" sz="1800">
              <a:solidFill>
                <a:schemeClr val="bg1"/>
              </a:solidFill>
              <a:latin typeface="Bauhaus 93" pitchFamily="82" charset="0"/>
            </a:endParaRPr>
          </a:p>
          <a:p>
            <a:pPr algn="ctr">
              <a:spcBef>
                <a:spcPct val="50000"/>
              </a:spcBef>
            </a:pPr>
            <a:endParaRPr lang="es-EC" sz="1800">
              <a:solidFill>
                <a:schemeClr val="bg1"/>
              </a:solidFill>
              <a:latin typeface="Bauhaus 93" pitchFamily="82" charset="0"/>
            </a:endParaRPr>
          </a:p>
          <a:p>
            <a:pPr algn="ctr">
              <a:spcBef>
                <a:spcPct val="50000"/>
              </a:spcBef>
            </a:pPr>
            <a:endParaRPr lang="es-EC" sz="1800">
              <a:solidFill>
                <a:schemeClr val="bg1"/>
              </a:solidFill>
              <a:latin typeface="Bauhaus 93" pitchFamily="82" charset="0"/>
            </a:endParaRPr>
          </a:p>
          <a:p>
            <a:pPr algn="ctr">
              <a:spcBef>
                <a:spcPct val="50000"/>
              </a:spcBef>
            </a:pPr>
            <a:endParaRPr lang="es-EC" sz="1800">
              <a:solidFill>
                <a:schemeClr val="bg1"/>
              </a:solidFill>
              <a:latin typeface="Bauhaus 93" pitchFamily="82" charset="0"/>
            </a:endParaRPr>
          </a:p>
          <a:p>
            <a:pPr algn="ctr">
              <a:spcBef>
                <a:spcPct val="50000"/>
              </a:spcBef>
            </a:pPr>
            <a:endParaRPr lang="es-EC" sz="1800">
              <a:solidFill>
                <a:schemeClr val="bg1"/>
              </a:solidFill>
              <a:latin typeface="Bauhaus 93" pitchFamily="82" charset="0"/>
            </a:endParaRPr>
          </a:p>
          <a:p>
            <a:pPr algn="ctr"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219200" y="1676400"/>
            <a:ext cx="6934200" cy="4419600"/>
          </a:xfrm>
          <a:prstGeom prst="rect">
            <a:avLst/>
          </a:prstGeom>
          <a:noFill/>
          <a:ln w="76200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600200" y="2057400"/>
            <a:ext cx="6248400" cy="3706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spcBef>
                <a:spcPct val="50000"/>
              </a:spcBef>
            </a:pPr>
            <a:endParaRPr lang="es-EC" sz="2000">
              <a:latin typeface="Tahoma" pitchFamily="34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C" sz="2000">
                <a:latin typeface="Tahoma" pitchFamily="34" charset="0"/>
              </a:rPr>
              <a:t> El segmento objetivo inicial de Infinasa ha ido disminuyendo por problemas económicos de nuestro País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C" sz="2000">
                <a:latin typeface="Tahoma" pitchFamily="34" charset="0"/>
              </a:rPr>
              <a:t> Incremento de la competencia.</a:t>
            </a:r>
          </a:p>
          <a:p>
            <a:pPr>
              <a:spcBef>
                <a:spcPct val="50000"/>
              </a:spcBef>
            </a:pPr>
            <a:endParaRPr lang="es-EC">
              <a:latin typeface="Arial Unicode MS" pitchFamily="34" charset="-128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s-EC" sz="1800">
              <a:latin typeface="Bauhaus 93" pitchFamily="82" charset="0"/>
            </a:endParaRPr>
          </a:p>
          <a:p>
            <a:pPr>
              <a:spcBef>
                <a:spcPct val="50000"/>
              </a:spcBef>
            </a:pPr>
            <a:endParaRPr lang="es-EC" sz="1800">
              <a:latin typeface="Bauhaus 93" pitchFamily="82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s-ES" sz="1800">
              <a:latin typeface="Bauhaus 93" pitchFamily="82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6764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180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743200" y="3200400"/>
            <a:ext cx="495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3600">
                <a:latin typeface="Bauhaus 93" pitchFamily="82" charset="0"/>
              </a:rPr>
              <a:t>INVESTIGACIÓN DE MERCADOS</a:t>
            </a:r>
            <a:endParaRPr lang="es-ES" sz="3600">
              <a:latin typeface="Bauhaus 93" pitchFamily="82" charset="0"/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2819400" y="990600"/>
            <a:ext cx="0" cy="518160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533400" y="3810000"/>
            <a:ext cx="7239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2743200" y="990600"/>
            <a:ext cx="0" cy="5181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split orient="vert" dir="in"/>
  </p:transition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iseño predeterminado 7">
    <a:dk1>
      <a:srgbClr val="000000"/>
    </a:dk1>
    <a:lt1>
      <a:srgbClr val="FFFFFF"/>
    </a:lt1>
    <a:dk2>
      <a:srgbClr val="000000"/>
    </a:dk2>
    <a:lt2>
      <a:srgbClr val="808080"/>
    </a:lt2>
    <a:accent1>
      <a:srgbClr val="3399FF"/>
    </a:accent1>
    <a:accent2>
      <a:srgbClr val="99FFCC"/>
    </a:accent2>
    <a:accent3>
      <a:srgbClr val="FFFFFF"/>
    </a:accent3>
    <a:accent4>
      <a:srgbClr val="000000"/>
    </a:accent4>
    <a:accent5>
      <a:srgbClr val="ADCAFF"/>
    </a:accent5>
    <a:accent6>
      <a:srgbClr val="8AE7B9"/>
    </a:accent6>
    <a:hlink>
      <a:srgbClr val="CC00CC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1591</Words>
  <Application>Microsoft PowerPoint</Application>
  <PresentationFormat>Presentación en pantalla (4:3)</PresentationFormat>
  <Paragraphs>603</Paragraphs>
  <Slides>64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64</vt:i4>
      </vt:variant>
    </vt:vector>
  </HeadingPairs>
  <TitlesOfParts>
    <vt:vector size="76" baseType="lpstr">
      <vt:lpstr>Times New Roman</vt:lpstr>
      <vt:lpstr>Bauhaus 93</vt:lpstr>
      <vt:lpstr>Tahoma</vt:lpstr>
      <vt:lpstr>Arial</vt:lpstr>
      <vt:lpstr>Arial Unicode MS</vt:lpstr>
      <vt:lpstr>Wingdings</vt:lpstr>
      <vt:lpstr>Century Gothic</vt:lpstr>
      <vt:lpstr>Arial Black</vt:lpstr>
      <vt:lpstr>Symbol</vt:lpstr>
      <vt:lpstr>Diseño predeterminado</vt:lpstr>
      <vt:lpstr>Gráfico de Microsoft Excel</vt:lpstr>
      <vt:lpstr>Hoja de cálculo de Microsoft Excel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</vt:vector>
  </TitlesOfParts>
  <Company>FAMILIA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CECILIA MENDIETA</dc:creator>
  <cp:lastModifiedBy>Administrador</cp:lastModifiedBy>
  <cp:revision>9</cp:revision>
  <dcterms:created xsi:type="dcterms:W3CDTF">2004-08-05T19:41:12Z</dcterms:created>
  <dcterms:modified xsi:type="dcterms:W3CDTF">2009-12-11T15:47:46Z</dcterms:modified>
</cp:coreProperties>
</file>