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ls" ContentType="application/vnd.ms-exce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doc" ContentType="application/msword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notesMasterIdLst>
    <p:notesMasterId r:id="rId41"/>
  </p:notes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72" r:id="rId10"/>
    <p:sldId id="276" r:id="rId11"/>
    <p:sldId id="264" r:id="rId12"/>
    <p:sldId id="277" r:id="rId13"/>
    <p:sldId id="278" r:id="rId14"/>
    <p:sldId id="279" r:id="rId15"/>
    <p:sldId id="280" r:id="rId16"/>
    <p:sldId id="281" r:id="rId17"/>
    <p:sldId id="282" r:id="rId18"/>
    <p:sldId id="265" r:id="rId19"/>
    <p:sldId id="283" r:id="rId20"/>
    <p:sldId id="284" r:id="rId21"/>
    <p:sldId id="266" r:id="rId22"/>
    <p:sldId id="285" r:id="rId23"/>
    <p:sldId id="286" r:id="rId24"/>
    <p:sldId id="267" r:id="rId25"/>
    <p:sldId id="268" r:id="rId26"/>
    <p:sldId id="287" r:id="rId27"/>
    <p:sldId id="288" r:id="rId28"/>
    <p:sldId id="269" r:id="rId29"/>
    <p:sldId id="289" r:id="rId30"/>
    <p:sldId id="270" r:id="rId31"/>
    <p:sldId id="290" r:id="rId32"/>
    <p:sldId id="293" r:id="rId33"/>
    <p:sldId id="291" r:id="rId34"/>
    <p:sldId id="294" r:id="rId35"/>
    <p:sldId id="292" r:id="rId36"/>
    <p:sldId id="297" r:id="rId37"/>
    <p:sldId id="295" r:id="rId38"/>
    <p:sldId id="296" r:id="rId39"/>
    <p:sldId id="298" r:id="rId4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053" autoAdjust="0"/>
    <p:restoredTop sz="98571" autoAdjust="0"/>
  </p:normalViewPr>
  <p:slideViewPr>
    <p:cSldViewPr>
      <p:cViewPr varScale="1">
        <p:scale>
          <a:sx n="51" d="100"/>
          <a:sy n="51" d="100"/>
        </p:scale>
        <p:origin x="-108" y="-3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  <p:sld r:id="rId12" collapse="1"/>
      <p:sld r:id="rId13" collapse="1"/>
      <p:sld r:id="rId14" collapse="1"/>
      <p:sld r:id="rId15" collapse="1"/>
      <p:sld r:id="rId16" collapse="1"/>
      <p:sld r:id="rId17" collapse="1"/>
      <p:sld r:id="rId18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0" d="100"/>
          <a:sy n="40" d="100"/>
        </p:scale>
        <p:origin x="-1404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8.xml"/><Relationship Id="rId13" Type="http://schemas.openxmlformats.org/officeDocument/2006/relationships/slide" Target="slides/slide24.xml"/><Relationship Id="rId18" Type="http://schemas.openxmlformats.org/officeDocument/2006/relationships/slide" Target="slides/slide34.xml"/><Relationship Id="rId3" Type="http://schemas.openxmlformats.org/officeDocument/2006/relationships/slide" Target="slides/slide3.xml"/><Relationship Id="rId7" Type="http://schemas.openxmlformats.org/officeDocument/2006/relationships/slide" Target="slides/slide7.xml"/><Relationship Id="rId12" Type="http://schemas.openxmlformats.org/officeDocument/2006/relationships/slide" Target="slides/slide21.xml"/><Relationship Id="rId17" Type="http://schemas.openxmlformats.org/officeDocument/2006/relationships/slide" Target="slides/slide32.xml"/><Relationship Id="rId2" Type="http://schemas.openxmlformats.org/officeDocument/2006/relationships/slide" Target="slides/slide2.xml"/><Relationship Id="rId16" Type="http://schemas.openxmlformats.org/officeDocument/2006/relationships/slide" Target="slides/slide30.xml"/><Relationship Id="rId1" Type="http://schemas.openxmlformats.org/officeDocument/2006/relationships/slide" Target="slides/slide1.xml"/><Relationship Id="rId6" Type="http://schemas.openxmlformats.org/officeDocument/2006/relationships/slide" Target="slides/slide6.xml"/><Relationship Id="rId11" Type="http://schemas.openxmlformats.org/officeDocument/2006/relationships/slide" Target="slides/slide18.xml"/><Relationship Id="rId5" Type="http://schemas.openxmlformats.org/officeDocument/2006/relationships/slide" Target="slides/slide5.xml"/><Relationship Id="rId15" Type="http://schemas.openxmlformats.org/officeDocument/2006/relationships/slide" Target="slides/slide28.xml"/><Relationship Id="rId10" Type="http://schemas.openxmlformats.org/officeDocument/2006/relationships/slide" Target="slides/slide17.xml"/><Relationship Id="rId4" Type="http://schemas.openxmlformats.org/officeDocument/2006/relationships/slide" Target="slides/slide4.xml"/><Relationship Id="rId9" Type="http://schemas.openxmlformats.org/officeDocument/2006/relationships/slide" Target="slides/slide11.xml"/><Relationship Id="rId14" Type="http://schemas.openxmlformats.org/officeDocument/2006/relationships/slide" Target="slides/slide2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image" Target="../media/image13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image" Target="../media/image17.emf"/><Relationship Id="rId5" Type="http://schemas.openxmlformats.org/officeDocument/2006/relationships/image" Target="../media/image21.emf"/><Relationship Id="rId4" Type="http://schemas.openxmlformats.org/officeDocument/2006/relationships/image" Target="../media/image20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e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e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/>
          </a:p>
        </p:txBody>
      </p:sp>
      <p:sp>
        <p:nvSpPr>
          <p:cNvPr id="1177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s-ES"/>
          </a:p>
        </p:txBody>
      </p:sp>
      <p:sp>
        <p:nvSpPr>
          <p:cNvPr id="117764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177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177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/>
          </a:p>
        </p:txBody>
      </p:sp>
      <p:sp>
        <p:nvSpPr>
          <p:cNvPr id="1177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4F032D5-9760-4B7A-8C61-615E98D3F051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F28BF6E-D256-48AB-AB04-06DA0714C074}" type="slidenum">
              <a:rPr lang="es-ES"/>
              <a:pPr/>
              <a:t>8</a:t>
            </a:fld>
            <a:endParaRPr lang="es-ES"/>
          </a:p>
        </p:txBody>
      </p:sp>
      <p:sp>
        <p:nvSpPr>
          <p:cNvPr id="11878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538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65539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65540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65541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</p:grpSp>
        <p:grpSp>
          <p:nvGrpSpPr>
            <p:cNvPr id="65542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65543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65544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</p:grpSp>
        <p:sp>
          <p:nvSpPr>
            <p:cNvPr id="65545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65546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65547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65548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828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65549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65550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s-ES"/>
          </a:p>
        </p:txBody>
      </p:sp>
      <p:sp>
        <p:nvSpPr>
          <p:cNvPr id="65551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s-ES"/>
          </a:p>
        </p:txBody>
      </p:sp>
      <p:sp>
        <p:nvSpPr>
          <p:cNvPr id="65552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1AE0622-4DC8-4A3F-B822-7427BA831FF8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80F16E-D9A9-4B91-9FB0-40D275595B9E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7004050" y="617538"/>
            <a:ext cx="1951038" cy="551497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150938" y="617538"/>
            <a:ext cx="5700712" cy="551497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864DB4-2256-43C8-B319-F30FAFC40117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8EE893-BA59-4CE3-B204-FB4EE970777E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928FD3-2620-4979-BB17-F727FDFBDA27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EAE8EB-9552-46A0-BCDC-012B0C906260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E4A7B1-9800-4ACB-9836-BCC69638555E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B58F7B-799A-4FC4-A121-123A30CA3F60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FC4DD8-BAEE-4BE8-866F-2EEE64108A55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6B6B4E-5BCF-4B3A-983D-ACD9FB5BFF7F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AAB4CF-8EC7-40A9-B2E1-C9BAFCDBA789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s-ES"/>
          </a:p>
        </p:txBody>
      </p:sp>
      <p:sp>
        <p:nvSpPr>
          <p:cNvPr id="64515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s-ES"/>
          </a:p>
        </p:txBody>
      </p:sp>
      <p:sp>
        <p:nvSpPr>
          <p:cNvPr id="64516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s-ES"/>
          </a:p>
        </p:txBody>
      </p:sp>
      <p:sp>
        <p:nvSpPr>
          <p:cNvPr id="64517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s-ES"/>
          </a:p>
        </p:txBody>
      </p:sp>
      <p:sp>
        <p:nvSpPr>
          <p:cNvPr id="64518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s-ES"/>
          </a:p>
        </p:txBody>
      </p:sp>
      <p:sp>
        <p:nvSpPr>
          <p:cNvPr id="64519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s-ES"/>
          </a:p>
        </p:txBody>
      </p:sp>
      <p:sp>
        <p:nvSpPr>
          <p:cNvPr id="64520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s-ES"/>
          </a:p>
        </p:txBody>
      </p:sp>
      <p:sp>
        <p:nvSpPr>
          <p:cNvPr id="64521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617538"/>
            <a:ext cx="77930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64522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64523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64524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64525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B54A738-D637-4E17-A314-C2362F36B8FD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2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cumento_de_Microsoft_Office_Word_97-20033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slide" Target="slide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cumento_de_Microsoft_Office_Word_97-20034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cumento_de_Microsoft_Office_Word_97-20035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cumento_de_Microsoft_Office_Word_97-20036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cumento_de_Microsoft_Office_Word_97-20037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slide" Target="slide1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8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slide" Target="slide1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20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9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10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2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1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12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slide" Target="slide27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13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5" Type="http://schemas.openxmlformats.org/officeDocument/2006/relationships/oleObject" Target="../embeddings/Hoja_de_c_lculo_de_Microsoft_Office_Excel_97-200315.xls"/><Relationship Id="rId4" Type="http://schemas.openxmlformats.org/officeDocument/2006/relationships/oleObject" Target="../embeddings/Hoja_de_c_lculo_de_Microsoft_Office_Excel_97-200314.xls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cumento_de_Microsoft_Office_Word_97-200316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4" Type="http://schemas.openxmlformats.org/officeDocument/2006/relationships/slide" Target="slide2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slide" Target="slide25.xml"/><Relationship Id="rId3" Type="http://schemas.openxmlformats.org/officeDocument/2006/relationships/oleObject" Target="../embeddings/Hoja_de_c_lculo_de_Microsoft_Office_Excel_97-200317.xls"/><Relationship Id="rId7" Type="http://schemas.openxmlformats.org/officeDocument/2006/relationships/oleObject" Target="../embeddings/Hoja_de_c_lculo_de_Microsoft_Office_Excel_97-20032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Hoja_de_c_lculo_de_Microsoft_Office_Excel_97-200320.xls"/><Relationship Id="rId5" Type="http://schemas.openxmlformats.org/officeDocument/2006/relationships/oleObject" Target="../embeddings/Hoja_de_c_lculo_de_Microsoft_Office_Excel_97-200319.xls"/><Relationship Id="rId4" Type="http://schemas.openxmlformats.org/officeDocument/2006/relationships/oleObject" Target="../embeddings/Hoja_de_c_lculo_de_Microsoft_Office_Excel_97-200318.xls"/><Relationship Id="rId9" Type="http://schemas.openxmlformats.org/officeDocument/2006/relationships/slide" Target="slide2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cumento_de_Microsoft_Office_Word_97-200322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cumento_de_Microsoft_Office_Word_97-200323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cumento_de_Microsoft_Office_Word_97-200324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37.xml"/><Relationship Id="rId7" Type="http://schemas.openxmlformats.org/officeDocument/2006/relationships/hyperlink" Target="Sensibilidad-Flujos-Ultimos%20OK.xls" TargetMode="External"/><Relationship Id="rId2" Type="http://schemas.openxmlformats.org/officeDocument/2006/relationships/slide" Target="slide3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39.xml"/><Relationship Id="rId5" Type="http://schemas.openxmlformats.org/officeDocument/2006/relationships/hyperlink" Target="Crystall_Ball.xls" TargetMode="External"/><Relationship Id="rId4" Type="http://schemas.openxmlformats.org/officeDocument/2006/relationships/slide" Target="slide38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25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26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Relationship Id="rId4" Type="http://schemas.openxmlformats.org/officeDocument/2006/relationships/slide" Target="slide3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" Target="slide3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1.vml"/><Relationship Id="rId4" Type="http://schemas.openxmlformats.org/officeDocument/2006/relationships/oleObject" Target="../embeddings/Hoja_de_c_lculo_de_Microsoft_Office_Excel_97-200327.xls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28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2.vml"/><Relationship Id="rId4" Type="http://schemas.openxmlformats.org/officeDocument/2006/relationships/slide" Target="slide3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29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3.vml"/><Relationship Id="rId4" Type="http://schemas.openxmlformats.org/officeDocument/2006/relationships/slide" Target="slide3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>
          <a:xfrm>
            <a:off x="1600200" y="1295400"/>
            <a:ext cx="6477000" cy="4419600"/>
          </a:xfrm>
        </p:spPr>
        <p:txBody>
          <a:bodyPr/>
          <a:lstStyle/>
          <a:p>
            <a:pPr algn="ctr"/>
            <a:r>
              <a:rPr lang="es-ES" sz="3500"/>
              <a:t>“PROYECTO DE DESARROLLO DE UN PLAN DE COMERCIALIZACION E IMPLEMENTACION DE NUEVOS SERVICIOS PARA LA HOSTERIA DOLCE FAR NIENTE ENFOCADA AL MERCADO DE GUAYAQUIL”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4933" name="Object 5"/>
          <p:cNvGraphicFramePr>
            <a:graphicFrameLocks noChangeAspect="1"/>
          </p:cNvGraphicFramePr>
          <p:nvPr/>
        </p:nvGraphicFramePr>
        <p:xfrm>
          <a:off x="1905000" y="0"/>
          <a:ext cx="5746750" cy="6858000"/>
        </p:xfrm>
        <a:graphic>
          <a:graphicData uri="http://schemas.openxmlformats.org/presentationml/2006/ole">
            <p:oleObj spid="_x0000_s124933" name="Hoja de cálculo" r:id="rId3" imgW="4476988" imgH="5343906" progId="Excel.Sheet.8">
              <p:embed/>
            </p:oleObj>
          </a:graphicData>
        </a:graphic>
      </p:graphicFrame>
      <p:sp>
        <p:nvSpPr>
          <p:cNvPr id="124936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INVESTIGACIÓN DE MERCADO</a:t>
            </a:r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2017713"/>
            <a:ext cx="6742112" cy="4114800"/>
          </a:xfrm>
        </p:spPr>
        <p:txBody>
          <a:bodyPr/>
          <a:lstStyle/>
          <a:p>
            <a:r>
              <a:rPr lang="es-ES"/>
              <a:t>Objetivos</a:t>
            </a:r>
          </a:p>
          <a:p>
            <a:r>
              <a:rPr lang="es-ES"/>
              <a:t>Metodología</a:t>
            </a:r>
          </a:p>
          <a:p>
            <a:r>
              <a:rPr lang="es-ES"/>
              <a:t>Segmentación</a:t>
            </a:r>
          </a:p>
          <a:p>
            <a:r>
              <a:rPr lang="es-ES"/>
              <a:t>Diseño de la encuesta</a:t>
            </a:r>
          </a:p>
          <a:p>
            <a:r>
              <a:rPr lang="es-ES"/>
              <a:t>Tabulación </a:t>
            </a:r>
            <a:r>
              <a:rPr lang="es-ES">
                <a:solidFill>
                  <a:schemeClr val="hlink"/>
                </a:solidFill>
              </a:rPr>
              <a:t>(Anexo 2)</a:t>
            </a:r>
          </a:p>
          <a:p>
            <a:r>
              <a:rPr lang="es-ES"/>
              <a:t>Análisis de Resultados y Demanda estimada.</a:t>
            </a:r>
          </a:p>
        </p:txBody>
      </p:sp>
      <p:sp>
        <p:nvSpPr>
          <p:cNvPr id="109572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172200" y="3962400"/>
            <a:ext cx="381000" cy="228600"/>
          </a:xfrm>
          <a:prstGeom prst="actionButtonForwardNext">
            <a:avLst/>
          </a:prstGeom>
          <a:solidFill>
            <a:srgbClr val="CCFFFF">
              <a:alpha val="5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09573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172200" y="4572000"/>
            <a:ext cx="381000" cy="228600"/>
          </a:xfrm>
          <a:prstGeom prst="actionButtonForwardNext">
            <a:avLst/>
          </a:prstGeom>
          <a:solidFill>
            <a:srgbClr val="CCFFFF">
              <a:alpha val="5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09574" name="AutoShape 6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172200" y="2895600"/>
            <a:ext cx="381000" cy="228600"/>
          </a:xfrm>
          <a:prstGeom prst="actionButtonForwardNext">
            <a:avLst/>
          </a:prstGeom>
          <a:solidFill>
            <a:srgbClr val="CCFFFF">
              <a:alpha val="50000"/>
            </a:srgb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09575" name="AutoShape 7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172200" y="5715000"/>
            <a:ext cx="381000" cy="228600"/>
          </a:xfrm>
          <a:prstGeom prst="actionButtonForwardNext">
            <a:avLst/>
          </a:prstGeom>
          <a:solidFill>
            <a:srgbClr val="CCFFFF">
              <a:alpha val="50000"/>
            </a:srgb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6095" name="Object 143"/>
          <p:cNvGraphicFramePr>
            <a:graphicFrameLocks noChangeAspect="1"/>
          </p:cNvGraphicFramePr>
          <p:nvPr/>
        </p:nvGraphicFramePr>
        <p:xfrm>
          <a:off x="1219200" y="304800"/>
          <a:ext cx="7212013" cy="8883650"/>
        </p:xfrm>
        <a:graphic>
          <a:graphicData uri="http://schemas.openxmlformats.org/presentationml/2006/ole">
            <p:oleObj spid="_x0000_s126095" name="Documento" r:id="rId3" imgW="6809760" imgH="8388360" progId="Word.Document.8">
              <p:embed/>
            </p:oleObj>
          </a:graphicData>
        </a:graphic>
      </p:graphicFrame>
      <p:sp>
        <p:nvSpPr>
          <p:cNvPr id="126098" name="AutoShape 146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839200" y="6477000"/>
            <a:ext cx="304800" cy="381000"/>
          </a:xfrm>
          <a:prstGeom prst="actionButtonHome">
            <a:avLst/>
          </a:prstGeom>
          <a:solidFill>
            <a:srgbClr val="CCFFFF">
              <a:alpha val="50000"/>
            </a:srgb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80" name="Rectangle 4"/>
          <p:cNvSpPr>
            <a:spLocks noGrp="1" noChangeArrowheads="1"/>
          </p:cNvSpPr>
          <p:nvPr>
            <p:ph type="title"/>
          </p:nvPr>
        </p:nvSpPr>
        <p:spPr>
          <a:xfrm>
            <a:off x="2133600" y="228600"/>
            <a:ext cx="5029200" cy="373063"/>
          </a:xfrm>
        </p:spPr>
        <p:txBody>
          <a:bodyPr/>
          <a:lstStyle/>
          <a:p>
            <a:pPr algn="ctr"/>
            <a:r>
              <a:rPr lang="es-ES" sz="2000" b="1"/>
              <a:t>RESULTADO DE LAS ENCUESTAS</a:t>
            </a:r>
          </a:p>
        </p:txBody>
      </p:sp>
      <p:graphicFrame>
        <p:nvGraphicFramePr>
          <p:cNvPr id="126981" name="Object 5"/>
          <p:cNvGraphicFramePr>
            <a:graphicFrameLocks noChangeAspect="1"/>
          </p:cNvGraphicFramePr>
          <p:nvPr/>
        </p:nvGraphicFramePr>
        <p:xfrm>
          <a:off x="2286000" y="685800"/>
          <a:ext cx="5356225" cy="7467600"/>
        </p:xfrm>
        <a:graphic>
          <a:graphicData uri="http://schemas.openxmlformats.org/presentationml/2006/ole">
            <p:oleObj spid="_x0000_s126981" name="Documento" r:id="rId3" imgW="6545520" imgH="9505800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8004" name="Object 4"/>
          <p:cNvGraphicFramePr>
            <a:graphicFrameLocks noChangeAspect="1"/>
          </p:cNvGraphicFramePr>
          <p:nvPr/>
        </p:nvGraphicFramePr>
        <p:xfrm>
          <a:off x="1828800" y="304800"/>
          <a:ext cx="5854700" cy="6553200"/>
        </p:xfrm>
        <a:graphic>
          <a:graphicData uri="http://schemas.openxmlformats.org/presentationml/2006/ole">
            <p:oleObj spid="_x0000_s128004" name="Documento" r:id="rId3" imgW="6120720" imgH="7881840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9028" name="Object 4"/>
          <p:cNvGraphicFramePr>
            <a:graphicFrameLocks noChangeAspect="1"/>
          </p:cNvGraphicFramePr>
          <p:nvPr/>
        </p:nvGraphicFramePr>
        <p:xfrm>
          <a:off x="1828800" y="457200"/>
          <a:ext cx="5648325" cy="6096000"/>
        </p:xfrm>
        <a:graphic>
          <a:graphicData uri="http://schemas.openxmlformats.org/presentationml/2006/ole">
            <p:oleObj spid="_x0000_s129028" name="Documento" r:id="rId3" imgW="5755680" imgH="7189920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0052" name="Object 4"/>
          <p:cNvGraphicFramePr>
            <a:graphicFrameLocks noChangeAspect="1"/>
          </p:cNvGraphicFramePr>
          <p:nvPr/>
        </p:nvGraphicFramePr>
        <p:xfrm>
          <a:off x="1676400" y="228600"/>
          <a:ext cx="6096000" cy="6629400"/>
        </p:xfrm>
        <a:graphic>
          <a:graphicData uri="http://schemas.openxmlformats.org/presentationml/2006/ole">
            <p:oleObj spid="_x0000_s130052" name="Documento" r:id="rId3" imgW="5609520" imgH="9300960" progId="Word.Document.8">
              <p:embed/>
            </p:oleObj>
          </a:graphicData>
        </a:graphic>
      </p:graphicFrame>
      <p:sp>
        <p:nvSpPr>
          <p:cNvPr id="130054" name="AutoShape 6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763000" y="6477000"/>
            <a:ext cx="381000" cy="381000"/>
          </a:xfrm>
          <a:prstGeom prst="actionButtonHome">
            <a:avLst/>
          </a:prstGeom>
          <a:solidFill>
            <a:srgbClr val="CCFFFF">
              <a:alpha val="50000"/>
            </a:srgb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447800"/>
            <a:ext cx="5181600" cy="1676400"/>
          </a:xfrm>
        </p:spPr>
        <p:txBody>
          <a:bodyPr/>
          <a:lstStyle/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es-MX" sz="1200">
                <a:solidFill>
                  <a:srgbClr val="000000"/>
                </a:solidFill>
                <a:cs typeface="Tahoma" pitchFamily="34" charset="0"/>
              </a:rPr>
              <a:t>En donde:</a:t>
            </a:r>
            <a:endParaRPr lang="es-ES" sz="1200">
              <a:solidFill>
                <a:srgbClr val="00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es-MX" sz="1200" b="1">
                <a:solidFill>
                  <a:srgbClr val="000000"/>
                </a:solidFill>
                <a:cs typeface="Tahoma" pitchFamily="34" charset="0"/>
              </a:rPr>
              <a:t>N</a:t>
            </a:r>
            <a:r>
              <a:rPr lang="es-MX" sz="1200">
                <a:solidFill>
                  <a:srgbClr val="000000"/>
                </a:solidFill>
                <a:cs typeface="Tahoma" pitchFamily="34" charset="0"/>
              </a:rPr>
              <a:t> = Número de empresas legalmente constituidas en la ciudad (708)</a:t>
            </a:r>
            <a:endParaRPr lang="es-ES" sz="1200">
              <a:solidFill>
                <a:srgbClr val="00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es-MX" sz="1200" b="1">
                <a:solidFill>
                  <a:srgbClr val="000000"/>
                </a:solidFill>
                <a:cs typeface="Tahoma" pitchFamily="34" charset="0"/>
              </a:rPr>
              <a:t>n</a:t>
            </a:r>
            <a:r>
              <a:rPr lang="es-MX" sz="1200">
                <a:solidFill>
                  <a:srgbClr val="000000"/>
                </a:solidFill>
                <a:cs typeface="Tahoma" pitchFamily="34" charset="0"/>
              </a:rPr>
              <a:t> = muestra</a:t>
            </a:r>
            <a:endParaRPr lang="es-ES" sz="1200">
              <a:solidFill>
                <a:srgbClr val="00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es-MX" sz="1200" b="1">
                <a:solidFill>
                  <a:srgbClr val="000000"/>
                </a:solidFill>
                <a:cs typeface="Tahoma" pitchFamily="34" charset="0"/>
              </a:rPr>
              <a:t>p</a:t>
            </a:r>
            <a:r>
              <a:rPr lang="es-MX" sz="1200">
                <a:solidFill>
                  <a:srgbClr val="000000"/>
                </a:solidFill>
                <a:cs typeface="Tahoma" pitchFamily="34" charset="0"/>
              </a:rPr>
              <a:t> = porcentaje de ocurrencia (en este caso, 0.5) </a:t>
            </a:r>
            <a:endParaRPr lang="es-ES" sz="1200">
              <a:solidFill>
                <a:srgbClr val="00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es-MX" sz="1200" b="1">
                <a:solidFill>
                  <a:srgbClr val="000000"/>
                </a:solidFill>
                <a:cs typeface="Tahoma" pitchFamily="34" charset="0"/>
              </a:rPr>
              <a:t>q</a:t>
            </a:r>
            <a:r>
              <a:rPr lang="es-MX" sz="1200">
                <a:solidFill>
                  <a:srgbClr val="000000"/>
                </a:solidFill>
                <a:cs typeface="Tahoma" pitchFamily="34" charset="0"/>
              </a:rPr>
              <a:t> = 1-p</a:t>
            </a:r>
            <a:endParaRPr lang="es-ES" sz="1200">
              <a:solidFill>
                <a:srgbClr val="00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es-MX" sz="1200" b="1">
                <a:solidFill>
                  <a:srgbClr val="000000"/>
                </a:solidFill>
                <a:cs typeface="Tahoma" pitchFamily="34" charset="0"/>
              </a:rPr>
              <a:t>z</a:t>
            </a:r>
            <a:r>
              <a:rPr lang="es-MX" sz="1200" b="1" baseline="30000">
                <a:solidFill>
                  <a:srgbClr val="000000"/>
                </a:solidFill>
                <a:cs typeface="Tahoma" pitchFamily="34" charset="0"/>
              </a:rPr>
              <a:t>2</a:t>
            </a:r>
            <a:r>
              <a:rPr lang="es-MX" sz="1200" baseline="30000">
                <a:solidFill>
                  <a:srgbClr val="000000"/>
                </a:solidFill>
                <a:cs typeface="Tahoma" pitchFamily="34" charset="0"/>
              </a:rPr>
              <a:t> </a:t>
            </a:r>
            <a:r>
              <a:rPr lang="es-MX" sz="1200">
                <a:solidFill>
                  <a:srgbClr val="000000"/>
                </a:solidFill>
                <a:latin typeface="Stylus BT"/>
                <a:cs typeface="Tahoma" pitchFamily="34" charset="0"/>
              </a:rPr>
              <a:t>≈ </a:t>
            </a:r>
            <a:r>
              <a:rPr lang="es-MX" sz="1200">
                <a:solidFill>
                  <a:srgbClr val="000000"/>
                </a:solidFill>
                <a:cs typeface="Tahoma" pitchFamily="34" charset="0"/>
              </a:rPr>
              <a:t>4</a:t>
            </a:r>
            <a:endParaRPr lang="es-ES" sz="1200">
              <a:solidFill>
                <a:srgbClr val="00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es-MX" sz="1200" b="1">
                <a:solidFill>
                  <a:srgbClr val="000000"/>
                </a:solidFill>
                <a:cs typeface="Tahoma" pitchFamily="34" charset="0"/>
              </a:rPr>
              <a:t>e </a:t>
            </a:r>
            <a:r>
              <a:rPr lang="es-MX" sz="1200">
                <a:solidFill>
                  <a:srgbClr val="000000"/>
                </a:solidFill>
                <a:cs typeface="Tahoma" pitchFamily="34" charset="0"/>
              </a:rPr>
              <a:t>= nivel de error mínimo aceptado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es-ES" sz="1500" b="1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N= 256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endParaRPr lang="es-ES" sz="1500" b="1"/>
          </a:p>
        </p:txBody>
      </p:sp>
      <p:graphicFrame>
        <p:nvGraphicFramePr>
          <p:cNvPr id="131076" name="Object 4"/>
          <p:cNvGraphicFramePr>
            <a:graphicFrameLocks noChangeAspect="1"/>
          </p:cNvGraphicFramePr>
          <p:nvPr/>
        </p:nvGraphicFramePr>
        <p:xfrm>
          <a:off x="1905000" y="762000"/>
          <a:ext cx="3057525" cy="657225"/>
        </p:xfrm>
        <a:graphic>
          <a:graphicData uri="http://schemas.openxmlformats.org/presentationml/2006/ole">
            <p:oleObj spid="_x0000_s131076" name="Hoja de cálculo" r:id="rId3" imgW="3057763" imgH="657606" progId="Excel.Sheet.8">
              <p:embed/>
            </p:oleObj>
          </a:graphicData>
        </a:graphic>
      </p:graphicFrame>
      <p:sp>
        <p:nvSpPr>
          <p:cNvPr id="131077" name="Text Box 5"/>
          <p:cNvSpPr txBox="1">
            <a:spLocks noChangeArrowheads="1"/>
          </p:cNvSpPr>
          <p:nvPr/>
        </p:nvSpPr>
        <p:spPr bwMode="auto">
          <a:xfrm>
            <a:off x="1066800" y="381000"/>
            <a:ext cx="5105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>
                <a:solidFill>
                  <a:schemeClr val="tx2"/>
                </a:solidFill>
              </a:rPr>
              <a:t>DETERMINACIÓN DE LA MUESTRA:</a:t>
            </a:r>
          </a:p>
        </p:txBody>
      </p:sp>
      <p:sp>
        <p:nvSpPr>
          <p:cNvPr id="131078" name="Text Box 6"/>
          <p:cNvSpPr txBox="1">
            <a:spLocks noChangeArrowheads="1"/>
          </p:cNvSpPr>
          <p:nvPr/>
        </p:nvSpPr>
        <p:spPr bwMode="auto">
          <a:xfrm>
            <a:off x="762000" y="3886200"/>
            <a:ext cx="3200400" cy="2257425"/>
          </a:xfrm>
          <a:prstGeom prst="rect">
            <a:avLst/>
          </a:prstGeom>
          <a:noFill/>
          <a:ln w="6350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ES" sz="1500" b="1" i="1">
                <a:cs typeface="Tahoma" pitchFamily="34" charset="0"/>
              </a:rPr>
              <a:t>Datos estadísticos (Infoplan 2004):</a:t>
            </a:r>
          </a:p>
          <a:p>
            <a:pPr algn="just">
              <a:spcBef>
                <a:spcPct val="50000"/>
              </a:spcBef>
              <a:buFontTx/>
              <a:buChar char="•"/>
            </a:pPr>
            <a:r>
              <a:rPr lang="es-ES" sz="1400">
                <a:cs typeface="Tahoma" pitchFamily="34" charset="0"/>
              </a:rPr>
              <a:t>  PEA ocupada de Guayaquil = 1.169.907</a:t>
            </a:r>
            <a:r>
              <a:rPr lang="es-ES" sz="1400">
                <a:solidFill>
                  <a:srgbClr val="000000"/>
                </a:solidFill>
                <a:cs typeface="Tahoma" pitchFamily="34" charset="0"/>
              </a:rPr>
              <a:t> personas</a:t>
            </a:r>
          </a:p>
          <a:p>
            <a:pPr algn="just">
              <a:spcBef>
                <a:spcPct val="50000"/>
              </a:spcBef>
              <a:buFontTx/>
              <a:buChar char="•"/>
            </a:pPr>
            <a:r>
              <a:rPr lang="es-ES" sz="1400">
                <a:solidFill>
                  <a:srgbClr val="000000"/>
                </a:solidFill>
                <a:cs typeface="Tahoma" pitchFamily="34" charset="0"/>
              </a:rPr>
              <a:t>  3,50% del PEA trabaja en áreas administrativas, ocupa un cargo gerencial y posee una familia, ganando mas de USD 1.000 mensuales= 40.947 personas.</a:t>
            </a:r>
            <a:endParaRPr lang="es-ES"/>
          </a:p>
        </p:txBody>
      </p:sp>
      <p:sp>
        <p:nvSpPr>
          <p:cNvPr id="131080" name="Text Box 8"/>
          <p:cNvSpPr txBox="1">
            <a:spLocks noChangeArrowheads="1"/>
          </p:cNvSpPr>
          <p:nvPr/>
        </p:nvSpPr>
        <p:spPr bwMode="auto">
          <a:xfrm>
            <a:off x="4800600" y="3352800"/>
            <a:ext cx="4038600" cy="292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>
                <a:solidFill>
                  <a:schemeClr val="tx2"/>
                </a:solidFill>
                <a:cs typeface="Times New Roman" pitchFamily="18" charset="0"/>
              </a:rPr>
              <a:t>DETERMINACION DE LA DEMANDA ESTIMADA PARA EL 1er. AÑO:</a:t>
            </a:r>
          </a:p>
          <a:p>
            <a:pPr>
              <a:spcBef>
                <a:spcPct val="50000"/>
              </a:spcBef>
            </a:pPr>
            <a:r>
              <a:rPr lang="es-ES" sz="1400" b="1">
                <a:cs typeface="Times New Roman" pitchFamily="18" charset="0"/>
              </a:rPr>
              <a:t>146</a:t>
            </a:r>
            <a:r>
              <a:rPr lang="es-ES" sz="1400">
                <a:cs typeface="Times New Roman" pitchFamily="18" charset="0"/>
              </a:rPr>
              <a:t> empresas están interesadas en que la Hostería se convierte en un club Social Privado = 20.62% </a:t>
            </a:r>
          </a:p>
          <a:p>
            <a:pPr>
              <a:spcBef>
                <a:spcPct val="50000"/>
              </a:spcBef>
            </a:pPr>
            <a:r>
              <a:rPr lang="es-ES" sz="1400" b="1">
                <a:cs typeface="Times New Roman" pitchFamily="18" charset="0"/>
              </a:rPr>
              <a:t>8.443</a:t>
            </a:r>
            <a:r>
              <a:rPr lang="es-ES" sz="1400">
                <a:cs typeface="Times New Roman" pitchFamily="18" charset="0"/>
              </a:rPr>
              <a:t> ejecutivos están interesados en formar parte del club social </a:t>
            </a:r>
          </a:p>
          <a:p>
            <a:pPr>
              <a:spcBef>
                <a:spcPct val="50000"/>
              </a:spcBef>
            </a:pPr>
            <a:r>
              <a:rPr lang="es-ES" sz="1400">
                <a:cs typeface="Times New Roman" pitchFamily="18" charset="0"/>
              </a:rPr>
              <a:t>Participación de Mercado de la Hostería = </a:t>
            </a:r>
            <a:r>
              <a:rPr lang="es-ES" sz="1400" b="1">
                <a:cs typeface="Times New Roman" pitchFamily="18" charset="0"/>
              </a:rPr>
              <a:t>2%</a:t>
            </a:r>
          </a:p>
          <a:p>
            <a:pPr>
              <a:spcBef>
                <a:spcPct val="50000"/>
              </a:spcBef>
            </a:pPr>
            <a:r>
              <a:rPr lang="es-ES" sz="1400" b="1">
                <a:cs typeface="Times New Roman" pitchFamily="18" charset="0"/>
              </a:rPr>
              <a:t>169 membresías</a:t>
            </a:r>
          </a:p>
        </p:txBody>
      </p:sp>
      <p:sp>
        <p:nvSpPr>
          <p:cNvPr id="131081" name="AutoShape 9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763000" y="6477000"/>
            <a:ext cx="381000" cy="381000"/>
          </a:xfrm>
          <a:prstGeom prst="actionButtonHome">
            <a:avLst/>
          </a:prstGeom>
          <a:solidFill>
            <a:srgbClr val="CCFFFF">
              <a:alpha val="50000"/>
            </a:srgb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31082" name="Rectangle 10"/>
          <p:cNvSpPr>
            <a:spLocks noChangeArrowheads="1"/>
          </p:cNvSpPr>
          <p:nvPr/>
        </p:nvSpPr>
        <p:spPr bwMode="auto">
          <a:xfrm>
            <a:off x="457200" y="228600"/>
            <a:ext cx="5943600" cy="2971800"/>
          </a:xfrm>
          <a:prstGeom prst="rect">
            <a:avLst/>
          </a:prstGeom>
          <a:noFill/>
          <a:ln w="76200" cmpd="tri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31083" name="Rectangle 11"/>
          <p:cNvSpPr>
            <a:spLocks noChangeArrowheads="1"/>
          </p:cNvSpPr>
          <p:nvPr/>
        </p:nvSpPr>
        <p:spPr bwMode="auto">
          <a:xfrm>
            <a:off x="4419600" y="3352800"/>
            <a:ext cx="4495800" cy="2971800"/>
          </a:xfrm>
          <a:prstGeom prst="rect">
            <a:avLst/>
          </a:prstGeom>
          <a:noFill/>
          <a:ln w="76200" cmpd="tri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PLAN ESTRATÉGICO</a:t>
            </a:r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2017713"/>
            <a:ext cx="6208712" cy="4114800"/>
          </a:xfrm>
        </p:spPr>
        <p:txBody>
          <a:bodyPr/>
          <a:lstStyle/>
          <a:p>
            <a:endParaRPr lang="es-ES"/>
          </a:p>
          <a:p>
            <a:r>
              <a:rPr lang="es-ES"/>
              <a:t>Misión</a:t>
            </a:r>
          </a:p>
          <a:p>
            <a:r>
              <a:rPr lang="es-ES"/>
              <a:t>Visión</a:t>
            </a:r>
          </a:p>
          <a:p>
            <a:r>
              <a:rPr lang="es-ES"/>
              <a:t>Análisis Cuña</a:t>
            </a:r>
          </a:p>
          <a:p>
            <a:r>
              <a:rPr lang="es-ES"/>
              <a:t>Matriz BCG </a:t>
            </a:r>
            <a:r>
              <a:rPr lang="es-ES">
                <a:solidFill>
                  <a:schemeClr val="hlink"/>
                </a:solidFill>
              </a:rPr>
              <a:t>(grafico 4.1)</a:t>
            </a:r>
          </a:p>
          <a:p>
            <a:r>
              <a:rPr lang="es-ES"/>
              <a:t>Matriz GE </a:t>
            </a:r>
            <a:r>
              <a:rPr lang="es-ES">
                <a:solidFill>
                  <a:schemeClr val="hlink"/>
                </a:solidFill>
              </a:rPr>
              <a:t>(gráfico 4.2)</a:t>
            </a:r>
            <a:endParaRPr lang="es-ES"/>
          </a:p>
          <a:p>
            <a:pPr>
              <a:buFont typeface="Wingdings" pitchFamily="2" charset="2"/>
              <a:buNone/>
            </a:pPr>
            <a:endParaRPr lang="es-ES">
              <a:solidFill>
                <a:schemeClr val="hlink"/>
              </a:solidFill>
            </a:endParaRPr>
          </a:p>
        </p:txBody>
      </p:sp>
      <p:sp>
        <p:nvSpPr>
          <p:cNvPr id="110596" name="AutoShape 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6248400" y="4572000"/>
            <a:ext cx="457200" cy="228600"/>
          </a:xfrm>
          <a:prstGeom prst="actionButtonForwardNext">
            <a:avLst/>
          </a:prstGeom>
          <a:solidFill>
            <a:srgbClr val="CCFFFF">
              <a:alpha val="50000"/>
            </a:srgb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10597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248400" y="5105400"/>
            <a:ext cx="457200" cy="228600"/>
          </a:xfrm>
          <a:prstGeom prst="actionButtonForwardNext">
            <a:avLst/>
          </a:prstGeom>
          <a:solidFill>
            <a:srgbClr val="CCFFFF">
              <a:alpha val="50000"/>
            </a:srgb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2100" name="Object 4"/>
          <p:cNvGraphicFramePr>
            <a:graphicFrameLocks noChangeAspect="1"/>
          </p:cNvGraphicFramePr>
          <p:nvPr/>
        </p:nvGraphicFramePr>
        <p:xfrm>
          <a:off x="1219200" y="228600"/>
          <a:ext cx="6858000" cy="6410325"/>
        </p:xfrm>
        <a:graphic>
          <a:graphicData uri="http://schemas.openxmlformats.org/presentationml/2006/ole">
            <p:oleObj spid="_x0000_s132100" name="Hoja de cálculo" r:id="rId3" imgW="6105763" imgH="6410706" progId="Excel.Sheet.8">
              <p:embed/>
            </p:oleObj>
          </a:graphicData>
        </a:graphic>
      </p:graphicFrame>
      <p:sp>
        <p:nvSpPr>
          <p:cNvPr id="132102" name="AutoShape 6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8763000" y="6477000"/>
            <a:ext cx="381000" cy="381000"/>
          </a:xfrm>
          <a:prstGeom prst="actionButtonBackPrevious">
            <a:avLst/>
          </a:prstGeom>
          <a:solidFill>
            <a:srgbClr val="CCFFFF">
              <a:alpha val="50000"/>
            </a:srgb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>
          <a:xfrm>
            <a:off x="1150938" y="381000"/>
            <a:ext cx="7231062" cy="990600"/>
          </a:xfrm>
        </p:spPr>
        <p:txBody>
          <a:bodyPr/>
          <a:lstStyle/>
          <a:p>
            <a:pPr algn="ctr"/>
            <a:r>
              <a:rPr lang="es-ES"/>
              <a:t>INTRODUCCIÓN</a:t>
            </a:r>
            <a:r>
              <a:rPr lang="es-ES" sz="3500" b="1">
                <a:solidFill>
                  <a:srgbClr val="000000"/>
                </a:solidFill>
                <a:latin typeface="Arial Unicode MS" pitchFamily="34" charset="-128"/>
                <a:cs typeface="Times New Roman" pitchFamily="18" charset="0"/>
              </a:rPr>
              <a:t> </a:t>
            </a:r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905000"/>
            <a:ext cx="8001000" cy="4038600"/>
          </a:xfrm>
        </p:spPr>
        <p:txBody>
          <a:bodyPr/>
          <a:lstStyle/>
          <a:p>
            <a:r>
              <a:rPr lang="es-ES" sz="3000">
                <a:solidFill>
                  <a:schemeClr val="tx2"/>
                </a:solidFill>
              </a:rPr>
              <a:t>HISTORIA DE LA HOSTERÍA</a:t>
            </a:r>
            <a:r>
              <a:rPr lang="es-ES" sz="2600"/>
              <a:t> </a:t>
            </a:r>
          </a:p>
          <a:p>
            <a:pPr algn="just">
              <a:buFont typeface="Wingdings" pitchFamily="2" charset="2"/>
              <a:buNone/>
            </a:pPr>
            <a:r>
              <a:rPr lang="es-ES" sz="2600">
                <a:cs typeface="Times New Roman" pitchFamily="18" charset="0"/>
              </a:rPr>
              <a:t>	</a:t>
            </a:r>
            <a:endParaRPr lang="es-ES" sz="2000">
              <a:cs typeface="Times New Roman" pitchFamily="18" charset="0"/>
            </a:endParaRPr>
          </a:p>
          <a:p>
            <a:pPr algn="just">
              <a:buFont typeface="Wingdings" pitchFamily="2" charset="2"/>
              <a:buNone/>
            </a:pPr>
            <a:r>
              <a:rPr lang="es-ES" sz="2600">
                <a:cs typeface="Times New Roman" pitchFamily="18" charset="0"/>
              </a:rPr>
              <a:t>	La Hostería “</a:t>
            </a:r>
            <a:r>
              <a:rPr lang="es-ES" sz="2600" i="1">
                <a:cs typeface="Times New Roman" pitchFamily="18" charset="0"/>
              </a:rPr>
              <a:t>DOLCE FAR NIENTE”</a:t>
            </a:r>
            <a:r>
              <a:rPr lang="es-ES" sz="2600">
                <a:cs typeface="Times New Roman" pitchFamily="18" charset="0"/>
              </a:rPr>
              <a:t>,</a:t>
            </a:r>
            <a:r>
              <a:rPr lang="es-ES" sz="2600" b="1">
                <a:cs typeface="Times New Roman" pitchFamily="18" charset="0"/>
              </a:rPr>
              <a:t>  </a:t>
            </a:r>
            <a:r>
              <a:rPr lang="es-ES" sz="2600">
                <a:cs typeface="Times New Roman" pitchFamily="18" charset="0"/>
              </a:rPr>
              <a:t>se encuentra ubicada en el Km. 23 ½ Vía Daule, cara al río, a 25 minutos del centro de la ciudad.</a:t>
            </a:r>
          </a:p>
          <a:p>
            <a:pPr algn="just">
              <a:buFont typeface="Wingdings" pitchFamily="2" charset="2"/>
              <a:buNone/>
            </a:pPr>
            <a:r>
              <a:rPr lang="es-ES" sz="2600">
                <a:cs typeface="Times New Roman" pitchFamily="18" charset="0"/>
              </a:rPr>
              <a:t>	Su propietario es el Industrial Carlos Bacigalupo O, la hostería brinda los servicios de alojamiento, restaurant y recreación familiar.</a:t>
            </a:r>
            <a:endParaRPr lang="es-E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3124" name="Object 4"/>
          <p:cNvGraphicFramePr>
            <a:graphicFrameLocks noChangeAspect="1"/>
          </p:cNvGraphicFramePr>
          <p:nvPr/>
        </p:nvGraphicFramePr>
        <p:xfrm>
          <a:off x="914400" y="457200"/>
          <a:ext cx="7391400" cy="6046788"/>
        </p:xfrm>
        <a:graphic>
          <a:graphicData uri="http://schemas.openxmlformats.org/presentationml/2006/ole">
            <p:oleObj spid="_x0000_s133124" name="Hoja de cálculo" r:id="rId3" imgW="5972413" imgH="4886706" progId="Excel.Sheet.8">
              <p:embed/>
            </p:oleObj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ESTRATÉGIAS DE MERCADOTECNIA</a:t>
            </a:r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2438400"/>
            <a:ext cx="6437313" cy="2782888"/>
          </a:xfrm>
        </p:spPr>
        <p:txBody>
          <a:bodyPr/>
          <a:lstStyle/>
          <a:p>
            <a:r>
              <a:rPr lang="es-ES"/>
              <a:t>Estructura Básica según Porter</a:t>
            </a:r>
          </a:p>
          <a:p>
            <a:pPr>
              <a:buFont typeface="Wingdings" pitchFamily="2" charset="2"/>
              <a:buNone/>
            </a:pPr>
            <a:r>
              <a:rPr lang="es-ES"/>
              <a:t>	 </a:t>
            </a:r>
            <a:r>
              <a:rPr lang="es-ES">
                <a:solidFill>
                  <a:schemeClr val="hlink"/>
                </a:solidFill>
              </a:rPr>
              <a:t>(tabla 4.1)</a:t>
            </a:r>
          </a:p>
          <a:p>
            <a:r>
              <a:rPr lang="es-ES"/>
              <a:t>Estrategia de Fijación de Precios</a:t>
            </a:r>
          </a:p>
          <a:p>
            <a:pPr>
              <a:buFont typeface="Wingdings" pitchFamily="2" charset="2"/>
              <a:buNone/>
            </a:pPr>
            <a:r>
              <a:rPr lang="es-ES">
                <a:solidFill>
                  <a:schemeClr val="hlink"/>
                </a:solidFill>
              </a:rPr>
              <a:t>	 (tabla 4.3)</a:t>
            </a:r>
          </a:p>
          <a:p>
            <a:pPr>
              <a:buFont typeface="Wingdings" pitchFamily="2" charset="2"/>
              <a:buNone/>
            </a:pPr>
            <a:endParaRPr lang="es-ES"/>
          </a:p>
        </p:txBody>
      </p:sp>
      <p:sp>
        <p:nvSpPr>
          <p:cNvPr id="111620" name="AutoShape 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6248400" y="3200400"/>
            <a:ext cx="457200" cy="228600"/>
          </a:xfrm>
          <a:prstGeom prst="actionButtonForwardNext">
            <a:avLst/>
          </a:prstGeom>
          <a:solidFill>
            <a:srgbClr val="CCFFFF">
              <a:alpha val="50000"/>
            </a:srgb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11621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248400" y="4419600"/>
            <a:ext cx="457200" cy="228600"/>
          </a:xfrm>
          <a:prstGeom prst="actionButtonForwardNext">
            <a:avLst/>
          </a:prstGeom>
          <a:solidFill>
            <a:srgbClr val="CCFFFF">
              <a:alpha val="50000"/>
            </a:srgb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4148" name="Object 4"/>
          <p:cNvGraphicFramePr>
            <a:graphicFrameLocks noChangeAspect="1"/>
          </p:cNvGraphicFramePr>
          <p:nvPr/>
        </p:nvGraphicFramePr>
        <p:xfrm>
          <a:off x="990600" y="1066800"/>
          <a:ext cx="7177088" cy="4419600"/>
        </p:xfrm>
        <a:graphic>
          <a:graphicData uri="http://schemas.openxmlformats.org/presentationml/2006/ole">
            <p:oleObj spid="_x0000_s134148" name="Hoja de cálculo" r:id="rId3" imgW="6277213" imgH="3648456" progId="Excel.Sheet.8">
              <p:embed/>
            </p:oleObj>
          </a:graphicData>
        </a:graphic>
      </p:graphicFrame>
      <p:sp>
        <p:nvSpPr>
          <p:cNvPr id="134149" name="AutoShape 5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8763000" y="6477000"/>
            <a:ext cx="381000" cy="381000"/>
          </a:xfrm>
          <a:prstGeom prst="actionButtonBackPrevious">
            <a:avLst/>
          </a:prstGeom>
          <a:solidFill>
            <a:srgbClr val="CCFFFF">
              <a:alpha val="50000"/>
            </a:srgb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5172" name="Object 4"/>
          <p:cNvGraphicFramePr>
            <a:graphicFrameLocks noChangeAspect="1"/>
          </p:cNvGraphicFramePr>
          <p:nvPr/>
        </p:nvGraphicFramePr>
        <p:xfrm>
          <a:off x="1143000" y="990600"/>
          <a:ext cx="7124700" cy="4648200"/>
        </p:xfrm>
        <a:graphic>
          <a:graphicData uri="http://schemas.openxmlformats.org/presentationml/2006/ole">
            <p:oleObj spid="_x0000_s135172" name="Hoja de cálculo" r:id="rId3" imgW="5258038" imgH="3000756" progId="Excel.Sheet.8">
              <p:embed/>
            </p:oleObj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PLAN DE MERCADEO</a:t>
            </a:r>
          </a:p>
        </p:txBody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"/>
              <a:t>Objetivos</a:t>
            </a:r>
          </a:p>
          <a:p>
            <a:r>
              <a:rPr lang="es-ES"/>
              <a:t>Producto</a:t>
            </a:r>
          </a:p>
          <a:p>
            <a:r>
              <a:rPr lang="es-ES"/>
              <a:t>Precio</a:t>
            </a:r>
          </a:p>
          <a:p>
            <a:r>
              <a:rPr lang="es-ES"/>
              <a:t>Plaza-Canales de Distribución</a:t>
            </a:r>
          </a:p>
          <a:p>
            <a:r>
              <a:rPr lang="es-ES"/>
              <a:t>Promoción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ESTUDIO ECONÓMICO Y ANÁLISIS FINANCIERO</a:t>
            </a:r>
          </a:p>
        </p:txBody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2017713"/>
            <a:ext cx="6894512" cy="4114800"/>
          </a:xfrm>
        </p:spPr>
        <p:txBody>
          <a:bodyPr/>
          <a:lstStyle/>
          <a:p>
            <a:r>
              <a:rPr lang="es-ES"/>
              <a:t>Presupuesto de Mercado</a:t>
            </a:r>
          </a:p>
          <a:p>
            <a:r>
              <a:rPr lang="es-ES"/>
              <a:t>Determinación de costos</a:t>
            </a:r>
          </a:p>
          <a:p>
            <a:pPr lvl="1"/>
            <a:r>
              <a:rPr lang="es-ES"/>
              <a:t>Depreciación (</a:t>
            </a:r>
            <a:r>
              <a:rPr lang="es-ES">
                <a:solidFill>
                  <a:schemeClr val="hlink"/>
                </a:solidFill>
              </a:rPr>
              <a:t>Tabla 6.1)</a:t>
            </a:r>
            <a:endParaRPr lang="es-ES"/>
          </a:p>
          <a:p>
            <a:pPr lvl="1"/>
            <a:r>
              <a:rPr lang="es-ES"/>
              <a:t>Costo de Producción anual </a:t>
            </a:r>
            <a:r>
              <a:rPr lang="es-ES">
                <a:solidFill>
                  <a:schemeClr val="hlink"/>
                </a:solidFill>
              </a:rPr>
              <a:t>(Anexo 3)</a:t>
            </a:r>
          </a:p>
          <a:p>
            <a:pPr lvl="1"/>
            <a:r>
              <a:rPr lang="es-ES"/>
              <a:t>Tabla General de costos de producción </a:t>
            </a:r>
            <a:r>
              <a:rPr lang="es-ES">
                <a:solidFill>
                  <a:schemeClr val="hlink"/>
                </a:solidFill>
              </a:rPr>
              <a:t>(Tabla 6.2)</a:t>
            </a:r>
          </a:p>
          <a:p>
            <a:pPr lvl="1"/>
            <a:r>
              <a:rPr lang="es-ES"/>
              <a:t>Publicidad </a:t>
            </a:r>
            <a:r>
              <a:rPr lang="es-ES">
                <a:solidFill>
                  <a:schemeClr val="hlink"/>
                </a:solidFill>
              </a:rPr>
              <a:t>(Tabla 6.3)</a:t>
            </a:r>
          </a:p>
        </p:txBody>
      </p:sp>
      <p:sp>
        <p:nvSpPr>
          <p:cNvPr id="113668" name="AutoShape 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924800" y="3352800"/>
            <a:ext cx="457200" cy="228600"/>
          </a:xfrm>
          <a:prstGeom prst="actionButtonForwardNext">
            <a:avLst/>
          </a:prstGeom>
          <a:solidFill>
            <a:srgbClr val="CCFFFF">
              <a:alpha val="50000"/>
            </a:srgb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13669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924800" y="3886200"/>
            <a:ext cx="457200" cy="228600"/>
          </a:xfrm>
          <a:prstGeom prst="actionButtonForwardNext">
            <a:avLst/>
          </a:prstGeom>
          <a:solidFill>
            <a:srgbClr val="CCFFFF">
              <a:alpha val="50000"/>
            </a:srgb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13670" name="AutoShape 6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924800" y="4800600"/>
            <a:ext cx="457200" cy="228600"/>
          </a:xfrm>
          <a:prstGeom prst="actionButtonForwardNext">
            <a:avLst/>
          </a:prstGeom>
          <a:solidFill>
            <a:srgbClr val="CCFFFF">
              <a:alpha val="50000"/>
            </a:srgb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13671" name="AutoShape 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924800" y="5410200"/>
            <a:ext cx="457200" cy="228600"/>
          </a:xfrm>
          <a:prstGeom prst="actionButtonForwardNext">
            <a:avLst/>
          </a:prstGeom>
          <a:solidFill>
            <a:srgbClr val="CCFFFF">
              <a:alpha val="50000"/>
            </a:srgb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13672" name="AutoShape 8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763000" y="6629400"/>
            <a:ext cx="381000" cy="228600"/>
          </a:xfrm>
          <a:prstGeom prst="actionButtonEnd">
            <a:avLst/>
          </a:prstGeom>
          <a:solidFill>
            <a:srgbClr val="CCFFFF">
              <a:alpha val="50000"/>
            </a:srgbClr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7260" name="Object 44"/>
          <p:cNvGraphicFramePr>
            <a:graphicFrameLocks noChangeAspect="1"/>
          </p:cNvGraphicFramePr>
          <p:nvPr/>
        </p:nvGraphicFramePr>
        <p:xfrm>
          <a:off x="1905000" y="381000"/>
          <a:ext cx="5446713" cy="1725613"/>
        </p:xfrm>
        <a:graphic>
          <a:graphicData uri="http://schemas.openxmlformats.org/presentationml/2006/ole">
            <p:oleObj spid="_x0000_s137260" name="Hoja de cálculo" r:id="rId3" imgW="4991338" imgH="1524381" progId="Excel.Sheet.8">
              <p:embed/>
            </p:oleObj>
          </a:graphicData>
        </a:graphic>
      </p:graphicFrame>
      <p:graphicFrame>
        <p:nvGraphicFramePr>
          <p:cNvPr id="137261" name="Object 45"/>
          <p:cNvGraphicFramePr>
            <a:graphicFrameLocks noChangeAspect="1"/>
          </p:cNvGraphicFramePr>
          <p:nvPr/>
        </p:nvGraphicFramePr>
        <p:xfrm>
          <a:off x="990600" y="2362200"/>
          <a:ext cx="7315200" cy="1590675"/>
        </p:xfrm>
        <a:graphic>
          <a:graphicData uri="http://schemas.openxmlformats.org/presentationml/2006/ole">
            <p:oleObj spid="_x0000_s137261" name="Hoja de cálculo" r:id="rId4" imgW="6639163" imgH="1371981" progId="Excel.Sheet.8">
              <p:embed/>
            </p:oleObj>
          </a:graphicData>
        </a:graphic>
      </p:graphicFrame>
      <p:graphicFrame>
        <p:nvGraphicFramePr>
          <p:cNvPr id="137262" name="Object 46"/>
          <p:cNvGraphicFramePr>
            <a:graphicFrameLocks noChangeAspect="1"/>
          </p:cNvGraphicFramePr>
          <p:nvPr/>
        </p:nvGraphicFramePr>
        <p:xfrm>
          <a:off x="2667000" y="4232275"/>
          <a:ext cx="3962400" cy="2355850"/>
        </p:xfrm>
        <a:graphic>
          <a:graphicData uri="http://schemas.openxmlformats.org/presentationml/2006/ole">
            <p:oleObj spid="_x0000_s137262" name="Hoja de cálculo" r:id="rId5" imgW="3619738" imgH="2153031" progId="Excel.Sheet.8">
              <p:embed/>
            </p:oleObj>
          </a:graphicData>
        </a:graphic>
      </p:graphicFrame>
      <p:sp>
        <p:nvSpPr>
          <p:cNvPr id="137263" name="AutoShape 47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8763000" y="6477000"/>
            <a:ext cx="381000" cy="381000"/>
          </a:xfrm>
          <a:prstGeom prst="actionButtonBackPrevious">
            <a:avLst/>
          </a:prstGeom>
          <a:solidFill>
            <a:srgbClr val="CCFFFF">
              <a:alpha val="50000"/>
            </a:srgb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8244" name="Object 4"/>
          <p:cNvGraphicFramePr>
            <a:graphicFrameLocks noChangeAspect="1"/>
          </p:cNvGraphicFramePr>
          <p:nvPr/>
        </p:nvGraphicFramePr>
        <p:xfrm>
          <a:off x="2362200" y="152400"/>
          <a:ext cx="5116513" cy="6705600"/>
        </p:xfrm>
        <a:graphic>
          <a:graphicData uri="http://schemas.openxmlformats.org/presentationml/2006/ole">
            <p:oleObj spid="_x0000_s138244" name="Documento" r:id="rId3" imgW="5530320" imgH="7574400" progId="Word.Document.8">
              <p:embed/>
            </p:oleObj>
          </a:graphicData>
        </a:graphic>
      </p:graphicFrame>
      <p:sp>
        <p:nvSpPr>
          <p:cNvPr id="138245" name="Text Box 5"/>
          <p:cNvSpPr txBox="1">
            <a:spLocks noChangeArrowheads="1"/>
          </p:cNvSpPr>
          <p:nvPr/>
        </p:nvSpPr>
        <p:spPr bwMode="auto">
          <a:xfrm>
            <a:off x="1447800" y="457200"/>
            <a:ext cx="457200" cy="207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000" b="1">
                <a:solidFill>
                  <a:schemeClr val="tx2"/>
                </a:solidFill>
              </a:rPr>
              <a:t>ANEXO</a:t>
            </a:r>
          </a:p>
          <a:p>
            <a:pPr algn="ctr">
              <a:spcBef>
                <a:spcPct val="50000"/>
              </a:spcBef>
            </a:pPr>
            <a:r>
              <a:rPr lang="es-ES" sz="2000" b="1">
                <a:solidFill>
                  <a:schemeClr val="tx2"/>
                </a:solidFill>
              </a:rPr>
              <a:t>3</a:t>
            </a:r>
          </a:p>
        </p:txBody>
      </p:sp>
      <p:sp>
        <p:nvSpPr>
          <p:cNvPr id="138246" name="AutoShape 6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763000" y="6477000"/>
            <a:ext cx="381000" cy="381000"/>
          </a:xfrm>
          <a:prstGeom prst="actionButtonBackPrevious">
            <a:avLst/>
          </a:prstGeom>
          <a:solidFill>
            <a:srgbClr val="CCFFFF">
              <a:alpha val="50000"/>
            </a:srgb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ESTUDIO ECONÓMICO Y ANÁLISIS FINANCIERO</a:t>
            </a:r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2017713"/>
            <a:ext cx="6589712" cy="3087687"/>
          </a:xfrm>
        </p:spPr>
        <p:txBody>
          <a:bodyPr/>
          <a:lstStyle/>
          <a:p>
            <a:endParaRPr lang="es-ES"/>
          </a:p>
          <a:p>
            <a:r>
              <a:rPr lang="es-ES"/>
              <a:t>Inversiones del Proyecto</a:t>
            </a:r>
          </a:p>
          <a:p>
            <a:pPr lvl="1"/>
            <a:r>
              <a:rPr lang="es-ES"/>
              <a:t>Inversión Fija </a:t>
            </a:r>
            <a:r>
              <a:rPr lang="es-ES">
                <a:solidFill>
                  <a:schemeClr val="hlink"/>
                </a:solidFill>
              </a:rPr>
              <a:t>(tabla 6.4) (Anexo5)</a:t>
            </a:r>
          </a:p>
          <a:p>
            <a:pPr lvl="1"/>
            <a:r>
              <a:rPr lang="es-ES"/>
              <a:t>Publicidad Introducción </a:t>
            </a:r>
            <a:r>
              <a:rPr lang="es-ES">
                <a:solidFill>
                  <a:schemeClr val="hlink"/>
                </a:solidFill>
              </a:rPr>
              <a:t>(tabla 6.5)</a:t>
            </a:r>
          </a:p>
          <a:p>
            <a:pPr lvl="1"/>
            <a:r>
              <a:rPr lang="es-ES"/>
              <a:t>Inversión Inicial </a:t>
            </a:r>
            <a:r>
              <a:rPr lang="es-ES">
                <a:solidFill>
                  <a:schemeClr val="hlink"/>
                </a:solidFill>
              </a:rPr>
              <a:t>(tabla 6.6 Anexo 6)</a:t>
            </a:r>
          </a:p>
          <a:p>
            <a:pPr lvl="1"/>
            <a:endParaRPr lang="es-ES">
              <a:solidFill>
                <a:schemeClr val="hlink"/>
              </a:solidFill>
            </a:endParaRPr>
          </a:p>
        </p:txBody>
      </p:sp>
      <p:sp>
        <p:nvSpPr>
          <p:cNvPr id="114692" name="AutoShape 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077200" y="3352800"/>
            <a:ext cx="457200" cy="228600"/>
          </a:xfrm>
          <a:prstGeom prst="actionButtonForwardNext">
            <a:avLst/>
          </a:prstGeom>
          <a:solidFill>
            <a:srgbClr val="CCFFFF">
              <a:alpha val="50000"/>
            </a:srgb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14693" name="AutoShape 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077200" y="3886200"/>
            <a:ext cx="457200" cy="228600"/>
          </a:xfrm>
          <a:prstGeom prst="actionButtonForwardNext">
            <a:avLst/>
          </a:prstGeom>
          <a:solidFill>
            <a:srgbClr val="CCFFFF">
              <a:alpha val="50000"/>
            </a:srgb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14694" name="AutoShape 6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077200" y="4495800"/>
            <a:ext cx="457200" cy="228600"/>
          </a:xfrm>
          <a:prstGeom prst="actionButtonForwardNext">
            <a:avLst/>
          </a:prstGeom>
          <a:solidFill>
            <a:srgbClr val="CCFFFF">
              <a:alpha val="50000"/>
            </a:srgb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9268" name="Object 4"/>
          <p:cNvGraphicFramePr>
            <a:graphicFrameLocks noChangeAspect="1"/>
          </p:cNvGraphicFramePr>
          <p:nvPr/>
        </p:nvGraphicFramePr>
        <p:xfrm>
          <a:off x="990600" y="381000"/>
          <a:ext cx="3276600" cy="2290763"/>
        </p:xfrm>
        <a:graphic>
          <a:graphicData uri="http://schemas.openxmlformats.org/presentationml/2006/ole">
            <p:oleObj spid="_x0000_s139268" name="Hoja de cálculo" r:id="rId3" imgW="3191113" imgH="2229231" progId="Excel.Sheet.8">
              <p:embed/>
            </p:oleObj>
          </a:graphicData>
        </a:graphic>
      </p:graphicFrame>
      <p:graphicFrame>
        <p:nvGraphicFramePr>
          <p:cNvPr id="139269" name="Object 5"/>
          <p:cNvGraphicFramePr>
            <a:graphicFrameLocks noChangeAspect="1"/>
          </p:cNvGraphicFramePr>
          <p:nvPr/>
        </p:nvGraphicFramePr>
        <p:xfrm>
          <a:off x="4648200" y="381000"/>
          <a:ext cx="3581400" cy="2447925"/>
        </p:xfrm>
        <a:graphic>
          <a:graphicData uri="http://schemas.openxmlformats.org/presentationml/2006/ole">
            <p:oleObj spid="_x0000_s139269" name="Hoja de cálculo" r:id="rId4" imgW="3705463" imgH="2534031" progId="Excel.Sheet.8">
              <p:embed/>
            </p:oleObj>
          </a:graphicData>
        </a:graphic>
      </p:graphicFrame>
      <p:graphicFrame>
        <p:nvGraphicFramePr>
          <p:cNvPr id="139270" name="Object 6"/>
          <p:cNvGraphicFramePr>
            <a:graphicFrameLocks noChangeAspect="1"/>
          </p:cNvGraphicFramePr>
          <p:nvPr/>
        </p:nvGraphicFramePr>
        <p:xfrm>
          <a:off x="4495800" y="3200400"/>
          <a:ext cx="4362450" cy="2862263"/>
        </p:xfrm>
        <a:graphic>
          <a:graphicData uri="http://schemas.openxmlformats.org/presentationml/2006/ole">
            <p:oleObj spid="_x0000_s139270" name="Hoja de cálculo" r:id="rId5" imgW="4191238" imgH="2562606" progId="Excel.Sheet.8">
              <p:embed/>
            </p:oleObj>
          </a:graphicData>
        </a:graphic>
      </p:graphicFrame>
      <p:graphicFrame>
        <p:nvGraphicFramePr>
          <p:cNvPr id="139271" name="Object 7"/>
          <p:cNvGraphicFramePr>
            <a:graphicFrameLocks noChangeAspect="1"/>
          </p:cNvGraphicFramePr>
          <p:nvPr/>
        </p:nvGraphicFramePr>
        <p:xfrm>
          <a:off x="990600" y="3124200"/>
          <a:ext cx="3352800" cy="1385888"/>
        </p:xfrm>
        <a:graphic>
          <a:graphicData uri="http://schemas.openxmlformats.org/presentationml/2006/ole">
            <p:oleObj spid="_x0000_s139271" name="Hoja de cálculo" r:id="rId6" imgW="3734038" imgH="1543431" progId="Excel.Sheet.8">
              <p:embed/>
            </p:oleObj>
          </a:graphicData>
        </a:graphic>
      </p:graphicFrame>
      <p:graphicFrame>
        <p:nvGraphicFramePr>
          <p:cNvPr id="139272" name="Object 8"/>
          <p:cNvGraphicFramePr>
            <a:graphicFrameLocks noChangeAspect="1"/>
          </p:cNvGraphicFramePr>
          <p:nvPr/>
        </p:nvGraphicFramePr>
        <p:xfrm>
          <a:off x="990600" y="4724400"/>
          <a:ext cx="3276600" cy="1187450"/>
        </p:xfrm>
        <a:graphic>
          <a:graphicData uri="http://schemas.openxmlformats.org/presentationml/2006/ole">
            <p:oleObj spid="_x0000_s139272" name="Hoja de cálculo" r:id="rId7" imgW="3734038" imgH="1352931" progId="Excel.Sheet.8">
              <p:embed/>
            </p:oleObj>
          </a:graphicData>
        </a:graphic>
      </p:graphicFrame>
      <p:sp>
        <p:nvSpPr>
          <p:cNvPr id="139273" name="Text Box 9"/>
          <p:cNvSpPr txBox="1">
            <a:spLocks noChangeArrowheads="1"/>
          </p:cNvSpPr>
          <p:nvPr/>
        </p:nvSpPr>
        <p:spPr bwMode="auto">
          <a:xfrm>
            <a:off x="304800" y="3505200"/>
            <a:ext cx="381000" cy="207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>
                <a:solidFill>
                  <a:schemeClr val="tx2"/>
                </a:solidFill>
              </a:rPr>
              <a:t>ANEXO</a:t>
            </a:r>
          </a:p>
          <a:p>
            <a:pPr>
              <a:spcBef>
                <a:spcPct val="50000"/>
              </a:spcBef>
            </a:pPr>
            <a:r>
              <a:rPr lang="es-ES" sz="2000" b="1">
                <a:solidFill>
                  <a:schemeClr val="tx2"/>
                </a:solidFill>
              </a:rPr>
              <a:t>6</a:t>
            </a:r>
          </a:p>
        </p:txBody>
      </p:sp>
      <p:sp>
        <p:nvSpPr>
          <p:cNvPr id="139274" name="AutoShape 10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763000" y="6477000"/>
            <a:ext cx="381000" cy="381000"/>
          </a:xfrm>
          <a:prstGeom prst="actionButtonBackPrevious">
            <a:avLst/>
          </a:prstGeom>
          <a:solidFill>
            <a:srgbClr val="CCFFFF">
              <a:alpha val="50000"/>
            </a:srgb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39275" name="AutoShape 11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763000" y="6477000"/>
            <a:ext cx="381000" cy="381000"/>
          </a:xfrm>
          <a:prstGeom prst="actionButtonBackPrevious">
            <a:avLst/>
          </a:prstGeom>
          <a:solidFill>
            <a:srgbClr val="CCFFFF">
              <a:alpha val="50000"/>
            </a:srgb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39276" name="AutoShape 12">
            <a:hlinkClick r:id="rId9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763000" y="6477000"/>
            <a:ext cx="381000" cy="381000"/>
          </a:xfrm>
          <a:prstGeom prst="actionButtonBackPrevious">
            <a:avLst/>
          </a:prstGeom>
          <a:solidFill>
            <a:srgbClr val="CCFFFF">
              <a:alpha val="50000"/>
            </a:srgb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39277" name="Text Box 13"/>
          <p:cNvSpPr txBox="1">
            <a:spLocks noChangeArrowheads="1"/>
          </p:cNvSpPr>
          <p:nvPr/>
        </p:nvSpPr>
        <p:spPr bwMode="auto">
          <a:xfrm>
            <a:off x="304800" y="609600"/>
            <a:ext cx="381000" cy="207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>
                <a:solidFill>
                  <a:schemeClr val="tx2"/>
                </a:solidFill>
              </a:rPr>
              <a:t>ANEXO</a:t>
            </a:r>
          </a:p>
          <a:p>
            <a:pPr>
              <a:spcBef>
                <a:spcPct val="50000"/>
              </a:spcBef>
            </a:pPr>
            <a:r>
              <a:rPr lang="es-ES" sz="2000" b="1">
                <a:solidFill>
                  <a:schemeClr val="tx2"/>
                </a:solidFill>
              </a:rPr>
              <a:t>5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SERVICIOS</a:t>
            </a:r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981200"/>
            <a:ext cx="7543800" cy="4114800"/>
          </a:xfrm>
        </p:spPr>
        <p:txBody>
          <a:bodyPr/>
          <a:lstStyle/>
          <a:p>
            <a:pPr algn="just">
              <a:buFont typeface="Wingdings" pitchFamily="2" charset="2"/>
              <a:buNone/>
            </a:pPr>
            <a:r>
              <a:rPr lang="es-ES" sz="2600">
                <a:cs typeface="Times New Roman" pitchFamily="18" charset="0"/>
              </a:rPr>
              <a:t>. 	Restaurante-cafetería “Dolce Mangiare”</a:t>
            </a:r>
          </a:p>
          <a:p>
            <a:pPr algn="just">
              <a:buFont typeface="Wingdings" pitchFamily="2" charset="2"/>
              <a:buNone/>
            </a:pPr>
            <a:r>
              <a:rPr lang="es-ES" sz="2600">
                <a:cs typeface="Times New Roman" pitchFamily="18" charset="0"/>
              </a:rPr>
              <a:t>. 	Alojamiento en  confortables suites (14 en total) “Picole albergui”</a:t>
            </a:r>
          </a:p>
          <a:p>
            <a:pPr algn="just">
              <a:buFont typeface="Wingdings" pitchFamily="2" charset="2"/>
              <a:buNone/>
            </a:pPr>
            <a:r>
              <a:rPr lang="es-ES" sz="2600">
                <a:cs typeface="Times New Roman" pitchFamily="18" charset="0"/>
              </a:rPr>
              <a:t>. 	2 piscinas, una de adultos y otra de niños</a:t>
            </a:r>
          </a:p>
          <a:p>
            <a:pPr algn="just">
              <a:buFont typeface="Wingdings" pitchFamily="2" charset="2"/>
              <a:buNone/>
            </a:pPr>
            <a:r>
              <a:rPr lang="es-ES" sz="2600">
                <a:cs typeface="Times New Roman" pitchFamily="18" charset="0"/>
              </a:rPr>
              <a:t>. 	Cancha de fútbol y volleyball, sauna, bar, zona de pesca, etc.</a:t>
            </a:r>
          </a:p>
          <a:p>
            <a:pPr algn="just">
              <a:buFont typeface="Wingdings" pitchFamily="2" charset="2"/>
              <a:buNone/>
            </a:pPr>
            <a:r>
              <a:rPr lang="es-ES" sz="2600">
                <a:cs typeface="Times New Roman" pitchFamily="18" charset="0"/>
              </a:rPr>
              <a:t>. 	</a:t>
            </a:r>
            <a:r>
              <a:rPr lang="es-ES" sz="2600">
                <a:solidFill>
                  <a:srgbClr val="000000"/>
                </a:solidFill>
                <a:cs typeface="Tahoma" pitchFamily="34" charset="0"/>
              </a:rPr>
              <a:t>También posee 2 salas de Sesiones (capac. 200 personas)</a:t>
            </a:r>
            <a:endParaRPr lang="es-ES" sz="2600"/>
          </a:p>
          <a:p>
            <a:endParaRPr lang="es-E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ESTUDIO ECONÓMICO Y ANÁLISIS FINANCIERO</a:t>
            </a:r>
          </a:p>
        </p:txBody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2667000"/>
            <a:ext cx="6284913" cy="2706688"/>
          </a:xfrm>
        </p:spPr>
        <p:txBody>
          <a:bodyPr/>
          <a:lstStyle/>
          <a:p>
            <a:r>
              <a:rPr lang="es-ES" sz="3000"/>
              <a:t>Ingresos por ventas de productos y servicios </a:t>
            </a:r>
            <a:r>
              <a:rPr lang="es-ES" sz="3000">
                <a:solidFill>
                  <a:schemeClr val="hlink"/>
                </a:solidFill>
              </a:rPr>
              <a:t>(tabla 6.7 Anexo 7)</a:t>
            </a:r>
          </a:p>
          <a:p>
            <a:pPr>
              <a:buFont typeface="Wingdings" pitchFamily="2" charset="2"/>
              <a:buNone/>
            </a:pPr>
            <a:endParaRPr lang="es-ES" sz="1000">
              <a:solidFill>
                <a:schemeClr val="hlink"/>
              </a:solidFill>
            </a:endParaRPr>
          </a:p>
          <a:p>
            <a:r>
              <a:rPr lang="es-ES" sz="3000"/>
              <a:t>Valor de desecho económico</a:t>
            </a:r>
          </a:p>
        </p:txBody>
      </p:sp>
      <p:sp>
        <p:nvSpPr>
          <p:cNvPr id="115716" name="AutoShape 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543800" y="3276600"/>
            <a:ext cx="457200" cy="228600"/>
          </a:xfrm>
          <a:prstGeom prst="actionButtonForwardNext">
            <a:avLst/>
          </a:prstGeom>
          <a:solidFill>
            <a:srgbClr val="CCFFFF">
              <a:alpha val="50000"/>
            </a:srgb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graphicFrame>
        <p:nvGraphicFramePr>
          <p:cNvPr id="115718" name="Object 6"/>
          <p:cNvGraphicFramePr>
            <a:graphicFrameLocks noChangeAspect="1"/>
          </p:cNvGraphicFramePr>
          <p:nvPr/>
        </p:nvGraphicFramePr>
        <p:xfrm>
          <a:off x="2819400" y="4648200"/>
          <a:ext cx="3557588" cy="1068388"/>
        </p:xfrm>
        <a:graphic>
          <a:graphicData uri="http://schemas.openxmlformats.org/presentationml/2006/ole">
            <p:oleObj spid="_x0000_s115718" name="Documento" r:id="rId3" imgW="3352680" imgH="1007280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0292" name="Object 4"/>
          <p:cNvGraphicFramePr>
            <a:graphicFrameLocks noChangeAspect="1"/>
          </p:cNvGraphicFramePr>
          <p:nvPr/>
        </p:nvGraphicFramePr>
        <p:xfrm>
          <a:off x="2209800" y="228600"/>
          <a:ext cx="5240338" cy="6324600"/>
        </p:xfrm>
        <a:graphic>
          <a:graphicData uri="http://schemas.openxmlformats.org/presentationml/2006/ole">
            <p:oleObj spid="_x0000_s140292" name="Documento" r:id="rId3" imgW="5706720" imgH="7054920" progId="Word.Document.8">
              <p:embed/>
            </p:oleObj>
          </a:graphicData>
        </a:graphic>
      </p:graphicFrame>
      <p:sp>
        <p:nvSpPr>
          <p:cNvPr id="140293" name="Text Box 5"/>
          <p:cNvSpPr txBox="1">
            <a:spLocks noChangeArrowheads="1"/>
          </p:cNvSpPr>
          <p:nvPr/>
        </p:nvSpPr>
        <p:spPr bwMode="auto">
          <a:xfrm>
            <a:off x="990600" y="2971800"/>
            <a:ext cx="457200" cy="207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000" b="1">
                <a:solidFill>
                  <a:schemeClr val="tx2"/>
                </a:solidFill>
              </a:rPr>
              <a:t>ANEXO</a:t>
            </a:r>
          </a:p>
          <a:p>
            <a:pPr algn="ctr">
              <a:spcBef>
                <a:spcPct val="50000"/>
              </a:spcBef>
            </a:pPr>
            <a:r>
              <a:rPr lang="es-ES" sz="2000" b="1">
                <a:solidFill>
                  <a:schemeClr val="tx2"/>
                </a:solidFill>
              </a:rPr>
              <a:t>7</a:t>
            </a:r>
          </a:p>
        </p:txBody>
      </p:sp>
      <p:sp>
        <p:nvSpPr>
          <p:cNvPr id="140295" name="AutoShape 7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8839200" y="6629400"/>
            <a:ext cx="304800" cy="220663"/>
          </a:xfrm>
          <a:prstGeom prst="actionButtonBackPrevious">
            <a:avLst/>
          </a:prstGeom>
          <a:solidFill>
            <a:srgbClr val="CCFFFF">
              <a:alpha val="50000"/>
            </a:srgb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/>
              <a:t>ESTUDIO ECONÓMICO Y ANÁLISIS FINANCIERO</a:t>
            </a:r>
          </a:p>
        </p:txBody>
      </p:sp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2017713"/>
            <a:ext cx="6513512" cy="4114800"/>
          </a:xfrm>
          <a:solidFill>
            <a:schemeClr val="bg1"/>
          </a:solidFill>
        </p:spPr>
        <p:txBody>
          <a:bodyPr/>
          <a:lstStyle/>
          <a:p>
            <a:r>
              <a:rPr lang="es-ES"/>
              <a:t>Financiamiento de la deuda:</a:t>
            </a:r>
          </a:p>
          <a:p>
            <a:pPr lvl="1"/>
            <a:r>
              <a:rPr lang="es-ES"/>
              <a:t>60% socios, es decir, $78441,00</a:t>
            </a:r>
          </a:p>
          <a:p>
            <a:pPr lvl="1"/>
            <a:r>
              <a:rPr lang="es-ES"/>
              <a:t>40% préstamo bancario, es decir, $52294,00</a:t>
            </a:r>
          </a:p>
          <a:p>
            <a:pPr lvl="1">
              <a:buFont typeface="Wingdings" pitchFamily="2" charset="2"/>
              <a:buNone/>
            </a:pPr>
            <a:r>
              <a:rPr lang="es-ES">
                <a:solidFill>
                  <a:schemeClr val="hlink"/>
                </a:solidFill>
              </a:rPr>
              <a:t>(Anexo 9, tabla de amortización)</a:t>
            </a:r>
          </a:p>
          <a:p>
            <a:pPr lvl="1">
              <a:buFont typeface="Wingdings" pitchFamily="2" charset="2"/>
              <a:buNone/>
            </a:pPr>
            <a:r>
              <a:rPr lang="es-ES"/>
              <a:t>Tasa de descuento para la Hostería:</a:t>
            </a:r>
          </a:p>
          <a:p>
            <a:pPr lvl="1" algn="ctr">
              <a:buFont typeface="Wingdings" pitchFamily="2" charset="2"/>
              <a:buNone/>
            </a:pPr>
            <a:r>
              <a:rPr lang="es-ES" i="1"/>
              <a:t>TMAR: i+f+if</a:t>
            </a:r>
          </a:p>
          <a:p>
            <a:pPr lvl="1" algn="ctr">
              <a:buFont typeface="Wingdings" pitchFamily="2" charset="2"/>
              <a:buNone/>
            </a:pPr>
            <a:r>
              <a:rPr lang="es-ES" i="1"/>
              <a:t>16.29%</a:t>
            </a:r>
          </a:p>
        </p:txBody>
      </p:sp>
      <p:sp>
        <p:nvSpPr>
          <p:cNvPr id="143364" name="AutoShape 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543800" y="4267200"/>
            <a:ext cx="457200" cy="228600"/>
          </a:xfrm>
          <a:prstGeom prst="actionButtonForwardNext">
            <a:avLst/>
          </a:prstGeom>
          <a:solidFill>
            <a:srgbClr val="CCFFFF">
              <a:alpha val="50000"/>
            </a:srgb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1316" name="Object 4"/>
          <p:cNvGraphicFramePr>
            <a:graphicFrameLocks noChangeAspect="1"/>
          </p:cNvGraphicFramePr>
          <p:nvPr/>
        </p:nvGraphicFramePr>
        <p:xfrm>
          <a:off x="1373188" y="384175"/>
          <a:ext cx="6815137" cy="6118225"/>
        </p:xfrm>
        <a:graphic>
          <a:graphicData uri="http://schemas.openxmlformats.org/presentationml/2006/ole">
            <p:oleObj spid="_x0000_s141316" name="Documento" r:id="rId3" imgW="6120720" imgH="5492880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/>
              <a:t>ESTUDIO ECONÓMICO Y ANÁLISIS FINANCIERO</a:t>
            </a:r>
          </a:p>
        </p:txBody>
      </p:sp>
      <p:sp>
        <p:nvSpPr>
          <p:cNvPr id="144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2209800"/>
            <a:ext cx="7275513" cy="423068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"/>
              <a:t>Situación Financiera Actual de la Empresa </a:t>
            </a:r>
            <a:r>
              <a:rPr lang="es-ES">
                <a:solidFill>
                  <a:schemeClr val="hlink"/>
                </a:solidFill>
              </a:rPr>
              <a:t>(Anexos 11 y 12)</a:t>
            </a:r>
          </a:p>
          <a:p>
            <a:pPr>
              <a:lnSpc>
                <a:spcPct val="90000"/>
              </a:lnSpc>
            </a:pPr>
            <a:r>
              <a:rPr lang="es-ES"/>
              <a:t>Situación con Proyecto de la Empresa </a:t>
            </a:r>
            <a:r>
              <a:rPr lang="es-ES">
                <a:solidFill>
                  <a:schemeClr val="hlink"/>
                </a:solidFill>
              </a:rPr>
              <a:t>(Anexo 13)</a:t>
            </a:r>
          </a:p>
          <a:p>
            <a:pPr>
              <a:lnSpc>
                <a:spcPct val="90000"/>
              </a:lnSpc>
            </a:pPr>
            <a:r>
              <a:rPr lang="es-ES"/>
              <a:t>Análisis Incremental </a:t>
            </a:r>
            <a:r>
              <a:rPr lang="es-ES">
                <a:solidFill>
                  <a:schemeClr val="hlink"/>
                </a:solidFill>
              </a:rPr>
              <a:t>(Anexo 14)</a:t>
            </a:r>
            <a:endParaRPr lang="es-ES"/>
          </a:p>
          <a:p>
            <a:pPr>
              <a:lnSpc>
                <a:spcPct val="90000"/>
              </a:lnSpc>
            </a:pPr>
            <a:r>
              <a:rPr lang="es-ES"/>
              <a:t>Análisis de Sensibilidad </a:t>
            </a:r>
            <a:r>
              <a:rPr lang="es-ES">
                <a:solidFill>
                  <a:schemeClr val="hlink"/>
                </a:solidFill>
              </a:rPr>
              <a:t>(Cristall Ball)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">
                <a:solidFill>
                  <a:schemeClr val="hlink"/>
                </a:solidFill>
              </a:rPr>
              <a:t>(Modelo de sensibilización de Hertz)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">
                <a:solidFill>
                  <a:schemeClr val="hlink"/>
                </a:solidFill>
              </a:rPr>
              <a:t>- Escenarios</a:t>
            </a:r>
          </a:p>
        </p:txBody>
      </p:sp>
      <p:sp>
        <p:nvSpPr>
          <p:cNvPr id="144388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05800" y="2819400"/>
            <a:ext cx="457200" cy="228600"/>
          </a:xfrm>
          <a:prstGeom prst="actionButtonForwardNext">
            <a:avLst/>
          </a:prstGeom>
          <a:solidFill>
            <a:srgbClr val="CCFFFF">
              <a:alpha val="50000"/>
            </a:srgb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44389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05800" y="3733800"/>
            <a:ext cx="457200" cy="228600"/>
          </a:xfrm>
          <a:prstGeom prst="actionButtonForwardNext">
            <a:avLst/>
          </a:prstGeom>
          <a:solidFill>
            <a:srgbClr val="CCFFFF">
              <a:alpha val="50000"/>
            </a:srgb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44390" name="AutoShape 6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05800" y="4343400"/>
            <a:ext cx="457200" cy="228600"/>
          </a:xfrm>
          <a:prstGeom prst="actionButtonForwardNext">
            <a:avLst/>
          </a:prstGeom>
          <a:solidFill>
            <a:srgbClr val="CCFFFF">
              <a:alpha val="50000"/>
            </a:srgb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44391" name="AutoShape 7">
            <a:hlinkClick r:id="rId5" action="ppaction://hlinkfile" highlightClick="1"/>
          </p:cNvPr>
          <p:cNvSpPr>
            <a:spLocks noChangeArrowheads="1"/>
          </p:cNvSpPr>
          <p:nvPr/>
        </p:nvSpPr>
        <p:spPr bwMode="auto">
          <a:xfrm>
            <a:off x="8305800" y="4953000"/>
            <a:ext cx="457200" cy="228600"/>
          </a:xfrm>
          <a:prstGeom prst="actionButtonForwardNext">
            <a:avLst/>
          </a:prstGeom>
          <a:solidFill>
            <a:srgbClr val="CCFFFF">
              <a:alpha val="50000"/>
            </a:srgb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44392" name="AutoShape 8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05800" y="5562600"/>
            <a:ext cx="457200" cy="228600"/>
          </a:xfrm>
          <a:prstGeom prst="actionButtonForwardNext">
            <a:avLst/>
          </a:prstGeom>
          <a:solidFill>
            <a:srgbClr val="CCFFFF">
              <a:alpha val="50000"/>
            </a:srgb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44393" name="AutoShape 9">
            <a:hlinkClick r:id="rId7" action="ppaction://hlinkfile" highlightClick="1"/>
          </p:cNvPr>
          <p:cNvSpPr>
            <a:spLocks noChangeArrowheads="1"/>
          </p:cNvSpPr>
          <p:nvPr/>
        </p:nvSpPr>
        <p:spPr bwMode="auto">
          <a:xfrm>
            <a:off x="3810000" y="6019800"/>
            <a:ext cx="457200" cy="228600"/>
          </a:xfrm>
          <a:prstGeom prst="actionButtonForwardNext">
            <a:avLst/>
          </a:prstGeom>
          <a:solidFill>
            <a:srgbClr val="CCFFFF">
              <a:alpha val="50000"/>
            </a:srgb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2509" name="Object 173"/>
          <p:cNvGraphicFramePr>
            <a:graphicFrameLocks noChangeAspect="1"/>
          </p:cNvGraphicFramePr>
          <p:nvPr/>
        </p:nvGraphicFramePr>
        <p:xfrm>
          <a:off x="1143000" y="152400"/>
          <a:ext cx="7086600" cy="6548438"/>
        </p:xfrm>
        <a:graphic>
          <a:graphicData uri="http://schemas.openxmlformats.org/presentationml/2006/ole">
            <p:oleObj spid="_x0000_s142509" name="Hoja de cálculo" r:id="rId3" imgW="6924913" imgH="5772531" progId="Excel.Sheet.8">
              <p:embed/>
            </p:oleObj>
          </a:graphicData>
        </a:graphic>
      </p:graphicFrame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7460" name="Object 4"/>
          <p:cNvGraphicFramePr>
            <a:graphicFrameLocks noChangeAspect="1"/>
          </p:cNvGraphicFramePr>
          <p:nvPr/>
        </p:nvGraphicFramePr>
        <p:xfrm>
          <a:off x="609600" y="14288"/>
          <a:ext cx="8001000" cy="6829425"/>
        </p:xfrm>
        <a:graphic>
          <a:graphicData uri="http://schemas.openxmlformats.org/presentationml/2006/ole">
            <p:oleObj spid="_x0000_s147460" name="Hoja de cálculo" r:id="rId3" imgW="7677388" imgH="6829806" progId="Excel.Sheet.8">
              <p:embed/>
            </p:oleObj>
          </a:graphicData>
        </a:graphic>
      </p:graphicFrame>
      <p:sp>
        <p:nvSpPr>
          <p:cNvPr id="147461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763000" y="6553200"/>
            <a:ext cx="381000" cy="296863"/>
          </a:xfrm>
          <a:prstGeom prst="actionButtonBackPrevious">
            <a:avLst/>
          </a:prstGeom>
          <a:solidFill>
            <a:srgbClr val="CCFFFF">
              <a:alpha val="50000"/>
            </a:srgb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3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839200" y="6629400"/>
            <a:ext cx="304800" cy="220663"/>
          </a:xfrm>
          <a:prstGeom prst="actionButtonBackPrevious">
            <a:avLst/>
          </a:prstGeom>
          <a:solidFill>
            <a:srgbClr val="CCFFFF">
              <a:alpha val="50000"/>
            </a:srgb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graphicFrame>
        <p:nvGraphicFramePr>
          <p:cNvPr id="145414" name="Object 6"/>
          <p:cNvGraphicFramePr>
            <a:graphicFrameLocks noChangeAspect="1"/>
          </p:cNvGraphicFramePr>
          <p:nvPr/>
        </p:nvGraphicFramePr>
        <p:xfrm>
          <a:off x="381000" y="157163"/>
          <a:ext cx="8458200" cy="6543675"/>
        </p:xfrm>
        <a:graphic>
          <a:graphicData uri="http://schemas.openxmlformats.org/presentationml/2006/ole">
            <p:oleObj spid="_x0000_s145414" name="Hoja de cálculo" r:id="rId4" imgW="7058263" imgH="6544056" progId="Excel.Sheet.8">
              <p:embed/>
            </p:oleObj>
          </a:graphicData>
        </a:graphic>
      </p:graphicFrame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6436" name="Object 4"/>
          <p:cNvGraphicFramePr>
            <a:graphicFrameLocks noChangeAspect="1"/>
          </p:cNvGraphicFramePr>
          <p:nvPr/>
        </p:nvGraphicFramePr>
        <p:xfrm>
          <a:off x="381000" y="304800"/>
          <a:ext cx="8458200" cy="6248400"/>
        </p:xfrm>
        <a:graphic>
          <a:graphicData uri="http://schemas.openxmlformats.org/presentationml/2006/ole">
            <p:oleObj spid="_x0000_s146436" name="Hoja de cálculo" r:id="rId3" imgW="6972538" imgH="7115556" progId="Excel.Sheet.8">
              <p:embed/>
            </p:oleObj>
          </a:graphicData>
        </a:graphic>
      </p:graphicFrame>
      <p:sp>
        <p:nvSpPr>
          <p:cNvPr id="146438" name="AutoShape 6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763000" y="6553200"/>
            <a:ext cx="381000" cy="296863"/>
          </a:xfrm>
          <a:prstGeom prst="actionButtonBackPrevious">
            <a:avLst/>
          </a:prstGeom>
          <a:solidFill>
            <a:srgbClr val="CCFFFF">
              <a:alpha val="50000"/>
            </a:srgb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8484" name="Object 4"/>
          <p:cNvGraphicFramePr>
            <a:graphicFrameLocks noChangeAspect="1"/>
          </p:cNvGraphicFramePr>
          <p:nvPr/>
        </p:nvGraphicFramePr>
        <p:xfrm>
          <a:off x="304800" y="228600"/>
          <a:ext cx="8610600" cy="6629400"/>
        </p:xfrm>
        <a:graphic>
          <a:graphicData uri="http://schemas.openxmlformats.org/presentationml/2006/ole">
            <p:oleObj spid="_x0000_s148484" name="Hoja de cálculo" r:id="rId3" imgW="7410688" imgH="9353931" progId="Excel.Sheet.8">
              <p:embed/>
            </p:oleObj>
          </a:graphicData>
        </a:graphic>
      </p:graphicFrame>
      <p:sp>
        <p:nvSpPr>
          <p:cNvPr id="148487" name="AutoShape 7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362200" y="6561138"/>
            <a:ext cx="304800" cy="296862"/>
          </a:xfrm>
          <a:prstGeom prst="actionButtonBackPrevious">
            <a:avLst/>
          </a:prstGeom>
          <a:solidFill>
            <a:srgbClr val="CCFFFF">
              <a:alpha val="50000"/>
            </a:srgb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PLANTEAMIENTO DEL PROBLEMA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2017713"/>
            <a:ext cx="7046912" cy="4114800"/>
          </a:xfrm>
        </p:spPr>
        <p:txBody>
          <a:bodyPr/>
          <a:lstStyle/>
          <a:p>
            <a:endParaRPr lang="es-ES"/>
          </a:p>
          <a:p>
            <a:endParaRPr lang="es-ES"/>
          </a:p>
          <a:p>
            <a:r>
              <a:rPr lang="es-ES"/>
              <a:t>Bajas o casi nulas utilidades mensuales debido a la poca afluencia de clientes.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>
          <a:xfrm>
            <a:off x="1150938" y="617538"/>
            <a:ext cx="7459662" cy="1143000"/>
          </a:xfrm>
        </p:spPr>
        <p:txBody>
          <a:bodyPr/>
          <a:lstStyle/>
          <a:p>
            <a:pPr algn="ctr"/>
            <a:r>
              <a:rPr lang="es-ES"/>
              <a:t>JUSTIFICACIÓN DEL TEMA</a:t>
            </a:r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2017713"/>
            <a:ext cx="7199312" cy="4114800"/>
          </a:xfrm>
        </p:spPr>
        <p:txBody>
          <a:bodyPr/>
          <a:lstStyle/>
          <a:p>
            <a:r>
              <a:rPr lang="es-ES"/>
              <a:t>Se propone lo siguiente:</a:t>
            </a:r>
          </a:p>
          <a:p>
            <a:pPr>
              <a:buFont typeface="Wingdings" pitchFamily="2" charset="2"/>
              <a:buNone/>
            </a:pPr>
            <a:r>
              <a:rPr lang="es-ES"/>
              <a:t> </a:t>
            </a:r>
          </a:p>
          <a:p>
            <a:pPr algn="just">
              <a:buFont typeface="Wingdings" pitchFamily="2" charset="2"/>
              <a:buNone/>
            </a:pPr>
            <a:r>
              <a:rPr lang="es-ES"/>
              <a:t>	Realizar un Plan de Comercialización dirigidos a los ejecutivos de las empresas comerciales y de servicios más importantes de la ciudad.</a:t>
            </a:r>
          </a:p>
          <a:p>
            <a:pPr algn="just">
              <a:buFont typeface="Wingdings" pitchFamily="2" charset="2"/>
              <a:buNone/>
            </a:pPr>
            <a:endParaRPr lang="es-E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>
          <a:xfrm>
            <a:off x="1600200" y="609600"/>
            <a:ext cx="5707063" cy="1143000"/>
          </a:xfrm>
        </p:spPr>
        <p:txBody>
          <a:bodyPr/>
          <a:lstStyle/>
          <a:p>
            <a:r>
              <a:rPr lang="es-ES"/>
              <a:t>ANÁLISIS DE MACROENTORNO</a:t>
            </a: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es-ES"/>
          </a:p>
          <a:p>
            <a:r>
              <a:rPr lang="es-ES"/>
              <a:t>Condiciones económicas actuales</a:t>
            </a:r>
          </a:p>
          <a:p>
            <a:r>
              <a:rPr lang="es-ES"/>
              <a:t>Ambiente Natural</a:t>
            </a:r>
          </a:p>
          <a:p>
            <a:r>
              <a:rPr lang="es-ES"/>
              <a:t>Regulaciones Gubernamentales</a:t>
            </a:r>
          </a:p>
          <a:p>
            <a:endParaRPr lang="es-E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609600"/>
            <a:ext cx="5554663" cy="1143000"/>
          </a:xfrm>
        </p:spPr>
        <p:txBody>
          <a:bodyPr/>
          <a:lstStyle/>
          <a:p>
            <a:r>
              <a:rPr lang="es-ES"/>
              <a:t>ANÁLISIS DE MICROENTORNO</a:t>
            </a:r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2017713"/>
            <a:ext cx="6818312" cy="4114800"/>
          </a:xfrm>
        </p:spPr>
        <p:txBody>
          <a:bodyPr/>
          <a:lstStyle/>
          <a:p>
            <a:endParaRPr lang="es-ES"/>
          </a:p>
          <a:p>
            <a:r>
              <a:rPr lang="es-ES"/>
              <a:t>Clientes</a:t>
            </a:r>
          </a:p>
          <a:p>
            <a:r>
              <a:rPr lang="es-ES"/>
              <a:t>Proveedores</a:t>
            </a:r>
          </a:p>
          <a:p>
            <a:r>
              <a:rPr lang="es-ES"/>
              <a:t>Competencia: Directa e Indirecta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609600"/>
            <a:ext cx="6011863" cy="1143000"/>
          </a:xfrm>
        </p:spPr>
        <p:txBody>
          <a:bodyPr/>
          <a:lstStyle/>
          <a:p>
            <a:r>
              <a:rPr lang="es-ES"/>
              <a:t>ANÁLISIS DE LA COMPETENCIA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2017713"/>
            <a:ext cx="7046912" cy="4114800"/>
          </a:xfrm>
        </p:spPr>
        <p:txBody>
          <a:bodyPr/>
          <a:lstStyle/>
          <a:p>
            <a:endParaRPr lang="es-ES"/>
          </a:p>
          <a:p>
            <a:r>
              <a:rPr lang="es-ES"/>
              <a:t>Los principales competidores debido a sus servicios son:</a:t>
            </a:r>
          </a:p>
          <a:p>
            <a:pPr>
              <a:buFont typeface="Wingdings" pitchFamily="2" charset="2"/>
              <a:buNone/>
            </a:pPr>
            <a:r>
              <a:rPr lang="es-ES">
                <a:solidFill>
                  <a:schemeClr val="hlink"/>
                </a:solidFill>
              </a:rPr>
              <a:t>Tabla 2.4 y 2.5</a:t>
            </a:r>
          </a:p>
        </p:txBody>
      </p:sp>
      <p:sp>
        <p:nvSpPr>
          <p:cNvPr id="108548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133600" y="4648200"/>
            <a:ext cx="457200" cy="381000"/>
          </a:xfrm>
          <a:prstGeom prst="actionButtonForwardNext">
            <a:avLst/>
          </a:prstGeom>
          <a:solidFill>
            <a:srgbClr val="CCFFFF">
              <a:alpha val="50000"/>
            </a:srgb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9812" name="Object 4"/>
          <p:cNvGraphicFramePr>
            <a:graphicFrameLocks noChangeAspect="1"/>
          </p:cNvGraphicFramePr>
          <p:nvPr/>
        </p:nvGraphicFramePr>
        <p:xfrm>
          <a:off x="1371600" y="0"/>
          <a:ext cx="6705600" cy="6705600"/>
        </p:xfrm>
        <a:graphic>
          <a:graphicData uri="http://schemas.openxmlformats.org/presentationml/2006/ole">
            <p:oleObj spid="_x0000_s119812" name="Hoja de cálculo" r:id="rId3" imgW="5077063" imgH="5077206" progId="Excel.Sheet.8">
              <p:embed/>
            </p:oleObj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Mezclas">
  <a:themeElements>
    <a:clrScheme name="Mezclas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Mezcla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Mezcla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ezcla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zcla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zcla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ezcla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zcla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zcla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C:\Archivos de programa\Microsoft Office\Templates\Diseños de presentaciones\Mezclas.pot</Template>
  <TotalTime>906</TotalTime>
  <Words>502</Words>
  <Application>Microsoft PowerPoint</Application>
  <PresentationFormat>Presentación en pantalla (4:3)</PresentationFormat>
  <Paragraphs>119</Paragraphs>
  <Slides>39</Slides>
  <Notes>1</Notes>
  <HiddenSlides>0</HiddenSlides>
  <MMClips>0</MMClips>
  <ScaleCrop>false</ScaleCrop>
  <HeadingPairs>
    <vt:vector size="8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2</vt:i4>
      </vt:variant>
      <vt:variant>
        <vt:lpstr>Títulos de diapositiva</vt:lpstr>
      </vt:variant>
      <vt:variant>
        <vt:i4>39</vt:i4>
      </vt:variant>
    </vt:vector>
  </HeadingPairs>
  <TitlesOfParts>
    <vt:vector size="48" baseType="lpstr">
      <vt:lpstr>Arial</vt:lpstr>
      <vt:lpstr>Tahoma</vt:lpstr>
      <vt:lpstr>Wingdings</vt:lpstr>
      <vt:lpstr>Arial Unicode MS</vt:lpstr>
      <vt:lpstr>Times New Roman</vt:lpstr>
      <vt:lpstr>Stylus BT</vt:lpstr>
      <vt:lpstr>Mezclas</vt:lpstr>
      <vt:lpstr>Hoja de cálculo de Microsoft Excel</vt:lpstr>
      <vt:lpstr>Documento de Microsoft Word</vt:lpstr>
      <vt:lpstr>“PROYECTO DE DESARROLLO DE UN PLAN DE COMERCIALIZACION E IMPLEMENTACION DE NUEVOS SERVICIOS PARA LA HOSTERIA DOLCE FAR NIENTE ENFOCADA AL MERCADO DE GUAYAQUIL”</vt:lpstr>
      <vt:lpstr>INTRODUCCIÓN </vt:lpstr>
      <vt:lpstr>SERVICIOS</vt:lpstr>
      <vt:lpstr>PLANTEAMIENTO DEL PROBLEMA</vt:lpstr>
      <vt:lpstr>JUSTIFICACIÓN DEL TEMA</vt:lpstr>
      <vt:lpstr>ANÁLISIS DE MACROENTORNO</vt:lpstr>
      <vt:lpstr>ANÁLISIS DE MICROENTORNO</vt:lpstr>
      <vt:lpstr>ANÁLISIS DE LA COMPETENCIA</vt:lpstr>
      <vt:lpstr>Diapositiva 9</vt:lpstr>
      <vt:lpstr> </vt:lpstr>
      <vt:lpstr>INVESTIGACIÓN DE MERCADO</vt:lpstr>
      <vt:lpstr>Diapositiva 12</vt:lpstr>
      <vt:lpstr>RESULTADO DE LAS ENCUESTAS</vt:lpstr>
      <vt:lpstr>Diapositiva 14</vt:lpstr>
      <vt:lpstr>Diapositiva 15</vt:lpstr>
      <vt:lpstr>Diapositiva 16</vt:lpstr>
      <vt:lpstr>Diapositiva 17</vt:lpstr>
      <vt:lpstr>PLAN ESTRATÉGICO</vt:lpstr>
      <vt:lpstr>Diapositiva 19</vt:lpstr>
      <vt:lpstr>Diapositiva 20</vt:lpstr>
      <vt:lpstr>ESTRATÉGIAS DE MERCADOTECNIA</vt:lpstr>
      <vt:lpstr>Diapositiva 22</vt:lpstr>
      <vt:lpstr>Diapositiva 23</vt:lpstr>
      <vt:lpstr>PLAN DE MERCADEO</vt:lpstr>
      <vt:lpstr>ESTUDIO ECONÓMICO Y ANÁLISIS FINANCIERO</vt:lpstr>
      <vt:lpstr>Diapositiva 26</vt:lpstr>
      <vt:lpstr>Diapositiva 27</vt:lpstr>
      <vt:lpstr>ESTUDIO ECONÓMICO Y ANÁLISIS FINANCIERO</vt:lpstr>
      <vt:lpstr>Diapositiva 29</vt:lpstr>
      <vt:lpstr>ESTUDIO ECONÓMICO Y ANÁLISIS FINANCIERO</vt:lpstr>
      <vt:lpstr>Diapositiva 31</vt:lpstr>
      <vt:lpstr>ESTUDIO ECONÓMICO Y ANÁLISIS FINANCIERO</vt:lpstr>
      <vt:lpstr>Diapositiva 33</vt:lpstr>
      <vt:lpstr>ESTUDIO ECONÓMICO Y ANÁLISIS FINANCIERO</vt:lpstr>
      <vt:lpstr>Diapositiva 35</vt:lpstr>
      <vt:lpstr>Diapositiva 36</vt:lpstr>
      <vt:lpstr>Diapositiva 37</vt:lpstr>
      <vt:lpstr>Diapositiva 38</vt:lpstr>
      <vt:lpstr>Diapositiva 39</vt:lpstr>
    </vt:vector>
  </TitlesOfParts>
  <Company>BR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“PROYECTO DE DESARROLLO DE UN PLAN DE COMERCIALIZACION E IMPLEMENTACION DE NUEVOS SERVICIOS PARA LA HOSTERIA DOLCE FAR NIENTE ENFOCADA AL MERCADO DE GUAYAQUIL”</dc:title>
  <dc:creator>¤ Heidi Reena ¤</dc:creator>
  <cp:lastModifiedBy>Administrador</cp:lastModifiedBy>
  <cp:revision>32</cp:revision>
  <cp:lastPrinted>1601-01-01T00:00:00Z</cp:lastPrinted>
  <dcterms:created xsi:type="dcterms:W3CDTF">2005-09-12T03:34:33Z</dcterms:created>
  <dcterms:modified xsi:type="dcterms:W3CDTF">2009-12-14T18:40:21Z</dcterms:modified>
</cp:coreProperties>
</file>