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34"/>
  </p:notesMasterIdLst>
  <p:handoutMasterIdLst>
    <p:handoutMasterId r:id="rId35"/>
  </p:handoutMasterIdLst>
  <p:sldIdLst>
    <p:sldId id="266" r:id="rId2"/>
    <p:sldId id="268" r:id="rId3"/>
    <p:sldId id="277" r:id="rId4"/>
    <p:sldId id="271" r:id="rId5"/>
    <p:sldId id="316" r:id="rId6"/>
    <p:sldId id="282" r:id="rId7"/>
    <p:sldId id="304" r:id="rId8"/>
    <p:sldId id="283" r:id="rId9"/>
    <p:sldId id="305" r:id="rId10"/>
    <p:sldId id="285" r:id="rId11"/>
    <p:sldId id="280" r:id="rId12"/>
    <p:sldId id="289" r:id="rId13"/>
    <p:sldId id="290" r:id="rId14"/>
    <p:sldId id="273" r:id="rId15"/>
    <p:sldId id="291" r:id="rId16"/>
    <p:sldId id="288" r:id="rId17"/>
    <p:sldId id="293" r:id="rId18"/>
    <p:sldId id="296" r:id="rId19"/>
    <p:sldId id="292" r:id="rId20"/>
    <p:sldId id="294" r:id="rId21"/>
    <p:sldId id="297" r:id="rId22"/>
    <p:sldId id="298" r:id="rId23"/>
    <p:sldId id="306" r:id="rId24"/>
    <p:sldId id="317" r:id="rId25"/>
    <p:sldId id="318" r:id="rId26"/>
    <p:sldId id="274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>
    <p:present/>
    <p:sldAll/>
    <p:penClr>
      <a:schemeClr val="tx1"/>
    </p:penClr>
  </p:showPr>
  <p:clrMru>
    <a:srgbClr val="009900"/>
    <a:srgbClr val="CC0000"/>
    <a:srgbClr val="FFFF00"/>
    <a:srgbClr val="F0EFE0"/>
    <a:srgbClr val="1F4081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53816" autoAdjust="0"/>
    <p:restoredTop sz="90929"/>
  </p:normalViewPr>
  <p:slideViewPr>
    <p:cSldViewPr>
      <p:cViewPr varScale="1">
        <p:scale>
          <a:sx n="34" d="100"/>
          <a:sy n="34" d="100"/>
        </p:scale>
        <p:origin x="-6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4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7.xml"/><Relationship Id="rId1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87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87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AB1357-485A-41A3-A8E1-B517D1086475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89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898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89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89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89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D9DBF5-539B-4816-8CCE-F8E3AF8350F4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4" name="Freeform 4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7605" name="Freeform 5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7606" name="Freeform 6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7607" name="Freeform 7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7608" name="Freeform 8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7609" name="Freeform 9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7610" name="Freeform 10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7611" name="Freeform 11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7612" name="Freeform 12"/>
          <p:cNvSpPr>
            <a:spLocks/>
          </p:cNvSpPr>
          <p:nvPr/>
        </p:nvSpPr>
        <p:spPr bwMode="hidden">
          <a:xfrm rot="-54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537613" name="Picture 13" descr="C:\My Documents\bits\Facbann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53761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37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37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37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A29448-F536-4D53-943C-189AF9A62C8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9A0E4-3121-4AAD-9C4A-545577C6DFB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96100" y="3048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5EEE1-4403-4611-9CBA-4C2DF802F48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ítulo, text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gráfico"/>
          <p:cNvSpPr>
            <a:spLocks noGrp="1"/>
          </p:cNvSpPr>
          <p:nvPr>
            <p:ph type="chart"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66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E8E1FAC-A2EB-40A6-B0DE-BB3AFAF7DF7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066800" y="16764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066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FE83AC-19B5-4C85-B665-FFF75FD0336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35C2C-6FDE-4EFC-9A6E-547CA97E516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F9D95-543E-4096-B63A-07A95D97C2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0323C-2474-495F-8576-F1ABD980870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F2AB5-4054-447B-B5C0-D8CB6F5FC66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E5579-4A1F-4782-8908-E2C6D68A18F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BA9ED-6425-4434-9A8F-A27FD0AFFA5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F1422-0C28-452F-8132-E2DAF2F053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01382-F98B-48BE-BFB7-268D9E08551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80" name="Freeform 4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6581" name="Freeform 5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6582" name="Freeform 6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6583" name="Freeform 7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6584" name="Freeform 8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6585" name="Freeform 9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6586" name="Freeform 10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36587" name="Freeform 11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536588" name="Picture 12" descr="C:\My Documents\bits\Facbanna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536589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36590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36591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fld id="{B6926700-002F-43FD-B6C1-F0ADFA4091E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itchFamily="2" charset="2"/>
        <a:buChar char="®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itchFamily="2" charset="2"/>
        <a:buChar char="®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7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Gr_fico_de_Microsoft_Office_Excel8.xls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9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oleObject" Target="../embeddings/Gr_fico_de_Microsoft_Office_Excel10.xls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Hoja_de_c_lculo_de_Microsoft_Office_Excel_97-20032.xls"/><Relationship Id="rId4" Type="http://schemas.openxmlformats.org/officeDocument/2006/relationships/oleObject" Target="../embeddings/Gr_fico_de_Microsoft_Office_Excel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Gr_fico_de_Microsoft_Office_Excel4.xls"/><Relationship Id="rId4" Type="http://schemas.openxmlformats.org/officeDocument/2006/relationships/oleObject" Target="../embeddings/Hoja_de_c_lculo_de_Microsoft_Office_Excel_97-20033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Hoja_de_c_lculo_de_Microsoft_Office_Excel_97-20036.xls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447800"/>
            <a:ext cx="7772400" cy="2057400"/>
          </a:xfrm>
        </p:spPr>
        <p:txBody>
          <a:bodyPr/>
          <a:lstStyle/>
          <a:p>
            <a:r>
              <a:rPr lang="es-MX" b="1"/>
              <a:t>Evaluación de una Planta Productora de Pasta de Pino Radiata en el Ecuador</a:t>
            </a:r>
            <a:r>
              <a:rPr lang="es-MX"/>
              <a:t> </a:t>
            </a: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/>
              <a:t>Autoras: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b="1"/>
              <a:t>  Esther Samantha Abad Reyes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b="1"/>
              <a:t>  Wendy Maritza Carbo Matute</a:t>
            </a:r>
            <a:endParaRPr lang="es-ES" b="1"/>
          </a:p>
        </p:txBody>
      </p:sp>
      <p:pic>
        <p:nvPicPr>
          <p:cNvPr id="584708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1430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604" name="Rectangle 1084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7772400" cy="914400"/>
          </a:xfrm>
        </p:spPr>
        <p:txBody>
          <a:bodyPr/>
          <a:lstStyle/>
          <a:p>
            <a:r>
              <a:rPr lang="es-MX"/>
              <a:t>ANÁLISIS DE LA INDUSTRIA</a:t>
            </a:r>
          </a:p>
        </p:txBody>
      </p:sp>
      <p:sp>
        <p:nvSpPr>
          <p:cNvPr id="620605" name="Rectangle 1085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696200" cy="4572000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b="1"/>
              <a:t>Precios Volátiles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b="1"/>
              <a:t>Producto commodity   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b="1"/>
              <a:t>Integración Vertical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b="1"/>
              <a:t>Altas barreras de entrada y salida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b="1"/>
              <a:t>Alto grado de concentración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b="1"/>
              <a:t>I &amp; D minimización de daño ambiental</a:t>
            </a:r>
            <a:endParaRPr lang="es-ES" b="1"/>
          </a:p>
        </p:txBody>
      </p:sp>
      <p:pic>
        <p:nvPicPr>
          <p:cNvPr id="620548" name="Picture 1028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772400" cy="1143000"/>
          </a:xfrm>
        </p:spPr>
        <p:txBody>
          <a:bodyPr/>
          <a:lstStyle/>
          <a:p>
            <a:pPr algn="ctr"/>
            <a:r>
              <a:rPr lang="es-MX" b="1"/>
              <a:t>MARCO LEGAL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>
                <a:solidFill>
                  <a:schemeClr val="folHlink"/>
                </a:solidFill>
              </a:rPr>
              <a:t>   Ley Forestal</a:t>
            </a:r>
            <a:r>
              <a:rPr lang="es-MX" sz="2800"/>
              <a:t>.- Orientada al manejo forestal sustentable de acuerdo con: tenencia, conservación y aprovechamiento del recurso forestal.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MX" sz="2800">
                <a:solidFill>
                  <a:schemeClr val="folHlink"/>
                </a:solidFill>
              </a:rPr>
              <a:t>   Autoridad Forestal</a:t>
            </a:r>
            <a:r>
              <a:rPr lang="es-MX" sz="2800"/>
              <a:t>.- Ministerio del Medio Ambiente.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MX" sz="2800">
                <a:solidFill>
                  <a:schemeClr val="folHlink"/>
                </a:solidFill>
              </a:rPr>
              <a:t> Estrategia de Desarrollo Forestal Sustentable.-</a:t>
            </a:r>
            <a:r>
              <a:rPr lang="es-MX" sz="2800"/>
              <a:t>Fomenta las plantaciones forestales.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MX" sz="2800"/>
              <a:t>   Las leyes forestales están orientadas a garantizar el abastecimiento y aprovechamiento de los productos forestales.</a:t>
            </a:r>
            <a:endParaRPr lang="es-ES" sz="2800"/>
          </a:p>
        </p:txBody>
      </p:sp>
      <p:pic>
        <p:nvPicPr>
          <p:cNvPr id="615428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772400" cy="609600"/>
          </a:xfrm>
        </p:spPr>
        <p:txBody>
          <a:bodyPr/>
          <a:lstStyle/>
          <a:p>
            <a:pPr algn="ctr"/>
            <a:r>
              <a:rPr lang="es-MX" b="1"/>
              <a:t>PROCESO PRODUCTIVO</a:t>
            </a:r>
          </a:p>
        </p:txBody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Fase 1: Preparación de la Madera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              Lavado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		   Descortezamiento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		   Astillado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             Clasificación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Fase 2: Cocción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   Método Químico alcalino Kraft (Hidróxido de sodio y sulfuro de sodio)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Fase 3: Manipuleo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Fase 4: Blanqueo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Fase 5: Secado y embalado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Fase 6: Recuperación y Energía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/>
              <a:t>Fase 7: Tratamiento de Efluentes</a:t>
            </a:r>
            <a:endParaRPr lang="es-ES" sz="2400" b="1"/>
          </a:p>
        </p:txBody>
      </p:sp>
      <p:pic>
        <p:nvPicPr>
          <p:cNvPr id="638980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PROCESO PRODUCTIVO</a:t>
            </a:r>
          </a:p>
        </p:txBody>
      </p:sp>
      <p:sp>
        <p:nvSpPr>
          <p:cNvPr id="64000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696200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2800" b="1"/>
              <a:t>Sistema de Recuperación y Energía: </a:t>
            </a:r>
          </a:p>
          <a:p>
            <a:pPr>
              <a:buFont typeface="Wingdings" pitchFamily="2" charset="2"/>
              <a:buNone/>
            </a:pPr>
            <a:r>
              <a:rPr lang="es-MX" sz="2800" b="1"/>
              <a:t>Recuperación de madera (cortezas y astillas subdimensionadas)        Para combustión en las calderas de poder.</a:t>
            </a:r>
          </a:p>
          <a:p>
            <a:pPr>
              <a:buFont typeface="Wingdings" pitchFamily="2" charset="2"/>
              <a:buNone/>
            </a:pPr>
            <a:r>
              <a:rPr lang="es-MX" sz="2800" b="1"/>
              <a:t>Recuperación de químicos         En la etapa de cocción.</a:t>
            </a:r>
          </a:p>
          <a:p>
            <a:pPr>
              <a:buFont typeface="Wingdings" pitchFamily="2" charset="2"/>
              <a:buNone/>
            </a:pPr>
            <a:r>
              <a:rPr lang="es-MX" sz="2800" b="1"/>
              <a:t>Tratamiento de Efluentes: </a:t>
            </a:r>
          </a:p>
          <a:p>
            <a:pPr>
              <a:buFont typeface="Wingdings" pitchFamily="2" charset="2"/>
              <a:buNone/>
            </a:pPr>
            <a:r>
              <a:rPr lang="es-MX" sz="2800" b="1"/>
              <a:t>Tratamiento de residuos líquidos para posterior eliminación.</a:t>
            </a:r>
            <a:endParaRPr lang="es-ES" sz="2800" b="1"/>
          </a:p>
        </p:txBody>
      </p:sp>
      <p:pic>
        <p:nvPicPr>
          <p:cNvPr id="640004" name="Picture 1028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sp>
        <p:nvSpPr>
          <p:cNvPr id="640005" name="AutoShape 1029"/>
          <p:cNvSpPr>
            <a:spLocks noChangeArrowheads="1"/>
          </p:cNvSpPr>
          <p:nvPr/>
        </p:nvSpPr>
        <p:spPr bwMode="auto">
          <a:xfrm>
            <a:off x="5867400" y="3733800"/>
            <a:ext cx="685800" cy="76200"/>
          </a:xfrm>
          <a:prstGeom prst="rightArrow">
            <a:avLst>
              <a:gd name="adj1" fmla="val 50000"/>
              <a:gd name="adj2" fmla="val 2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40006" name="AutoShape 1030"/>
          <p:cNvSpPr>
            <a:spLocks noChangeArrowheads="1"/>
          </p:cNvSpPr>
          <p:nvPr/>
        </p:nvSpPr>
        <p:spPr bwMode="auto">
          <a:xfrm>
            <a:off x="4876800" y="2819400"/>
            <a:ext cx="685800" cy="76200"/>
          </a:xfrm>
          <a:prstGeom prst="rightArrow">
            <a:avLst>
              <a:gd name="adj1" fmla="val 50000"/>
              <a:gd name="adj2" fmla="val 2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/>
              <a:t>PROCESO PRODUCTIVO</a:t>
            </a:r>
            <a:endParaRPr lang="es-MX"/>
          </a:p>
        </p:txBody>
      </p:sp>
      <p:pic>
        <p:nvPicPr>
          <p:cNvPr id="599046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599044" name="Picture 4" descr="C:\Wendy\anabnr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REQUERIMIENTOS</a:t>
            </a:r>
          </a:p>
        </p:txBody>
      </p:sp>
      <p:sp>
        <p:nvSpPr>
          <p:cNvPr id="6410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772400" cy="510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MX" sz="2400" b="1"/>
              <a:t>Producción de 72.000 TM de celulosa</a:t>
            </a:r>
          </a:p>
          <a:p>
            <a:pPr algn="ctr">
              <a:buFont typeface="Wingdings" pitchFamily="2" charset="2"/>
              <a:buNone/>
            </a:pPr>
            <a:r>
              <a:rPr lang="es-MX" sz="2800" b="1"/>
              <a:t>Madera (Pino Radiata)</a:t>
            </a:r>
          </a:p>
          <a:p>
            <a:pPr algn="just">
              <a:buFont typeface="Wingdings" pitchFamily="2" charset="2"/>
              <a:buNone/>
            </a:pPr>
            <a:endParaRPr lang="es-MX" sz="2800"/>
          </a:p>
          <a:p>
            <a:pPr algn="just">
              <a:buFont typeface="Wingdings" pitchFamily="2" charset="2"/>
              <a:buNone/>
            </a:pPr>
            <a:endParaRPr lang="es-MX" sz="2800"/>
          </a:p>
          <a:p>
            <a:pPr algn="just">
              <a:buFont typeface="Wingdings" pitchFamily="2" charset="2"/>
              <a:buNone/>
            </a:pPr>
            <a:endParaRPr lang="es-MX" sz="2800"/>
          </a:p>
          <a:p>
            <a:pPr algn="just">
              <a:buFont typeface="Wingdings" pitchFamily="2" charset="2"/>
              <a:buNone/>
            </a:pPr>
            <a:endParaRPr lang="es-MX" sz="2800"/>
          </a:p>
          <a:p>
            <a:pPr algn="just">
              <a:buFont typeface="Wingdings" pitchFamily="2" charset="2"/>
              <a:buNone/>
            </a:pPr>
            <a:r>
              <a:rPr lang="es-MX" sz="2800"/>
              <a:t>    Para abastecer la planta se deberá restaurar cada año las has. utilizadas, para el año 15 habrá 12.000 has. reforestadas para ser nuevamente usadas como materia prima</a:t>
            </a:r>
            <a:endParaRPr lang="es-ES" sz="2800"/>
          </a:p>
        </p:txBody>
      </p:sp>
      <p:pic>
        <p:nvPicPr>
          <p:cNvPr id="641028" name="Picture 1028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41111" name="Group 1111"/>
          <p:cNvGraphicFramePr>
            <a:graphicFrameLocks noGrp="1"/>
          </p:cNvGraphicFramePr>
          <p:nvPr/>
        </p:nvGraphicFramePr>
        <p:xfrm>
          <a:off x="1524000" y="2590800"/>
          <a:ext cx="6553200" cy="1828800"/>
        </p:xfrm>
        <a:graphic>
          <a:graphicData uri="http://schemas.openxmlformats.org/drawingml/2006/table">
            <a:tbl>
              <a:tblPr/>
              <a:tblGrid>
                <a:gridCol w="4876800"/>
                <a:gridCol w="16764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Arboles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Há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1,600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Cosecha Anual (Há)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Circunferencia prom. árbol (cmts)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  <a:r>
                        <a:rPr kumimoji="0" lang="es-MX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há comercial aprovechable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/>
              <a:t>REQUERIMIENTOS</a:t>
            </a:r>
          </a:p>
        </p:txBody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620000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2800" b="1"/>
              <a:t>Ubicación: Zona industrial Quito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MX" sz="2800" b="1"/>
              <a:t>Requerimientos de agua (8.000 </a:t>
            </a:r>
            <a:r>
              <a:rPr lang="es-MX" sz="2400" b="1"/>
              <a:t>m</a:t>
            </a:r>
            <a:r>
              <a:rPr lang="es-MX" sz="2400" b="1" baseline="30000"/>
              <a:t>3 </a:t>
            </a:r>
            <a:r>
              <a:rPr lang="es-MX" sz="2800" b="1"/>
              <a:t>diarios promedio)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MX" sz="2800" b="1"/>
              <a:t>Vías de transporte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MX" sz="2800" b="1"/>
              <a:t>Cercanía a mats. Primas, plantaciones, personal</a:t>
            </a:r>
          </a:p>
          <a:p>
            <a:pPr>
              <a:buFont typeface="Wingdings" pitchFamily="2" charset="2"/>
              <a:buNone/>
            </a:pPr>
            <a:r>
              <a:rPr lang="es-MX" sz="2800" b="1"/>
              <a:t>Terreno: 10 Hás (incluye zona de acopio)</a:t>
            </a:r>
          </a:p>
          <a:p>
            <a:pPr>
              <a:buClr>
                <a:schemeClr val="hlink"/>
              </a:buClr>
              <a:buFontTx/>
              <a:buNone/>
            </a:pPr>
            <a:r>
              <a:rPr lang="es-MX" sz="2800" b="1"/>
              <a:t>Transporte: 40 camiones </a:t>
            </a:r>
          </a:p>
          <a:p>
            <a:pPr>
              <a:buClr>
                <a:schemeClr val="hlink"/>
              </a:buClr>
              <a:buFontTx/>
              <a:buNone/>
            </a:pPr>
            <a:r>
              <a:rPr lang="es-MX" sz="2800" b="1"/>
              <a:t>Personal: 333 empleos directos</a:t>
            </a:r>
            <a:endParaRPr lang="es-ES" sz="2800" b="1"/>
          </a:p>
        </p:txBody>
      </p:sp>
      <p:pic>
        <p:nvPicPr>
          <p:cNvPr id="637956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ESTUDIO FINANCIERO</a:t>
            </a:r>
          </a:p>
        </p:txBody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 b="1"/>
              <a:t>Vida útil: 20 años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 b="1"/>
              <a:t>Inversión Total: US$ 484´408,409.39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 b="1"/>
              <a:t>Capital de Trabajo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 b="1"/>
              <a:t>Gastos Preoperacionales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 b="1"/>
              <a:t>Activos Fijos: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MX" sz="2800" b="1"/>
              <a:t>Maquinaria                     79.49%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MX" sz="2800" b="1"/>
              <a:t>Edificación		       15.49%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MX" sz="2800" b="1"/>
              <a:t>Terreno                   	         4.75%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MX" sz="2800" b="1"/>
              <a:t>Vehículos	                  0.25%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MX" sz="2800" b="1"/>
              <a:t>Otros Activos fijos           0.02%</a:t>
            </a:r>
            <a:endParaRPr lang="es-ES" sz="2800" b="1"/>
          </a:p>
        </p:txBody>
      </p:sp>
      <p:pic>
        <p:nvPicPr>
          <p:cNvPr id="643076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ESTUDIO FINANCIERO</a:t>
            </a:r>
          </a:p>
        </p:txBody>
      </p:sp>
      <p:sp>
        <p:nvSpPr>
          <p:cNvPr id="6461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7724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MX" b="1"/>
              <a:t>Financiamiento</a:t>
            </a:r>
            <a:endParaRPr lang="es-ES" b="1"/>
          </a:p>
        </p:txBody>
      </p:sp>
      <p:pic>
        <p:nvPicPr>
          <p:cNvPr id="646148" name="Picture 1028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46179" name="Group 1059"/>
          <p:cNvGraphicFramePr>
            <a:graphicFrameLocks noGrp="1"/>
          </p:cNvGraphicFramePr>
          <p:nvPr/>
        </p:nvGraphicFramePr>
        <p:xfrm>
          <a:off x="3200400" y="2133600"/>
          <a:ext cx="3352800" cy="1542288"/>
        </p:xfrm>
        <a:graphic>
          <a:graphicData uri="http://schemas.openxmlformats.org/drawingml/2006/table">
            <a:tbl>
              <a:tblPr/>
              <a:tblGrid>
                <a:gridCol w="3352800"/>
              </a:tblGrid>
              <a:tr h="15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30% acciones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35% Préstamo CFI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35% Préstamo CAF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6242" name="Group 1122"/>
          <p:cNvGraphicFramePr>
            <a:graphicFrameLocks noGrp="1"/>
          </p:cNvGraphicFramePr>
          <p:nvPr/>
        </p:nvGraphicFramePr>
        <p:xfrm>
          <a:off x="1752600" y="3962400"/>
          <a:ext cx="6248400" cy="2072640"/>
        </p:xfrm>
        <a:graphic>
          <a:graphicData uri="http://schemas.openxmlformats.org/drawingml/2006/table">
            <a:tbl>
              <a:tblPr/>
              <a:tblGrid>
                <a:gridCol w="2819400"/>
                <a:gridCol w="1828800"/>
                <a:gridCol w="16002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Préstamos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CFI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CAF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Duración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años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años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Años Gracia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años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años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Tasa (% anual)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8%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7%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ESTUDIO FINANCIERO</a:t>
            </a:r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MX"/>
              <a:t> </a:t>
            </a:r>
            <a:r>
              <a:rPr lang="es-MX" b="1"/>
              <a:t>Presupuesto de Ventas</a:t>
            </a:r>
          </a:p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r>
              <a:rPr lang="es-MX"/>
              <a:t> </a:t>
            </a:r>
            <a:r>
              <a:rPr lang="es-MX" b="1"/>
              <a:t>Ventas en el mercado local y externo</a:t>
            </a:r>
            <a:endParaRPr lang="es-MX" b="1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42052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42123" name="Group 75"/>
          <p:cNvGraphicFramePr>
            <a:graphicFrameLocks noGrp="1"/>
          </p:cNvGraphicFramePr>
          <p:nvPr/>
        </p:nvGraphicFramePr>
        <p:xfrm>
          <a:off x="1676400" y="2286000"/>
          <a:ext cx="5715000" cy="1524000"/>
        </p:xfrm>
        <a:graphic>
          <a:graphicData uri="http://schemas.openxmlformats.org/drawingml/2006/table">
            <a:tbl>
              <a:tblPr/>
              <a:tblGrid>
                <a:gridCol w="4402138"/>
                <a:gridCol w="1312862"/>
              </a:tblGrid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Precio año 2</a:t>
                      </a: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002 (US$)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456.39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Tasa anual de crecimiento PPI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12.81%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Producción total  anual(TM)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72.000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2121" name="Group 73"/>
          <p:cNvGraphicFramePr>
            <a:graphicFrameLocks noGrp="1"/>
          </p:cNvGraphicFramePr>
          <p:nvPr/>
        </p:nvGraphicFramePr>
        <p:xfrm>
          <a:off x="1981200" y="4876800"/>
          <a:ext cx="5257800" cy="1447801"/>
        </p:xfrm>
        <a:graphic>
          <a:graphicData uri="http://schemas.openxmlformats.org/drawingml/2006/table">
            <a:tbl>
              <a:tblPr/>
              <a:tblGrid>
                <a:gridCol w="1617663"/>
                <a:gridCol w="1860550"/>
                <a:gridCol w="1779587"/>
              </a:tblGrid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Mercados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 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 20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Local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9.91%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34.68%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Externo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90.09%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65.32%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772400" cy="1143000"/>
          </a:xfrm>
        </p:spPr>
        <p:txBody>
          <a:bodyPr/>
          <a:lstStyle/>
          <a:p>
            <a:pPr algn="ctr"/>
            <a:r>
              <a:rPr lang="es-MX" b="1"/>
              <a:t>INTRODUCCIÓN</a:t>
            </a:r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1148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MX">
                <a:cs typeface="Times New Roman" pitchFamily="18" charset="0"/>
              </a:rPr>
              <a:t>   </a:t>
            </a:r>
            <a:r>
              <a:rPr lang="es-ES" sz="4000" b="1">
                <a:cs typeface="Times New Roman" pitchFamily="18" charset="0"/>
              </a:rPr>
              <a:t>Ecuador es </a:t>
            </a:r>
            <a:r>
              <a:rPr lang="es-MX" sz="4000" b="1">
                <a:cs typeface="Times New Roman" pitchFamily="18" charset="0"/>
              </a:rPr>
              <a:t>importador de pasta de madera de pino radiata, pese a que existen 52.000 Hás de plantaciones de pino para la elaboración de este producto.</a:t>
            </a:r>
            <a:endParaRPr lang="es-ES" sz="4000" b="1">
              <a:cs typeface="Times New Roman" pitchFamily="18" charset="0"/>
            </a:endParaRPr>
          </a:p>
        </p:txBody>
      </p:sp>
      <p:pic>
        <p:nvPicPr>
          <p:cNvPr id="591876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/>
              <a:t>ESTUDIO FINANCIERO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b="1"/>
              <a:t>Presupuesto de Costos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MX" sz="2400" b="1"/>
              <a:t>Costo unitario por TM: US$ 256.80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MX" sz="2400" b="1"/>
              <a:t>Crecimiento de costos anual: 5%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MX" sz="2400" b="1"/>
              <a:t>Costos: Materias primas y  mano de obra</a:t>
            </a:r>
            <a:endParaRPr lang="es-ES" b="1"/>
          </a:p>
        </p:txBody>
      </p:sp>
      <p:pic>
        <p:nvPicPr>
          <p:cNvPr id="644100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44196" name="Group 100"/>
          <p:cNvGraphicFramePr>
            <a:graphicFrameLocks noGrp="1"/>
          </p:cNvGraphicFramePr>
          <p:nvPr/>
        </p:nvGraphicFramePr>
        <p:xfrm>
          <a:off x="1066800" y="3352800"/>
          <a:ext cx="7848600" cy="2956560"/>
        </p:xfrm>
        <a:graphic>
          <a:graphicData uri="http://schemas.openxmlformats.org/drawingml/2006/table">
            <a:tbl>
              <a:tblPr/>
              <a:tblGrid>
                <a:gridCol w="2514600"/>
                <a:gridCol w="2387600"/>
                <a:gridCol w="29464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Presuesto de Remuneraciones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333 empleados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  Administración,Vtas.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298 Producción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Presupuesto gastos administración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US$ 60,000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Crecimiento anual 2%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Presupuesto de Impuesto a la Renta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Utilidades 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Trabajadores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Impuesto a la Renta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15% (abril c/año)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25% (anual)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/>
              <a:t>ESTUDIO FINANCIERO</a:t>
            </a:r>
          </a:p>
        </p:txBody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153400" cy="4953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MX" sz="2800" b="1"/>
              <a:t>CÁLCULO DEL WACC</a:t>
            </a:r>
          </a:p>
          <a:p>
            <a:pPr>
              <a:buFont typeface="Wingdings" pitchFamily="2" charset="2"/>
              <a:buNone/>
            </a:pPr>
            <a:r>
              <a:rPr lang="es-MX" sz="2800" b="1"/>
              <a:t>WACC= Wd</a:t>
            </a:r>
            <a:r>
              <a:rPr lang="es-MX" sz="2800" b="1" baseline="-25000"/>
              <a:t>1</a:t>
            </a:r>
            <a:r>
              <a:rPr lang="es-MX" sz="2800" b="1"/>
              <a:t>(Kd</a:t>
            </a:r>
            <a:r>
              <a:rPr lang="es-MX" sz="2800" b="1" baseline="-25000"/>
              <a:t>1</a:t>
            </a:r>
            <a:r>
              <a:rPr lang="es-MX" sz="2800" b="1"/>
              <a:t>(1-t))+Wd</a:t>
            </a:r>
            <a:r>
              <a:rPr lang="es-MX" sz="2800" b="1" baseline="-25000"/>
              <a:t>2</a:t>
            </a:r>
            <a:r>
              <a:rPr lang="es-MX" sz="2800" b="1"/>
              <a:t>(Kd</a:t>
            </a:r>
            <a:r>
              <a:rPr lang="es-MX" sz="2800" b="1" baseline="-25000"/>
              <a:t>2</a:t>
            </a:r>
            <a:r>
              <a:rPr lang="es-MX" sz="2800" b="1"/>
              <a:t>(1-t))+We(ke)</a:t>
            </a:r>
          </a:p>
          <a:p>
            <a:pPr>
              <a:buFont typeface="Wingdings" pitchFamily="2" charset="2"/>
              <a:buNone/>
            </a:pPr>
            <a:r>
              <a:rPr lang="es-MX" sz="2800" b="1"/>
              <a:t>WACC=0.35(0.07(1-0.3625))+0.35(0.08(1-0.3625))+0.30(0.2380)= 10.49%</a:t>
            </a:r>
          </a:p>
          <a:p>
            <a:pPr>
              <a:buFont typeface="Wingdings" pitchFamily="2" charset="2"/>
              <a:buNone/>
            </a:pPr>
            <a:endParaRPr lang="es-MX" sz="2000"/>
          </a:p>
          <a:p>
            <a:pPr>
              <a:buFont typeface="Wingdings" pitchFamily="2" charset="2"/>
              <a:buNone/>
            </a:pPr>
            <a:r>
              <a:rPr lang="es-MX" sz="2800" b="1"/>
              <a:t>Ke= TLR+</a:t>
            </a:r>
            <a:r>
              <a:rPr lang="es-E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s-MX" sz="2800" b="1"/>
              <a:t>(RM-TLR)+Riesgo País</a:t>
            </a:r>
          </a:p>
          <a:p>
            <a:pPr>
              <a:buFont typeface="Wingdings" pitchFamily="2" charset="2"/>
              <a:buNone/>
            </a:pPr>
            <a:r>
              <a:rPr lang="es-MX" sz="2800" b="1"/>
              <a:t>Ke=0.0490+0.93(0.136-0.0490)+0.1080= 23.80%</a:t>
            </a:r>
          </a:p>
          <a:p>
            <a:pPr>
              <a:buFont typeface="Wingdings" pitchFamily="2" charset="2"/>
              <a:buNone/>
            </a:pPr>
            <a:endParaRPr lang="es-MX" sz="2000"/>
          </a:p>
          <a:p>
            <a:pPr>
              <a:buFont typeface="Wingdings" pitchFamily="2" charset="2"/>
              <a:buNone/>
            </a:pPr>
            <a:r>
              <a:rPr lang="es-E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s-MX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 </a:t>
            </a:r>
            <a:r>
              <a:rPr lang="es-E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s-MX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s-MX" sz="2800" b="1">
                <a:cs typeface="Times New Roman" pitchFamily="18" charset="0"/>
                <a:sym typeface="Symbol" pitchFamily="18" charset="2"/>
              </a:rPr>
              <a:t>no apalancada [1+(1-t)x (Deuda/Capital)]</a:t>
            </a:r>
          </a:p>
          <a:p>
            <a:pPr>
              <a:buFont typeface="Wingdings" pitchFamily="2" charset="2"/>
              <a:buNone/>
            </a:pPr>
            <a:r>
              <a:rPr lang="es-E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s-MX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 0.3743 </a:t>
            </a:r>
            <a:r>
              <a:rPr lang="es-MX" sz="2800" b="1">
                <a:cs typeface="Times New Roman" pitchFamily="18" charset="0"/>
                <a:sym typeface="Symbol" pitchFamily="18" charset="2"/>
              </a:rPr>
              <a:t>[1+(1-0.3625)x(2.33)] = 0.93</a:t>
            </a:r>
            <a:endParaRPr lang="es-ES" sz="2800" b="1"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647172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EVALUACIÓN FINANCIERA</a:t>
            </a:r>
          </a:p>
        </p:txBody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772400" cy="51054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VAN:  US$ 232´019,257.00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WACC: 10.49%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TIR:      13.25%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ROA:    13.56% en el décimo año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Pay Back: 13 años 6 meses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Punto de Equilibrio: 5 primeros años, nivel de producción insuficiente para cubrir CF y CV. A partir del año 6, la producción excede el PE, obteniendo ganancias.</a:t>
            </a:r>
          </a:p>
        </p:txBody>
      </p:sp>
      <p:pic>
        <p:nvPicPr>
          <p:cNvPr id="648196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Aporte a la Economía</a:t>
            </a:r>
          </a:p>
        </p:txBody>
      </p:sp>
      <p:graphicFrame>
        <p:nvGraphicFramePr>
          <p:cNvPr id="666631" name="Rectangle 7"/>
          <p:cNvGraphicFramePr>
            <a:graphicFrameLocks/>
          </p:cNvGraphicFramePr>
          <p:nvPr>
            <p:ph type="body" idx="4294967295"/>
          </p:nvPr>
        </p:nvGraphicFramePr>
        <p:xfrm>
          <a:off x="1371600" y="16764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666631"/>
          </a:graphicData>
        </a:graphic>
      </p:graphicFrame>
      <p:pic>
        <p:nvPicPr>
          <p:cNvPr id="666628" name="Picture 4" descr="C:\Wendy\anabnr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66833" name="Group 209"/>
          <p:cNvGraphicFramePr>
            <a:graphicFrameLocks noGrp="1"/>
          </p:cNvGraphicFramePr>
          <p:nvPr>
            <p:ph type="tbl" idx="1"/>
          </p:nvPr>
        </p:nvGraphicFramePr>
        <p:xfrm>
          <a:off x="1066800" y="1676400"/>
          <a:ext cx="7772400" cy="4462272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Concepto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Análisis Financiero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Análisis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1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Análisis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2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VAN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232´019.257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246´480.319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521´839.464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Tasa Dscto.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10.49%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10.49%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10.49%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TIR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13.25%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13.41%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15.65%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Pay Back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162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159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116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Aporte a la Economía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14´461.062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289´820.207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/>
              <a:t>ANÁLISIS DE SENSIBILIDAD</a:t>
            </a:r>
          </a:p>
        </p:txBody>
      </p:sp>
      <p:graphicFrame>
        <p:nvGraphicFramePr>
          <p:cNvPr id="689155" name="Object 3"/>
          <p:cNvGraphicFramePr>
            <a:graphicFrameLocks noChangeAspect="1"/>
          </p:cNvGraphicFramePr>
          <p:nvPr>
            <p:ph type="body" sz="half" idx="1"/>
          </p:nvPr>
        </p:nvGraphicFramePr>
        <p:xfrm>
          <a:off x="914400" y="1447800"/>
          <a:ext cx="4800600" cy="2428875"/>
        </p:xfrm>
        <a:graphic>
          <a:graphicData uri="http://schemas.openxmlformats.org/presentationml/2006/ole">
            <p:oleObj spid="_x0000_s689155" name="Gráfico" r:id="rId3" imgW="4915442" imgH="2486387" progId="Excel.Chart.8">
              <p:embed/>
            </p:oleObj>
          </a:graphicData>
        </a:graphic>
      </p:graphicFrame>
      <p:pic>
        <p:nvPicPr>
          <p:cNvPr id="689156" name="Picture 4" descr="C:\Wendy\anabnr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89157" name="Object 5"/>
          <p:cNvGraphicFramePr>
            <a:graphicFrameLocks noChangeAspect="1"/>
          </p:cNvGraphicFramePr>
          <p:nvPr>
            <p:ph type="body" sz="half" idx="2"/>
          </p:nvPr>
        </p:nvGraphicFramePr>
        <p:xfrm>
          <a:off x="3886200" y="3967163"/>
          <a:ext cx="4953000" cy="2460625"/>
        </p:xfrm>
        <a:graphic>
          <a:graphicData uri="http://schemas.openxmlformats.org/presentationml/2006/ole">
            <p:oleObj spid="_x0000_s689157" name="Gráfico" r:id="rId5" imgW="4867772" imgH="241983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/>
              <a:t>ANÁLISIS DE SENSIBILIDAD</a:t>
            </a:r>
          </a:p>
        </p:txBody>
      </p:sp>
      <p:graphicFrame>
        <p:nvGraphicFramePr>
          <p:cNvPr id="690179" name="Object 3"/>
          <p:cNvGraphicFramePr>
            <a:graphicFrameLocks noChangeAspect="1"/>
          </p:cNvGraphicFramePr>
          <p:nvPr>
            <p:ph type="body" sz="half" idx="1"/>
          </p:nvPr>
        </p:nvGraphicFramePr>
        <p:xfrm>
          <a:off x="838200" y="1447800"/>
          <a:ext cx="4953000" cy="2505075"/>
        </p:xfrm>
        <a:graphic>
          <a:graphicData uri="http://schemas.openxmlformats.org/presentationml/2006/ole">
            <p:oleObj spid="_x0000_s690179" name="Gráfico" r:id="rId3" imgW="4915442" imgH="2486387" progId="Excel.Chart.8">
              <p:embed/>
            </p:oleObj>
          </a:graphicData>
        </a:graphic>
      </p:graphicFrame>
      <p:graphicFrame>
        <p:nvGraphicFramePr>
          <p:cNvPr id="690180" name="Object 4"/>
          <p:cNvGraphicFramePr>
            <a:graphicFrameLocks noChangeAspect="1"/>
          </p:cNvGraphicFramePr>
          <p:nvPr>
            <p:ph type="body" sz="half" idx="2"/>
          </p:nvPr>
        </p:nvGraphicFramePr>
        <p:xfrm>
          <a:off x="3962400" y="4108450"/>
          <a:ext cx="4876800" cy="2466975"/>
        </p:xfrm>
        <a:graphic>
          <a:graphicData uri="http://schemas.openxmlformats.org/presentationml/2006/ole">
            <p:oleObj spid="_x0000_s690180" name="Gráfico" r:id="rId4" imgW="4915442" imgH="2486387" progId="Excel.Chart.8">
              <p:embed/>
            </p:oleObj>
          </a:graphicData>
        </a:graphic>
      </p:graphicFrame>
      <p:pic>
        <p:nvPicPr>
          <p:cNvPr id="690181" name="Picture 5" descr="C:\Wendy\anabnr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ESTUDIO AMBIENTAL</a:t>
            </a:r>
          </a:p>
        </p:txBody>
      </p:sp>
      <p:sp>
        <p:nvSpPr>
          <p:cNvPr id="600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696200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solidFill>
                  <a:schemeClr val="tx2"/>
                </a:solidFill>
              </a:rPr>
              <a:t>Impactos negativos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Alto consumo de Agua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Alto consumo de energía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Emisión de efluentes y residuos sólidos 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líquidos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solidFill>
                  <a:schemeClr val="tx2"/>
                </a:solidFill>
              </a:rPr>
              <a:t>Medidas para Contrarrestar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Desarrollo de Certificaciones forestales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Reforestación de zonas degradadas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/>
              <a:t>Reciclaje de residuos y desechos</a:t>
            </a:r>
            <a:endParaRPr lang="es-ES"/>
          </a:p>
        </p:txBody>
      </p:sp>
      <p:pic>
        <p:nvPicPr>
          <p:cNvPr id="600068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CONCLUSIONES</a:t>
            </a:r>
            <a:endParaRPr lang="es-ES" b="1"/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7848600" cy="51054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/>
              <a:t>El proyecto requiere de plantaciones a gran escala</a:t>
            </a:r>
            <a:endParaRPr lang="es-ES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/>
              <a:t>Relación de dependencia con nuestros proveedores de pino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/>
              <a:t>Uso intensivo de capital del proyecto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/>
              <a:t>Activos fijos generan alta depreciación, utilizado como escudo fiscal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/>
              <a:t>No existen inventarios actualizados sobre plantaciones de pino en el Ecuador</a:t>
            </a:r>
          </a:p>
        </p:txBody>
      </p:sp>
      <p:pic>
        <p:nvPicPr>
          <p:cNvPr id="667652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CONCLUSIONES</a:t>
            </a:r>
            <a:endParaRPr lang="es-ES" b="1"/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7848600" cy="5181600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Las leyes forestales no contemplan normas de control de residuos de fábricas de celulosa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El mercado local no requiere de grandes cantidades del producto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La industria chilena es altamente competitiva e influye en el proyecto planteado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Para incrementar la rentabilidad del proyecto es conveniente el alza en los precios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No existe integración vertical en la cadena de valor del sector forestal ecuatoriano</a:t>
            </a:r>
            <a:endParaRPr lang="es-ES" sz="2800"/>
          </a:p>
        </p:txBody>
      </p:sp>
      <p:pic>
        <p:nvPicPr>
          <p:cNvPr id="668676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RECOMENDACIONES</a:t>
            </a:r>
            <a:endParaRPr lang="es-ES" b="1"/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848600" cy="51816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Integración vertical de la cadena de valor hacia atrás y hacia delante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Generar políticas estatales para asegurar la materia prima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Supervigilar el crecimiento de plantaciones para no reducir el bosque nativo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Creación de leyes de fomento forestal de apoyo al sector privado: préstamos blandos y exoneraciones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/>
              <a:t>Para mejorar la competitividad, los costos de operación se deben mantener bajos, optimizando procesos y tecnología.</a:t>
            </a:r>
            <a:endParaRPr lang="es-ES" sz="2800"/>
          </a:p>
        </p:txBody>
      </p:sp>
      <p:pic>
        <p:nvPicPr>
          <p:cNvPr id="669700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/>
              <a:t>INTRODUCCIÓN</a:t>
            </a:r>
          </a:p>
        </p:txBody>
      </p:sp>
      <p:sp>
        <p:nvSpPr>
          <p:cNvPr id="609285" name="Rectangle 1029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6764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>
                <a:cs typeface="Arial" charset="0"/>
              </a:rPr>
              <a:t>    </a:t>
            </a:r>
            <a:r>
              <a:rPr lang="es-ES" sz="2800" b="1">
                <a:cs typeface="Arial" charset="0"/>
              </a:rPr>
              <a:t>Nuestro proyecto plantea la </a:t>
            </a:r>
            <a:r>
              <a:rPr lang="es-MX" sz="2800" b="1">
                <a:cs typeface="Arial" charset="0"/>
              </a:rPr>
              <a:t>evaluación financiera </a:t>
            </a:r>
            <a:r>
              <a:rPr lang="es-ES" sz="2800" b="1">
                <a:cs typeface="Arial" charset="0"/>
              </a:rPr>
              <a:t>de una empresa productora de pasta no blanqueada de pino radiata</a:t>
            </a:r>
            <a:r>
              <a:rPr lang="es-MX" sz="2800" b="1">
                <a:cs typeface="Arial" charset="0"/>
              </a:rPr>
              <a:t> en el país </a:t>
            </a:r>
            <a:r>
              <a:rPr lang="es-MX" sz="2800" b="1">
                <a:cs typeface="Times New Roman" pitchFamily="18" charset="0"/>
              </a:rPr>
              <a:t> con destino al mercado externo y el mercado interno, impulsando la industria forestal. </a:t>
            </a:r>
            <a:endParaRPr lang="es-ES" sz="2800" b="1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 b="1">
                <a:cs typeface="Times New Roman" pitchFamily="18" charset="0"/>
              </a:rPr>
              <a:t>    El</a:t>
            </a:r>
            <a:r>
              <a:rPr lang="es-ES" sz="2800" b="1">
                <a:cs typeface="Times New Roman" pitchFamily="18" charset="0"/>
              </a:rPr>
              <a:t> proyecto </a:t>
            </a:r>
            <a:r>
              <a:rPr lang="es-MX" sz="2800" b="1">
                <a:cs typeface="Times New Roman" pitchFamily="18" charset="0"/>
              </a:rPr>
              <a:t>utiliza el </a:t>
            </a:r>
            <a:r>
              <a:rPr lang="es-ES" sz="2800" b="1">
                <a:cs typeface="Times New Roman" pitchFamily="18" charset="0"/>
              </a:rPr>
              <a:t>pino radiata como</a:t>
            </a:r>
            <a:r>
              <a:rPr lang="es-MX" sz="2800" b="1">
                <a:cs typeface="Times New Roman" pitchFamily="18" charset="0"/>
              </a:rPr>
              <a:t> principal</a:t>
            </a:r>
            <a:r>
              <a:rPr lang="es-ES" sz="2800" b="1">
                <a:cs typeface="Times New Roman" pitchFamily="18" charset="0"/>
              </a:rPr>
              <a:t> materia prima, </a:t>
            </a:r>
            <a:r>
              <a:rPr lang="es-MX" sz="2800" b="1">
                <a:cs typeface="Times New Roman" pitchFamily="18" charset="0"/>
              </a:rPr>
              <a:t>obteniendo l</a:t>
            </a:r>
            <a:r>
              <a:rPr lang="es-ES" sz="2800" b="1">
                <a:cs typeface="Times New Roman" pitchFamily="18" charset="0"/>
              </a:rPr>
              <a:t>a p</a:t>
            </a:r>
            <a:r>
              <a:rPr lang="es-MX" sz="2800" b="1">
                <a:cs typeface="Times New Roman" pitchFamily="18" charset="0"/>
              </a:rPr>
              <a:t>asta</a:t>
            </a:r>
            <a:r>
              <a:rPr lang="es-ES" sz="2800" b="1">
                <a:cs typeface="Times New Roman" pitchFamily="18" charset="0"/>
              </a:rPr>
              <a:t> de madera </a:t>
            </a:r>
            <a:r>
              <a:rPr lang="es-MX" sz="2800" b="1">
                <a:cs typeface="Times New Roman" pitchFamily="18" charset="0"/>
              </a:rPr>
              <a:t>por </a:t>
            </a:r>
            <a:r>
              <a:rPr lang="es-ES" sz="2800" b="1">
                <a:cs typeface="Times New Roman" pitchFamily="18" charset="0"/>
              </a:rPr>
              <a:t>la separación de las fibras de celulosa</a:t>
            </a:r>
            <a:r>
              <a:rPr lang="es-MX" sz="2800" b="1">
                <a:cs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ES" sz="2800">
              <a:cs typeface="Times New Roman" pitchFamily="18" charset="0"/>
            </a:endParaRPr>
          </a:p>
        </p:txBody>
      </p:sp>
      <p:pic>
        <p:nvPicPr>
          <p:cNvPr id="609284" name="Picture 1028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2438400"/>
          </a:xfrm>
        </p:spPr>
        <p:txBody>
          <a:bodyPr/>
          <a:lstStyle/>
          <a:p>
            <a:pPr algn="ctr"/>
            <a:r>
              <a:rPr lang="es-MX" sz="4800" b="1"/>
              <a:t>PREGUNTAS</a:t>
            </a:r>
            <a:br>
              <a:rPr lang="es-MX" sz="4800" b="1"/>
            </a:br>
            <a:r>
              <a:rPr lang="es-MX" sz="4800" b="1"/>
              <a:t/>
            </a:r>
            <a:br>
              <a:rPr lang="es-MX" sz="4800" b="1"/>
            </a:br>
            <a:r>
              <a:rPr lang="es-MX" sz="4800" b="1"/>
              <a:t>COMENTARIOS</a:t>
            </a:r>
            <a:endParaRPr lang="es-ES" sz="4800" b="1"/>
          </a:p>
        </p:txBody>
      </p:sp>
      <p:pic>
        <p:nvPicPr>
          <p:cNvPr id="672772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b="1"/>
              <a:t>MUCHAS GRACIAS</a:t>
            </a:r>
            <a:endParaRPr lang="es-ES" b="1"/>
          </a:p>
        </p:txBody>
      </p:sp>
      <p:pic>
        <p:nvPicPr>
          <p:cNvPr id="673796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b="1"/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s-ES"/>
          </a:p>
        </p:txBody>
      </p:sp>
      <p:pic>
        <p:nvPicPr>
          <p:cNvPr id="674820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772400" cy="1143000"/>
          </a:xfrm>
        </p:spPr>
        <p:txBody>
          <a:bodyPr/>
          <a:lstStyle/>
          <a:p>
            <a:pPr algn="ctr"/>
            <a:r>
              <a:rPr lang="es-MX" b="1"/>
              <a:t>OBJETIVO GENERAL</a:t>
            </a:r>
          </a:p>
        </p:txBody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/>
              <a:t>   </a:t>
            </a:r>
            <a:r>
              <a:rPr lang="es-MX" sz="4400" b="1"/>
              <a:t>Determinar la rentabilidad financiera de una planta productora de pasta de pino radiata en el Ecuador.</a:t>
            </a:r>
          </a:p>
        </p:txBody>
      </p:sp>
      <p:pic>
        <p:nvPicPr>
          <p:cNvPr id="596996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772400" cy="1143000"/>
          </a:xfrm>
        </p:spPr>
        <p:txBody>
          <a:bodyPr/>
          <a:lstStyle/>
          <a:p>
            <a:pPr algn="ctr"/>
            <a:r>
              <a:rPr lang="es-MX" b="1"/>
              <a:t>OBJETIVOS ESPECÍFICOS</a:t>
            </a: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 b="1"/>
              <a:t>Establecer la demanda del producto en mercado local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 b="1"/>
              <a:t>Determinar la disponibilidad del producto en el mercado internacional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 b="1"/>
              <a:t>Determinar precios actuales e históricos del producto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 b="1"/>
              <a:t>Disponibilidad de plantaciones de pino radiata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 b="1"/>
              <a:t>Elaborar estados financieros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s-MX" sz="2800" b="1"/>
              <a:t>Obtener evaluación financiera</a:t>
            </a:r>
          </a:p>
        </p:txBody>
      </p:sp>
      <p:pic>
        <p:nvPicPr>
          <p:cNvPr id="686084" name="Picture 4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80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7772400" cy="1143000"/>
          </a:xfrm>
        </p:spPr>
        <p:txBody>
          <a:bodyPr/>
          <a:lstStyle/>
          <a:p>
            <a:r>
              <a:rPr lang="es-MX" b="1"/>
              <a:t>Principales Exportadores Mundiales de PQNBC</a:t>
            </a:r>
          </a:p>
        </p:txBody>
      </p:sp>
      <p:pic>
        <p:nvPicPr>
          <p:cNvPr id="617476" name="Picture 4" descr="C:\Wendy\anabnr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17485" name="Object 13"/>
          <p:cNvGraphicFramePr>
            <a:graphicFrameLocks noChangeAspect="1"/>
          </p:cNvGraphicFramePr>
          <p:nvPr>
            <p:ph type="body" sz="half" idx="2"/>
          </p:nvPr>
        </p:nvGraphicFramePr>
        <p:xfrm>
          <a:off x="2209800" y="4313238"/>
          <a:ext cx="4800600" cy="2544762"/>
        </p:xfrm>
        <a:graphic>
          <a:graphicData uri="http://schemas.openxmlformats.org/presentationml/2006/ole">
            <p:oleObj spid="_x0000_s617485" name="Gráfico" r:id="rId4" imgW="4458242" imgH="2362682" progId="Excel.Chart.8">
              <p:embed/>
            </p:oleObj>
          </a:graphicData>
        </a:graphic>
      </p:graphicFrame>
      <p:graphicFrame>
        <p:nvGraphicFramePr>
          <p:cNvPr id="617487" name="Object 15"/>
          <p:cNvGraphicFramePr>
            <a:graphicFrameLocks noChangeAspect="1"/>
          </p:cNvGraphicFramePr>
          <p:nvPr>
            <p:ph type="body" sz="half" idx="1"/>
          </p:nvPr>
        </p:nvGraphicFramePr>
        <p:xfrm>
          <a:off x="990600" y="1828800"/>
          <a:ext cx="7010400" cy="2420938"/>
        </p:xfrm>
        <a:graphic>
          <a:graphicData uri="http://schemas.openxmlformats.org/presentationml/2006/ole">
            <p:oleObj spid="_x0000_s617487" name="Hoja de cálculo" r:id="rId5" imgW="3391442" imgH="117193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7772400" cy="1143000"/>
          </a:xfrm>
        </p:spPr>
        <p:txBody>
          <a:bodyPr/>
          <a:lstStyle/>
          <a:p>
            <a:r>
              <a:rPr lang="es-MX" b="1"/>
              <a:t>Principales Importadores Mundiales de PNBC</a:t>
            </a:r>
          </a:p>
        </p:txBody>
      </p:sp>
      <p:pic>
        <p:nvPicPr>
          <p:cNvPr id="662533" name="Picture 1029" descr="C:\Wendy\anabnr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91200" name="Object 1024"/>
          <p:cNvGraphicFramePr>
            <a:graphicFrameLocks noChangeAspect="1"/>
          </p:cNvGraphicFramePr>
          <p:nvPr>
            <p:ph type="body" sz="half" idx="1"/>
          </p:nvPr>
        </p:nvGraphicFramePr>
        <p:xfrm>
          <a:off x="1143000" y="1905000"/>
          <a:ext cx="6858000" cy="2100263"/>
        </p:xfrm>
        <a:graphic>
          <a:graphicData uri="http://schemas.openxmlformats.org/presentationml/2006/ole">
            <p:oleObj spid="_x0000_s691200" name="Hoja de cálculo" r:id="rId4" imgW="3858031" imgH="1181341" progId="Excel.Sheet.8">
              <p:embed/>
            </p:oleObj>
          </a:graphicData>
        </a:graphic>
      </p:graphicFrame>
      <p:graphicFrame>
        <p:nvGraphicFramePr>
          <p:cNvPr id="691201" name="Object 1025"/>
          <p:cNvGraphicFramePr>
            <a:graphicFrameLocks noChangeAspect="1"/>
          </p:cNvGraphicFramePr>
          <p:nvPr>
            <p:ph type="body" sz="half" idx="2"/>
          </p:nvPr>
        </p:nvGraphicFramePr>
        <p:xfrm>
          <a:off x="2286000" y="4038600"/>
          <a:ext cx="4724400" cy="2611438"/>
        </p:xfrm>
        <a:graphic>
          <a:graphicData uri="http://schemas.openxmlformats.org/presentationml/2006/ole">
            <p:oleObj spid="_x0000_s691201" name="Gráfico" r:id="rId5" imgW="5029561" imgH="2781541" progId="Excel.Char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772400" cy="533400"/>
          </a:xfrm>
        </p:spPr>
        <p:txBody>
          <a:bodyPr/>
          <a:lstStyle/>
          <a:p>
            <a:r>
              <a:rPr lang="es-MX" sz="3200" b="1"/>
              <a:t>Proveedores de PQNBC para Ecuador </a:t>
            </a:r>
          </a:p>
        </p:txBody>
      </p:sp>
      <p:graphicFrame>
        <p:nvGraphicFramePr>
          <p:cNvPr id="692224" name="Object 1024"/>
          <p:cNvGraphicFramePr>
            <a:graphicFrameLocks noChangeAspect="1"/>
          </p:cNvGraphicFramePr>
          <p:nvPr>
            <p:ph type="body" sz="half" idx="2"/>
          </p:nvPr>
        </p:nvGraphicFramePr>
        <p:xfrm>
          <a:off x="5029200" y="4267200"/>
          <a:ext cx="4114800" cy="2590800"/>
        </p:xfrm>
        <a:graphic>
          <a:graphicData uri="http://schemas.openxmlformats.org/presentationml/2006/ole">
            <p:oleObj spid="_x0000_s692224" name="Gráfico" r:id="rId3" imgW="5982242" imgH="3229337" progId="Excel.Chart.8">
              <p:embed/>
            </p:oleObj>
          </a:graphicData>
        </a:graphic>
      </p:graphicFrame>
      <p:pic>
        <p:nvPicPr>
          <p:cNvPr id="618500" name="Picture 4" descr="C:\Wendy\anabnr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graphicFrame>
        <p:nvGraphicFramePr>
          <p:cNvPr id="692225" name="Object 1025"/>
          <p:cNvGraphicFramePr>
            <a:graphicFrameLocks noChangeAspect="1"/>
          </p:cNvGraphicFramePr>
          <p:nvPr>
            <p:ph type="body" sz="half" idx="1"/>
          </p:nvPr>
        </p:nvGraphicFramePr>
        <p:xfrm>
          <a:off x="838200" y="1219200"/>
          <a:ext cx="4876800" cy="3060700"/>
        </p:xfrm>
        <a:graphic>
          <a:graphicData uri="http://schemas.openxmlformats.org/presentationml/2006/ole">
            <p:oleObj spid="_x0000_s692225" name="Hoja de cálculo" r:id="rId5" imgW="3400831" imgH="213408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pPr algn="ctr"/>
            <a:r>
              <a:rPr lang="es-MX" sz="3600" b="1"/>
              <a:t>MERCADO OBJETIVO</a:t>
            </a:r>
          </a:p>
        </p:txBody>
      </p:sp>
      <p:pic>
        <p:nvPicPr>
          <p:cNvPr id="665604" name="Picture 2052" descr="C:\Wendy\anabnr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68337"/>
          </a:xfrm>
          <a:prstGeom prst="rect">
            <a:avLst/>
          </a:prstGeom>
          <a:noFill/>
        </p:spPr>
      </p:pic>
      <p:sp>
        <p:nvSpPr>
          <p:cNvPr id="665606" name="Rectangle 2054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676400"/>
            <a:ext cx="7620000" cy="47244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MX">
                <a:cs typeface="Arial" charset="0"/>
              </a:rPr>
              <a:t>   </a:t>
            </a:r>
            <a:r>
              <a:rPr lang="es-MX" b="1">
                <a:cs typeface="Arial" charset="0"/>
              </a:rPr>
              <a:t>El mercado local </a:t>
            </a:r>
            <a:r>
              <a:rPr lang="es-ES" b="1">
                <a:cs typeface="Arial" charset="0"/>
              </a:rPr>
              <a:t>de P</a:t>
            </a:r>
            <a:r>
              <a:rPr lang="es-MX" b="1">
                <a:cs typeface="Arial" charset="0"/>
              </a:rPr>
              <a:t>QNBC está</a:t>
            </a:r>
            <a:r>
              <a:rPr lang="es-ES" b="1">
                <a:cs typeface="Arial" charset="0"/>
              </a:rPr>
              <a:t> </a:t>
            </a:r>
            <a:r>
              <a:rPr lang="es-MX" b="1">
                <a:cs typeface="Arial" charset="0"/>
              </a:rPr>
              <a:t>conformado por</a:t>
            </a:r>
            <a:r>
              <a:rPr lang="es-ES" b="1">
                <a:cs typeface="Arial" charset="0"/>
              </a:rPr>
              <a:t>:</a:t>
            </a:r>
            <a:endParaRPr lang="es-MX" b="1">
              <a:cs typeface="Arial" charset="0"/>
            </a:endParaRPr>
          </a:p>
          <a:p>
            <a:pPr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s-ES" b="1">
                <a:cs typeface="Arial" charset="0"/>
              </a:rPr>
              <a:t>Papelera Nacional</a:t>
            </a:r>
            <a:endParaRPr lang="es-MX" b="1">
              <a:cs typeface="Arial" charset="0"/>
            </a:endParaRPr>
          </a:p>
          <a:p>
            <a:pPr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s-ES" b="1">
                <a:cs typeface="Arial" charset="0"/>
              </a:rPr>
              <a:t>Cartopel</a:t>
            </a:r>
            <a:endParaRPr lang="es-MX" b="1"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 b="1">
                <a:cs typeface="Arial" charset="0"/>
              </a:rPr>
              <a:t> </a:t>
            </a:r>
            <a:r>
              <a:rPr lang="es-MX" b="1"/>
              <a:t>El mercado externo al cual se exportará</a:t>
            </a:r>
          </a:p>
          <a:p>
            <a:pPr algn="just">
              <a:buFont typeface="Wingdings" pitchFamily="2" charset="2"/>
              <a:buNone/>
            </a:pPr>
            <a:r>
              <a:rPr lang="es-MX" b="1"/>
              <a:t>PQNBC es Japón.</a:t>
            </a:r>
          </a:p>
          <a:p>
            <a:pPr algn="just">
              <a:buFont typeface="Wingdings" pitchFamily="2" charset="2"/>
              <a:buNone/>
            </a:pPr>
            <a:r>
              <a:rPr lang="es-MX" b="1"/>
              <a:t> La PQNBC es u</a:t>
            </a:r>
            <a:r>
              <a:rPr lang="es-ES" b="1">
                <a:cs typeface="Arial" charset="0"/>
              </a:rPr>
              <a:t>tiliza</a:t>
            </a:r>
            <a:r>
              <a:rPr lang="es-MX" b="1">
                <a:cs typeface="Arial" charset="0"/>
              </a:rPr>
              <a:t>da </a:t>
            </a:r>
            <a:r>
              <a:rPr lang="es-ES" b="1">
                <a:cs typeface="Arial" charset="0"/>
              </a:rPr>
              <a:t>como materia prima</a:t>
            </a:r>
            <a:endParaRPr lang="es-MX" b="1"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" b="1">
                <a:cs typeface="Arial" charset="0"/>
              </a:rPr>
              <a:t>para </a:t>
            </a:r>
            <a:r>
              <a:rPr lang="es-MX" b="1">
                <a:cs typeface="Arial" charset="0"/>
              </a:rPr>
              <a:t>e</a:t>
            </a:r>
            <a:r>
              <a:rPr lang="es-ES" b="1">
                <a:cs typeface="Arial" charset="0"/>
              </a:rPr>
              <a:t>laboración de pape</a:t>
            </a:r>
            <a:r>
              <a:rPr lang="es-MX" b="1">
                <a:cs typeface="Arial" charset="0"/>
              </a:rPr>
              <a:t>l</a:t>
            </a:r>
            <a:r>
              <a:rPr lang="es-ES" b="1">
                <a:cs typeface="Arial" charset="0"/>
              </a:rPr>
              <a:t> kraft empaque,</a:t>
            </a:r>
            <a:endParaRPr lang="es-MX" b="1"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" b="1">
                <a:cs typeface="Arial" charset="0"/>
              </a:rPr>
              <a:t>corrugado medio y kraft liner</a:t>
            </a:r>
            <a:r>
              <a:rPr lang="es-MX" b="1">
                <a:cs typeface="Arial" charset="0"/>
              </a:rPr>
              <a:t>.</a:t>
            </a:r>
            <a:endParaRPr lang="es-ES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ábrica">
  <a:themeElements>
    <a:clrScheme name="Fábrica 2">
      <a:dk1>
        <a:srgbClr val="000000"/>
      </a:dk1>
      <a:lt1>
        <a:srgbClr val="FFFFCC"/>
      </a:lt1>
      <a:dk2>
        <a:srgbClr val="993300"/>
      </a:dk2>
      <a:lt2>
        <a:srgbClr val="EDE1AF"/>
      </a:lt2>
      <a:accent1>
        <a:srgbClr val="CAC0E2"/>
      </a:accent1>
      <a:accent2>
        <a:srgbClr val="DFC977"/>
      </a:accent2>
      <a:accent3>
        <a:srgbClr val="FFFFE2"/>
      </a:accent3>
      <a:accent4>
        <a:srgbClr val="000000"/>
      </a:accent4>
      <a:accent5>
        <a:srgbClr val="E1DCEE"/>
      </a:accent5>
      <a:accent6>
        <a:srgbClr val="CAB66B"/>
      </a:accent6>
      <a:hlink>
        <a:srgbClr val="660033"/>
      </a:hlink>
      <a:folHlink>
        <a:srgbClr val="993366"/>
      </a:folHlink>
    </a:clrScheme>
    <a:fontScheme name="Fábric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Fábrica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ábrica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ábrica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ábrica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ábrica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ábrica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ábrica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presentaciones\Naturaleza.pot</Template>
  <TotalTime>2416</TotalTime>
  <Words>1074</Words>
  <Application>Microsoft PowerPoint</Application>
  <PresentationFormat>Presentación en pantalla (4:3)</PresentationFormat>
  <Paragraphs>230</Paragraphs>
  <Slides>32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40" baseType="lpstr">
      <vt:lpstr>Times New Roman</vt:lpstr>
      <vt:lpstr>Arial</vt:lpstr>
      <vt:lpstr>Arial Narrow</vt:lpstr>
      <vt:lpstr>Wingdings</vt:lpstr>
      <vt:lpstr>Symbol</vt:lpstr>
      <vt:lpstr>Fábrica</vt:lpstr>
      <vt:lpstr>Gráfico de Microsoft Excel</vt:lpstr>
      <vt:lpstr>Hoja de cálculo de Microsoft Excel</vt:lpstr>
      <vt:lpstr>Evaluación de una Planta Productora de Pasta de Pino Radiata en el Ecuador </vt:lpstr>
      <vt:lpstr>INTRODUCCIÓN</vt:lpstr>
      <vt:lpstr>INTRODUCCIÓN</vt:lpstr>
      <vt:lpstr>OBJETIVO GENERAL</vt:lpstr>
      <vt:lpstr>OBJETIVOS ESPECÍFICOS</vt:lpstr>
      <vt:lpstr>Principales Exportadores Mundiales de PQNBC</vt:lpstr>
      <vt:lpstr>Principales Importadores Mundiales de PNBC</vt:lpstr>
      <vt:lpstr>Proveedores de PQNBC para Ecuador </vt:lpstr>
      <vt:lpstr>MERCADO OBJETIVO</vt:lpstr>
      <vt:lpstr>ANÁLISIS DE LA INDUSTRIA</vt:lpstr>
      <vt:lpstr>MARCO LEGAL</vt:lpstr>
      <vt:lpstr>PROCESO PRODUCTIVO</vt:lpstr>
      <vt:lpstr>PROCESO PRODUCTIVO</vt:lpstr>
      <vt:lpstr>PROCESO PRODUCTIVO</vt:lpstr>
      <vt:lpstr>REQUERIMIENTOS</vt:lpstr>
      <vt:lpstr>REQUERIMIENTOS</vt:lpstr>
      <vt:lpstr>ESTUDIO FINANCIERO</vt:lpstr>
      <vt:lpstr>ESTUDIO FINANCIERO</vt:lpstr>
      <vt:lpstr>ESTUDIO FINANCIERO</vt:lpstr>
      <vt:lpstr>ESTUDIO FINANCIERO</vt:lpstr>
      <vt:lpstr>ESTUDIO FINANCIERO</vt:lpstr>
      <vt:lpstr>EVALUACIÓN FINANCIERA</vt:lpstr>
      <vt:lpstr>Aporte a la Economía</vt:lpstr>
      <vt:lpstr>ANÁLISIS DE SENSIBILIDAD</vt:lpstr>
      <vt:lpstr>ANÁLISIS DE SENSIBILIDAD</vt:lpstr>
      <vt:lpstr>ESTUDIO AMBIENTAL</vt:lpstr>
      <vt:lpstr>CONCLUSIONES</vt:lpstr>
      <vt:lpstr>CONCLUSIONES</vt:lpstr>
      <vt:lpstr>RECOMENDACIONES</vt:lpstr>
      <vt:lpstr>PREGUNTAS  COMENTARIOS</vt:lpstr>
      <vt:lpstr>MUCHAS GRACIAS</vt:lpstr>
      <vt:lpstr>Diapositiva 32</vt:lpstr>
    </vt:vector>
  </TitlesOfParts>
  <Company>WENDY CARBO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WENDY CARBO</dc:creator>
  <cp:lastModifiedBy>Administrador</cp:lastModifiedBy>
  <cp:revision>61</cp:revision>
  <cp:lastPrinted>1601-01-01T00:00:00Z</cp:lastPrinted>
  <dcterms:created xsi:type="dcterms:W3CDTF">2003-06-25T18:18:15Z</dcterms:created>
  <dcterms:modified xsi:type="dcterms:W3CDTF">2009-12-11T16:42:05Z</dcterms:modified>
</cp:coreProperties>
</file>