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4"/>
  </p:handoutMasterIdLst>
  <p:sldIdLst>
    <p:sldId id="272" r:id="rId2"/>
    <p:sldId id="333" r:id="rId3"/>
    <p:sldId id="279" r:id="rId4"/>
    <p:sldId id="273" r:id="rId5"/>
    <p:sldId id="274" r:id="rId6"/>
    <p:sldId id="256" r:id="rId7"/>
    <p:sldId id="257" r:id="rId8"/>
    <p:sldId id="258" r:id="rId9"/>
    <p:sldId id="276" r:id="rId10"/>
    <p:sldId id="261" r:id="rId11"/>
    <p:sldId id="262" r:id="rId12"/>
    <p:sldId id="278" r:id="rId13"/>
    <p:sldId id="259" r:id="rId14"/>
    <p:sldId id="316" r:id="rId15"/>
    <p:sldId id="267" r:id="rId16"/>
    <p:sldId id="296" r:id="rId17"/>
    <p:sldId id="297" r:id="rId18"/>
    <p:sldId id="260" r:id="rId19"/>
    <p:sldId id="263" r:id="rId20"/>
    <p:sldId id="264" r:id="rId21"/>
    <p:sldId id="265" r:id="rId22"/>
    <p:sldId id="266" r:id="rId23"/>
    <p:sldId id="280" r:id="rId24"/>
    <p:sldId id="281" r:id="rId25"/>
    <p:sldId id="277" r:id="rId26"/>
    <p:sldId id="275" r:id="rId27"/>
    <p:sldId id="282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5" r:id="rId37"/>
    <p:sldId id="298" r:id="rId38"/>
    <p:sldId id="299" r:id="rId39"/>
    <p:sldId id="300" r:id="rId40"/>
    <p:sldId id="301" r:id="rId41"/>
    <p:sldId id="302" r:id="rId42"/>
    <p:sldId id="303" r:id="rId43"/>
    <p:sldId id="304" r:id="rId44"/>
    <p:sldId id="307" r:id="rId45"/>
    <p:sldId id="305" r:id="rId46"/>
    <p:sldId id="310" r:id="rId47"/>
    <p:sldId id="311" r:id="rId48"/>
    <p:sldId id="312" r:id="rId49"/>
    <p:sldId id="313" r:id="rId50"/>
    <p:sldId id="314" r:id="rId51"/>
    <p:sldId id="309" r:id="rId52"/>
    <p:sldId id="308" r:id="rId53"/>
    <p:sldId id="317" r:id="rId54"/>
    <p:sldId id="318" r:id="rId55"/>
    <p:sldId id="319" r:id="rId56"/>
    <p:sldId id="320" r:id="rId57"/>
    <p:sldId id="321" r:id="rId58"/>
    <p:sldId id="322" r:id="rId59"/>
    <p:sldId id="334" r:id="rId60"/>
    <p:sldId id="335" r:id="rId61"/>
    <p:sldId id="323" r:id="rId62"/>
    <p:sldId id="324" r:id="rId63"/>
    <p:sldId id="325" r:id="rId64"/>
    <p:sldId id="326" r:id="rId65"/>
    <p:sldId id="327" r:id="rId66"/>
    <p:sldId id="328" r:id="rId67"/>
    <p:sldId id="329" r:id="rId68"/>
    <p:sldId id="330" r:id="rId69"/>
    <p:sldId id="331" r:id="rId70"/>
    <p:sldId id="332" r:id="rId71"/>
    <p:sldId id="336" r:id="rId72"/>
    <p:sldId id="337" r:id="rId73"/>
  </p:sldIdLst>
  <p:sldSz cx="9144000" cy="6858000" type="screen4x3"/>
  <p:notesSz cx="6858000" cy="9144000"/>
  <p:defaultTextStyle>
    <a:defPPr>
      <a:defRPr lang="es-ES"/>
    </a:defPPr>
    <a:lvl1pPr algn="ctr" rtl="0" fontAlgn="base">
      <a:spcBef>
        <a:spcPct val="50000"/>
      </a:spcBef>
      <a:spcAft>
        <a:spcPct val="0"/>
      </a:spcAft>
      <a:defRPr kern="1200">
        <a:solidFill>
          <a:schemeClr val="bg1"/>
        </a:solidFill>
        <a:latin typeface="Bauhaus 93" pitchFamily="82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kern="1200">
        <a:solidFill>
          <a:schemeClr val="bg1"/>
        </a:solidFill>
        <a:latin typeface="Bauhaus 93" pitchFamily="82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kern="1200">
        <a:solidFill>
          <a:schemeClr val="bg1"/>
        </a:solidFill>
        <a:latin typeface="Bauhaus 93" pitchFamily="82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kern="1200">
        <a:solidFill>
          <a:schemeClr val="bg1"/>
        </a:solidFill>
        <a:latin typeface="Bauhaus 93" pitchFamily="82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kern="1200">
        <a:solidFill>
          <a:schemeClr val="bg1"/>
        </a:solidFill>
        <a:latin typeface="Bauhaus 93" pitchFamily="82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Bauhaus 93" pitchFamily="82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Bauhaus 93" pitchFamily="82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Bauhaus 93" pitchFamily="82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Bauhaus 93" pitchFamily="82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 vertBarState="minimized" horzBarState="maximized">
    <p:restoredLeft sz="7818" autoAdjust="0"/>
    <p:restoredTop sz="90929"/>
  </p:normalViewPr>
  <p:slideViewPr>
    <p:cSldViewPr>
      <p:cViewPr>
        <p:scale>
          <a:sx n="50" d="100"/>
          <a:sy n="50" d="100"/>
        </p:scale>
        <p:origin x="-810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Relationship Id="rId4" Type="http://schemas.openxmlformats.org/officeDocument/2006/relationships/image" Target="../media/image13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image" Target="../media/image4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image" Target="../media/image25.emf"/><Relationship Id="rId4" Type="http://schemas.openxmlformats.org/officeDocument/2006/relationships/image" Target="../media/image28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image" Target="../media/image29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image" Target="../media/image3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105475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105476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105477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7606BEC-A35A-4217-B92E-9B03A6B48FDF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FD462E-7CB2-49F0-8E7D-30EB85E662D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0671E9-5986-4F26-A220-293C097126E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0E994-58F0-4FCF-B5BE-027440E700A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FB8F55-8108-4F70-A531-6B91DBCA096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A9E6C9-9ECC-48CC-B852-3A62C82B02C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95E3A7-76B0-4291-8554-292D1503C5B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6FCC5A-CFFF-43E5-BCCF-DB297746561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A849A8-5B56-4A3B-9379-9D07D9BDA44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9283A8-032C-4D44-821E-82AEB10EBC4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D8597A-5CDE-465B-B64E-14353E1B975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574A20-C23F-4D9B-A15D-719B45B284E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fld id="{66D290F1-B032-4F71-AD39-A8D3FC80FEDC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image" Target="../media/image14.wmf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Archivos%20de%20programa\Microsoft%20Office\Clipart\smbusbas\BD12582_.JPG" TargetMode="External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10" Type="http://schemas.openxmlformats.org/officeDocument/2006/relationships/image" Target="../media/image21.png"/><Relationship Id="rId4" Type="http://schemas.openxmlformats.org/officeDocument/2006/relationships/image" Target="../media/image15.wmf"/><Relationship Id="rId9" Type="http://schemas.openxmlformats.org/officeDocument/2006/relationships/image" Target="../media/image20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2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3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4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Hoja_de_c_lculo_de_Microsoft_Office_Excel_97-20037.xls"/><Relationship Id="rId5" Type="http://schemas.openxmlformats.org/officeDocument/2006/relationships/oleObject" Target="../embeddings/Hoja_de_c_lculo_de_Microsoft_Office_Excel_97-20036.xls"/><Relationship Id="rId4" Type="http://schemas.openxmlformats.org/officeDocument/2006/relationships/oleObject" Target="../embeddings/Hoja_de_c_lculo_de_Microsoft_Office_Excel_97-20035.xls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8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Hoja_de_c_lculo_de_Microsoft_Office_Excel_97-20039.xls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0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Hoja_de_c_lculo_de_Microsoft_Office_Excel_97-200311.xls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2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3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4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5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6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7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image" Target="../media/image2.png"/><Relationship Id="rId7" Type="http://schemas.openxmlformats.org/officeDocument/2006/relationships/image" Target="../media/image6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wmf"/><Relationship Id="rId9" Type="http://schemas.openxmlformats.org/officeDocument/2006/relationships/image" Target="../media/image8.wmf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8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9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0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4" Type="http://schemas.openxmlformats.org/officeDocument/2006/relationships/oleObject" Target="../embeddings/Hoja_de_c_lculo_de_Microsoft_Office_Excel_97-200321.xls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2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hyperlink" Target="flujo%20de%20caja%20cap%205.xls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4" Type="http://schemas.openxmlformats.org/officeDocument/2006/relationships/oleObject" Target="../embeddings/Hoja_de_c_lculo_de_Microsoft_Office_Excel_97-200323.xls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hyperlink" Target="analisis%20de%20sensibilidad%20cap%205.xls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hyperlink" Target="analisis%20de%20sensibilidad%20cap%205.xls" TargetMode="External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Text Box 1027"/>
          <p:cNvSpPr txBox="1">
            <a:spLocks noChangeArrowheads="1"/>
          </p:cNvSpPr>
          <p:nvPr/>
        </p:nvSpPr>
        <p:spPr bwMode="auto">
          <a:xfrm>
            <a:off x="762000" y="1295400"/>
            <a:ext cx="7543800" cy="981075"/>
          </a:xfrm>
          <a:prstGeom prst="rect">
            <a:avLst/>
          </a:prstGeom>
          <a:solidFill>
            <a:schemeClr val="tx1"/>
          </a:solidFill>
          <a:ln w="349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800"/>
              <a:t>“PLAN ESTRATEGICO Y DE MERCADEO PARA REPOSICIONAR ALMACENES GRAN HOGAR”</a:t>
            </a:r>
            <a:endParaRPr lang="es-ES" sz="2800"/>
          </a:p>
        </p:txBody>
      </p:sp>
      <p:sp>
        <p:nvSpPr>
          <p:cNvPr id="28684" name="Rectangle 1036"/>
          <p:cNvSpPr>
            <a:spLocks noChangeArrowheads="1"/>
          </p:cNvSpPr>
          <p:nvPr/>
        </p:nvSpPr>
        <p:spPr bwMode="auto">
          <a:xfrm>
            <a:off x="2519363" y="2552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28685" name="Freeform 1037"/>
          <p:cNvSpPr>
            <a:spLocks/>
          </p:cNvSpPr>
          <p:nvPr/>
        </p:nvSpPr>
        <p:spPr bwMode="auto">
          <a:xfrm>
            <a:off x="5119688" y="2933700"/>
            <a:ext cx="279400" cy="155575"/>
          </a:xfrm>
          <a:custGeom>
            <a:avLst/>
            <a:gdLst/>
            <a:ahLst/>
            <a:cxnLst>
              <a:cxn ang="0">
                <a:pos x="353" y="109"/>
              </a:cxn>
              <a:cxn ang="0">
                <a:pos x="351" y="109"/>
              </a:cxn>
              <a:cxn ang="0">
                <a:pos x="345" y="109"/>
              </a:cxn>
              <a:cxn ang="0">
                <a:pos x="333" y="109"/>
              </a:cxn>
              <a:cxn ang="0">
                <a:pos x="318" y="111"/>
              </a:cxn>
              <a:cxn ang="0">
                <a:pos x="298" y="114"/>
              </a:cxn>
              <a:cxn ang="0">
                <a:pos x="273" y="119"/>
              </a:cxn>
              <a:cxn ang="0">
                <a:pos x="243" y="125"/>
              </a:cxn>
              <a:cxn ang="0">
                <a:pos x="209" y="136"/>
              </a:cxn>
              <a:cxn ang="0">
                <a:pos x="175" y="146"/>
              </a:cxn>
              <a:cxn ang="0">
                <a:pos x="149" y="155"/>
              </a:cxn>
              <a:cxn ang="0">
                <a:pos x="128" y="163"/>
              </a:cxn>
              <a:cxn ang="0">
                <a:pos x="113" y="169"/>
              </a:cxn>
              <a:cxn ang="0">
                <a:pos x="103" y="173"/>
              </a:cxn>
              <a:cxn ang="0">
                <a:pos x="97" y="176"/>
              </a:cxn>
              <a:cxn ang="0">
                <a:pos x="94" y="178"/>
              </a:cxn>
              <a:cxn ang="0">
                <a:pos x="92" y="178"/>
              </a:cxn>
              <a:cxn ang="0">
                <a:pos x="1" y="197"/>
              </a:cxn>
              <a:cxn ang="0">
                <a:pos x="0" y="176"/>
              </a:cxn>
              <a:cxn ang="0">
                <a:pos x="66" y="140"/>
              </a:cxn>
              <a:cxn ang="0">
                <a:pos x="67" y="135"/>
              </a:cxn>
              <a:cxn ang="0">
                <a:pos x="69" y="121"/>
              </a:cxn>
              <a:cxn ang="0">
                <a:pos x="75" y="100"/>
              </a:cxn>
              <a:cxn ang="0">
                <a:pos x="87" y="77"/>
              </a:cxn>
              <a:cxn ang="0">
                <a:pos x="102" y="52"/>
              </a:cxn>
              <a:cxn ang="0">
                <a:pos x="125" y="29"/>
              </a:cxn>
              <a:cxn ang="0">
                <a:pos x="155" y="11"/>
              </a:cxn>
              <a:cxn ang="0">
                <a:pos x="193" y="0"/>
              </a:cxn>
              <a:cxn ang="0">
                <a:pos x="233" y="0"/>
              </a:cxn>
              <a:cxn ang="0">
                <a:pos x="266" y="10"/>
              </a:cxn>
              <a:cxn ang="0">
                <a:pos x="294" y="26"/>
              </a:cxn>
              <a:cxn ang="0">
                <a:pos x="316" y="48"/>
              </a:cxn>
              <a:cxn ang="0">
                <a:pos x="332" y="70"/>
              </a:cxn>
              <a:cxn ang="0">
                <a:pos x="344" y="90"/>
              </a:cxn>
              <a:cxn ang="0">
                <a:pos x="351" y="104"/>
              </a:cxn>
              <a:cxn ang="0">
                <a:pos x="353" y="109"/>
              </a:cxn>
            </a:cxnLst>
            <a:rect l="0" t="0" r="r" b="b"/>
            <a:pathLst>
              <a:path w="353" h="197">
                <a:moveTo>
                  <a:pt x="353" y="109"/>
                </a:moveTo>
                <a:lnTo>
                  <a:pt x="351" y="109"/>
                </a:lnTo>
                <a:lnTo>
                  <a:pt x="345" y="109"/>
                </a:lnTo>
                <a:lnTo>
                  <a:pt x="333" y="109"/>
                </a:lnTo>
                <a:lnTo>
                  <a:pt x="318" y="111"/>
                </a:lnTo>
                <a:lnTo>
                  <a:pt x="298" y="114"/>
                </a:lnTo>
                <a:lnTo>
                  <a:pt x="273" y="119"/>
                </a:lnTo>
                <a:lnTo>
                  <a:pt x="243" y="125"/>
                </a:lnTo>
                <a:lnTo>
                  <a:pt x="209" y="136"/>
                </a:lnTo>
                <a:lnTo>
                  <a:pt x="175" y="146"/>
                </a:lnTo>
                <a:lnTo>
                  <a:pt x="149" y="155"/>
                </a:lnTo>
                <a:lnTo>
                  <a:pt x="128" y="163"/>
                </a:lnTo>
                <a:lnTo>
                  <a:pt x="113" y="169"/>
                </a:lnTo>
                <a:lnTo>
                  <a:pt x="103" y="173"/>
                </a:lnTo>
                <a:lnTo>
                  <a:pt x="97" y="176"/>
                </a:lnTo>
                <a:lnTo>
                  <a:pt x="94" y="178"/>
                </a:lnTo>
                <a:lnTo>
                  <a:pt x="92" y="178"/>
                </a:lnTo>
                <a:lnTo>
                  <a:pt x="1" y="197"/>
                </a:lnTo>
                <a:lnTo>
                  <a:pt x="0" y="176"/>
                </a:lnTo>
                <a:lnTo>
                  <a:pt x="66" y="140"/>
                </a:lnTo>
                <a:lnTo>
                  <a:pt x="67" y="135"/>
                </a:lnTo>
                <a:lnTo>
                  <a:pt x="69" y="121"/>
                </a:lnTo>
                <a:lnTo>
                  <a:pt x="75" y="100"/>
                </a:lnTo>
                <a:lnTo>
                  <a:pt x="87" y="77"/>
                </a:lnTo>
                <a:lnTo>
                  <a:pt x="102" y="52"/>
                </a:lnTo>
                <a:lnTo>
                  <a:pt x="125" y="29"/>
                </a:lnTo>
                <a:lnTo>
                  <a:pt x="155" y="11"/>
                </a:lnTo>
                <a:lnTo>
                  <a:pt x="193" y="0"/>
                </a:lnTo>
                <a:lnTo>
                  <a:pt x="233" y="0"/>
                </a:lnTo>
                <a:lnTo>
                  <a:pt x="266" y="10"/>
                </a:lnTo>
                <a:lnTo>
                  <a:pt x="294" y="26"/>
                </a:lnTo>
                <a:lnTo>
                  <a:pt x="316" y="48"/>
                </a:lnTo>
                <a:lnTo>
                  <a:pt x="332" y="70"/>
                </a:lnTo>
                <a:lnTo>
                  <a:pt x="344" y="90"/>
                </a:lnTo>
                <a:lnTo>
                  <a:pt x="351" y="104"/>
                </a:lnTo>
                <a:lnTo>
                  <a:pt x="353" y="109"/>
                </a:lnTo>
                <a:close/>
              </a:path>
            </a:pathLst>
          </a:custGeom>
          <a:solidFill>
            <a:srgbClr val="000080">
              <a:alpha val="5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8686" name="Freeform 1038"/>
          <p:cNvSpPr>
            <a:spLocks/>
          </p:cNvSpPr>
          <p:nvPr/>
        </p:nvSpPr>
        <p:spPr bwMode="auto">
          <a:xfrm>
            <a:off x="5173663" y="3683000"/>
            <a:ext cx="719137" cy="612775"/>
          </a:xfrm>
          <a:custGeom>
            <a:avLst/>
            <a:gdLst/>
            <a:ahLst/>
            <a:cxnLst>
              <a:cxn ang="0">
                <a:pos x="170" y="0"/>
              </a:cxn>
              <a:cxn ang="0">
                <a:pos x="0" y="209"/>
              </a:cxn>
              <a:cxn ang="0">
                <a:pos x="191" y="319"/>
              </a:cxn>
              <a:cxn ang="0">
                <a:pos x="299" y="228"/>
              </a:cxn>
              <a:cxn ang="0">
                <a:pos x="317" y="417"/>
              </a:cxn>
              <a:cxn ang="0">
                <a:pos x="670" y="689"/>
              </a:cxn>
              <a:cxn ang="0">
                <a:pos x="734" y="632"/>
              </a:cxn>
              <a:cxn ang="0">
                <a:pos x="808" y="773"/>
              </a:cxn>
              <a:cxn ang="0">
                <a:pos x="906" y="583"/>
              </a:cxn>
              <a:cxn ang="0">
                <a:pos x="579" y="403"/>
              </a:cxn>
              <a:cxn ang="0">
                <a:pos x="583" y="260"/>
              </a:cxn>
              <a:cxn ang="0">
                <a:pos x="587" y="254"/>
              </a:cxn>
              <a:cxn ang="0">
                <a:pos x="597" y="236"/>
              </a:cxn>
              <a:cxn ang="0">
                <a:pos x="610" y="211"/>
              </a:cxn>
              <a:cxn ang="0">
                <a:pos x="624" y="179"/>
              </a:cxn>
              <a:cxn ang="0">
                <a:pos x="635" y="144"/>
              </a:cxn>
              <a:cxn ang="0">
                <a:pos x="643" y="108"/>
              </a:cxn>
              <a:cxn ang="0">
                <a:pos x="643" y="75"/>
              </a:cxn>
              <a:cxn ang="0">
                <a:pos x="634" y="46"/>
              </a:cxn>
              <a:cxn ang="0">
                <a:pos x="630" y="46"/>
              </a:cxn>
              <a:cxn ang="0">
                <a:pos x="616" y="45"/>
              </a:cxn>
              <a:cxn ang="0">
                <a:pos x="595" y="44"/>
              </a:cxn>
              <a:cxn ang="0">
                <a:pos x="567" y="42"/>
              </a:cxn>
              <a:cxn ang="0">
                <a:pos x="534" y="39"/>
              </a:cxn>
              <a:cxn ang="0">
                <a:pos x="497" y="37"/>
              </a:cxn>
              <a:cxn ang="0">
                <a:pos x="457" y="34"/>
              </a:cxn>
              <a:cxn ang="0">
                <a:pos x="416" y="30"/>
              </a:cxn>
              <a:cxn ang="0">
                <a:pos x="374" y="27"/>
              </a:cxn>
              <a:cxn ang="0">
                <a:pos x="333" y="23"/>
              </a:cxn>
              <a:cxn ang="0">
                <a:pos x="294" y="19"/>
              </a:cxn>
              <a:cxn ang="0">
                <a:pos x="257" y="15"/>
              </a:cxn>
              <a:cxn ang="0">
                <a:pos x="226" y="12"/>
              </a:cxn>
              <a:cxn ang="0">
                <a:pos x="201" y="7"/>
              </a:cxn>
              <a:cxn ang="0">
                <a:pos x="181" y="4"/>
              </a:cxn>
              <a:cxn ang="0">
                <a:pos x="170" y="0"/>
              </a:cxn>
            </a:cxnLst>
            <a:rect l="0" t="0" r="r" b="b"/>
            <a:pathLst>
              <a:path w="906" h="773">
                <a:moveTo>
                  <a:pt x="170" y="0"/>
                </a:moveTo>
                <a:lnTo>
                  <a:pt x="0" y="209"/>
                </a:lnTo>
                <a:lnTo>
                  <a:pt x="191" y="319"/>
                </a:lnTo>
                <a:lnTo>
                  <a:pt x="299" y="228"/>
                </a:lnTo>
                <a:lnTo>
                  <a:pt x="317" y="417"/>
                </a:lnTo>
                <a:lnTo>
                  <a:pt x="670" y="689"/>
                </a:lnTo>
                <a:lnTo>
                  <a:pt x="734" y="632"/>
                </a:lnTo>
                <a:lnTo>
                  <a:pt x="808" y="773"/>
                </a:lnTo>
                <a:lnTo>
                  <a:pt x="906" y="583"/>
                </a:lnTo>
                <a:lnTo>
                  <a:pt x="579" y="403"/>
                </a:lnTo>
                <a:lnTo>
                  <a:pt x="583" y="260"/>
                </a:lnTo>
                <a:lnTo>
                  <a:pt x="587" y="254"/>
                </a:lnTo>
                <a:lnTo>
                  <a:pt x="597" y="236"/>
                </a:lnTo>
                <a:lnTo>
                  <a:pt x="610" y="211"/>
                </a:lnTo>
                <a:lnTo>
                  <a:pt x="624" y="179"/>
                </a:lnTo>
                <a:lnTo>
                  <a:pt x="635" y="144"/>
                </a:lnTo>
                <a:lnTo>
                  <a:pt x="643" y="108"/>
                </a:lnTo>
                <a:lnTo>
                  <a:pt x="643" y="75"/>
                </a:lnTo>
                <a:lnTo>
                  <a:pt x="634" y="46"/>
                </a:lnTo>
                <a:lnTo>
                  <a:pt x="630" y="46"/>
                </a:lnTo>
                <a:lnTo>
                  <a:pt x="616" y="45"/>
                </a:lnTo>
                <a:lnTo>
                  <a:pt x="595" y="44"/>
                </a:lnTo>
                <a:lnTo>
                  <a:pt x="567" y="42"/>
                </a:lnTo>
                <a:lnTo>
                  <a:pt x="534" y="39"/>
                </a:lnTo>
                <a:lnTo>
                  <a:pt x="497" y="37"/>
                </a:lnTo>
                <a:lnTo>
                  <a:pt x="457" y="34"/>
                </a:lnTo>
                <a:lnTo>
                  <a:pt x="416" y="30"/>
                </a:lnTo>
                <a:lnTo>
                  <a:pt x="374" y="27"/>
                </a:lnTo>
                <a:lnTo>
                  <a:pt x="333" y="23"/>
                </a:lnTo>
                <a:lnTo>
                  <a:pt x="294" y="19"/>
                </a:lnTo>
                <a:lnTo>
                  <a:pt x="257" y="15"/>
                </a:lnTo>
                <a:lnTo>
                  <a:pt x="226" y="12"/>
                </a:lnTo>
                <a:lnTo>
                  <a:pt x="201" y="7"/>
                </a:lnTo>
                <a:lnTo>
                  <a:pt x="181" y="4"/>
                </a:lnTo>
                <a:lnTo>
                  <a:pt x="170" y="0"/>
                </a:lnTo>
                <a:close/>
              </a:path>
            </a:pathLst>
          </a:custGeom>
          <a:solidFill>
            <a:srgbClr val="003366">
              <a:alpha val="5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8687" name="Freeform 1039"/>
          <p:cNvSpPr>
            <a:spLocks/>
          </p:cNvSpPr>
          <p:nvPr/>
        </p:nvSpPr>
        <p:spPr bwMode="auto">
          <a:xfrm>
            <a:off x="4851400" y="3441700"/>
            <a:ext cx="315913" cy="230188"/>
          </a:xfrm>
          <a:custGeom>
            <a:avLst/>
            <a:gdLst/>
            <a:ahLst/>
            <a:cxnLst>
              <a:cxn ang="0">
                <a:pos x="295" y="0"/>
              </a:cxn>
              <a:cxn ang="0">
                <a:pos x="0" y="230"/>
              </a:cxn>
              <a:cxn ang="0">
                <a:pos x="129" y="290"/>
              </a:cxn>
              <a:cxn ang="0">
                <a:pos x="396" y="143"/>
              </a:cxn>
              <a:cxn ang="0">
                <a:pos x="295" y="0"/>
              </a:cxn>
            </a:cxnLst>
            <a:rect l="0" t="0" r="r" b="b"/>
            <a:pathLst>
              <a:path w="396" h="290">
                <a:moveTo>
                  <a:pt x="295" y="0"/>
                </a:moveTo>
                <a:lnTo>
                  <a:pt x="0" y="230"/>
                </a:lnTo>
                <a:lnTo>
                  <a:pt x="129" y="290"/>
                </a:lnTo>
                <a:lnTo>
                  <a:pt x="396" y="143"/>
                </a:lnTo>
                <a:lnTo>
                  <a:pt x="295" y="0"/>
                </a:lnTo>
                <a:close/>
              </a:path>
            </a:pathLst>
          </a:custGeom>
          <a:solidFill>
            <a:srgbClr val="000080">
              <a:alpha val="5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8688" name="Freeform 1040"/>
          <p:cNvSpPr>
            <a:spLocks/>
          </p:cNvSpPr>
          <p:nvPr/>
        </p:nvSpPr>
        <p:spPr bwMode="auto">
          <a:xfrm>
            <a:off x="5626100" y="2819400"/>
            <a:ext cx="358775" cy="511175"/>
          </a:xfrm>
          <a:custGeom>
            <a:avLst/>
            <a:gdLst/>
            <a:ahLst/>
            <a:cxnLst>
              <a:cxn ang="0">
                <a:pos x="380" y="0"/>
              </a:cxn>
              <a:cxn ang="0">
                <a:pos x="251" y="48"/>
              </a:cxn>
              <a:cxn ang="0">
                <a:pos x="275" y="113"/>
              </a:cxn>
              <a:cxn ang="0">
                <a:pos x="214" y="136"/>
              </a:cxn>
              <a:cxn ang="0">
                <a:pos x="183" y="102"/>
              </a:cxn>
              <a:cxn ang="0">
                <a:pos x="60" y="158"/>
              </a:cxn>
              <a:cxn ang="0">
                <a:pos x="86" y="185"/>
              </a:cxn>
              <a:cxn ang="0">
                <a:pos x="4" y="217"/>
              </a:cxn>
              <a:cxn ang="0">
                <a:pos x="24" y="267"/>
              </a:cxn>
              <a:cxn ang="0">
                <a:pos x="105" y="237"/>
              </a:cxn>
              <a:cxn ang="0">
                <a:pos x="105" y="245"/>
              </a:cxn>
              <a:cxn ang="0">
                <a:pos x="105" y="443"/>
              </a:cxn>
              <a:cxn ang="0">
                <a:pos x="0" y="476"/>
              </a:cxn>
              <a:cxn ang="0">
                <a:pos x="87" y="645"/>
              </a:cxn>
              <a:cxn ang="0">
                <a:pos x="257" y="563"/>
              </a:cxn>
              <a:cxn ang="0">
                <a:pos x="224" y="191"/>
              </a:cxn>
              <a:cxn ang="0">
                <a:pos x="296" y="165"/>
              </a:cxn>
              <a:cxn ang="0">
                <a:pos x="323" y="237"/>
              </a:cxn>
              <a:cxn ang="0">
                <a:pos x="453" y="189"/>
              </a:cxn>
              <a:cxn ang="0">
                <a:pos x="380" y="0"/>
              </a:cxn>
            </a:cxnLst>
            <a:rect l="0" t="0" r="r" b="b"/>
            <a:pathLst>
              <a:path w="453" h="645">
                <a:moveTo>
                  <a:pt x="380" y="0"/>
                </a:moveTo>
                <a:lnTo>
                  <a:pt x="251" y="48"/>
                </a:lnTo>
                <a:lnTo>
                  <a:pt x="275" y="113"/>
                </a:lnTo>
                <a:lnTo>
                  <a:pt x="214" y="136"/>
                </a:lnTo>
                <a:lnTo>
                  <a:pt x="183" y="102"/>
                </a:lnTo>
                <a:lnTo>
                  <a:pt x="60" y="158"/>
                </a:lnTo>
                <a:lnTo>
                  <a:pt x="86" y="185"/>
                </a:lnTo>
                <a:lnTo>
                  <a:pt x="4" y="217"/>
                </a:lnTo>
                <a:lnTo>
                  <a:pt x="24" y="267"/>
                </a:lnTo>
                <a:lnTo>
                  <a:pt x="105" y="237"/>
                </a:lnTo>
                <a:lnTo>
                  <a:pt x="105" y="245"/>
                </a:lnTo>
                <a:lnTo>
                  <a:pt x="105" y="443"/>
                </a:lnTo>
                <a:lnTo>
                  <a:pt x="0" y="476"/>
                </a:lnTo>
                <a:lnTo>
                  <a:pt x="87" y="645"/>
                </a:lnTo>
                <a:lnTo>
                  <a:pt x="257" y="563"/>
                </a:lnTo>
                <a:lnTo>
                  <a:pt x="224" y="191"/>
                </a:lnTo>
                <a:lnTo>
                  <a:pt x="296" y="165"/>
                </a:lnTo>
                <a:lnTo>
                  <a:pt x="323" y="237"/>
                </a:lnTo>
                <a:lnTo>
                  <a:pt x="453" y="189"/>
                </a:lnTo>
                <a:lnTo>
                  <a:pt x="380" y="0"/>
                </a:lnTo>
                <a:close/>
              </a:path>
            </a:pathLst>
          </a:custGeom>
          <a:solidFill>
            <a:srgbClr val="000080">
              <a:alpha val="5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8689" name="Freeform 1041"/>
          <p:cNvSpPr>
            <a:spLocks/>
          </p:cNvSpPr>
          <p:nvPr/>
        </p:nvSpPr>
        <p:spPr bwMode="auto">
          <a:xfrm>
            <a:off x="5164138" y="3035300"/>
            <a:ext cx="317500" cy="287338"/>
          </a:xfrm>
          <a:custGeom>
            <a:avLst/>
            <a:gdLst/>
            <a:ahLst/>
            <a:cxnLst>
              <a:cxn ang="0">
                <a:pos x="320" y="187"/>
              </a:cxn>
              <a:cxn ang="0">
                <a:pos x="329" y="163"/>
              </a:cxn>
              <a:cxn ang="0">
                <a:pos x="334" y="139"/>
              </a:cxn>
              <a:cxn ang="0">
                <a:pos x="335" y="115"/>
              </a:cxn>
              <a:cxn ang="0">
                <a:pos x="333" y="91"/>
              </a:cxn>
              <a:cxn ang="0">
                <a:pos x="326" y="68"/>
              </a:cxn>
              <a:cxn ang="0">
                <a:pos x="316" y="45"/>
              </a:cxn>
              <a:cxn ang="0">
                <a:pos x="302" y="24"/>
              </a:cxn>
              <a:cxn ang="0">
                <a:pos x="284" y="6"/>
              </a:cxn>
              <a:cxn ang="0">
                <a:pos x="283" y="5"/>
              </a:cxn>
              <a:cxn ang="0">
                <a:pos x="281" y="2"/>
              </a:cxn>
              <a:cxn ang="0">
                <a:pos x="280" y="1"/>
              </a:cxn>
              <a:cxn ang="0">
                <a:pos x="278" y="0"/>
              </a:cxn>
              <a:cxn ang="0">
                <a:pos x="267" y="1"/>
              </a:cxn>
              <a:cxn ang="0">
                <a:pos x="256" y="3"/>
              </a:cxn>
              <a:cxn ang="0">
                <a:pos x="244" y="6"/>
              </a:cxn>
              <a:cxn ang="0">
                <a:pos x="231" y="8"/>
              </a:cxn>
              <a:cxn ang="0">
                <a:pos x="219" y="11"/>
              </a:cxn>
              <a:cxn ang="0">
                <a:pos x="205" y="15"/>
              </a:cxn>
              <a:cxn ang="0">
                <a:pos x="191" y="18"/>
              </a:cxn>
              <a:cxn ang="0">
                <a:pos x="176" y="23"/>
              </a:cxn>
              <a:cxn ang="0">
                <a:pos x="153" y="31"/>
              </a:cxn>
              <a:cxn ang="0">
                <a:pos x="131" y="38"/>
              </a:cxn>
              <a:cxn ang="0">
                <a:pos x="112" y="45"/>
              </a:cxn>
              <a:cxn ang="0">
                <a:pos x="93" y="52"/>
              </a:cxn>
              <a:cxn ang="0">
                <a:pos x="76" y="59"/>
              </a:cxn>
              <a:cxn ang="0">
                <a:pos x="61" y="64"/>
              </a:cxn>
              <a:cxn ang="0">
                <a:pos x="47" y="70"/>
              </a:cxn>
              <a:cxn ang="0">
                <a:pos x="36" y="76"/>
              </a:cxn>
              <a:cxn ang="0">
                <a:pos x="0" y="191"/>
              </a:cxn>
              <a:cxn ang="0">
                <a:pos x="52" y="199"/>
              </a:cxn>
              <a:cxn ang="0">
                <a:pos x="57" y="208"/>
              </a:cxn>
              <a:cxn ang="0">
                <a:pos x="66" y="218"/>
              </a:cxn>
              <a:cxn ang="0">
                <a:pos x="72" y="227"/>
              </a:cxn>
              <a:cxn ang="0">
                <a:pos x="82" y="235"/>
              </a:cxn>
              <a:cxn ang="0">
                <a:pos x="91" y="243"/>
              </a:cxn>
              <a:cxn ang="0">
                <a:pos x="101" y="250"/>
              </a:cxn>
              <a:cxn ang="0">
                <a:pos x="112" y="256"/>
              </a:cxn>
              <a:cxn ang="0">
                <a:pos x="123" y="260"/>
              </a:cxn>
              <a:cxn ang="0">
                <a:pos x="134" y="265"/>
              </a:cxn>
              <a:cxn ang="0">
                <a:pos x="145" y="268"/>
              </a:cxn>
              <a:cxn ang="0">
                <a:pos x="157" y="271"/>
              </a:cxn>
              <a:cxn ang="0">
                <a:pos x="168" y="273"/>
              </a:cxn>
              <a:cxn ang="0">
                <a:pos x="169" y="334"/>
              </a:cxn>
              <a:cxn ang="0">
                <a:pos x="174" y="335"/>
              </a:cxn>
              <a:cxn ang="0">
                <a:pos x="187" y="339"/>
              </a:cxn>
              <a:cxn ang="0">
                <a:pos x="204" y="344"/>
              </a:cxn>
              <a:cxn ang="0">
                <a:pos x="225" y="349"/>
              </a:cxn>
              <a:cxn ang="0">
                <a:pos x="245" y="355"/>
              </a:cxn>
              <a:cxn ang="0">
                <a:pos x="264" y="359"/>
              </a:cxn>
              <a:cxn ang="0">
                <a:pos x="278" y="362"/>
              </a:cxn>
              <a:cxn ang="0">
                <a:pos x="284" y="362"/>
              </a:cxn>
              <a:cxn ang="0">
                <a:pos x="291" y="356"/>
              </a:cxn>
              <a:cxn ang="0">
                <a:pos x="305" y="343"/>
              </a:cxn>
              <a:cxn ang="0">
                <a:pos x="324" y="327"/>
              </a:cxn>
              <a:cxn ang="0">
                <a:pos x="344" y="307"/>
              </a:cxn>
              <a:cxn ang="0">
                <a:pos x="364" y="289"/>
              </a:cxn>
              <a:cxn ang="0">
                <a:pos x="381" y="273"/>
              </a:cxn>
              <a:cxn ang="0">
                <a:pos x="394" y="263"/>
              </a:cxn>
              <a:cxn ang="0">
                <a:pos x="399" y="258"/>
              </a:cxn>
              <a:cxn ang="0">
                <a:pos x="320" y="187"/>
              </a:cxn>
            </a:cxnLst>
            <a:rect l="0" t="0" r="r" b="b"/>
            <a:pathLst>
              <a:path w="399" h="362">
                <a:moveTo>
                  <a:pt x="320" y="187"/>
                </a:moveTo>
                <a:lnTo>
                  <a:pt x="329" y="163"/>
                </a:lnTo>
                <a:lnTo>
                  <a:pt x="334" y="139"/>
                </a:lnTo>
                <a:lnTo>
                  <a:pt x="335" y="115"/>
                </a:lnTo>
                <a:lnTo>
                  <a:pt x="333" y="91"/>
                </a:lnTo>
                <a:lnTo>
                  <a:pt x="326" y="68"/>
                </a:lnTo>
                <a:lnTo>
                  <a:pt x="316" y="45"/>
                </a:lnTo>
                <a:lnTo>
                  <a:pt x="302" y="24"/>
                </a:lnTo>
                <a:lnTo>
                  <a:pt x="284" y="6"/>
                </a:lnTo>
                <a:lnTo>
                  <a:pt x="283" y="5"/>
                </a:lnTo>
                <a:lnTo>
                  <a:pt x="281" y="2"/>
                </a:lnTo>
                <a:lnTo>
                  <a:pt x="280" y="1"/>
                </a:lnTo>
                <a:lnTo>
                  <a:pt x="278" y="0"/>
                </a:lnTo>
                <a:lnTo>
                  <a:pt x="267" y="1"/>
                </a:lnTo>
                <a:lnTo>
                  <a:pt x="256" y="3"/>
                </a:lnTo>
                <a:lnTo>
                  <a:pt x="244" y="6"/>
                </a:lnTo>
                <a:lnTo>
                  <a:pt x="231" y="8"/>
                </a:lnTo>
                <a:lnTo>
                  <a:pt x="219" y="11"/>
                </a:lnTo>
                <a:lnTo>
                  <a:pt x="205" y="15"/>
                </a:lnTo>
                <a:lnTo>
                  <a:pt x="191" y="18"/>
                </a:lnTo>
                <a:lnTo>
                  <a:pt x="176" y="23"/>
                </a:lnTo>
                <a:lnTo>
                  <a:pt x="153" y="31"/>
                </a:lnTo>
                <a:lnTo>
                  <a:pt x="131" y="38"/>
                </a:lnTo>
                <a:lnTo>
                  <a:pt x="112" y="45"/>
                </a:lnTo>
                <a:lnTo>
                  <a:pt x="93" y="52"/>
                </a:lnTo>
                <a:lnTo>
                  <a:pt x="76" y="59"/>
                </a:lnTo>
                <a:lnTo>
                  <a:pt x="61" y="64"/>
                </a:lnTo>
                <a:lnTo>
                  <a:pt x="47" y="70"/>
                </a:lnTo>
                <a:lnTo>
                  <a:pt x="36" y="76"/>
                </a:lnTo>
                <a:lnTo>
                  <a:pt x="0" y="191"/>
                </a:lnTo>
                <a:lnTo>
                  <a:pt x="52" y="199"/>
                </a:lnTo>
                <a:lnTo>
                  <a:pt x="57" y="208"/>
                </a:lnTo>
                <a:lnTo>
                  <a:pt x="66" y="218"/>
                </a:lnTo>
                <a:lnTo>
                  <a:pt x="72" y="227"/>
                </a:lnTo>
                <a:lnTo>
                  <a:pt x="82" y="235"/>
                </a:lnTo>
                <a:lnTo>
                  <a:pt x="91" y="243"/>
                </a:lnTo>
                <a:lnTo>
                  <a:pt x="101" y="250"/>
                </a:lnTo>
                <a:lnTo>
                  <a:pt x="112" y="256"/>
                </a:lnTo>
                <a:lnTo>
                  <a:pt x="123" y="260"/>
                </a:lnTo>
                <a:lnTo>
                  <a:pt x="134" y="265"/>
                </a:lnTo>
                <a:lnTo>
                  <a:pt x="145" y="268"/>
                </a:lnTo>
                <a:lnTo>
                  <a:pt x="157" y="271"/>
                </a:lnTo>
                <a:lnTo>
                  <a:pt x="168" y="273"/>
                </a:lnTo>
                <a:lnTo>
                  <a:pt x="169" y="334"/>
                </a:lnTo>
                <a:lnTo>
                  <a:pt x="174" y="335"/>
                </a:lnTo>
                <a:lnTo>
                  <a:pt x="187" y="339"/>
                </a:lnTo>
                <a:lnTo>
                  <a:pt x="204" y="344"/>
                </a:lnTo>
                <a:lnTo>
                  <a:pt x="225" y="349"/>
                </a:lnTo>
                <a:lnTo>
                  <a:pt x="245" y="355"/>
                </a:lnTo>
                <a:lnTo>
                  <a:pt x="264" y="359"/>
                </a:lnTo>
                <a:lnTo>
                  <a:pt x="278" y="362"/>
                </a:lnTo>
                <a:lnTo>
                  <a:pt x="284" y="362"/>
                </a:lnTo>
                <a:lnTo>
                  <a:pt x="291" y="356"/>
                </a:lnTo>
                <a:lnTo>
                  <a:pt x="305" y="343"/>
                </a:lnTo>
                <a:lnTo>
                  <a:pt x="324" y="327"/>
                </a:lnTo>
                <a:lnTo>
                  <a:pt x="344" y="307"/>
                </a:lnTo>
                <a:lnTo>
                  <a:pt x="364" y="289"/>
                </a:lnTo>
                <a:lnTo>
                  <a:pt x="381" y="273"/>
                </a:lnTo>
                <a:lnTo>
                  <a:pt x="394" y="263"/>
                </a:lnTo>
                <a:lnTo>
                  <a:pt x="399" y="258"/>
                </a:lnTo>
                <a:lnTo>
                  <a:pt x="320" y="187"/>
                </a:lnTo>
                <a:close/>
              </a:path>
            </a:pathLst>
          </a:custGeom>
          <a:solidFill>
            <a:srgbClr val="000080">
              <a:alpha val="5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8691" name="Freeform 1043"/>
          <p:cNvSpPr>
            <a:spLocks/>
          </p:cNvSpPr>
          <p:nvPr/>
        </p:nvSpPr>
        <p:spPr bwMode="auto">
          <a:xfrm>
            <a:off x="3048000" y="2895600"/>
            <a:ext cx="2940050" cy="1701800"/>
          </a:xfrm>
          <a:custGeom>
            <a:avLst/>
            <a:gdLst/>
            <a:ahLst/>
            <a:cxnLst>
              <a:cxn ang="0">
                <a:pos x="368" y="0"/>
              </a:cxn>
              <a:cxn ang="0">
                <a:pos x="0" y="288"/>
              </a:cxn>
              <a:cxn ang="0">
                <a:pos x="0" y="811"/>
              </a:cxn>
              <a:cxn ang="0">
                <a:pos x="165" y="811"/>
              </a:cxn>
              <a:cxn ang="0">
                <a:pos x="165" y="700"/>
              </a:cxn>
              <a:cxn ang="0">
                <a:pos x="356" y="700"/>
              </a:cxn>
              <a:cxn ang="0">
                <a:pos x="356" y="811"/>
              </a:cxn>
              <a:cxn ang="0">
                <a:pos x="396" y="811"/>
              </a:cxn>
              <a:cxn ang="0">
                <a:pos x="396" y="700"/>
              </a:cxn>
              <a:cxn ang="0">
                <a:pos x="597" y="700"/>
              </a:cxn>
              <a:cxn ang="0">
                <a:pos x="597" y="965"/>
              </a:cxn>
              <a:cxn ang="0">
                <a:pos x="396" y="965"/>
              </a:cxn>
              <a:cxn ang="0">
                <a:pos x="396" y="811"/>
              </a:cxn>
              <a:cxn ang="0">
                <a:pos x="356" y="811"/>
              </a:cxn>
              <a:cxn ang="0">
                <a:pos x="356" y="965"/>
              </a:cxn>
              <a:cxn ang="0">
                <a:pos x="165" y="965"/>
              </a:cxn>
              <a:cxn ang="0">
                <a:pos x="165" y="811"/>
              </a:cxn>
              <a:cxn ang="0">
                <a:pos x="0" y="811"/>
              </a:cxn>
              <a:cxn ang="0">
                <a:pos x="0" y="1135"/>
              </a:cxn>
              <a:cxn ang="0">
                <a:pos x="165" y="1135"/>
              </a:cxn>
              <a:cxn ang="0">
                <a:pos x="165" y="1004"/>
              </a:cxn>
              <a:cxn ang="0">
                <a:pos x="356" y="1004"/>
              </a:cxn>
              <a:cxn ang="0">
                <a:pos x="356" y="1135"/>
              </a:cxn>
              <a:cxn ang="0">
                <a:pos x="396" y="1135"/>
              </a:cxn>
              <a:cxn ang="0">
                <a:pos x="396" y="1004"/>
              </a:cxn>
              <a:cxn ang="0">
                <a:pos x="597" y="1004"/>
              </a:cxn>
              <a:cxn ang="0">
                <a:pos x="597" y="1284"/>
              </a:cxn>
              <a:cxn ang="0">
                <a:pos x="396" y="1284"/>
              </a:cxn>
              <a:cxn ang="0">
                <a:pos x="396" y="1135"/>
              </a:cxn>
              <a:cxn ang="0">
                <a:pos x="356" y="1135"/>
              </a:cxn>
              <a:cxn ang="0">
                <a:pos x="356" y="1284"/>
              </a:cxn>
              <a:cxn ang="0">
                <a:pos x="165" y="1284"/>
              </a:cxn>
              <a:cxn ang="0">
                <a:pos x="165" y="1135"/>
              </a:cxn>
              <a:cxn ang="0">
                <a:pos x="0" y="1135"/>
              </a:cxn>
              <a:cxn ang="0">
                <a:pos x="0" y="1464"/>
              </a:cxn>
              <a:cxn ang="0">
                <a:pos x="2072" y="1464"/>
              </a:cxn>
              <a:cxn ang="0">
                <a:pos x="2072" y="1209"/>
              </a:cxn>
              <a:cxn ang="0">
                <a:pos x="368" y="0"/>
              </a:cxn>
            </a:cxnLst>
            <a:rect l="0" t="0" r="r" b="b"/>
            <a:pathLst>
              <a:path w="2072" h="1464">
                <a:moveTo>
                  <a:pt x="368" y="0"/>
                </a:moveTo>
                <a:lnTo>
                  <a:pt x="0" y="288"/>
                </a:lnTo>
                <a:lnTo>
                  <a:pt x="0" y="811"/>
                </a:lnTo>
                <a:lnTo>
                  <a:pt x="165" y="811"/>
                </a:lnTo>
                <a:lnTo>
                  <a:pt x="165" y="700"/>
                </a:lnTo>
                <a:lnTo>
                  <a:pt x="356" y="700"/>
                </a:lnTo>
                <a:lnTo>
                  <a:pt x="356" y="811"/>
                </a:lnTo>
                <a:lnTo>
                  <a:pt x="396" y="811"/>
                </a:lnTo>
                <a:lnTo>
                  <a:pt x="396" y="700"/>
                </a:lnTo>
                <a:lnTo>
                  <a:pt x="597" y="700"/>
                </a:lnTo>
                <a:lnTo>
                  <a:pt x="597" y="965"/>
                </a:lnTo>
                <a:lnTo>
                  <a:pt x="396" y="965"/>
                </a:lnTo>
                <a:lnTo>
                  <a:pt x="396" y="811"/>
                </a:lnTo>
                <a:lnTo>
                  <a:pt x="356" y="811"/>
                </a:lnTo>
                <a:lnTo>
                  <a:pt x="356" y="965"/>
                </a:lnTo>
                <a:lnTo>
                  <a:pt x="165" y="965"/>
                </a:lnTo>
                <a:lnTo>
                  <a:pt x="165" y="811"/>
                </a:lnTo>
                <a:lnTo>
                  <a:pt x="0" y="811"/>
                </a:lnTo>
                <a:lnTo>
                  <a:pt x="0" y="1135"/>
                </a:lnTo>
                <a:lnTo>
                  <a:pt x="165" y="1135"/>
                </a:lnTo>
                <a:lnTo>
                  <a:pt x="165" y="1004"/>
                </a:lnTo>
                <a:lnTo>
                  <a:pt x="356" y="1004"/>
                </a:lnTo>
                <a:lnTo>
                  <a:pt x="356" y="1135"/>
                </a:lnTo>
                <a:lnTo>
                  <a:pt x="396" y="1135"/>
                </a:lnTo>
                <a:lnTo>
                  <a:pt x="396" y="1004"/>
                </a:lnTo>
                <a:lnTo>
                  <a:pt x="597" y="1004"/>
                </a:lnTo>
                <a:lnTo>
                  <a:pt x="597" y="1284"/>
                </a:lnTo>
                <a:lnTo>
                  <a:pt x="396" y="1284"/>
                </a:lnTo>
                <a:lnTo>
                  <a:pt x="396" y="1135"/>
                </a:lnTo>
                <a:lnTo>
                  <a:pt x="356" y="1135"/>
                </a:lnTo>
                <a:lnTo>
                  <a:pt x="356" y="1284"/>
                </a:lnTo>
                <a:lnTo>
                  <a:pt x="165" y="1284"/>
                </a:lnTo>
                <a:lnTo>
                  <a:pt x="165" y="1135"/>
                </a:lnTo>
                <a:lnTo>
                  <a:pt x="0" y="1135"/>
                </a:lnTo>
                <a:lnTo>
                  <a:pt x="0" y="1464"/>
                </a:lnTo>
                <a:lnTo>
                  <a:pt x="2072" y="1464"/>
                </a:lnTo>
                <a:lnTo>
                  <a:pt x="2072" y="1209"/>
                </a:lnTo>
                <a:lnTo>
                  <a:pt x="368" y="0"/>
                </a:lnTo>
                <a:close/>
              </a:path>
            </a:pathLst>
          </a:custGeom>
          <a:solidFill>
            <a:srgbClr val="FF0000">
              <a:alpha val="5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8690" name="Freeform 1042"/>
          <p:cNvSpPr>
            <a:spLocks/>
          </p:cNvSpPr>
          <p:nvPr/>
        </p:nvSpPr>
        <p:spPr bwMode="auto">
          <a:xfrm>
            <a:off x="5030788" y="3176588"/>
            <a:ext cx="731837" cy="573087"/>
          </a:xfrm>
          <a:custGeom>
            <a:avLst/>
            <a:gdLst/>
            <a:ahLst/>
            <a:cxnLst>
              <a:cxn ang="0">
                <a:pos x="343" y="612"/>
              </a:cxn>
              <a:cxn ang="0">
                <a:pos x="185" y="462"/>
              </a:cxn>
              <a:cxn ang="0">
                <a:pos x="295" y="163"/>
              </a:cxn>
              <a:cxn ang="0">
                <a:pos x="322" y="177"/>
              </a:cxn>
              <a:cxn ang="0">
                <a:pos x="346" y="188"/>
              </a:cxn>
              <a:cxn ang="0">
                <a:pos x="372" y="196"/>
              </a:cxn>
              <a:cxn ang="0">
                <a:pos x="395" y="202"/>
              </a:cxn>
              <a:cxn ang="0">
                <a:pos x="418" y="204"/>
              </a:cxn>
              <a:cxn ang="0">
                <a:pos x="440" y="203"/>
              </a:cxn>
              <a:cxn ang="0">
                <a:pos x="460" y="200"/>
              </a:cxn>
              <a:cxn ang="0">
                <a:pos x="481" y="194"/>
              </a:cxn>
              <a:cxn ang="0">
                <a:pos x="524" y="168"/>
              </a:cxn>
              <a:cxn ang="0">
                <a:pos x="556" y="135"/>
              </a:cxn>
              <a:cxn ang="0">
                <a:pos x="578" y="102"/>
              </a:cxn>
              <a:cxn ang="0">
                <a:pos x="590" y="74"/>
              </a:cxn>
              <a:cxn ang="0">
                <a:pos x="854" y="261"/>
              </a:cxn>
              <a:cxn ang="0">
                <a:pos x="761" y="451"/>
              </a:cxn>
              <a:cxn ang="0">
                <a:pos x="767" y="320"/>
              </a:cxn>
              <a:cxn ang="0">
                <a:pos x="788" y="0"/>
              </a:cxn>
              <a:cxn ang="0">
                <a:pos x="551" y="46"/>
              </a:cxn>
              <a:cxn ang="0">
                <a:pos x="547" y="60"/>
              </a:cxn>
              <a:cxn ang="0">
                <a:pos x="532" y="90"/>
              </a:cxn>
              <a:cxn ang="0">
                <a:pos x="505" y="125"/>
              </a:cxn>
              <a:cxn ang="0">
                <a:pos x="465" y="151"/>
              </a:cxn>
              <a:cxn ang="0">
                <a:pos x="431" y="158"/>
              </a:cxn>
              <a:cxn ang="0">
                <a:pos x="393" y="155"/>
              </a:cxn>
              <a:cxn ang="0">
                <a:pos x="352" y="141"/>
              </a:cxn>
              <a:cxn ang="0">
                <a:pos x="308" y="117"/>
              </a:cxn>
              <a:cxn ang="0">
                <a:pos x="0" y="291"/>
              </a:cxn>
              <a:cxn ang="0">
                <a:pos x="263" y="461"/>
              </a:cxn>
              <a:cxn ang="0">
                <a:pos x="898" y="722"/>
              </a:cxn>
              <a:cxn ang="0">
                <a:pos x="761" y="451"/>
              </a:cxn>
            </a:cxnLst>
            <a:rect l="0" t="0" r="r" b="b"/>
            <a:pathLst>
              <a:path w="922" h="722">
                <a:moveTo>
                  <a:pt x="832" y="669"/>
                </a:moveTo>
                <a:lnTo>
                  <a:pt x="343" y="612"/>
                </a:lnTo>
                <a:lnTo>
                  <a:pt x="292" y="380"/>
                </a:lnTo>
                <a:lnTo>
                  <a:pt x="185" y="462"/>
                </a:lnTo>
                <a:lnTo>
                  <a:pt x="67" y="303"/>
                </a:lnTo>
                <a:lnTo>
                  <a:pt x="295" y="163"/>
                </a:lnTo>
                <a:lnTo>
                  <a:pt x="308" y="170"/>
                </a:lnTo>
                <a:lnTo>
                  <a:pt x="322" y="177"/>
                </a:lnTo>
                <a:lnTo>
                  <a:pt x="335" y="182"/>
                </a:lnTo>
                <a:lnTo>
                  <a:pt x="346" y="188"/>
                </a:lnTo>
                <a:lnTo>
                  <a:pt x="359" y="193"/>
                </a:lnTo>
                <a:lnTo>
                  <a:pt x="372" y="196"/>
                </a:lnTo>
                <a:lnTo>
                  <a:pt x="383" y="200"/>
                </a:lnTo>
                <a:lnTo>
                  <a:pt x="395" y="202"/>
                </a:lnTo>
                <a:lnTo>
                  <a:pt x="406" y="203"/>
                </a:lnTo>
                <a:lnTo>
                  <a:pt x="418" y="204"/>
                </a:lnTo>
                <a:lnTo>
                  <a:pt x="429" y="204"/>
                </a:lnTo>
                <a:lnTo>
                  <a:pt x="440" y="203"/>
                </a:lnTo>
                <a:lnTo>
                  <a:pt x="450" y="202"/>
                </a:lnTo>
                <a:lnTo>
                  <a:pt x="460" y="200"/>
                </a:lnTo>
                <a:lnTo>
                  <a:pt x="471" y="197"/>
                </a:lnTo>
                <a:lnTo>
                  <a:pt x="481" y="194"/>
                </a:lnTo>
                <a:lnTo>
                  <a:pt x="504" y="182"/>
                </a:lnTo>
                <a:lnTo>
                  <a:pt x="524" y="168"/>
                </a:lnTo>
                <a:lnTo>
                  <a:pt x="541" y="152"/>
                </a:lnTo>
                <a:lnTo>
                  <a:pt x="556" y="135"/>
                </a:lnTo>
                <a:lnTo>
                  <a:pt x="569" y="118"/>
                </a:lnTo>
                <a:lnTo>
                  <a:pt x="578" y="102"/>
                </a:lnTo>
                <a:lnTo>
                  <a:pt x="585" y="87"/>
                </a:lnTo>
                <a:lnTo>
                  <a:pt x="590" y="74"/>
                </a:lnTo>
                <a:lnTo>
                  <a:pt x="760" y="51"/>
                </a:lnTo>
                <a:lnTo>
                  <a:pt x="854" y="261"/>
                </a:lnTo>
                <a:lnTo>
                  <a:pt x="706" y="282"/>
                </a:lnTo>
                <a:lnTo>
                  <a:pt x="761" y="451"/>
                </a:lnTo>
                <a:lnTo>
                  <a:pt x="809" y="451"/>
                </a:lnTo>
                <a:lnTo>
                  <a:pt x="767" y="320"/>
                </a:lnTo>
                <a:lnTo>
                  <a:pt x="922" y="296"/>
                </a:lnTo>
                <a:lnTo>
                  <a:pt x="788" y="0"/>
                </a:lnTo>
                <a:lnTo>
                  <a:pt x="555" y="33"/>
                </a:lnTo>
                <a:lnTo>
                  <a:pt x="551" y="46"/>
                </a:lnTo>
                <a:lnTo>
                  <a:pt x="550" y="50"/>
                </a:lnTo>
                <a:lnTo>
                  <a:pt x="547" y="60"/>
                </a:lnTo>
                <a:lnTo>
                  <a:pt x="541" y="74"/>
                </a:lnTo>
                <a:lnTo>
                  <a:pt x="532" y="90"/>
                </a:lnTo>
                <a:lnTo>
                  <a:pt x="520" y="107"/>
                </a:lnTo>
                <a:lnTo>
                  <a:pt x="505" y="125"/>
                </a:lnTo>
                <a:lnTo>
                  <a:pt x="487" y="140"/>
                </a:lnTo>
                <a:lnTo>
                  <a:pt x="465" y="151"/>
                </a:lnTo>
                <a:lnTo>
                  <a:pt x="449" y="156"/>
                </a:lnTo>
                <a:lnTo>
                  <a:pt x="431" y="158"/>
                </a:lnTo>
                <a:lnTo>
                  <a:pt x="413" y="158"/>
                </a:lnTo>
                <a:lnTo>
                  <a:pt x="393" y="155"/>
                </a:lnTo>
                <a:lnTo>
                  <a:pt x="374" y="149"/>
                </a:lnTo>
                <a:lnTo>
                  <a:pt x="352" y="141"/>
                </a:lnTo>
                <a:lnTo>
                  <a:pt x="331" y="130"/>
                </a:lnTo>
                <a:lnTo>
                  <a:pt x="308" y="117"/>
                </a:lnTo>
                <a:lnTo>
                  <a:pt x="297" y="109"/>
                </a:lnTo>
                <a:lnTo>
                  <a:pt x="0" y="291"/>
                </a:lnTo>
                <a:lnTo>
                  <a:pt x="177" y="527"/>
                </a:lnTo>
                <a:lnTo>
                  <a:pt x="263" y="461"/>
                </a:lnTo>
                <a:lnTo>
                  <a:pt x="305" y="653"/>
                </a:lnTo>
                <a:lnTo>
                  <a:pt x="898" y="722"/>
                </a:lnTo>
                <a:lnTo>
                  <a:pt x="809" y="451"/>
                </a:lnTo>
                <a:lnTo>
                  <a:pt x="761" y="451"/>
                </a:lnTo>
                <a:lnTo>
                  <a:pt x="832" y="669"/>
                </a:lnTo>
                <a:close/>
              </a:path>
            </a:pathLst>
          </a:custGeom>
          <a:solidFill>
            <a:srgbClr val="000080">
              <a:alpha val="5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8692" name="Text Box 1044"/>
          <p:cNvSpPr txBox="1">
            <a:spLocks noChangeArrowheads="1"/>
          </p:cNvSpPr>
          <p:nvPr/>
        </p:nvSpPr>
        <p:spPr bwMode="auto">
          <a:xfrm>
            <a:off x="4038600" y="4191000"/>
            <a:ext cx="1600200" cy="3667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/>
              <a:t>GRAN HOGAR</a:t>
            </a:r>
            <a:endParaRPr lang="es-ES"/>
          </a:p>
        </p:txBody>
      </p:sp>
      <p:sp>
        <p:nvSpPr>
          <p:cNvPr id="28706" name="Line 1058"/>
          <p:cNvSpPr>
            <a:spLocks noChangeShapeType="1"/>
          </p:cNvSpPr>
          <p:nvPr/>
        </p:nvSpPr>
        <p:spPr bwMode="auto">
          <a:xfrm>
            <a:off x="1828800" y="4191000"/>
            <a:ext cx="0" cy="10668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707" name="Line 1059"/>
          <p:cNvSpPr>
            <a:spLocks noChangeShapeType="1"/>
          </p:cNvSpPr>
          <p:nvPr/>
        </p:nvSpPr>
        <p:spPr bwMode="auto">
          <a:xfrm>
            <a:off x="1828800" y="5257800"/>
            <a:ext cx="32766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708" name="Line 1060"/>
          <p:cNvSpPr>
            <a:spLocks noChangeShapeType="1"/>
          </p:cNvSpPr>
          <p:nvPr/>
        </p:nvSpPr>
        <p:spPr bwMode="auto">
          <a:xfrm>
            <a:off x="1828800" y="4191000"/>
            <a:ext cx="1143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709" name="Oval 1061"/>
          <p:cNvSpPr>
            <a:spLocks noChangeArrowheads="1"/>
          </p:cNvSpPr>
          <p:nvPr/>
        </p:nvSpPr>
        <p:spPr bwMode="auto">
          <a:xfrm>
            <a:off x="5105400" y="5181600"/>
            <a:ext cx="228600" cy="152400"/>
          </a:xfrm>
          <a:prstGeom prst="ellipse">
            <a:avLst/>
          </a:prstGeom>
          <a:solidFill>
            <a:srgbClr val="00008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8710" name="Oval 1062"/>
          <p:cNvSpPr>
            <a:spLocks noChangeArrowheads="1"/>
          </p:cNvSpPr>
          <p:nvPr/>
        </p:nvSpPr>
        <p:spPr bwMode="auto">
          <a:xfrm>
            <a:off x="5105400" y="5562600"/>
            <a:ext cx="2286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8711" name="Text Box 1063"/>
          <p:cNvSpPr txBox="1">
            <a:spLocks noChangeArrowheads="1"/>
          </p:cNvSpPr>
          <p:nvPr/>
        </p:nvSpPr>
        <p:spPr bwMode="auto">
          <a:xfrm>
            <a:off x="1676400" y="4953000"/>
            <a:ext cx="15240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/>
              <a:t>AUTORES : </a:t>
            </a:r>
          </a:p>
          <a:p>
            <a:endParaRPr lang="es-ES"/>
          </a:p>
        </p:txBody>
      </p:sp>
      <p:sp>
        <p:nvSpPr>
          <p:cNvPr id="28712" name="Text Box 1064"/>
          <p:cNvSpPr txBox="1">
            <a:spLocks noChangeArrowheads="1"/>
          </p:cNvSpPr>
          <p:nvPr/>
        </p:nvSpPr>
        <p:spPr bwMode="auto">
          <a:xfrm>
            <a:off x="5334000" y="5029200"/>
            <a:ext cx="342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/>
              <a:t>VANESA DONOSO C.</a:t>
            </a:r>
            <a:endParaRPr lang="es-ES" sz="2400"/>
          </a:p>
        </p:txBody>
      </p:sp>
      <p:sp>
        <p:nvSpPr>
          <p:cNvPr id="28713" name="Text Box 1065"/>
          <p:cNvSpPr txBox="1">
            <a:spLocks noChangeArrowheads="1"/>
          </p:cNvSpPr>
          <p:nvPr/>
        </p:nvSpPr>
        <p:spPr bwMode="auto">
          <a:xfrm>
            <a:off x="5638800" y="5486400"/>
            <a:ext cx="312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/>
              <a:t>VIVIANA CORDERO V.</a:t>
            </a:r>
            <a:endParaRPr lang="es-ES" sz="2400"/>
          </a:p>
        </p:txBody>
      </p:sp>
      <p:sp>
        <p:nvSpPr>
          <p:cNvPr id="28714" name="Line 1066"/>
          <p:cNvSpPr>
            <a:spLocks noChangeShapeType="1"/>
          </p:cNvSpPr>
          <p:nvPr/>
        </p:nvSpPr>
        <p:spPr bwMode="auto">
          <a:xfrm>
            <a:off x="3048000" y="5257800"/>
            <a:ext cx="0" cy="3810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715" name="Line 1067"/>
          <p:cNvSpPr>
            <a:spLocks noChangeShapeType="1"/>
          </p:cNvSpPr>
          <p:nvPr/>
        </p:nvSpPr>
        <p:spPr bwMode="auto">
          <a:xfrm>
            <a:off x="3048000" y="5638800"/>
            <a:ext cx="20574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716" name="Rectangle 1068"/>
          <p:cNvSpPr>
            <a:spLocks noChangeArrowheads="1"/>
          </p:cNvSpPr>
          <p:nvPr/>
        </p:nvSpPr>
        <p:spPr bwMode="auto">
          <a:xfrm>
            <a:off x="3352800" y="3810000"/>
            <a:ext cx="152400" cy="1524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8718" name="Rectangle 1070"/>
          <p:cNvSpPr>
            <a:spLocks noChangeArrowheads="1"/>
          </p:cNvSpPr>
          <p:nvPr/>
        </p:nvSpPr>
        <p:spPr bwMode="auto">
          <a:xfrm>
            <a:off x="3657600" y="3810000"/>
            <a:ext cx="152400" cy="1524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8719" name="Rectangle 1071"/>
          <p:cNvSpPr>
            <a:spLocks noChangeArrowheads="1"/>
          </p:cNvSpPr>
          <p:nvPr/>
        </p:nvSpPr>
        <p:spPr bwMode="auto">
          <a:xfrm>
            <a:off x="3656013" y="4167188"/>
            <a:ext cx="152400" cy="1524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8720" name="Rectangle 1072"/>
          <p:cNvSpPr>
            <a:spLocks noChangeArrowheads="1"/>
          </p:cNvSpPr>
          <p:nvPr/>
        </p:nvSpPr>
        <p:spPr bwMode="auto">
          <a:xfrm>
            <a:off x="3333750" y="4148138"/>
            <a:ext cx="152400" cy="1524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981200" y="457200"/>
            <a:ext cx="5181600" cy="47625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400">
                <a:cs typeface="Times New Roman" pitchFamily="18" charset="0"/>
              </a:rPr>
              <a:t>EL ALMACEN</a:t>
            </a:r>
            <a:r>
              <a:rPr lang="es-ES" sz="2400">
                <a:latin typeface="Times New Roman" pitchFamily="18" charset="0"/>
              </a:rPr>
              <a:t> 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2519363" y="2552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15363" name="Object 3"/>
          <p:cNvGraphicFramePr>
            <a:graphicFrameLocks noChangeAspect="1"/>
          </p:cNvGraphicFramePr>
          <p:nvPr/>
        </p:nvGraphicFramePr>
        <p:xfrm>
          <a:off x="1447800" y="1600200"/>
          <a:ext cx="2514600" cy="1441450"/>
        </p:xfrm>
        <a:graphic>
          <a:graphicData uri="http://schemas.openxmlformats.org/presentationml/2006/ole">
            <p:oleObj spid="_x0000_s15363" r:id="rId3" imgW="2238687" imgH="1057423" progId="MSPhotoEd.3">
              <p:embed/>
            </p:oleObj>
          </a:graphicData>
        </a:graphic>
      </p:graphicFrame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3205163" y="26241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15365" name="Object 5"/>
          <p:cNvGraphicFramePr>
            <a:graphicFrameLocks noChangeAspect="1"/>
          </p:cNvGraphicFramePr>
          <p:nvPr/>
        </p:nvGraphicFramePr>
        <p:xfrm>
          <a:off x="5181600" y="1676400"/>
          <a:ext cx="2514600" cy="1390650"/>
        </p:xfrm>
        <a:graphic>
          <a:graphicData uri="http://schemas.openxmlformats.org/presentationml/2006/ole">
            <p:oleObj spid="_x0000_s15365" r:id="rId4" imgW="2734057" imgH="1609524" progId="MSPhotoEd.3">
              <p:embed/>
            </p:oleObj>
          </a:graphicData>
        </a:graphic>
      </p:graphicFrame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2314575" y="2219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15367" name="Object 7"/>
          <p:cNvGraphicFramePr>
            <a:graphicFrameLocks noChangeAspect="1"/>
          </p:cNvGraphicFramePr>
          <p:nvPr/>
        </p:nvGraphicFramePr>
        <p:xfrm>
          <a:off x="1447800" y="3810000"/>
          <a:ext cx="2514600" cy="1447800"/>
        </p:xfrm>
        <a:graphic>
          <a:graphicData uri="http://schemas.openxmlformats.org/presentationml/2006/ole">
            <p:oleObj spid="_x0000_s15367" r:id="rId5" imgW="4982270" imgH="3104762" progId="Paint.Picture">
              <p:embed/>
            </p:oleObj>
          </a:graphicData>
        </a:graphic>
      </p:graphicFrame>
      <p:graphicFrame>
        <p:nvGraphicFramePr>
          <p:cNvPr id="15369" name="Object 9"/>
          <p:cNvGraphicFramePr>
            <a:graphicFrameLocks noChangeAspect="1"/>
          </p:cNvGraphicFramePr>
          <p:nvPr/>
        </p:nvGraphicFramePr>
        <p:xfrm>
          <a:off x="5181600" y="3886200"/>
          <a:ext cx="2514600" cy="1489075"/>
        </p:xfrm>
        <a:graphic>
          <a:graphicData uri="http://schemas.openxmlformats.org/presentationml/2006/ole">
            <p:oleObj spid="_x0000_s15369" name="Imagen de mapa de bits" r:id="rId6" imgW="6849431" imgH="4067743" progId="Paint.Picture">
              <p:embed/>
            </p:oleObj>
          </a:graphicData>
        </a:graphic>
      </p:graphicFrame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1143000" y="1447800"/>
            <a:ext cx="3124200" cy="1828800"/>
          </a:xfrm>
          <a:prstGeom prst="rect">
            <a:avLst/>
          </a:prstGeom>
          <a:noFill/>
          <a:ln w="57150" cmpd="thinThick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4854575" y="1465263"/>
            <a:ext cx="3124200" cy="1828800"/>
          </a:xfrm>
          <a:prstGeom prst="rect">
            <a:avLst/>
          </a:prstGeom>
          <a:noFill/>
          <a:ln w="57150" cmpd="thinThick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5372" name="Rectangle 12"/>
          <p:cNvSpPr>
            <a:spLocks noChangeArrowheads="1"/>
          </p:cNvSpPr>
          <p:nvPr/>
        </p:nvSpPr>
        <p:spPr bwMode="auto">
          <a:xfrm>
            <a:off x="4872038" y="3706813"/>
            <a:ext cx="3124200" cy="1828800"/>
          </a:xfrm>
          <a:prstGeom prst="rect">
            <a:avLst/>
          </a:prstGeom>
          <a:noFill/>
          <a:ln w="57150" cmpd="thinThick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5373" name="Rectangle 13"/>
          <p:cNvSpPr>
            <a:spLocks noChangeArrowheads="1"/>
          </p:cNvSpPr>
          <p:nvPr/>
        </p:nvSpPr>
        <p:spPr bwMode="auto">
          <a:xfrm>
            <a:off x="1143000" y="3598863"/>
            <a:ext cx="3124200" cy="1828800"/>
          </a:xfrm>
          <a:prstGeom prst="rect">
            <a:avLst/>
          </a:prstGeom>
          <a:noFill/>
          <a:ln w="57150" cmpd="thinThick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444" name="Group 60"/>
          <p:cNvGrpSpPr>
            <a:grpSpLocks/>
          </p:cNvGrpSpPr>
          <p:nvPr/>
        </p:nvGrpSpPr>
        <p:grpSpPr bwMode="auto">
          <a:xfrm>
            <a:off x="5710238" y="1295400"/>
            <a:ext cx="1443037" cy="4629150"/>
            <a:chOff x="480" y="816"/>
            <a:chExt cx="909" cy="2916"/>
          </a:xfrm>
        </p:grpSpPr>
        <p:pic>
          <p:nvPicPr>
            <p:cNvPr id="16445" name="Picture 61" descr="C:\Archivos de programa\Microsoft Office\Clipart\standard\stddir2\BD07458_.WMF"/>
            <p:cNvPicPr>
              <a:picLocks noChangeAspect="1" noChangeArrowheads="1"/>
            </p:cNvPicPr>
            <p:nvPr/>
          </p:nvPicPr>
          <p:blipFill>
            <a:blip r:embed="rId3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768" y="1200"/>
              <a:ext cx="576" cy="479"/>
            </a:xfrm>
            <a:prstGeom prst="rect">
              <a:avLst/>
            </a:prstGeom>
            <a:noFill/>
          </p:spPr>
        </p:pic>
        <p:pic>
          <p:nvPicPr>
            <p:cNvPr id="16446" name="Picture 62" descr="C:\Archivos de programa\Microsoft Office\Clipart\standard\stddir2\BD07448_.WMF"/>
            <p:cNvPicPr>
              <a:picLocks noChangeAspect="1" noChangeArrowheads="1"/>
            </p:cNvPicPr>
            <p:nvPr/>
          </p:nvPicPr>
          <p:blipFill>
            <a:blip r:embed="rId4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768" y="1824"/>
              <a:ext cx="621" cy="468"/>
            </a:xfrm>
            <a:prstGeom prst="rect">
              <a:avLst/>
            </a:prstGeom>
            <a:noFill/>
          </p:spPr>
        </p:pic>
        <p:pic>
          <p:nvPicPr>
            <p:cNvPr id="16447" name="Picture 63" descr="C:\Archivos de programa\Microsoft Office\Clipart\standard\stddir2\BD08977_.WMF"/>
            <p:cNvPicPr>
              <a:picLocks noChangeAspect="1" noChangeArrowheads="1"/>
            </p:cNvPicPr>
            <p:nvPr/>
          </p:nvPicPr>
          <p:blipFill>
            <a:blip r:embed="rId5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576" y="2064"/>
              <a:ext cx="534" cy="691"/>
            </a:xfrm>
            <a:prstGeom prst="rect">
              <a:avLst/>
            </a:prstGeom>
            <a:noFill/>
          </p:spPr>
        </p:pic>
        <p:pic>
          <p:nvPicPr>
            <p:cNvPr id="16448" name="Picture 64" descr="C:\Archivos de programa\Microsoft Office\Clipart\standard\stddir3\HH00802_.wmf"/>
            <p:cNvPicPr>
              <a:picLocks noChangeAspect="1" noChangeArrowheads="1"/>
            </p:cNvPicPr>
            <p:nvPr/>
          </p:nvPicPr>
          <p:blipFill>
            <a:blip r:embed="rId6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480" y="816"/>
              <a:ext cx="390" cy="541"/>
            </a:xfrm>
            <a:prstGeom prst="rect">
              <a:avLst/>
            </a:prstGeom>
            <a:noFill/>
          </p:spPr>
        </p:pic>
        <p:pic>
          <p:nvPicPr>
            <p:cNvPr id="16449" name="Picture 65" descr="C:\Archivos de programa\Microsoft Office\Clipart\Pub60Cor\HH00527_.wmf"/>
            <p:cNvPicPr>
              <a:picLocks noChangeAspect="1" noChangeArrowheads="1"/>
            </p:cNvPicPr>
            <p:nvPr/>
          </p:nvPicPr>
          <p:blipFill>
            <a:blip r:embed="rId7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816" y="3264"/>
              <a:ext cx="338" cy="468"/>
            </a:xfrm>
            <a:prstGeom prst="rect">
              <a:avLst/>
            </a:prstGeom>
            <a:noFill/>
          </p:spPr>
        </p:pic>
        <p:pic>
          <p:nvPicPr>
            <p:cNvPr id="16450" name="Picture 66" descr="C:\Archivos de programa\Microsoft Office\Clipart\standard\stddir3\HH00872_.wmf"/>
            <p:cNvPicPr>
              <a:picLocks noChangeAspect="1" noChangeArrowheads="1"/>
            </p:cNvPicPr>
            <p:nvPr/>
          </p:nvPicPr>
          <p:blipFill>
            <a:blip r:embed="rId8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576" y="1440"/>
              <a:ext cx="445" cy="526"/>
            </a:xfrm>
            <a:prstGeom prst="rect">
              <a:avLst/>
            </a:prstGeom>
            <a:noFill/>
          </p:spPr>
        </p:pic>
        <p:pic>
          <p:nvPicPr>
            <p:cNvPr id="16451" name="Picture 67" descr="C:\Archivos de programa\Microsoft Office\Clipart\standard\stddir3\HH01263_.wmf"/>
            <p:cNvPicPr>
              <a:picLocks noChangeAspect="1" noChangeArrowheads="1"/>
            </p:cNvPicPr>
            <p:nvPr/>
          </p:nvPicPr>
          <p:blipFill>
            <a:blip r:embed="rId9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672" y="2640"/>
              <a:ext cx="447" cy="528"/>
            </a:xfrm>
            <a:prstGeom prst="rect">
              <a:avLst/>
            </a:prstGeom>
            <a:noFill/>
          </p:spPr>
        </p:pic>
        <p:pic>
          <p:nvPicPr>
            <p:cNvPr id="16452" name="Picture 68" descr="C:\Archivos de programa\Microsoft Office\Clipart\standard\stddir3\HH00872_.wmf"/>
            <p:cNvPicPr>
              <a:picLocks noChangeAspect="1" noChangeArrowheads="1"/>
            </p:cNvPicPr>
            <p:nvPr/>
          </p:nvPicPr>
          <p:blipFill>
            <a:blip r:embed="rId8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621" y="1417"/>
              <a:ext cx="445" cy="526"/>
            </a:xfrm>
            <a:prstGeom prst="rect">
              <a:avLst/>
            </a:prstGeom>
            <a:noFill/>
          </p:spPr>
        </p:pic>
      </p:grpSp>
      <p:grpSp>
        <p:nvGrpSpPr>
          <p:cNvPr id="16425" name="Group 41"/>
          <p:cNvGrpSpPr>
            <a:grpSpLocks/>
          </p:cNvGrpSpPr>
          <p:nvPr/>
        </p:nvGrpSpPr>
        <p:grpSpPr bwMode="auto">
          <a:xfrm>
            <a:off x="7239000" y="1295400"/>
            <a:ext cx="1443038" cy="4629150"/>
            <a:chOff x="480" y="816"/>
            <a:chExt cx="909" cy="2916"/>
          </a:xfrm>
        </p:grpSpPr>
        <p:pic>
          <p:nvPicPr>
            <p:cNvPr id="16410" name="Picture 26" descr="C:\Archivos de programa\Microsoft Office\Clipart\standard\stddir2\BD07458_.WMF"/>
            <p:cNvPicPr>
              <a:picLocks noChangeAspect="1" noChangeArrowheads="1"/>
            </p:cNvPicPr>
            <p:nvPr/>
          </p:nvPicPr>
          <p:blipFill>
            <a:blip r:embed="rId3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768" y="1200"/>
              <a:ext cx="576" cy="479"/>
            </a:xfrm>
            <a:prstGeom prst="rect">
              <a:avLst/>
            </a:prstGeom>
            <a:noFill/>
          </p:spPr>
        </p:pic>
        <p:pic>
          <p:nvPicPr>
            <p:cNvPr id="16411" name="Picture 27" descr="C:\Archivos de programa\Microsoft Office\Clipart\standard\stddir2\BD07448_.WMF"/>
            <p:cNvPicPr>
              <a:picLocks noChangeAspect="1" noChangeArrowheads="1"/>
            </p:cNvPicPr>
            <p:nvPr/>
          </p:nvPicPr>
          <p:blipFill>
            <a:blip r:embed="rId4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768" y="1824"/>
              <a:ext cx="621" cy="468"/>
            </a:xfrm>
            <a:prstGeom prst="rect">
              <a:avLst/>
            </a:prstGeom>
            <a:noFill/>
          </p:spPr>
        </p:pic>
        <p:pic>
          <p:nvPicPr>
            <p:cNvPr id="16412" name="Picture 28" descr="C:\Archivos de programa\Microsoft Office\Clipart\standard\stddir2\BD08977_.WMF"/>
            <p:cNvPicPr>
              <a:picLocks noChangeAspect="1" noChangeArrowheads="1"/>
            </p:cNvPicPr>
            <p:nvPr/>
          </p:nvPicPr>
          <p:blipFill>
            <a:blip r:embed="rId5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576" y="2064"/>
              <a:ext cx="534" cy="691"/>
            </a:xfrm>
            <a:prstGeom prst="rect">
              <a:avLst/>
            </a:prstGeom>
            <a:noFill/>
          </p:spPr>
        </p:pic>
        <p:pic>
          <p:nvPicPr>
            <p:cNvPr id="16413" name="Picture 29" descr="C:\Archivos de programa\Microsoft Office\Clipart\standard\stddir3\HH00802_.wmf"/>
            <p:cNvPicPr>
              <a:picLocks noChangeAspect="1" noChangeArrowheads="1"/>
            </p:cNvPicPr>
            <p:nvPr/>
          </p:nvPicPr>
          <p:blipFill>
            <a:blip r:embed="rId6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480" y="816"/>
              <a:ext cx="390" cy="541"/>
            </a:xfrm>
            <a:prstGeom prst="rect">
              <a:avLst/>
            </a:prstGeom>
            <a:noFill/>
          </p:spPr>
        </p:pic>
        <p:pic>
          <p:nvPicPr>
            <p:cNvPr id="16414" name="Picture 30" descr="C:\Archivos de programa\Microsoft Office\Clipart\Pub60Cor\HH00527_.wmf"/>
            <p:cNvPicPr>
              <a:picLocks noChangeAspect="1" noChangeArrowheads="1"/>
            </p:cNvPicPr>
            <p:nvPr/>
          </p:nvPicPr>
          <p:blipFill>
            <a:blip r:embed="rId7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816" y="3264"/>
              <a:ext cx="338" cy="468"/>
            </a:xfrm>
            <a:prstGeom prst="rect">
              <a:avLst/>
            </a:prstGeom>
            <a:noFill/>
          </p:spPr>
        </p:pic>
        <p:pic>
          <p:nvPicPr>
            <p:cNvPr id="16415" name="Picture 31" descr="C:\Archivos de programa\Microsoft Office\Clipart\standard\stddir3\HH00872_.wmf"/>
            <p:cNvPicPr>
              <a:picLocks noChangeAspect="1" noChangeArrowheads="1"/>
            </p:cNvPicPr>
            <p:nvPr/>
          </p:nvPicPr>
          <p:blipFill>
            <a:blip r:embed="rId8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576" y="1440"/>
              <a:ext cx="445" cy="526"/>
            </a:xfrm>
            <a:prstGeom prst="rect">
              <a:avLst/>
            </a:prstGeom>
            <a:noFill/>
          </p:spPr>
        </p:pic>
        <p:pic>
          <p:nvPicPr>
            <p:cNvPr id="16416" name="Picture 32" descr="C:\Archivos de programa\Microsoft Office\Clipart\standard\stddir3\HH01263_.wmf"/>
            <p:cNvPicPr>
              <a:picLocks noChangeAspect="1" noChangeArrowheads="1"/>
            </p:cNvPicPr>
            <p:nvPr/>
          </p:nvPicPr>
          <p:blipFill>
            <a:blip r:embed="rId9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672" y="2640"/>
              <a:ext cx="447" cy="528"/>
            </a:xfrm>
            <a:prstGeom prst="rect">
              <a:avLst/>
            </a:prstGeom>
            <a:noFill/>
          </p:spPr>
        </p:pic>
        <p:pic>
          <p:nvPicPr>
            <p:cNvPr id="16424" name="Picture 40" descr="C:\Archivos de programa\Microsoft Office\Clipart\standard\stddir3\HH00872_.wmf"/>
            <p:cNvPicPr>
              <a:picLocks noChangeAspect="1" noChangeArrowheads="1"/>
            </p:cNvPicPr>
            <p:nvPr/>
          </p:nvPicPr>
          <p:blipFill>
            <a:blip r:embed="rId8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621" y="1417"/>
              <a:ext cx="445" cy="526"/>
            </a:xfrm>
            <a:prstGeom prst="rect">
              <a:avLst/>
            </a:prstGeom>
            <a:noFill/>
          </p:spPr>
        </p:pic>
      </p:grpSp>
      <p:grpSp>
        <p:nvGrpSpPr>
          <p:cNvPr id="16454" name="Group 70"/>
          <p:cNvGrpSpPr>
            <a:grpSpLocks/>
          </p:cNvGrpSpPr>
          <p:nvPr/>
        </p:nvGrpSpPr>
        <p:grpSpPr bwMode="auto">
          <a:xfrm>
            <a:off x="1981200" y="1524000"/>
            <a:ext cx="1443038" cy="4651375"/>
            <a:chOff x="1248" y="960"/>
            <a:chExt cx="909" cy="2930"/>
          </a:xfrm>
        </p:grpSpPr>
        <p:pic>
          <p:nvPicPr>
            <p:cNvPr id="16417" name="Picture 33" descr="C:\Archivos de programa\Microsoft Office\Clipart\standard\stddir2\BD07458_.WMF"/>
            <p:cNvPicPr>
              <a:picLocks noChangeAspect="1" noChangeArrowheads="1"/>
            </p:cNvPicPr>
            <p:nvPr/>
          </p:nvPicPr>
          <p:blipFill>
            <a:blip r:embed="rId3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1536" y="1358"/>
              <a:ext cx="576" cy="479"/>
            </a:xfrm>
            <a:prstGeom prst="rect">
              <a:avLst/>
            </a:prstGeom>
            <a:noFill/>
          </p:spPr>
        </p:pic>
        <p:pic>
          <p:nvPicPr>
            <p:cNvPr id="16418" name="Picture 34" descr="C:\Archivos de programa\Microsoft Office\Clipart\standard\stddir2\BD07448_.WMF"/>
            <p:cNvPicPr>
              <a:picLocks noChangeAspect="1" noChangeArrowheads="1"/>
            </p:cNvPicPr>
            <p:nvPr/>
          </p:nvPicPr>
          <p:blipFill>
            <a:blip r:embed="rId4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1536" y="1982"/>
              <a:ext cx="621" cy="468"/>
            </a:xfrm>
            <a:prstGeom prst="rect">
              <a:avLst/>
            </a:prstGeom>
            <a:noFill/>
          </p:spPr>
        </p:pic>
        <p:pic>
          <p:nvPicPr>
            <p:cNvPr id="16419" name="Picture 35" descr="C:\Archivos de programa\Microsoft Office\Clipart\standard\stddir2\BD08977_.WMF"/>
            <p:cNvPicPr>
              <a:picLocks noChangeAspect="1" noChangeArrowheads="1"/>
            </p:cNvPicPr>
            <p:nvPr/>
          </p:nvPicPr>
          <p:blipFill>
            <a:blip r:embed="rId5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1344" y="2222"/>
              <a:ext cx="534" cy="691"/>
            </a:xfrm>
            <a:prstGeom prst="rect">
              <a:avLst/>
            </a:prstGeom>
            <a:noFill/>
          </p:spPr>
        </p:pic>
        <p:pic>
          <p:nvPicPr>
            <p:cNvPr id="16420" name="Picture 36" descr="C:\Archivos de programa\Microsoft Office\Clipart\standard\stddir3\HH00802_.wmf"/>
            <p:cNvPicPr>
              <a:picLocks noChangeAspect="1" noChangeArrowheads="1"/>
            </p:cNvPicPr>
            <p:nvPr/>
          </p:nvPicPr>
          <p:blipFill>
            <a:blip r:embed="rId6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1248" y="960"/>
              <a:ext cx="390" cy="541"/>
            </a:xfrm>
            <a:prstGeom prst="rect">
              <a:avLst/>
            </a:prstGeom>
            <a:noFill/>
          </p:spPr>
        </p:pic>
        <p:pic>
          <p:nvPicPr>
            <p:cNvPr id="16421" name="Picture 37" descr="C:\Archivos de programa\Microsoft Office\Clipart\Pub60Cor\HH00527_.wmf"/>
            <p:cNvPicPr>
              <a:picLocks noChangeAspect="1" noChangeArrowheads="1"/>
            </p:cNvPicPr>
            <p:nvPr/>
          </p:nvPicPr>
          <p:blipFill>
            <a:blip r:embed="rId7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1584" y="3422"/>
              <a:ext cx="338" cy="468"/>
            </a:xfrm>
            <a:prstGeom prst="rect">
              <a:avLst/>
            </a:prstGeom>
            <a:noFill/>
          </p:spPr>
        </p:pic>
        <p:pic>
          <p:nvPicPr>
            <p:cNvPr id="16422" name="Picture 38" descr="C:\Archivos de programa\Microsoft Office\Clipart\standard\stddir3\HH00872_.wmf"/>
            <p:cNvPicPr>
              <a:picLocks noChangeAspect="1" noChangeArrowheads="1"/>
            </p:cNvPicPr>
            <p:nvPr/>
          </p:nvPicPr>
          <p:blipFill>
            <a:blip r:embed="rId8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1344" y="1598"/>
              <a:ext cx="445" cy="526"/>
            </a:xfrm>
            <a:prstGeom prst="rect">
              <a:avLst/>
            </a:prstGeom>
            <a:noFill/>
          </p:spPr>
        </p:pic>
        <p:pic>
          <p:nvPicPr>
            <p:cNvPr id="16423" name="Picture 39" descr="C:\Archivos de programa\Microsoft Office\Clipart\standard\stddir3\HH01263_.wmf"/>
            <p:cNvPicPr>
              <a:picLocks noChangeAspect="1" noChangeArrowheads="1"/>
            </p:cNvPicPr>
            <p:nvPr/>
          </p:nvPicPr>
          <p:blipFill>
            <a:blip r:embed="rId9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1440" y="2798"/>
              <a:ext cx="447" cy="528"/>
            </a:xfrm>
            <a:prstGeom prst="rect">
              <a:avLst/>
            </a:prstGeom>
            <a:noFill/>
          </p:spPr>
        </p:pic>
        <p:pic>
          <p:nvPicPr>
            <p:cNvPr id="16453" name="Picture 69" descr="C:\Archivos de programa\Microsoft Office\Clipart\standard\stddir3\HH00872_.wmf"/>
            <p:cNvPicPr>
              <a:picLocks noChangeAspect="1" noChangeArrowheads="1"/>
            </p:cNvPicPr>
            <p:nvPr/>
          </p:nvPicPr>
          <p:blipFill>
            <a:blip r:embed="rId8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1333" y="1575"/>
              <a:ext cx="445" cy="526"/>
            </a:xfrm>
            <a:prstGeom prst="rect">
              <a:avLst/>
            </a:prstGeom>
            <a:noFill/>
          </p:spPr>
        </p:pic>
      </p:grpSp>
      <p:grpSp>
        <p:nvGrpSpPr>
          <p:cNvPr id="16426" name="Group 42"/>
          <p:cNvGrpSpPr>
            <a:grpSpLocks/>
          </p:cNvGrpSpPr>
          <p:nvPr/>
        </p:nvGrpSpPr>
        <p:grpSpPr bwMode="auto">
          <a:xfrm>
            <a:off x="3733800" y="1524000"/>
            <a:ext cx="1443038" cy="4629150"/>
            <a:chOff x="480" y="816"/>
            <a:chExt cx="909" cy="2916"/>
          </a:xfrm>
        </p:grpSpPr>
        <p:pic>
          <p:nvPicPr>
            <p:cNvPr id="16427" name="Picture 43" descr="C:\Archivos de programa\Microsoft Office\Clipart\standard\stddir2\BD07458_.WMF"/>
            <p:cNvPicPr>
              <a:picLocks noChangeAspect="1" noChangeArrowheads="1"/>
            </p:cNvPicPr>
            <p:nvPr/>
          </p:nvPicPr>
          <p:blipFill>
            <a:blip r:embed="rId3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768" y="1200"/>
              <a:ext cx="576" cy="479"/>
            </a:xfrm>
            <a:prstGeom prst="rect">
              <a:avLst/>
            </a:prstGeom>
            <a:noFill/>
          </p:spPr>
        </p:pic>
        <p:pic>
          <p:nvPicPr>
            <p:cNvPr id="16428" name="Picture 44" descr="C:\Archivos de programa\Microsoft Office\Clipart\standard\stddir2\BD07448_.WMF"/>
            <p:cNvPicPr>
              <a:picLocks noChangeAspect="1" noChangeArrowheads="1"/>
            </p:cNvPicPr>
            <p:nvPr/>
          </p:nvPicPr>
          <p:blipFill>
            <a:blip r:embed="rId4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768" y="1824"/>
              <a:ext cx="621" cy="468"/>
            </a:xfrm>
            <a:prstGeom prst="rect">
              <a:avLst/>
            </a:prstGeom>
            <a:noFill/>
          </p:spPr>
        </p:pic>
        <p:pic>
          <p:nvPicPr>
            <p:cNvPr id="16429" name="Picture 45" descr="C:\Archivos de programa\Microsoft Office\Clipart\standard\stddir2\BD08977_.WMF"/>
            <p:cNvPicPr>
              <a:picLocks noChangeAspect="1" noChangeArrowheads="1"/>
            </p:cNvPicPr>
            <p:nvPr/>
          </p:nvPicPr>
          <p:blipFill>
            <a:blip r:embed="rId5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576" y="2064"/>
              <a:ext cx="534" cy="691"/>
            </a:xfrm>
            <a:prstGeom prst="rect">
              <a:avLst/>
            </a:prstGeom>
            <a:noFill/>
          </p:spPr>
        </p:pic>
        <p:pic>
          <p:nvPicPr>
            <p:cNvPr id="16430" name="Picture 46" descr="C:\Archivos de programa\Microsoft Office\Clipart\standard\stddir3\HH00802_.wmf"/>
            <p:cNvPicPr>
              <a:picLocks noChangeAspect="1" noChangeArrowheads="1"/>
            </p:cNvPicPr>
            <p:nvPr/>
          </p:nvPicPr>
          <p:blipFill>
            <a:blip r:embed="rId6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480" y="816"/>
              <a:ext cx="390" cy="541"/>
            </a:xfrm>
            <a:prstGeom prst="rect">
              <a:avLst/>
            </a:prstGeom>
            <a:noFill/>
          </p:spPr>
        </p:pic>
        <p:pic>
          <p:nvPicPr>
            <p:cNvPr id="16431" name="Picture 47" descr="C:\Archivos de programa\Microsoft Office\Clipart\Pub60Cor\HH00527_.wmf"/>
            <p:cNvPicPr>
              <a:picLocks noChangeAspect="1" noChangeArrowheads="1"/>
            </p:cNvPicPr>
            <p:nvPr/>
          </p:nvPicPr>
          <p:blipFill>
            <a:blip r:embed="rId7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816" y="3264"/>
              <a:ext cx="338" cy="468"/>
            </a:xfrm>
            <a:prstGeom prst="rect">
              <a:avLst/>
            </a:prstGeom>
            <a:noFill/>
          </p:spPr>
        </p:pic>
        <p:pic>
          <p:nvPicPr>
            <p:cNvPr id="16432" name="Picture 48" descr="C:\Archivos de programa\Microsoft Office\Clipart\standard\stddir3\HH00872_.wmf"/>
            <p:cNvPicPr>
              <a:picLocks noChangeAspect="1" noChangeArrowheads="1"/>
            </p:cNvPicPr>
            <p:nvPr/>
          </p:nvPicPr>
          <p:blipFill>
            <a:blip r:embed="rId8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576" y="1440"/>
              <a:ext cx="445" cy="526"/>
            </a:xfrm>
            <a:prstGeom prst="rect">
              <a:avLst/>
            </a:prstGeom>
            <a:noFill/>
          </p:spPr>
        </p:pic>
        <p:pic>
          <p:nvPicPr>
            <p:cNvPr id="16433" name="Picture 49" descr="C:\Archivos de programa\Microsoft Office\Clipart\standard\stddir3\HH01263_.wmf"/>
            <p:cNvPicPr>
              <a:picLocks noChangeAspect="1" noChangeArrowheads="1"/>
            </p:cNvPicPr>
            <p:nvPr/>
          </p:nvPicPr>
          <p:blipFill>
            <a:blip r:embed="rId9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672" y="2640"/>
              <a:ext cx="447" cy="528"/>
            </a:xfrm>
            <a:prstGeom prst="rect">
              <a:avLst/>
            </a:prstGeom>
            <a:noFill/>
          </p:spPr>
        </p:pic>
        <p:pic>
          <p:nvPicPr>
            <p:cNvPr id="16434" name="Picture 50" descr="C:\Archivos de programa\Microsoft Office\Clipart\standard\stddir3\HH00872_.wmf"/>
            <p:cNvPicPr>
              <a:picLocks noChangeAspect="1" noChangeArrowheads="1"/>
            </p:cNvPicPr>
            <p:nvPr/>
          </p:nvPicPr>
          <p:blipFill>
            <a:blip r:embed="rId8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621" y="1417"/>
              <a:ext cx="445" cy="526"/>
            </a:xfrm>
            <a:prstGeom prst="rect">
              <a:avLst/>
            </a:prstGeom>
            <a:noFill/>
          </p:spPr>
        </p:pic>
      </p:grpSp>
      <p:pic>
        <p:nvPicPr>
          <p:cNvPr id="16393" name="BD12582_.JPG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10">
            <a:lum bright="70000" contrast="-70000"/>
          </a:blip>
          <a:srcRect/>
          <a:stretch>
            <a:fillRect/>
          </a:stretch>
        </p:blipFill>
        <p:spPr bwMode="auto">
          <a:xfrm>
            <a:off x="3200400" y="2581275"/>
            <a:ext cx="2646363" cy="1743075"/>
          </a:xfrm>
          <a:prstGeom prst="rect">
            <a:avLst/>
          </a:prstGeom>
          <a:noFill/>
        </p:spPr>
      </p:pic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2286000" y="685800"/>
            <a:ext cx="5181600" cy="466725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solidFill>
                  <a:schemeClr val="tx1"/>
                </a:solidFill>
              </a:rPr>
              <a:t>LINEAS DE PRODUCTOS</a:t>
            </a:r>
            <a:endParaRPr lang="es-ES" sz="2400">
              <a:solidFill>
                <a:schemeClr val="tx1"/>
              </a:solidFill>
            </a:endParaRP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0" y="37338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r>
              <a:rPr lang="es-ES" sz="12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LINEA DE VESTIR</a:t>
            </a:r>
            <a:r>
              <a:rPr lang="es-ES" sz="1400">
                <a:solidFill>
                  <a:schemeClr val="tx1"/>
                </a:solidFill>
                <a:latin typeface="Times New Roman" pitchFamily="18" charset="0"/>
              </a:rPr>
              <a:t> </a:t>
            </a:r>
            <a:endParaRPr lang="es-ES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685800" y="1524000"/>
            <a:ext cx="6781800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2400">
                <a:solidFill>
                  <a:srgbClr val="000066"/>
                </a:solidFill>
                <a:cs typeface="Times New Roman" pitchFamily="18" charset="0"/>
              </a:rPr>
              <a:t>LINEA DE VESTIR</a:t>
            </a:r>
            <a:endParaRPr lang="es-EC" sz="2400">
              <a:solidFill>
                <a:srgbClr val="000066"/>
              </a:solidFill>
              <a:cs typeface="Times New Roman" pitchFamily="18" charset="0"/>
            </a:endParaRPr>
          </a:p>
          <a:p>
            <a:pPr algn="r"/>
            <a:r>
              <a:rPr lang="es-ES" b="1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Tienen ciclo de vida muy corto </a:t>
            </a:r>
            <a:endParaRPr lang="es-EC" b="1">
              <a:solidFill>
                <a:schemeClr val="tx1"/>
              </a:solidFill>
              <a:latin typeface="Tahoma" pitchFamily="34" charset="0"/>
              <a:cs typeface="Times New Roman" pitchFamily="18" charset="0"/>
            </a:endParaRPr>
          </a:p>
          <a:p>
            <a:pPr algn="r"/>
            <a:r>
              <a:rPr lang="es-EC" b="1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C</a:t>
            </a:r>
            <a:r>
              <a:rPr lang="es-ES" b="1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ada estilo se inicia con un repique alto, pero tiene corta duración hasta un próximo relanzamiento</a:t>
            </a:r>
            <a:r>
              <a:rPr lang="es-ES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 </a:t>
            </a:r>
            <a:endParaRPr lang="es-EC">
              <a:solidFill>
                <a:schemeClr val="tx1"/>
              </a:solidFill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685800" y="3200400"/>
            <a:ext cx="6705600" cy="150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2400">
                <a:solidFill>
                  <a:srgbClr val="000066"/>
                </a:solidFill>
                <a:cs typeface="Times New Roman" pitchFamily="18" charset="0"/>
              </a:rPr>
              <a:t>LINEA HOGAR</a:t>
            </a:r>
            <a:r>
              <a:rPr lang="es-ES" sz="24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s-EC" sz="2400" b="1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s-ES" b="1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El ciclo de vida es una curva mucho más  ancha y prolongada Compras de reposición</a:t>
            </a:r>
            <a:r>
              <a:rPr lang="es-EC" b="1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, </a:t>
            </a:r>
            <a:r>
              <a:rPr lang="es-ES" b="1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Compras por menaje de casa</a:t>
            </a:r>
            <a:r>
              <a:rPr lang="es-EC" b="1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, y compras impulsivas.</a:t>
            </a:r>
            <a:r>
              <a:rPr lang="es-ES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es-EC" sz="24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685800" y="4572000"/>
            <a:ext cx="670560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2400">
                <a:solidFill>
                  <a:srgbClr val="000066"/>
                </a:solidFill>
                <a:cs typeface="Times New Roman" pitchFamily="18" charset="0"/>
              </a:rPr>
              <a:t>LINEA DE JUGUETES </a:t>
            </a:r>
            <a:endParaRPr lang="es-EC" sz="2400">
              <a:solidFill>
                <a:srgbClr val="000066"/>
              </a:solidFill>
              <a:cs typeface="Times New Roman" pitchFamily="18" charset="0"/>
            </a:endParaRPr>
          </a:p>
          <a:p>
            <a:pPr algn="r"/>
            <a:r>
              <a:rPr lang="es-ES" b="1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El comportamiento de esta línea, se da básicamente por estaciones, siendo las más importantes el Día del Niño y Navidad</a:t>
            </a:r>
            <a:endParaRPr lang="es-ES" b="1">
              <a:latin typeface="Tahoma" pitchFamily="34" charset="0"/>
            </a:endParaRPr>
          </a:p>
        </p:txBody>
      </p:sp>
      <p:sp>
        <p:nvSpPr>
          <p:cNvPr id="16455" name="Line 71"/>
          <p:cNvSpPr>
            <a:spLocks noChangeShapeType="1"/>
          </p:cNvSpPr>
          <p:nvPr/>
        </p:nvSpPr>
        <p:spPr bwMode="auto">
          <a:xfrm>
            <a:off x="457200" y="914400"/>
            <a:ext cx="1752600" cy="0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6456" name="Line 72"/>
          <p:cNvSpPr>
            <a:spLocks noChangeShapeType="1"/>
          </p:cNvSpPr>
          <p:nvPr/>
        </p:nvSpPr>
        <p:spPr bwMode="auto">
          <a:xfrm>
            <a:off x="457200" y="914400"/>
            <a:ext cx="0" cy="5562600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6457" name="Line 73"/>
          <p:cNvSpPr>
            <a:spLocks noChangeShapeType="1"/>
          </p:cNvSpPr>
          <p:nvPr/>
        </p:nvSpPr>
        <p:spPr bwMode="auto">
          <a:xfrm>
            <a:off x="457200" y="6477000"/>
            <a:ext cx="7772400" cy="0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16458" name="Group 74"/>
          <p:cNvGrpSpPr>
            <a:grpSpLocks/>
          </p:cNvGrpSpPr>
          <p:nvPr/>
        </p:nvGrpSpPr>
        <p:grpSpPr bwMode="auto">
          <a:xfrm>
            <a:off x="8077200" y="6324600"/>
            <a:ext cx="304800" cy="304800"/>
            <a:chOff x="528" y="1200"/>
            <a:chExt cx="192" cy="192"/>
          </a:xfrm>
        </p:grpSpPr>
        <p:sp>
          <p:nvSpPr>
            <p:cNvPr id="16459" name="Rectangle 75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6460" name="Rectangle 76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6461" name="Text Box 77"/>
          <p:cNvSpPr txBox="1">
            <a:spLocks noChangeArrowheads="1"/>
          </p:cNvSpPr>
          <p:nvPr/>
        </p:nvSpPr>
        <p:spPr bwMode="auto">
          <a:xfrm>
            <a:off x="7243763" y="269875"/>
            <a:ext cx="912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VANESA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3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63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6393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838200" y="685800"/>
            <a:ext cx="7924800" cy="466725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AR" sz="2400">
                <a:solidFill>
                  <a:schemeClr val="tx1"/>
                </a:solidFill>
                <a:cs typeface="Arial" pitchFamily="34" charset="0"/>
              </a:rPr>
              <a:t>ANALISIS HISTORICO DE VENTAS</a:t>
            </a:r>
            <a:endParaRPr lang="es-ES" sz="2400">
              <a:solidFill>
                <a:schemeClr val="tx1"/>
              </a:solidFill>
            </a:endParaRPr>
          </a:p>
        </p:txBody>
      </p:sp>
      <p:sp>
        <p:nvSpPr>
          <p:cNvPr id="36867" name="Line 3"/>
          <p:cNvSpPr>
            <a:spLocks noChangeShapeType="1"/>
          </p:cNvSpPr>
          <p:nvPr/>
        </p:nvSpPr>
        <p:spPr bwMode="auto">
          <a:xfrm>
            <a:off x="838200" y="1371600"/>
            <a:ext cx="7772400" cy="0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6868" name="Line 4"/>
          <p:cNvSpPr>
            <a:spLocks noChangeShapeType="1"/>
          </p:cNvSpPr>
          <p:nvPr/>
        </p:nvSpPr>
        <p:spPr bwMode="auto">
          <a:xfrm>
            <a:off x="838200" y="1371600"/>
            <a:ext cx="0" cy="4800600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36869" name="Group 5"/>
          <p:cNvGrpSpPr>
            <a:grpSpLocks/>
          </p:cNvGrpSpPr>
          <p:nvPr/>
        </p:nvGrpSpPr>
        <p:grpSpPr bwMode="auto">
          <a:xfrm>
            <a:off x="8610600" y="1219200"/>
            <a:ext cx="304800" cy="304800"/>
            <a:chOff x="528" y="1200"/>
            <a:chExt cx="192" cy="192"/>
          </a:xfrm>
        </p:grpSpPr>
        <p:sp>
          <p:nvSpPr>
            <p:cNvPr id="36870" name="Rectangle 6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6871" name="Rectangle 7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36872" name="Group 8"/>
          <p:cNvGrpSpPr>
            <a:grpSpLocks/>
          </p:cNvGrpSpPr>
          <p:nvPr/>
        </p:nvGrpSpPr>
        <p:grpSpPr bwMode="auto">
          <a:xfrm>
            <a:off x="685800" y="6167438"/>
            <a:ext cx="304800" cy="304800"/>
            <a:chOff x="528" y="1200"/>
            <a:chExt cx="192" cy="192"/>
          </a:xfrm>
        </p:grpSpPr>
        <p:sp>
          <p:nvSpPr>
            <p:cNvPr id="36873" name="Rectangle 9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6874" name="Rectangle 10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aphicFrame>
        <p:nvGraphicFramePr>
          <p:cNvPr id="36995" name="Object 131"/>
          <p:cNvGraphicFramePr>
            <a:graphicFrameLocks noChangeAspect="1"/>
          </p:cNvGraphicFramePr>
          <p:nvPr/>
        </p:nvGraphicFramePr>
        <p:xfrm>
          <a:off x="1600200" y="1524000"/>
          <a:ext cx="6248400" cy="2576513"/>
        </p:xfrm>
        <a:graphic>
          <a:graphicData uri="http://schemas.openxmlformats.org/presentationml/2006/ole">
            <p:oleObj spid="_x0000_s36995" name="Hoja de cálculo" r:id="rId3" imgW="5525042" imgH="2276957" progId="Excel.Sheet.8">
              <p:embed/>
            </p:oleObj>
          </a:graphicData>
        </a:graphic>
      </p:graphicFrame>
      <p:sp>
        <p:nvSpPr>
          <p:cNvPr id="36996" name="Text Box 132"/>
          <p:cNvSpPr txBox="1">
            <a:spLocks noChangeArrowheads="1"/>
          </p:cNvSpPr>
          <p:nvPr/>
        </p:nvSpPr>
        <p:spPr bwMode="auto">
          <a:xfrm>
            <a:off x="1600200" y="4343400"/>
            <a:ext cx="5867400" cy="192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fontAlgn="b"/>
            <a:r>
              <a:rPr lang="en-GB" sz="1200" b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2000-2001</a:t>
            </a:r>
            <a:r>
              <a:rPr lang="en-GB" sz="12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Crecimiento del </a:t>
            </a:r>
            <a:r>
              <a:rPr lang="es-EC" sz="12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41% de las ventas</a:t>
            </a:r>
            <a:r>
              <a:rPr lang="en-GB" sz="12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s-EC" sz="120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 fontAlgn="b"/>
            <a:r>
              <a:rPr lang="en-GB" sz="12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	L</a:t>
            </a:r>
            <a:r>
              <a:rPr lang="es-EC" sz="12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anzamiento de la línea de vestir </a:t>
            </a:r>
            <a:endParaRPr lang="en-GB" sz="120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 fontAlgn="b"/>
            <a:r>
              <a:rPr lang="en-GB" sz="12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	P</a:t>
            </a:r>
            <a:r>
              <a:rPr lang="es-EC" sz="12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olítica de expansión de su cartera de crédito</a:t>
            </a:r>
            <a:r>
              <a:rPr lang="en-GB" sz="12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l" fontAlgn="b"/>
            <a:r>
              <a:rPr lang="en-GB" sz="1200" b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2001-2002</a:t>
            </a:r>
            <a:r>
              <a:rPr lang="en-GB" sz="12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GB" sz="12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Decrecimiento del 29</a:t>
            </a:r>
            <a:r>
              <a:rPr lang="es-EC" sz="12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% de las ventas</a:t>
            </a:r>
            <a:r>
              <a:rPr lang="en-GB" sz="12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l" fontAlgn="b"/>
            <a:r>
              <a:rPr lang="en-GB" sz="12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	Quiebra de empresas relacionadas.</a:t>
            </a:r>
          </a:p>
          <a:p>
            <a:pPr algn="l" fontAlgn="b"/>
            <a:r>
              <a:rPr lang="en-GB" sz="12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	Falta de direccionamiento y cambio de target.</a:t>
            </a:r>
          </a:p>
          <a:p>
            <a:pPr algn="l" fontAlgn="b"/>
            <a:r>
              <a:rPr lang="en-GB" sz="1200" b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2002-2003</a:t>
            </a:r>
            <a:r>
              <a:rPr lang="en-GB" sz="12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Decrecimiento del 5% de las ventas.</a:t>
            </a:r>
            <a:endParaRPr lang="es-EC" sz="1200">
              <a:solidFill>
                <a:schemeClr val="tx1"/>
              </a:solidFill>
            </a:endParaRPr>
          </a:p>
        </p:txBody>
      </p:sp>
      <p:sp>
        <p:nvSpPr>
          <p:cNvPr id="36997" name="Text Box 133"/>
          <p:cNvSpPr txBox="1">
            <a:spLocks noChangeArrowheads="1"/>
          </p:cNvSpPr>
          <p:nvPr/>
        </p:nvSpPr>
        <p:spPr bwMode="auto">
          <a:xfrm>
            <a:off x="7742238" y="228600"/>
            <a:ext cx="9794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VIVIANA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838200" y="685800"/>
            <a:ext cx="7924800" cy="466725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AR" sz="2400">
                <a:solidFill>
                  <a:schemeClr val="tx1"/>
                </a:solidFill>
                <a:cs typeface="Arial" pitchFamily="34" charset="0"/>
              </a:rPr>
              <a:t>Porcentaje de Crecimiento Anual por línea del almacén.</a:t>
            </a:r>
            <a:endParaRPr lang="es-ES" sz="2400">
              <a:solidFill>
                <a:schemeClr val="tx1"/>
              </a:solidFill>
            </a:endParaRPr>
          </a:p>
        </p:txBody>
      </p:sp>
      <p:sp>
        <p:nvSpPr>
          <p:cNvPr id="13554" name="Line 242"/>
          <p:cNvSpPr>
            <a:spLocks noChangeShapeType="1"/>
          </p:cNvSpPr>
          <p:nvPr/>
        </p:nvSpPr>
        <p:spPr bwMode="auto">
          <a:xfrm>
            <a:off x="838200" y="1371600"/>
            <a:ext cx="7772400" cy="0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555" name="Line 243"/>
          <p:cNvSpPr>
            <a:spLocks noChangeShapeType="1"/>
          </p:cNvSpPr>
          <p:nvPr/>
        </p:nvSpPr>
        <p:spPr bwMode="auto">
          <a:xfrm>
            <a:off x="838200" y="1371600"/>
            <a:ext cx="0" cy="4800600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13556" name="Group 244"/>
          <p:cNvGrpSpPr>
            <a:grpSpLocks/>
          </p:cNvGrpSpPr>
          <p:nvPr/>
        </p:nvGrpSpPr>
        <p:grpSpPr bwMode="auto">
          <a:xfrm>
            <a:off x="8610600" y="1219200"/>
            <a:ext cx="304800" cy="304800"/>
            <a:chOff x="528" y="1200"/>
            <a:chExt cx="192" cy="192"/>
          </a:xfrm>
        </p:grpSpPr>
        <p:sp>
          <p:nvSpPr>
            <p:cNvPr id="13557" name="Rectangle 245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3558" name="Rectangle 246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3559" name="Group 247"/>
          <p:cNvGrpSpPr>
            <a:grpSpLocks/>
          </p:cNvGrpSpPr>
          <p:nvPr/>
        </p:nvGrpSpPr>
        <p:grpSpPr bwMode="auto">
          <a:xfrm>
            <a:off x="685800" y="6167438"/>
            <a:ext cx="304800" cy="304800"/>
            <a:chOff x="528" y="1200"/>
            <a:chExt cx="192" cy="192"/>
          </a:xfrm>
        </p:grpSpPr>
        <p:sp>
          <p:nvSpPr>
            <p:cNvPr id="13560" name="Rectangle 24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3561" name="Rectangle 24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3923" name="Group 611"/>
          <p:cNvGrpSpPr>
            <a:grpSpLocks/>
          </p:cNvGrpSpPr>
          <p:nvPr/>
        </p:nvGrpSpPr>
        <p:grpSpPr bwMode="auto">
          <a:xfrm>
            <a:off x="1219200" y="1736725"/>
            <a:ext cx="6934200" cy="4740275"/>
            <a:chOff x="0" y="0"/>
            <a:chExt cx="3548" cy="3226"/>
          </a:xfrm>
        </p:grpSpPr>
        <p:grpSp>
          <p:nvGrpSpPr>
            <p:cNvPr id="13834" name="Group 522"/>
            <p:cNvGrpSpPr>
              <a:grpSpLocks/>
            </p:cNvGrpSpPr>
            <p:nvPr/>
          </p:nvGrpSpPr>
          <p:grpSpPr bwMode="auto">
            <a:xfrm>
              <a:off x="0" y="0"/>
              <a:ext cx="3548" cy="402"/>
              <a:chOff x="0" y="0"/>
              <a:chExt cx="3548" cy="402"/>
            </a:xfrm>
          </p:grpSpPr>
          <p:sp>
            <p:nvSpPr>
              <p:cNvPr id="13833" name="Rectangle 52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548" cy="402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804" name="Rectangle 492"/>
              <p:cNvSpPr>
                <a:spLocks noChangeArrowheads="1"/>
              </p:cNvSpPr>
              <p:nvPr/>
            </p:nvSpPr>
            <p:spPr bwMode="auto">
              <a:xfrm>
                <a:off x="8" y="8"/>
                <a:ext cx="3532" cy="378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>
                  <a:spcBef>
                    <a:spcPct val="0"/>
                  </a:spcBef>
                </a:pPr>
                <a:endParaRPr lang="es-EC" sz="1600" b="1">
                  <a:solidFill>
                    <a:schemeClr val="tx1"/>
                  </a:solidFill>
                  <a:latin typeface="Tahoma" pitchFamily="34" charset="0"/>
                  <a:cs typeface="Arial" pitchFamily="34" charset="0"/>
                </a:endParaRPr>
              </a:p>
              <a:p>
                <a:pPr>
                  <a:spcBef>
                    <a:spcPct val="0"/>
                  </a:spcBef>
                </a:pPr>
                <a:endParaRPr lang="es-EC" sz="1600" b="1">
                  <a:solidFill>
                    <a:schemeClr val="tx1"/>
                  </a:solidFill>
                  <a:latin typeface="Tahoma" pitchFamily="34" charset="0"/>
                  <a:cs typeface="Arial" pitchFamily="34" charset="0"/>
                </a:endParaRPr>
              </a:p>
              <a:p>
                <a:pPr>
                  <a:spcBef>
                    <a:spcPct val="0"/>
                  </a:spcBef>
                </a:pPr>
                <a:r>
                  <a:rPr lang="es-ES" sz="1600" b="1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PORCENTAJE  DE CRECIMIENTO POR LINEA</a:t>
                </a:r>
                <a:endParaRPr lang="es-ES" sz="16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eaLnBrk="0" hangingPunct="0">
                  <a:spcBef>
                    <a:spcPct val="0"/>
                  </a:spcBef>
                </a:pPr>
                <a:endParaRPr lang="es-ES" sz="16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</p:grpSp>
        <p:grpSp>
          <p:nvGrpSpPr>
            <p:cNvPr id="13838" name="Group 526"/>
            <p:cNvGrpSpPr>
              <a:grpSpLocks/>
            </p:cNvGrpSpPr>
            <p:nvPr/>
          </p:nvGrpSpPr>
          <p:grpSpPr bwMode="auto">
            <a:xfrm>
              <a:off x="0" y="394"/>
              <a:ext cx="1305" cy="468"/>
              <a:chOff x="0" y="394"/>
              <a:chExt cx="1305" cy="468"/>
            </a:xfrm>
          </p:grpSpPr>
          <p:sp>
            <p:nvSpPr>
              <p:cNvPr id="13837" name="Rectangle 525"/>
              <p:cNvSpPr>
                <a:spLocks noChangeArrowheads="1"/>
              </p:cNvSpPr>
              <p:nvPr/>
            </p:nvSpPr>
            <p:spPr bwMode="auto">
              <a:xfrm>
                <a:off x="0" y="394"/>
                <a:ext cx="1305" cy="468"/>
              </a:xfrm>
              <a:prstGeom prst="rect">
                <a:avLst/>
              </a:prstGeom>
              <a:solidFill>
                <a:srgbClr val="003366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13836" name="Group 524"/>
              <p:cNvGrpSpPr>
                <a:grpSpLocks/>
              </p:cNvGrpSpPr>
              <p:nvPr/>
            </p:nvGrpSpPr>
            <p:grpSpPr bwMode="auto">
              <a:xfrm>
                <a:off x="0" y="394"/>
                <a:ext cx="1305" cy="452"/>
                <a:chOff x="0" y="394"/>
                <a:chExt cx="1305" cy="452"/>
              </a:xfrm>
            </p:grpSpPr>
            <p:sp>
              <p:nvSpPr>
                <p:cNvPr id="13805" name="Rectangle 493"/>
                <p:cNvSpPr>
                  <a:spLocks noChangeArrowheads="1"/>
                </p:cNvSpPr>
                <p:nvPr/>
              </p:nvSpPr>
              <p:spPr bwMode="auto">
                <a:xfrm>
                  <a:off x="8" y="402"/>
                  <a:ext cx="1289" cy="444"/>
                </a:xfrm>
                <a:prstGeom prst="rect">
                  <a:avLst/>
                </a:prstGeom>
                <a:solidFill>
                  <a:srgbClr val="00336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</a:pPr>
                  <a:endParaRPr lang="es-EC" sz="1600" b="1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endParaRPr>
                </a:p>
                <a:p>
                  <a:pPr>
                    <a:spcBef>
                      <a:spcPct val="0"/>
                    </a:spcBef>
                  </a:pPr>
                  <a:r>
                    <a:rPr lang="es-ES" sz="1400" b="1">
                      <a:solidFill>
                        <a:schemeClr val="tx1"/>
                      </a:solidFill>
                      <a:latin typeface="Tahoma" pitchFamily="34" charset="0"/>
                      <a:cs typeface="Arial" pitchFamily="34" charset="0"/>
                    </a:rPr>
                    <a:t>LINEA</a:t>
                  </a:r>
                  <a:endParaRPr lang="es-ES" sz="1400">
                    <a:solidFill>
                      <a:schemeClr val="tx1"/>
                    </a:solidFill>
                    <a:latin typeface="Tahoma" pitchFamily="34" charset="0"/>
                    <a:cs typeface="Times New Roman" pitchFamily="18" charset="0"/>
                  </a:endParaRPr>
                </a:p>
                <a:p>
                  <a:pPr eaLnBrk="0" hangingPunct="0">
                    <a:spcBef>
                      <a:spcPct val="0"/>
                    </a:spcBef>
                  </a:pPr>
                  <a:endParaRPr lang="es-ES" sz="1400">
                    <a:solidFill>
                      <a:schemeClr val="tx1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3835" name="Rectangle 523"/>
                <p:cNvSpPr>
                  <a:spLocks noChangeArrowheads="1"/>
                </p:cNvSpPr>
                <p:nvPr/>
              </p:nvSpPr>
              <p:spPr bwMode="auto">
                <a:xfrm>
                  <a:off x="0" y="394"/>
                  <a:ext cx="1305" cy="45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13842" name="Group 530"/>
            <p:cNvGrpSpPr>
              <a:grpSpLocks/>
            </p:cNvGrpSpPr>
            <p:nvPr/>
          </p:nvGrpSpPr>
          <p:grpSpPr bwMode="auto">
            <a:xfrm>
              <a:off x="1305" y="394"/>
              <a:ext cx="755" cy="468"/>
              <a:chOff x="1305" y="394"/>
              <a:chExt cx="755" cy="468"/>
            </a:xfrm>
          </p:grpSpPr>
          <p:sp>
            <p:nvSpPr>
              <p:cNvPr id="13841" name="Rectangle 529"/>
              <p:cNvSpPr>
                <a:spLocks noChangeArrowheads="1"/>
              </p:cNvSpPr>
              <p:nvPr/>
            </p:nvSpPr>
            <p:spPr bwMode="auto">
              <a:xfrm>
                <a:off x="1305" y="394"/>
                <a:ext cx="755" cy="468"/>
              </a:xfrm>
              <a:prstGeom prst="rect">
                <a:avLst/>
              </a:prstGeom>
              <a:solidFill>
                <a:srgbClr val="003366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13840" name="Group 528"/>
              <p:cNvGrpSpPr>
                <a:grpSpLocks/>
              </p:cNvGrpSpPr>
              <p:nvPr/>
            </p:nvGrpSpPr>
            <p:grpSpPr bwMode="auto">
              <a:xfrm>
                <a:off x="1305" y="394"/>
                <a:ext cx="755" cy="452"/>
                <a:chOff x="1305" y="394"/>
                <a:chExt cx="755" cy="452"/>
              </a:xfrm>
            </p:grpSpPr>
            <p:sp>
              <p:nvSpPr>
                <p:cNvPr id="13806" name="Rectangle 494"/>
                <p:cNvSpPr>
                  <a:spLocks noChangeArrowheads="1"/>
                </p:cNvSpPr>
                <p:nvPr/>
              </p:nvSpPr>
              <p:spPr bwMode="auto">
                <a:xfrm>
                  <a:off x="1313" y="402"/>
                  <a:ext cx="739" cy="444"/>
                </a:xfrm>
                <a:prstGeom prst="rect">
                  <a:avLst/>
                </a:prstGeom>
                <a:solidFill>
                  <a:srgbClr val="00336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</a:pPr>
                  <a:endParaRPr lang="es-EC" sz="1600" b="1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endParaRPr>
                </a:p>
                <a:p>
                  <a:pPr>
                    <a:spcBef>
                      <a:spcPct val="0"/>
                    </a:spcBef>
                  </a:pPr>
                  <a:r>
                    <a:rPr lang="es-ES" sz="1200" b="1">
                      <a:solidFill>
                        <a:schemeClr val="tx1"/>
                      </a:solidFill>
                      <a:latin typeface="Tahoma" pitchFamily="34" charset="0"/>
                      <a:cs typeface="Arial" pitchFamily="34" charset="0"/>
                    </a:rPr>
                    <a:t>CRECIMIENTO AÑO 2000-2001</a:t>
                  </a:r>
                  <a:endParaRPr lang="es-ES" sz="1200">
                    <a:solidFill>
                      <a:schemeClr val="tx1"/>
                    </a:solidFill>
                    <a:latin typeface="Tahoma" pitchFamily="34" charset="0"/>
                    <a:cs typeface="Times New Roman" pitchFamily="18" charset="0"/>
                  </a:endParaRPr>
                </a:p>
                <a:p>
                  <a:pPr eaLnBrk="0" hangingPunct="0">
                    <a:spcBef>
                      <a:spcPct val="0"/>
                    </a:spcBef>
                  </a:pPr>
                  <a:endParaRPr lang="es-ES" sz="1200">
                    <a:solidFill>
                      <a:schemeClr val="tx1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3839" name="Rectangle 527"/>
                <p:cNvSpPr>
                  <a:spLocks noChangeArrowheads="1"/>
                </p:cNvSpPr>
                <p:nvPr/>
              </p:nvSpPr>
              <p:spPr bwMode="auto">
                <a:xfrm>
                  <a:off x="1305" y="394"/>
                  <a:ext cx="755" cy="45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13846" name="Group 534"/>
            <p:cNvGrpSpPr>
              <a:grpSpLocks/>
            </p:cNvGrpSpPr>
            <p:nvPr/>
          </p:nvGrpSpPr>
          <p:grpSpPr bwMode="auto">
            <a:xfrm>
              <a:off x="2060" y="394"/>
              <a:ext cx="733" cy="468"/>
              <a:chOff x="2060" y="394"/>
              <a:chExt cx="733" cy="468"/>
            </a:xfrm>
          </p:grpSpPr>
          <p:sp>
            <p:nvSpPr>
              <p:cNvPr id="13845" name="Rectangle 533"/>
              <p:cNvSpPr>
                <a:spLocks noChangeArrowheads="1"/>
              </p:cNvSpPr>
              <p:nvPr/>
            </p:nvSpPr>
            <p:spPr bwMode="auto">
              <a:xfrm>
                <a:off x="2060" y="394"/>
                <a:ext cx="733" cy="468"/>
              </a:xfrm>
              <a:prstGeom prst="rect">
                <a:avLst/>
              </a:prstGeom>
              <a:solidFill>
                <a:srgbClr val="003366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13844" name="Group 532"/>
              <p:cNvGrpSpPr>
                <a:grpSpLocks/>
              </p:cNvGrpSpPr>
              <p:nvPr/>
            </p:nvGrpSpPr>
            <p:grpSpPr bwMode="auto">
              <a:xfrm>
                <a:off x="2060" y="394"/>
                <a:ext cx="733" cy="452"/>
                <a:chOff x="2060" y="394"/>
                <a:chExt cx="733" cy="452"/>
              </a:xfrm>
            </p:grpSpPr>
            <p:sp>
              <p:nvSpPr>
                <p:cNvPr id="13807" name="Rectangle 495"/>
                <p:cNvSpPr>
                  <a:spLocks noChangeArrowheads="1"/>
                </p:cNvSpPr>
                <p:nvPr/>
              </p:nvSpPr>
              <p:spPr bwMode="auto">
                <a:xfrm>
                  <a:off x="2068" y="402"/>
                  <a:ext cx="717" cy="444"/>
                </a:xfrm>
                <a:prstGeom prst="rect">
                  <a:avLst/>
                </a:prstGeom>
                <a:solidFill>
                  <a:srgbClr val="00336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</a:pPr>
                  <a:endParaRPr lang="es-EC" sz="1600" b="1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endParaRPr>
                </a:p>
                <a:p>
                  <a:pPr>
                    <a:spcBef>
                      <a:spcPct val="0"/>
                    </a:spcBef>
                  </a:pPr>
                  <a:r>
                    <a:rPr lang="es-ES" sz="1200" b="1">
                      <a:solidFill>
                        <a:schemeClr val="tx1"/>
                      </a:solidFill>
                      <a:latin typeface="Tahoma" pitchFamily="34" charset="0"/>
                      <a:cs typeface="Arial" pitchFamily="34" charset="0"/>
                    </a:rPr>
                    <a:t>CRECIMIENTO AÑO 2001-2002</a:t>
                  </a:r>
                  <a:endParaRPr lang="es-ES" sz="1200">
                    <a:solidFill>
                      <a:schemeClr val="tx1"/>
                    </a:solidFill>
                    <a:latin typeface="Tahoma" pitchFamily="34" charset="0"/>
                    <a:cs typeface="Times New Roman" pitchFamily="18" charset="0"/>
                  </a:endParaRPr>
                </a:p>
                <a:p>
                  <a:pPr eaLnBrk="0" hangingPunct="0">
                    <a:spcBef>
                      <a:spcPct val="0"/>
                    </a:spcBef>
                  </a:pPr>
                  <a:endParaRPr lang="es-ES" sz="1200">
                    <a:solidFill>
                      <a:schemeClr val="tx1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3843" name="Rectangle 531"/>
                <p:cNvSpPr>
                  <a:spLocks noChangeArrowheads="1"/>
                </p:cNvSpPr>
                <p:nvPr/>
              </p:nvSpPr>
              <p:spPr bwMode="auto">
                <a:xfrm>
                  <a:off x="2060" y="394"/>
                  <a:ext cx="733" cy="45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13850" name="Group 538"/>
            <p:cNvGrpSpPr>
              <a:grpSpLocks/>
            </p:cNvGrpSpPr>
            <p:nvPr/>
          </p:nvGrpSpPr>
          <p:grpSpPr bwMode="auto">
            <a:xfrm>
              <a:off x="2793" y="394"/>
              <a:ext cx="755" cy="468"/>
              <a:chOff x="2793" y="394"/>
              <a:chExt cx="755" cy="468"/>
            </a:xfrm>
          </p:grpSpPr>
          <p:sp>
            <p:nvSpPr>
              <p:cNvPr id="13849" name="Rectangle 537"/>
              <p:cNvSpPr>
                <a:spLocks noChangeArrowheads="1"/>
              </p:cNvSpPr>
              <p:nvPr/>
            </p:nvSpPr>
            <p:spPr bwMode="auto">
              <a:xfrm>
                <a:off x="2793" y="394"/>
                <a:ext cx="755" cy="468"/>
              </a:xfrm>
              <a:prstGeom prst="rect">
                <a:avLst/>
              </a:prstGeom>
              <a:solidFill>
                <a:srgbClr val="003366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13848" name="Group 536"/>
              <p:cNvGrpSpPr>
                <a:grpSpLocks/>
              </p:cNvGrpSpPr>
              <p:nvPr/>
            </p:nvGrpSpPr>
            <p:grpSpPr bwMode="auto">
              <a:xfrm>
                <a:off x="2793" y="394"/>
                <a:ext cx="755" cy="452"/>
                <a:chOff x="2793" y="394"/>
                <a:chExt cx="755" cy="452"/>
              </a:xfrm>
            </p:grpSpPr>
            <p:sp>
              <p:nvSpPr>
                <p:cNvPr id="13808" name="Rectangle 496"/>
                <p:cNvSpPr>
                  <a:spLocks noChangeArrowheads="1"/>
                </p:cNvSpPr>
                <p:nvPr/>
              </p:nvSpPr>
              <p:spPr bwMode="auto">
                <a:xfrm>
                  <a:off x="2801" y="402"/>
                  <a:ext cx="739" cy="444"/>
                </a:xfrm>
                <a:prstGeom prst="rect">
                  <a:avLst/>
                </a:prstGeom>
                <a:solidFill>
                  <a:srgbClr val="00336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</a:pPr>
                  <a:endParaRPr lang="es-EC" sz="1600" b="1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endParaRPr>
                </a:p>
                <a:p>
                  <a:pPr>
                    <a:spcBef>
                      <a:spcPct val="0"/>
                    </a:spcBef>
                  </a:pPr>
                  <a:r>
                    <a:rPr lang="es-ES" sz="1200" b="1">
                      <a:solidFill>
                        <a:schemeClr val="tx1"/>
                      </a:solidFill>
                      <a:latin typeface="Tahoma" pitchFamily="34" charset="0"/>
                      <a:cs typeface="Arial" pitchFamily="34" charset="0"/>
                    </a:rPr>
                    <a:t>CRECIMIENTO AÑO 2002-2003</a:t>
                  </a:r>
                  <a:endParaRPr lang="es-ES" sz="1200">
                    <a:solidFill>
                      <a:schemeClr val="tx1"/>
                    </a:solidFill>
                    <a:latin typeface="Tahoma" pitchFamily="34" charset="0"/>
                    <a:cs typeface="Times New Roman" pitchFamily="18" charset="0"/>
                  </a:endParaRPr>
                </a:p>
                <a:p>
                  <a:pPr eaLnBrk="0" hangingPunct="0">
                    <a:spcBef>
                      <a:spcPct val="0"/>
                    </a:spcBef>
                  </a:pPr>
                  <a:endParaRPr lang="es-ES" sz="1200">
                    <a:solidFill>
                      <a:schemeClr val="tx1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3847" name="Rectangle 535"/>
                <p:cNvSpPr>
                  <a:spLocks noChangeArrowheads="1"/>
                </p:cNvSpPr>
                <p:nvPr/>
              </p:nvSpPr>
              <p:spPr bwMode="auto">
                <a:xfrm>
                  <a:off x="2793" y="394"/>
                  <a:ext cx="755" cy="45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13854" name="Group 542"/>
            <p:cNvGrpSpPr>
              <a:grpSpLocks/>
            </p:cNvGrpSpPr>
            <p:nvPr/>
          </p:nvGrpSpPr>
          <p:grpSpPr bwMode="auto">
            <a:xfrm>
              <a:off x="0" y="854"/>
              <a:ext cx="1305" cy="392"/>
              <a:chOff x="0" y="854"/>
              <a:chExt cx="1305" cy="392"/>
            </a:xfrm>
          </p:grpSpPr>
          <p:sp>
            <p:nvSpPr>
              <p:cNvPr id="13853" name="Rectangle 541"/>
              <p:cNvSpPr>
                <a:spLocks noChangeArrowheads="1"/>
              </p:cNvSpPr>
              <p:nvPr/>
            </p:nvSpPr>
            <p:spPr bwMode="auto">
              <a:xfrm>
                <a:off x="0" y="854"/>
                <a:ext cx="1305" cy="392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13852" name="Group 540"/>
              <p:cNvGrpSpPr>
                <a:grpSpLocks/>
              </p:cNvGrpSpPr>
              <p:nvPr/>
            </p:nvGrpSpPr>
            <p:grpSpPr bwMode="auto">
              <a:xfrm>
                <a:off x="0" y="854"/>
                <a:ext cx="1305" cy="376"/>
                <a:chOff x="0" y="854"/>
                <a:chExt cx="1305" cy="376"/>
              </a:xfrm>
            </p:grpSpPr>
            <p:sp>
              <p:nvSpPr>
                <p:cNvPr id="13809" name="Rectangle 497"/>
                <p:cNvSpPr>
                  <a:spLocks noChangeArrowheads="1"/>
                </p:cNvSpPr>
                <p:nvPr/>
              </p:nvSpPr>
              <p:spPr bwMode="auto">
                <a:xfrm>
                  <a:off x="8" y="862"/>
                  <a:ext cx="1289" cy="368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l">
                    <a:spcBef>
                      <a:spcPct val="0"/>
                    </a:spcBef>
                  </a:pPr>
                  <a:r>
                    <a:rPr lang="es-ES" sz="1400">
                      <a:solidFill>
                        <a:schemeClr val="tx1"/>
                      </a:solidFill>
                      <a:latin typeface="Tahoma" pitchFamily="34" charset="0"/>
                      <a:cs typeface="Arial" pitchFamily="34" charset="0"/>
                    </a:rPr>
                    <a:t>LINEA HOGAR</a:t>
                  </a:r>
                  <a:endParaRPr lang="es-ES" sz="1400">
                    <a:solidFill>
                      <a:schemeClr val="tx1"/>
                    </a:solidFill>
                    <a:latin typeface="Tahoma" pitchFamily="34" charset="0"/>
                    <a:cs typeface="Times New Roman" pitchFamily="18" charset="0"/>
                  </a:endParaRPr>
                </a:p>
                <a:p>
                  <a:pPr algn="l" eaLnBrk="0" hangingPunct="0">
                    <a:spcBef>
                      <a:spcPct val="0"/>
                    </a:spcBef>
                  </a:pPr>
                  <a:endParaRPr lang="es-ES" sz="1400">
                    <a:solidFill>
                      <a:schemeClr val="tx1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3851" name="Rectangle 539"/>
                <p:cNvSpPr>
                  <a:spLocks noChangeArrowheads="1"/>
                </p:cNvSpPr>
                <p:nvPr/>
              </p:nvSpPr>
              <p:spPr bwMode="auto">
                <a:xfrm>
                  <a:off x="0" y="854"/>
                  <a:ext cx="1305" cy="37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13858" name="Group 546"/>
            <p:cNvGrpSpPr>
              <a:grpSpLocks/>
            </p:cNvGrpSpPr>
            <p:nvPr/>
          </p:nvGrpSpPr>
          <p:grpSpPr bwMode="auto">
            <a:xfrm>
              <a:off x="1305" y="854"/>
              <a:ext cx="755" cy="392"/>
              <a:chOff x="1305" y="854"/>
              <a:chExt cx="755" cy="392"/>
            </a:xfrm>
          </p:grpSpPr>
          <p:sp>
            <p:nvSpPr>
              <p:cNvPr id="13857" name="Rectangle 545"/>
              <p:cNvSpPr>
                <a:spLocks noChangeArrowheads="1"/>
              </p:cNvSpPr>
              <p:nvPr/>
            </p:nvSpPr>
            <p:spPr bwMode="auto">
              <a:xfrm>
                <a:off x="1305" y="854"/>
                <a:ext cx="755" cy="392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13856" name="Group 544"/>
              <p:cNvGrpSpPr>
                <a:grpSpLocks/>
              </p:cNvGrpSpPr>
              <p:nvPr/>
            </p:nvGrpSpPr>
            <p:grpSpPr bwMode="auto">
              <a:xfrm>
                <a:off x="1305" y="854"/>
                <a:ext cx="755" cy="376"/>
                <a:chOff x="1305" y="854"/>
                <a:chExt cx="755" cy="376"/>
              </a:xfrm>
            </p:grpSpPr>
            <p:sp>
              <p:nvSpPr>
                <p:cNvPr id="13810" name="Rectangle 498"/>
                <p:cNvSpPr>
                  <a:spLocks noChangeArrowheads="1"/>
                </p:cNvSpPr>
                <p:nvPr/>
              </p:nvSpPr>
              <p:spPr bwMode="auto">
                <a:xfrm>
                  <a:off x="1313" y="862"/>
                  <a:ext cx="739" cy="368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600">
                      <a:solidFill>
                        <a:schemeClr val="tx1"/>
                      </a:solidFill>
                      <a:latin typeface="Tahoma" pitchFamily="34" charset="0"/>
                      <a:cs typeface="Arial" pitchFamily="34" charset="0"/>
                    </a:rPr>
                    <a:t>11.59%</a:t>
                  </a:r>
                  <a:endParaRPr lang="es-ES" sz="1600">
                    <a:solidFill>
                      <a:schemeClr val="tx1"/>
                    </a:solidFill>
                    <a:latin typeface="Tahoma" pitchFamily="34" charset="0"/>
                    <a:cs typeface="Times New Roman" pitchFamily="18" charset="0"/>
                  </a:endParaRPr>
                </a:p>
                <a:p>
                  <a:pPr eaLnBrk="0" hangingPunct="0">
                    <a:spcBef>
                      <a:spcPct val="0"/>
                    </a:spcBef>
                  </a:pPr>
                  <a:endParaRPr lang="es-ES" sz="1600">
                    <a:solidFill>
                      <a:schemeClr val="tx1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3855" name="Rectangle 543"/>
                <p:cNvSpPr>
                  <a:spLocks noChangeArrowheads="1"/>
                </p:cNvSpPr>
                <p:nvPr/>
              </p:nvSpPr>
              <p:spPr bwMode="auto">
                <a:xfrm>
                  <a:off x="1305" y="854"/>
                  <a:ext cx="755" cy="37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13862" name="Group 550"/>
            <p:cNvGrpSpPr>
              <a:grpSpLocks/>
            </p:cNvGrpSpPr>
            <p:nvPr/>
          </p:nvGrpSpPr>
          <p:grpSpPr bwMode="auto">
            <a:xfrm>
              <a:off x="2060" y="854"/>
              <a:ext cx="733" cy="392"/>
              <a:chOff x="2060" y="854"/>
              <a:chExt cx="733" cy="392"/>
            </a:xfrm>
          </p:grpSpPr>
          <p:sp>
            <p:nvSpPr>
              <p:cNvPr id="13861" name="Rectangle 549"/>
              <p:cNvSpPr>
                <a:spLocks noChangeArrowheads="1"/>
              </p:cNvSpPr>
              <p:nvPr/>
            </p:nvSpPr>
            <p:spPr bwMode="auto">
              <a:xfrm>
                <a:off x="2060" y="854"/>
                <a:ext cx="733" cy="392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13860" name="Group 548"/>
              <p:cNvGrpSpPr>
                <a:grpSpLocks/>
              </p:cNvGrpSpPr>
              <p:nvPr/>
            </p:nvGrpSpPr>
            <p:grpSpPr bwMode="auto">
              <a:xfrm>
                <a:off x="2060" y="854"/>
                <a:ext cx="733" cy="376"/>
                <a:chOff x="2060" y="854"/>
                <a:chExt cx="733" cy="376"/>
              </a:xfrm>
            </p:grpSpPr>
            <p:sp>
              <p:nvSpPr>
                <p:cNvPr id="13811" name="Rectangle 499"/>
                <p:cNvSpPr>
                  <a:spLocks noChangeArrowheads="1"/>
                </p:cNvSpPr>
                <p:nvPr/>
              </p:nvSpPr>
              <p:spPr bwMode="auto">
                <a:xfrm>
                  <a:off x="2068" y="862"/>
                  <a:ext cx="717" cy="368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600">
                      <a:solidFill>
                        <a:schemeClr val="tx1"/>
                      </a:solidFill>
                      <a:latin typeface="Tahoma" pitchFamily="34" charset="0"/>
                      <a:cs typeface="Arial" pitchFamily="34" charset="0"/>
                    </a:rPr>
                    <a:t>-8.22%</a:t>
                  </a:r>
                  <a:endParaRPr lang="es-ES" sz="1600">
                    <a:solidFill>
                      <a:schemeClr val="tx1"/>
                    </a:solidFill>
                    <a:latin typeface="Tahoma" pitchFamily="34" charset="0"/>
                    <a:cs typeface="Times New Roman" pitchFamily="18" charset="0"/>
                  </a:endParaRPr>
                </a:p>
                <a:p>
                  <a:pPr eaLnBrk="0" hangingPunct="0">
                    <a:spcBef>
                      <a:spcPct val="0"/>
                    </a:spcBef>
                  </a:pPr>
                  <a:endParaRPr lang="es-ES" sz="1600">
                    <a:solidFill>
                      <a:schemeClr val="tx1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3859" name="Rectangle 547"/>
                <p:cNvSpPr>
                  <a:spLocks noChangeArrowheads="1"/>
                </p:cNvSpPr>
                <p:nvPr/>
              </p:nvSpPr>
              <p:spPr bwMode="auto">
                <a:xfrm>
                  <a:off x="2060" y="854"/>
                  <a:ext cx="733" cy="37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13866" name="Group 554"/>
            <p:cNvGrpSpPr>
              <a:grpSpLocks/>
            </p:cNvGrpSpPr>
            <p:nvPr/>
          </p:nvGrpSpPr>
          <p:grpSpPr bwMode="auto">
            <a:xfrm>
              <a:off x="2793" y="854"/>
              <a:ext cx="755" cy="392"/>
              <a:chOff x="2793" y="854"/>
              <a:chExt cx="755" cy="392"/>
            </a:xfrm>
          </p:grpSpPr>
          <p:sp>
            <p:nvSpPr>
              <p:cNvPr id="13865" name="Rectangle 553"/>
              <p:cNvSpPr>
                <a:spLocks noChangeArrowheads="1"/>
              </p:cNvSpPr>
              <p:nvPr/>
            </p:nvSpPr>
            <p:spPr bwMode="auto">
              <a:xfrm>
                <a:off x="2793" y="854"/>
                <a:ext cx="755" cy="392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13864" name="Group 552"/>
              <p:cNvGrpSpPr>
                <a:grpSpLocks/>
              </p:cNvGrpSpPr>
              <p:nvPr/>
            </p:nvGrpSpPr>
            <p:grpSpPr bwMode="auto">
              <a:xfrm>
                <a:off x="2793" y="854"/>
                <a:ext cx="755" cy="376"/>
                <a:chOff x="2793" y="854"/>
                <a:chExt cx="755" cy="376"/>
              </a:xfrm>
            </p:grpSpPr>
            <p:sp>
              <p:nvSpPr>
                <p:cNvPr id="13812" name="Rectangle 500"/>
                <p:cNvSpPr>
                  <a:spLocks noChangeArrowheads="1"/>
                </p:cNvSpPr>
                <p:nvPr/>
              </p:nvSpPr>
              <p:spPr bwMode="auto">
                <a:xfrm>
                  <a:off x="2801" y="862"/>
                  <a:ext cx="739" cy="368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600">
                      <a:solidFill>
                        <a:schemeClr val="tx1"/>
                      </a:solidFill>
                      <a:latin typeface="Tahoma" pitchFamily="34" charset="0"/>
                      <a:cs typeface="Arial" pitchFamily="34" charset="0"/>
                    </a:rPr>
                    <a:t>-9%</a:t>
                  </a:r>
                  <a:endParaRPr lang="es-ES" sz="1600">
                    <a:solidFill>
                      <a:schemeClr val="tx1"/>
                    </a:solidFill>
                    <a:latin typeface="Tahoma" pitchFamily="34" charset="0"/>
                    <a:cs typeface="Times New Roman" pitchFamily="18" charset="0"/>
                  </a:endParaRPr>
                </a:p>
                <a:p>
                  <a:pPr eaLnBrk="0" hangingPunct="0">
                    <a:spcBef>
                      <a:spcPct val="0"/>
                    </a:spcBef>
                  </a:pPr>
                  <a:endParaRPr lang="es-ES" sz="1600">
                    <a:solidFill>
                      <a:schemeClr val="tx1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3863" name="Rectangle 551"/>
                <p:cNvSpPr>
                  <a:spLocks noChangeArrowheads="1"/>
                </p:cNvSpPr>
                <p:nvPr/>
              </p:nvSpPr>
              <p:spPr bwMode="auto">
                <a:xfrm>
                  <a:off x="2793" y="854"/>
                  <a:ext cx="755" cy="37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13870" name="Group 558"/>
            <p:cNvGrpSpPr>
              <a:grpSpLocks/>
            </p:cNvGrpSpPr>
            <p:nvPr/>
          </p:nvGrpSpPr>
          <p:grpSpPr bwMode="auto">
            <a:xfrm>
              <a:off x="0" y="1238"/>
              <a:ext cx="1305" cy="392"/>
              <a:chOff x="0" y="1238"/>
              <a:chExt cx="1305" cy="392"/>
            </a:xfrm>
          </p:grpSpPr>
          <p:sp>
            <p:nvSpPr>
              <p:cNvPr id="13869" name="Rectangle 557"/>
              <p:cNvSpPr>
                <a:spLocks noChangeArrowheads="1"/>
              </p:cNvSpPr>
              <p:nvPr/>
            </p:nvSpPr>
            <p:spPr bwMode="auto">
              <a:xfrm>
                <a:off x="0" y="1238"/>
                <a:ext cx="1305" cy="392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13868" name="Group 556"/>
              <p:cNvGrpSpPr>
                <a:grpSpLocks/>
              </p:cNvGrpSpPr>
              <p:nvPr/>
            </p:nvGrpSpPr>
            <p:grpSpPr bwMode="auto">
              <a:xfrm>
                <a:off x="0" y="1238"/>
                <a:ext cx="1305" cy="376"/>
                <a:chOff x="0" y="1238"/>
                <a:chExt cx="1305" cy="376"/>
              </a:xfrm>
            </p:grpSpPr>
            <p:sp>
              <p:nvSpPr>
                <p:cNvPr id="13813" name="Rectangle 501"/>
                <p:cNvSpPr>
                  <a:spLocks noChangeArrowheads="1"/>
                </p:cNvSpPr>
                <p:nvPr/>
              </p:nvSpPr>
              <p:spPr bwMode="auto">
                <a:xfrm>
                  <a:off x="8" y="1246"/>
                  <a:ext cx="1289" cy="368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l">
                    <a:spcBef>
                      <a:spcPct val="0"/>
                    </a:spcBef>
                  </a:pPr>
                  <a:r>
                    <a:rPr lang="es-ES" sz="1400">
                      <a:solidFill>
                        <a:schemeClr val="tx1"/>
                      </a:solidFill>
                      <a:latin typeface="Tahoma" pitchFamily="34" charset="0"/>
                      <a:cs typeface="Arial" pitchFamily="34" charset="0"/>
                    </a:rPr>
                    <a:t>LINEA ROPA</a:t>
                  </a:r>
                  <a:endParaRPr lang="es-ES" sz="1400">
                    <a:solidFill>
                      <a:schemeClr val="tx1"/>
                    </a:solidFill>
                    <a:latin typeface="Tahoma" pitchFamily="34" charset="0"/>
                    <a:cs typeface="Times New Roman" pitchFamily="18" charset="0"/>
                  </a:endParaRPr>
                </a:p>
                <a:p>
                  <a:pPr algn="l" eaLnBrk="0" hangingPunct="0">
                    <a:spcBef>
                      <a:spcPct val="0"/>
                    </a:spcBef>
                  </a:pPr>
                  <a:endParaRPr lang="es-ES" sz="1400">
                    <a:solidFill>
                      <a:schemeClr val="tx1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3867" name="Rectangle 555"/>
                <p:cNvSpPr>
                  <a:spLocks noChangeArrowheads="1"/>
                </p:cNvSpPr>
                <p:nvPr/>
              </p:nvSpPr>
              <p:spPr bwMode="auto">
                <a:xfrm>
                  <a:off x="0" y="1238"/>
                  <a:ext cx="1305" cy="37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13874" name="Group 562"/>
            <p:cNvGrpSpPr>
              <a:grpSpLocks/>
            </p:cNvGrpSpPr>
            <p:nvPr/>
          </p:nvGrpSpPr>
          <p:grpSpPr bwMode="auto">
            <a:xfrm>
              <a:off x="1305" y="1238"/>
              <a:ext cx="755" cy="392"/>
              <a:chOff x="1305" y="1238"/>
              <a:chExt cx="755" cy="392"/>
            </a:xfrm>
          </p:grpSpPr>
          <p:sp>
            <p:nvSpPr>
              <p:cNvPr id="13873" name="Rectangle 561"/>
              <p:cNvSpPr>
                <a:spLocks noChangeArrowheads="1"/>
              </p:cNvSpPr>
              <p:nvPr/>
            </p:nvSpPr>
            <p:spPr bwMode="auto">
              <a:xfrm>
                <a:off x="1305" y="1238"/>
                <a:ext cx="755" cy="392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13872" name="Group 560"/>
              <p:cNvGrpSpPr>
                <a:grpSpLocks/>
              </p:cNvGrpSpPr>
              <p:nvPr/>
            </p:nvGrpSpPr>
            <p:grpSpPr bwMode="auto">
              <a:xfrm>
                <a:off x="1305" y="1238"/>
                <a:ext cx="755" cy="376"/>
                <a:chOff x="1305" y="1238"/>
                <a:chExt cx="755" cy="376"/>
              </a:xfrm>
            </p:grpSpPr>
            <p:sp>
              <p:nvSpPr>
                <p:cNvPr id="13814" name="Rectangle 502"/>
                <p:cNvSpPr>
                  <a:spLocks noChangeArrowheads="1"/>
                </p:cNvSpPr>
                <p:nvPr/>
              </p:nvSpPr>
              <p:spPr bwMode="auto">
                <a:xfrm>
                  <a:off x="1313" y="1246"/>
                  <a:ext cx="739" cy="368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600">
                      <a:solidFill>
                        <a:schemeClr val="tx1"/>
                      </a:solidFill>
                      <a:latin typeface="Tahoma" pitchFamily="34" charset="0"/>
                      <a:cs typeface="Arial" pitchFamily="34" charset="0"/>
                    </a:rPr>
                    <a:t>13.25%</a:t>
                  </a:r>
                  <a:endParaRPr lang="es-ES" sz="1600">
                    <a:solidFill>
                      <a:schemeClr val="tx1"/>
                    </a:solidFill>
                    <a:latin typeface="Tahoma" pitchFamily="34" charset="0"/>
                    <a:cs typeface="Times New Roman" pitchFamily="18" charset="0"/>
                  </a:endParaRPr>
                </a:p>
                <a:p>
                  <a:pPr eaLnBrk="0" hangingPunct="0">
                    <a:spcBef>
                      <a:spcPct val="0"/>
                    </a:spcBef>
                  </a:pPr>
                  <a:endParaRPr lang="es-ES" sz="1600">
                    <a:solidFill>
                      <a:schemeClr val="tx1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3871" name="Rectangle 559"/>
                <p:cNvSpPr>
                  <a:spLocks noChangeArrowheads="1"/>
                </p:cNvSpPr>
                <p:nvPr/>
              </p:nvSpPr>
              <p:spPr bwMode="auto">
                <a:xfrm>
                  <a:off x="1305" y="1238"/>
                  <a:ext cx="755" cy="37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13878" name="Group 566"/>
            <p:cNvGrpSpPr>
              <a:grpSpLocks/>
            </p:cNvGrpSpPr>
            <p:nvPr/>
          </p:nvGrpSpPr>
          <p:grpSpPr bwMode="auto">
            <a:xfrm>
              <a:off x="2060" y="1238"/>
              <a:ext cx="733" cy="392"/>
              <a:chOff x="2060" y="1238"/>
              <a:chExt cx="733" cy="392"/>
            </a:xfrm>
          </p:grpSpPr>
          <p:sp>
            <p:nvSpPr>
              <p:cNvPr id="13877" name="Rectangle 565"/>
              <p:cNvSpPr>
                <a:spLocks noChangeArrowheads="1"/>
              </p:cNvSpPr>
              <p:nvPr/>
            </p:nvSpPr>
            <p:spPr bwMode="auto">
              <a:xfrm>
                <a:off x="2060" y="1238"/>
                <a:ext cx="733" cy="392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13876" name="Group 564"/>
              <p:cNvGrpSpPr>
                <a:grpSpLocks/>
              </p:cNvGrpSpPr>
              <p:nvPr/>
            </p:nvGrpSpPr>
            <p:grpSpPr bwMode="auto">
              <a:xfrm>
                <a:off x="2060" y="1238"/>
                <a:ext cx="733" cy="376"/>
                <a:chOff x="2060" y="1238"/>
                <a:chExt cx="733" cy="376"/>
              </a:xfrm>
            </p:grpSpPr>
            <p:sp>
              <p:nvSpPr>
                <p:cNvPr id="13815" name="Rectangle 503"/>
                <p:cNvSpPr>
                  <a:spLocks noChangeArrowheads="1"/>
                </p:cNvSpPr>
                <p:nvPr/>
              </p:nvSpPr>
              <p:spPr bwMode="auto">
                <a:xfrm>
                  <a:off x="2068" y="1246"/>
                  <a:ext cx="717" cy="368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600">
                      <a:solidFill>
                        <a:schemeClr val="tx1"/>
                      </a:solidFill>
                      <a:latin typeface="Tahoma" pitchFamily="34" charset="0"/>
                      <a:cs typeface="Arial" pitchFamily="34" charset="0"/>
                    </a:rPr>
                    <a:t>-9.39%</a:t>
                  </a:r>
                  <a:endParaRPr lang="es-ES" sz="1600">
                    <a:solidFill>
                      <a:schemeClr val="tx1"/>
                    </a:solidFill>
                    <a:latin typeface="Tahoma" pitchFamily="34" charset="0"/>
                    <a:cs typeface="Times New Roman" pitchFamily="18" charset="0"/>
                  </a:endParaRPr>
                </a:p>
                <a:p>
                  <a:pPr eaLnBrk="0" hangingPunct="0">
                    <a:spcBef>
                      <a:spcPct val="0"/>
                    </a:spcBef>
                  </a:pPr>
                  <a:endParaRPr lang="es-ES" sz="1600">
                    <a:solidFill>
                      <a:schemeClr val="tx1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3875" name="Rectangle 563"/>
                <p:cNvSpPr>
                  <a:spLocks noChangeArrowheads="1"/>
                </p:cNvSpPr>
                <p:nvPr/>
              </p:nvSpPr>
              <p:spPr bwMode="auto">
                <a:xfrm>
                  <a:off x="2060" y="1238"/>
                  <a:ext cx="733" cy="37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13882" name="Group 570"/>
            <p:cNvGrpSpPr>
              <a:grpSpLocks/>
            </p:cNvGrpSpPr>
            <p:nvPr/>
          </p:nvGrpSpPr>
          <p:grpSpPr bwMode="auto">
            <a:xfrm>
              <a:off x="2793" y="1238"/>
              <a:ext cx="755" cy="392"/>
              <a:chOff x="2793" y="1238"/>
              <a:chExt cx="755" cy="392"/>
            </a:xfrm>
          </p:grpSpPr>
          <p:sp>
            <p:nvSpPr>
              <p:cNvPr id="13881" name="Rectangle 569"/>
              <p:cNvSpPr>
                <a:spLocks noChangeArrowheads="1"/>
              </p:cNvSpPr>
              <p:nvPr/>
            </p:nvSpPr>
            <p:spPr bwMode="auto">
              <a:xfrm>
                <a:off x="2793" y="1238"/>
                <a:ext cx="755" cy="392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13880" name="Group 568"/>
              <p:cNvGrpSpPr>
                <a:grpSpLocks/>
              </p:cNvGrpSpPr>
              <p:nvPr/>
            </p:nvGrpSpPr>
            <p:grpSpPr bwMode="auto">
              <a:xfrm>
                <a:off x="2793" y="1238"/>
                <a:ext cx="755" cy="376"/>
                <a:chOff x="2793" y="1238"/>
                <a:chExt cx="755" cy="376"/>
              </a:xfrm>
            </p:grpSpPr>
            <p:sp>
              <p:nvSpPr>
                <p:cNvPr id="13816" name="Rectangle 504"/>
                <p:cNvSpPr>
                  <a:spLocks noChangeArrowheads="1"/>
                </p:cNvSpPr>
                <p:nvPr/>
              </p:nvSpPr>
              <p:spPr bwMode="auto">
                <a:xfrm>
                  <a:off x="2801" y="1246"/>
                  <a:ext cx="739" cy="368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600">
                      <a:solidFill>
                        <a:schemeClr val="tx1"/>
                      </a:solidFill>
                      <a:latin typeface="Tahoma" pitchFamily="34" charset="0"/>
                      <a:cs typeface="Arial" pitchFamily="34" charset="0"/>
                    </a:rPr>
                    <a:t>-2%</a:t>
                  </a:r>
                  <a:endParaRPr lang="es-ES" sz="1600">
                    <a:solidFill>
                      <a:schemeClr val="tx1"/>
                    </a:solidFill>
                    <a:latin typeface="Tahoma" pitchFamily="34" charset="0"/>
                    <a:cs typeface="Times New Roman" pitchFamily="18" charset="0"/>
                  </a:endParaRPr>
                </a:p>
                <a:p>
                  <a:pPr eaLnBrk="0" hangingPunct="0">
                    <a:spcBef>
                      <a:spcPct val="0"/>
                    </a:spcBef>
                  </a:pPr>
                  <a:endParaRPr lang="es-ES" sz="1600">
                    <a:solidFill>
                      <a:schemeClr val="tx1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3879" name="Rectangle 567"/>
                <p:cNvSpPr>
                  <a:spLocks noChangeArrowheads="1"/>
                </p:cNvSpPr>
                <p:nvPr/>
              </p:nvSpPr>
              <p:spPr bwMode="auto">
                <a:xfrm>
                  <a:off x="2793" y="1238"/>
                  <a:ext cx="755" cy="37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13886" name="Group 574"/>
            <p:cNvGrpSpPr>
              <a:grpSpLocks/>
            </p:cNvGrpSpPr>
            <p:nvPr/>
          </p:nvGrpSpPr>
          <p:grpSpPr bwMode="auto">
            <a:xfrm>
              <a:off x="0" y="1622"/>
              <a:ext cx="1305" cy="392"/>
              <a:chOff x="0" y="1622"/>
              <a:chExt cx="1305" cy="392"/>
            </a:xfrm>
          </p:grpSpPr>
          <p:sp>
            <p:nvSpPr>
              <p:cNvPr id="13885" name="Rectangle 573"/>
              <p:cNvSpPr>
                <a:spLocks noChangeArrowheads="1"/>
              </p:cNvSpPr>
              <p:nvPr/>
            </p:nvSpPr>
            <p:spPr bwMode="auto">
              <a:xfrm>
                <a:off x="0" y="1622"/>
                <a:ext cx="1305" cy="392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13884" name="Group 572"/>
              <p:cNvGrpSpPr>
                <a:grpSpLocks/>
              </p:cNvGrpSpPr>
              <p:nvPr/>
            </p:nvGrpSpPr>
            <p:grpSpPr bwMode="auto">
              <a:xfrm>
                <a:off x="0" y="1622"/>
                <a:ext cx="1305" cy="376"/>
                <a:chOff x="0" y="1622"/>
                <a:chExt cx="1305" cy="376"/>
              </a:xfrm>
            </p:grpSpPr>
            <p:sp>
              <p:nvSpPr>
                <p:cNvPr id="13817" name="Rectangle 505"/>
                <p:cNvSpPr>
                  <a:spLocks noChangeArrowheads="1"/>
                </p:cNvSpPr>
                <p:nvPr/>
              </p:nvSpPr>
              <p:spPr bwMode="auto">
                <a:xfrm>
                  <a:off x="8" y="1630"/>
                  <a:ext cx="1289" cy="368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l">
                    <a:spcBef>
                      <a:spcPct val="0"/>
                    </a:spcBef>
                  </a:pPr>
                  <a:r>
                    <a:rPr lang="es-ES" sz="1400">
                      <a:solidFill>
                        <a:schemeClr val="tx1"/>
                      </a:solidFill>
                      <a:latin typeface="Tahoma" pitchFamily="34" charset="0"/>
                      <a:cs typeface="Arial" pitchFamily="34" charset="0"/>
                    </a:rPr>
                    <a:t>LINEA JUGUETES</a:t>
                  </a:r>
                  <a:endParaRPr lang="es-ES" sz="1400">
                    <a:solidFill>
                      <a:schemeClr val="tx1"/>
                    </a:solidFill>
                    <a:latin typeface="Tahoma" pitchFamily="34" charset="0"/>
                    <a:cs typeface="Times New Roman" pitchFamily="18" charset="0"/>
                  </a:endParaRPr>
                </a:p>
                <a:p>
                  <a:pPr algn="l" eaLnBrk="0" hangingPunct="0">
                    <a:spcBef>
                      <a:spcPct val="0"/>
                    </a:spcBef>
                  </a:pPr>
                  <a:endParaRPr lang="es-ES" sz="1400">
                    <a:solidFill>
                      <a:schemeClr val="tx1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3883" name="Rectangle 571"/>
                <p:cNvSpPr>
                  <a:spLocks noChangeArrowheads="1"/>
                </p:cNvSpPr>
                <p:nvPr/>
              </p:nvSpPr>
              <p:spPr bwMode="auto">
                <a:xfrm>
                  <a:off x="0" y="1622"/>
                  <a:ext cx="1305" cy="37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13890" name="Group 578"/>
            <p:cNvGrpSpPr>
              <a:grpSpLocks/>
            </p:cNvGrpSpPr>
            <p:nvPr/>
          </p:nvGrpSpPr>
          <p:grpSpPr bwMode="auto">
            <a:xfrm>
              <a:off x="1305" y="1622"/>
              <a:ext cx="755" cy="392"/>
              <a:chOff x="1305" y="1622"/>
              <a:chExt cx="755" cy="392"/>
            </a:xfrm>
          </p:grpSpPr>
          <p:sp>
            <p:nvSpPr>
              <p:cNvPr id="13889" name="Rectangle 577"/>
              <p:cNvSpPr>
                <a:spLocks noChangeArrowheads="1"/>
              </p:cNvSpPr>
              <p:nvPr/>
            </p:nvSpPr>
            <p:spPr bwMode="auto">
              <a:xfrm>
                <a:off x="1305" y="1622"/>
                <a:ext cx="755" cy="392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13888" name="Group 576"/>
              <p:cNvGrpSpPr>
                <a:grpSpLocks/>
              </p:cNvGrpSpPr>
              <p:nvPr/>
            </p:nvGrpSpPr>
            <p:grpSpPr bwMode="auto">
              <a:xfrm>
                <a:off x="1305" y="1622"/>
                <a:ext cx="755" cy="376"/>
                <a:chOff x="1305" y="1622"/>
                <a:chExt cx="755" cy="376"/>
              </a:xfrm>
            </p:grpSpPr>
            <p:sp>
              <p:nvSpPr>
                <p:cNvPr id="13818" name="Rectangle 506"/>
                <p:cNvSpPr>
                  <a:spLocks noChangeArrowheads="1"/>
                </p:cNvSpPr>
                <p:nvPr/>
              </p:nvSpPr>
              <p:spPr bwMode="auto">
                <a:xfrm>
                  <a:off x="1313" y="1630"/>
                  <a:ext cx="739" cy="368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600">
                      <a:solidFill>
                        <a:schemeClr val="tx1"/>
                      </a:solidFill>
                      <a:latin typeface="Tahoma" pitchFamily="34" charset="0"/>
                      <a:cs typeface="Arial" pitchFamily="34" charset="0"/>
                    </a:rPr>
                    <a:t>2.90%</a:t>
                  </a:r>
                  <a:endParaRPr lang="es-ES" sz="1600">
                    <a:solidFill>
                      <a:schemeClr val="tx1"/>
                    </a:solidFill>
                    <a:latin typeface="Tahoma" pitchFamily="34" charset="0"/>
                    <a:cs typeface="Times New Roman" pitchFamily="18" charset="0"/>
                  </a:endParaRPr>
                </a:p>
                <a:p>
                  <a:pPr eaLnBrk="0" hangingPunct="0">
                    <a:spcBef>
                      <a:spcPct val="0"/>
                    </a:spcBef>
                  </a:pPr>
                  <a:endParaRPr lang="es-ES" sz="1600">
                    <a:solidFill>
                      <a:schemeClr val="tx1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3887" name="Rectangle 575"/>
                <p:cNvSpPr>
                  <a:spLocks noChangeArrowheads="1"/>
                </p:cNvSpPr>
                <p:nvPr/>
              </p:nvSpPr>
              <p:spPr bwMode="auto">
                <a:xfrm>
                  <a:off x="1305" y="1622"/>
                  <a:ext cx="755" cy="37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13894" name="Group 582"/>
            <p:cNvGrpSpPr>
              <a:grpSpLocks/>
            </p:cNvGrpSpPr>
            <p:nvPr/>
          </p:nvGrpSpPr>
          <p:grpSpPr bwMode="auto">
            <a:xfrm>
              <a:off x="2060" y="1622"/>
              <a:ext cx="733" cy="392"/>
              <a:chOff x="2060" y="1622"/>
              <a:chExt cx="733" cy="392"/>
            </a:xfrm>
          </p:grpSpPr>
          <p:sp>
            <p:nvSpPr>
              <p:cNvPr id="13893" name="Rectangle 581"/>
              <p:cNvSpPr>
                <a:spLocks noChangeArrowheads="1"/>
              </p:cNvSpPr>
              <p:nvPr/>
            </p:nvSpPr>
            <p:spPr bwMode="auto">
              <a:xfrm>
                <a:off x="2060" y="1622"/>
                <a:ext cx="733" cy="392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13892" name="Group 580"/>
              <p:cNvGrpSpPr>
                <a:grpSpLocks/>
              </p:cNvGrpSpPr>
              <p:nvPr/>
            </p:nvGrpSpPr>
            <p:grpSpPr bwMode="auto">
              <a:xfrm>
                <a:off x="2060" y="1622"/>
                <a:ext cx="733" cy="376"/>
                <a:chOff x="2060" y="1622"/>
                <a:chExt cx="733" cy="376"/>
              </a:xfrm>
            </p:grpSpPr>
            <p:sp>
              <p:nvSpPr>
                <p:cNvPr id="13819" name="Rectangle 507"/>
                <p:cNvSpPr>
                  <a:spLocks noChangeArrowheads="1"/>
                </p:cNvSpPr>
                <p:nvPr/>
              </p:nvSpPr>
              <p:spPr bwMode="auto">
                <a:xfrm>
                  <a:off x="2068" y="1630"/>
                  <a:ext cx="717" cy="368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600">
                      <a:solidFill>
                        <a:schemeClr val="tx1"/>
                      </a:solidFill>
                      <a:latin typeface="Tahoma" pitchFamily="34" charset="0"/>
                      <a:cs typeface="Arial" pitchFamily="34" charset="0"/>
                    </a:rPr>
                    <a:t>-2.05%</a:t>
                  </a:r>
                  <a:endParaRPr lang="es-ES" sz="1600">
                    <a:solidFill>
                      <a:schemeClr val="tx1"/>
                    </a:solidFill>
                    <a:latin typeface="Tahoma" pitchFamily="34" charset="0"/>
                    <a:cs typeface="Times New Roman" pitchFamily="18" charset="0"/>
                  </a:endParaRPr>
                </a:p>
                <a:p>
                  <a:pPr eaLnBrk="0" hangingPunct="0">
                    <a:spcBef>
                      <a:spcPct val="0"/>
                    </a:spcBef>
                  </a:pPr>
                  <a:endParaRPr lang="es-ES" sz="1600">
                    <a:solidFill>
                      <a:schemeClr val="tx1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3891" name="Rectangle 579"/>
                <p:cNvSpPr>
                  <a:spLocks noChangeArrowheads="1"/>
                </p:cNvSpPr>
                <p:nvPr/>
              </p:nvSpPr>
              <p:spPr bwMode="auto">
                <a:xfrm>
                  <a:off x="2060" y="1622"/>
                  <a:ext cx="733" cy="37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13898" name="Group 586"/>
            <p:cNvGrpSpPr>
              <a:grpSpLocks/>
            </p:cNvGrpSpPr>
            <p:nvPr/>
          </p:nvGrpSpPr>
          <p:grpSpPr bwMode="auto">
            <a:xfrm>
              <a:off x="2793" y="1622"/>
              <a:ext cx="755" cy="392"/>
              <a:chOff x="2793" y="1622"/>
              <a:chExt cx="755" cy="392"/>
            </a:xfrm>
          </p:grpSpPr>
          <p:sp>
            <p:nvSpPr>
              <p:cNvPr id="13897" name="Rectangle 585"/>
              <p:cNvSpPr>
                <a:spLocks noChangeArrowheads="1"/>
              </p:cNvSpPr>
              <p:nvPr/>
            </p:nvSpPr>
            <p:spPr bwMode="auto">
              <a:xfrm>
                <a:off x="2793" y="1622"/>
                <a:ext cx="755" cy="392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13896" name="Group 584"/>
              <p:cNvGrpSpPr>
                <a:grpSpLocks/>
              </p:cNvGrpSpPr>
              <p:nvPr/>
            </p:nvGrpSpPr>
            <p:grpSpPr bwMode="auto">
              <a:xfrm>
                <a:off x="2793" y="1622"/>
                <a:ext cx="755" cy="376"/>
                <a:chOff x="2793" y="1622"/>
                <a:chExt cx="755" cy="376"/>
              </a:xfrm>
            </p:grpSpPr>
            <p:sp>
              <p:nvSpPr>
                <p:cNvPr id="13820" name="Rectangle 508"/>
                <p:cNvSpPr>
                  <a:spLocks noChangeArrowheads="1"/>
                </p:cNvSpPr>
                <p:nvPr/>
              </p:nvSpPr>
              <p:spPr bwMode="auto">
                <a:xfrm>
                  <a:off x="2801" y="1630"/>
                  <a:ext cx="739" cy="368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600">
                      <a:solidFill>
                        <a:schemeClr val="tx1"/>
                      </a:solidFill>
                      <a:latin typeface="Tahoma" pitchFamily="34" charset="0"/>
                      <a:cs typeface="Arial" pitchFamily="34" charset="0"/>
                    </a:rPr>
                    <a:t>13%</a:t>
                  </a:r>
                  <a:endParaRPr lang="es-ES" sz="1600">
                    <a:solidFill>
                      <a:schemeClr val="tx1"/>
                    </a:solidFill>
                    <a:latin typeface="Tahoma" pitchFamily="34" charset="0"/>
                    <a:cs typeface="Times New Roman" pitchFamily="18" charset="0"/>
                  </a:endParaRPr>
                </a:p>
                <a:p>
                  <a:pPr eaLnBrk="0" hangingPunct="0">
                    <a:spcBef>
                      <a:spcPct val="0"/>
                    </a:spcBef>
                  </a:pPr>
                  <a:endParaRPr lang="es-ES" sz="1600">
                    <a:solidFill>
                      <a:schemeClr val="tx1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3895" name="Rectangle 583"/>
                <p:cNvSpPr>
                  <a:spLocks noChangeArrowheads="1"/>
                </p:cNvSpPr>
                <p:nvPr/>
              </p:nvSpPr>
              <p:spPr bwMode="auto">
                <a:xfrm>
                  <a:off x="2793" y="1622"/>
                  <a:ext cx="755" cy="37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13900" name="Group 588"/>
            <p:cNvGrpSpPr>
              <a:grpSpLocks/>
            </p:cNvGrpSpPr>
            <p:nvPr/>
          </p:nvGrpSpPr>
          <p:grpSpPr bwMode="auto">
            <a:xfrm>
              <a:off x="0" y="2006"/>
              <a:ext cx="1305" cy="376"/>
              <a:chOff x="0" y="2006"/>
              <a:chExt cx="1305" cy="376"/>
            </a:xfrm>
          </p:grpSpPr>
          <p:sp>
            <p:nvSpPr>
              <p:cNvPr id="13821" name="Rectangle 509"/>
              <p:cNvSpPr>
                <a:spLocks noChangeArrowheads="1"/>
              </p:cNvSpPr>
              <p:nvPr/>
            </p:nvSpPr>
            <p:spPr bwMode="auto">
              <a:xfrm>
                <a:off x="8" y="2014"/>
                <a:ext cx="1289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 algn="l">
                  <a:spcBef>
                    <a:spcPct val="0"/>
                  </a:spcBef>
                </a:pPr>
                <a:r>
                  <a:rPr lang="es-ES" sz="14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AUDIO Y VIDEO</a:t>
                </a:r>
                <a:endParaRPr lang="es-ES" sz="14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algn="l" eaLnBrk="0" hangingPunct="0">
                  <a:spcBef>
                    <a:spcPct val="0"/>
                  </a:spcBef>
                </a:pPr>
                <a:endParaRPr lang="es-ES" sz="14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13899" name="Rectangle 587"/>
              <p:cNvSpPr>
                <a:spLocks noChangeArrowheads="1"/>
              </p:cNvSpPr>
              <p:nvPr/>
            </p:nvSpPr>
            <p:spPr bwMode="auto">
              <a:xfrm>
                <a:off x="0" y="2006"/>
                <a:ext cx="1305" cy="376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3902" name="Group 590"/>
            <p:cNvGrpSpPr>
              <a:grpSpLocks/>
            </p:cNvGrpSpPr>
            <p:nvPr/>
          </p:nvGrpSpPr>
          <p:grpSpPr bwMode="auto">
            <a:xfrm>
              <a:off x="1305" y="2006"/>
              <a:ext cx="755" cy="376"/>
              <a:chOff x="1305" y="2006"/>
              <a:chExt cx="755" cy="376"/>
            </a:xfrm>
          </p:grpSpPr>
          <p:sp>
            <p:nvSpPr>
              <p:cNvPr id="13822" name="Rectangle 510"/>
              <p:cNvSpPr>
                <a:spLocks noChangeArrowheads="1"/>
              </p:cNvSpPr>
              <p:nvPr/>
            </p:nvSpPr>
            <p:spPr bwMode="auto">
              <a:xfrm>
                <a:off x="1313" y="2014"/>
                <a:ext cx="739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>
                  <a:spcBef>
                    <a:spcPct val="0"/>
                  </a:spcBef>
                </a:pPr>
                <a:r>
                  <a:rPr lang="es-ES" sz="16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11.18%</a:t>
                </a:r>
                <a:endParaRPr lang="es-ES" sz="16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eaLnBrk="0" hangingPunct="0">
                  <a:spcBef>
                    <a:spcPct val="0"/>
                  </a:spcBef>
                </a:pPr>
                <a:endParaRPr lang="es-ES" sz="16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13901" name="Rectangle 589"/>
              <p:cNvSpPr>
                <a:spLocks noChangeArrowheads="1"/>
              </p:cNvSpPr>
              <p:nvPr/>
            </p:nvSpPr>
            <p:spPr bwMode="auto">
              <a:xfrm>
                <a:off x="1305" y="2006"/>
                <a:ext cx="755" cy="376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3904" name="Group 592"/>
            <p:cNvGrpSpPr>
              <a:grpSpLocks/>
            </p:cNvGrpSpPr>
            <p:nvPr/>
          </p:nvGrpSpPr>
          <p:grpSpPr bwMode="auto">
            <a:xfrm>
              <a:off x="2060" y="2006"/>
              <a:ext cx="733" cy="376"/>
              <a:chOff x="2060" y="2006"/>
              <a:chExt cx="733" cy="376"/>
            </a:xfrm>
          </p:grpSpPr>
          <p:sp>
            <p:nvSpPr>
              <p:cNvPr id="13823" name="Rectangle 511"/>
              <p:cNvSpPr>
                <a:spLocks noChangeArrowheads="1"/>
              </p:cNvSpPr>
              <p:nvPr/>
            </p:nvSpPr>
            <p:spPr bwMode="auto">
              <a:xfrm>
                <a:off x="2068" y="2014"/>
                <a:ext cx="717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>
                  <a:spcBef>
                    <a:spcPct val="0"/>
                  </a:spcBef>
                </a:pPr>
                <a:r>
                  <a:rPr lang="es-ES" sz="16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-7.93%</a:t>
                </a:r>
                <a:endParaRPr lang="es-ES" sz="16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eaLnBrk="0" hangingPunct="0">
                  <a:spcBef>
                    <a:spcPct val="0"/>
                  </a:spcBef>
                </a:pPr>
                <a:endParaRPr lang="es-ES" sz="16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13903" name="Rectangle 591"/>
              <p:cNvSpPr>
                <a:spLocks noChangeArrowheads="1"/>
              </p:cNvSpPr>
              <p:nvPr/>
            </p:nvSpPr>
            <p:spPr bwMode="auto">
              <a:xfrm>
                <a:off x="2060" y="2006"/>
                <a:ext cx="733" cy="376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3906" name="Group 594"/>
            <p:cNvGrpSpPr>
              <a:grpSpLocks/>
            </p:cNvGrpSpPr>
            <p:nvPr/>
          </p:nvGrpSpPr>
          <p:grpSpPr bwMode="auto">
            <a:xfrm>
              <a:off x="2793" y="2006"/>
              <a:ext cx="755" cy="376"/>
              <a:chOff x="2793" y="2006"/>
              <a:chExt cx="755" cy="376"/>
            </a:xfrm>
          </p:grpSpPr>
          <p:sp>
            <p:nvSpPr>
              <p:cNvPr id="13824" name="Rectangle 512"/>
              <p:cNvSpPr>
                <a:spLocks noChangeArrowheads="1"/>
              </p:cNvSpPr>
              <p:nvPr/>
            </p:nvSpPr>
            <p:spPr bwMode="auto">
              <a:xfrm>
                <a:off x="2801" y="2014"/>
                <a:ext cx="739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>
                  <a:spcBef>
                    <a:spcPct val="0"/>
                  </a:spcBef>
                </a:pPr>
                <a:r>
                  <a:rPr lang="es-ES" sz="16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-8%</a:t>
                </a:r>
                <a:endParaRPr lang="es-ES" sz="16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eaLnBrk="0" hangingPunct="0">
                  <a:spcBef>
                    <a:spcPct val="0"/>
                  </a:spcBef>
                </a:pPr>
                <a:endParaRPr lang="es-ES" sz="16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13905" name="Rectangle 593"/>
              <p:cNvSpPr>
                <a:spLocks noChangeArrowheads="1"/>
              </p:cNvSpPr>
              <p:nvPr/>
            </p:nvSpPr>
            <p:spPr bwMode="auto">
              <a:xfrm>
                <a:off x="2793" y="2006"/>
                <a:ext cx="755" cy="376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3908" name="Group 596"/>
            <p:cNvGrpSpPr>
              <a:grpSpLocks/>
            </p:cNvGrpSpPr>
            <p:nvPr/>
          </p:nvGrpSpPr>
          <p:grpSpPr bwMode="auto">
            <a:xfrm>
              <a:off x="0" y="2390"/>
              <a:ext cx="1305" cy="376"/>
              <a:chOff x="0" y="2390"/>
              <a:chExt cx="1305" cy="376"/>
            </a:xfrm>
          </p:grpSpPr>
          <p:sp>
            <p:nvSpPr>
              <p:cNvPr id="13825" name="Rectangle 513"/>
              <p:cNvSpPr>
                <a:spLocks noChangeArrowheads="1"/>
              </p:cNvSpPr>
              <p:nvPr/>
            </p:nvSpPr>
            <p:spPr bwMode="auto">
              <a:xfrm>
                <a:off x="8" y="2398"/>
                <a:ext cx="1289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 algn="l">
                  <a:spcBef>
                    <a:spcPct val="0"/>
                  </a:spcBef>
                </a:pPr>
                <a:r>
                  <a:rPr lang="es-ES" sz="14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OTRAS</a:t>
                </a:r>
                <a:endParaRPr lang="es-ES" sz="14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algn="l" eaLnBrk="0" hangingPunct="0">
                  <a:spcBef>
                    <a:spcPct val="0"/>
                  </a:spcBef>
                </a:pPr>
                <a:endParaRPr lang="es-ES" sz="14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13907" name="Rectangle 595"/>
              <p:cNvSpPr>
                <a:spLocks noChangeArrowheads="1"/>
              </p:cNvSpPr>
              <p:nvPr/>
            </p:nvSpPr>
            <p:spPr bwMode="auto">
              <a:xfrm>
                <a:off x="0" y="2390"/>
                <a:ext cx="1305" cy="376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3910" name="Group 598"/>
            <p:cNvGrpSpPr>
              <a:grpSpLocks/>
            </p:cNvGrpSpPr>
            <p:nvPr/>
          </p:nvGrpSpPr>
          <p:grpSpPr bwMode="auto">
            <a:xfrm>
              <a:off x="1305" y="2390"/>
              <a:ext cx="755" cy="376"/>
              <a:chOff x="1305" y="2390"/>
              <a:chExt cx="755" cy="376"/>
            </a:xfrm>
          </p:grpSpPr>
          <p:sp>
            <p:nvSpPr>
              <p:cNvPr id="13826" name="Rectangle 514"/>
              <p:cNvSpPr>
                <a:spLocks noChangeArrowheads="1"/>
              </p:cNvSpPr>
              <p:nvPr/>
            </p:nvSpPr>
            <p:spPr bwMode="auto">
              <a:xfrm>
                <a:off x="1313" y="2398"/>
                <a:ext cx="739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>
                  <a:spcBef>
                    <a:spcPct val="0"/>
                  </a:spcBef>
                </a:pPr>
                <a:r>
                  <a:rPr lang="es-ES" sz="16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2.48%</a:t>
                </a:r>
                <a:endParaRPr lang="es-ES" sz="16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eaLnBrk="0" hangingPunct="0">
                  <a:spcBef>
                    <a:spcPct val="0"/>
                  </a:spcBef>
                </a:pPr>
                <a:endParaRPr lang="es-ES" sz="16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13909" name="Rectangle 597"/>
              <p:cNvSpPr>
                <a:spLocks noChangeArrowheads="1"/>
              </p:cNvSpPr>
              <p:nvPr/>
            </p:nvSpPr>
            <p:spPr bwMode="auto">
              <a:xfrm>
                <a:off x="1305" y="2390"/>
                <a:ext cx="755" cy="376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3912" name="Group 600"/>
            <p:cNvGrpSpPr>
              <a:grpSpLocks/>
            </p:cNvGrpSpPr>
            <p:nvPr/>
          </p:nvGrpSpPr>
          <p:grpSpPr bwMode="auto">
            <a:xfrm>
              <a:off x="2060" y="2390"/>
              <a:ext cx="733" cy="376"/>
              <a:chOff x="2060" y="2390"/>
              <a:chExt cx="733" cy="376"/>
            </a:xfrm>
          </p:grpSpPr>
          <p:sp>
            <p:nvSpPr>
              <p:cNvPr id="13827" name="Rectangle 515"/>
              <p:cNvSpPr>
                <a:spLocks noChangeArrowheads="1"/>
              </p:cNvSpPr>
              <p:nvPr/>
            </p:nvSpPr>
            <p:spPr bwMode="auto">
              <a:xfrm>
                <a:off x="2068" y="2398"/>
                <a:ext cx="717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>
                  <a:spcBef>
                    <a:spcPct val="0"/>
                  </a:spcBef>
                </a:pPr>
                <a:r>
                  <a:rPr lang="es-ES" sz="16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-1.76%</a:t>
                </a:r>
                <a:endParaRPr lang="es-ES" sz="16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eaLnBrk="0" hangingPunct="0">
                  <a:spcBef>
                    <a:spcPct val="0"/>
                  </a:spcBef>
                </a:pPr>
                <a:endParaRPr lang="es-ES" sz="16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13911" name="Rectangle 599"/>
              <p:cNvSpPr>
                <a:spLocks noChangeArrowheads="1"/>
              </p:cNvSpPr>
              <p:nvPr/>
            </p:nvSpPr>
            <p:spPr bwMode="auto">
              <a:xfrm>
                <a:off x="2060" y="2390"/>
                <a:ext cx="733" cy="376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3914" name="Group 602"/>
            <p:cNvGrpSpPr>
              <a:grpSpLocks/>
            </p:cNvGrpSpPr>
            <p:nvPr/>
          </p:nvGrpSpPr>
          <p:grpSpPr bwMode="auto">
            <a:xfrm>
              <a:off x="2793" y="2390"/>
              <a:ext cx="755" cy="376"/>
              <a:chOff x="2793" y="2390"/>
              <a:chExt cx="755" cy="376"/>
            </a:xfrm>
          </p:grpSpPr>
          <p:sp>
            <p:nvSpPr>
              <p:cNvPr id="13828" name="Rectangle 516"/>
              <p:cNvSpPr>
                <a:spLocks noChangeArrowheads="1"/>
              </p:cNvSpPr>
              <p:nvPr/>
            </p:nvSpPr>
            <p:spPr bwMode="auto">
              <a:xfrm>
                <a:off x="2801" y="2398"/>
                <a:ext cx="739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>
                  <a:spcBef>
                    <a:spcPct val="0"/>
                  </a:spcBef>
                </a:pPr>
                <a:r>
                  <a:rPr lang="es-ES" sz="16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-8%</a:t>
                </a:r>
                <a:endParaRPr lang="es-ES" sz="16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eaLnBrk="0" hangingPunct="0">
                  <a:spcBef>
                    <a:spcPct val="0"/>
                  </a:spcBef>
                </a:pPr>
                <a:endParaRPr lang="es-ES" sz="16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13913" name="Rectangle 601"/>
              <p:cNvSpPr>
                <a:spLocks noChangeArrowheads="1"/>
              </p:cNvSpPr>
              <p:nvPr/>
            </p:nvSpPr>
            <p:spPr bwMode="auto">
              <a:xfrm>
                <a:off x="2793" y="2390"/>
                <a:ext cx="755" cy="376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3916" name="Group 604"/>
            <p:cNvGrpSpPr>
              <a:grpSpLocks/>
            </p:cNvGrpSpPr>
            <p:nvPr/>
          </p:nvGrpSpPr>
          <p:grpSpPr bwMode="auto">
            <a:xfrm>
              <a:off x="0" y="2774"/>
              <a:ext cx="1305" cy="452"/>
              <a:chOff x="0" y="2774"/>
              <a:chExt cx="1305" cy="452"/>
            </a:xfrm>
          </p:grpSpPr>
          <p:sp>
            <p:nvSpPr>
              <p:cNvPr id="13829" name="Rectangle 517"/>
              <p:cNvSpPr>
                <a:spLocks noChangeArrowheads="1"/>
              </p:cNvSpPr>
              <p:nvPr/>
            </p:nvSpPr>
            <p:spPr bwMode="auto">
              <a:xfrm>
                <a:off x="8" y="2782"/>
                <a:ext cx="1289" cy="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>
                  <a:spcBef>
                    <a:spcPct val="0"/>
                  </a:spcBef>
                </a:pPr>
                <a:r>
                  <a:rPr lang="es-ES" sz="1400" b="1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TOTAL VARIACION CRECIMIENTO ANUAL</a:t>
                </a:r>
                <a:endParaRPr lang="es-ES" sz="1400" b="1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eaLnBrk="0" hangingPunct="0">
                  <a:spcBef>
                    <a:spcPct val="0"/>
                  </a:spcBef>
                </a:pPr>
                <a:endParaRPr lang="es-ES" sz="1400" b="1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13915" name="Rectangle 603"/>
              <p:cNvSpPr>
                <a:spLocks noChangeArrowheads="1"/>
              </p:cNvSpPr>
              <p:nvPr/>
            </p:nvSpPr>
            <p:spPr bwMode="auto">
              <a:xfrm>
                <a:off x="0" y="2774"/>
                <a:ext cx="1305" cy="452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3918" name="Group 606"/>
            <p:cNvGrpSpPr>
              <a:grpSpLocks/>
            </p:cNvGrpSpPr>
            <p:nvPr/>
          </p:nvGrpSpPr>
          <p:grpSpPr bwMode="auto">
            <a:xfrm>
              <a:off x="1305" y="2774"/>
              <a:ext cx="755" cy="452"/>
              <a:chOff x="1305" y="2774"/>
              <a:chExt cx="755" cy="452"/>
            </a:xfrm>
          </p:grpSpPr>
          <p:sp>
            <p:nvSpPr>
              <p:cNvPr id="13830" name="Rectangle 518"/>
              <p:cNvSpPr>
                <a:spLocks noChangeArrowheads="1"/>
              </p:cNvSpPr>
              <p:nvPr/>
            </p:nvSpPr>
            <p:spPr bwMode="auto">
              <a:xfrm>
                <a:off x="1313" y="2782"/>
                <a:ext cx="739" cy="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>
                  <a:spcBef>
                    <a:spcPct val="0"/>
                  </a:spcBef>
                </a:pPr>
                <a:r>
                  <a:rPr lang="es-ES" sz="16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41.41%</a:t>
                </a:r>
                <a:endParaRPr lang="es-ES" sz="16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eaLnBrk="0" hangingPunct="0">
                  <a:spcBef>
                    <a:spcPct val="0"/>
                  </a:spcBef>
                </a:pPr>
                <a:endParaRPr lang="es-ES" sz="16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13917" name="Rectangle 605"/>
              <p:cNvSpPr>
                <a:spLocks noChangeArrowheads="1"/>
              </p:cNvSpPr>
              <p:nvPr/>
            </p:nvSpPr>
            <p:spPr bwMode="auto">
              <a:xfrm>
                <a:off x="1305" y="2774"/>
                <a:ext cx="755" cy="452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3920" name="Group 608"/>
            <p:cNvGrpSpPr>
              <a:grpSpLocks/>
            </p:cNvGrpSpPr>
            <p:nvPr/>
          </p:nvGrpSpPr>
          <p:grpSpPr bwMode="auto">
            <a:xfrm>
              <a:off x="2060" y="2774"/>
              <a:ext cx="733" cy="452"/>
              <a:chOff x="2060" y="2774"/>
              <a:chExt cx="733" cy="452"/>
            </a:xfrm>
          </p:grpSpPr>
          <p:sp>
            <p:nvSpPr>
              <p:cNvPr id="13831" name="Rectangle 519"/>
              <p:cNvSpPr>
                <a:spLocks noChangeArrowheads="1"/>
              </p:cNvSpPr>
              <p:nvPr/>
            </p:nvSpPr>
            <p:spPr bwMode="auto">
              <a:xfrm>
                <a:off x="2068" y="2782"/>
                <a:ext cx="717" cy="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>
                  <a:spcBef>
                    <a:spcPct val="0"/>
                  </a:spcBef>
                </a:pPr>
                <a:r>
                  <a:rPr lang="es-ES" sz="16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-29.35%</a:t>
                </a:r>
                <a:endParaRPr lang="es-ES" sz="16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eaLnBrk="0" hangingPunct="0">
                  <a:spcBef>
                    <a:spcPct val="0"/>
                  </a:spcBef>
                </a:pPr>
                <a:endParaRPr lang="es-ES" sz="16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13919" name="Rectangle 607"/>
              <p:cNvSpPr>
                <a:spLocks noChangeArrowheads="1"/>
              </p:cNvSpPr>
              <p:nvPr/>
            </p:nvSpPr>
            <p:spPr bwMode="auto">
              <a:xfrm>
                <a:off x="2060" y="2774"/>
                <a:ext cx="733" cy="452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3922" name="Group 610"/>
            <p:cNvGrpSpPr>
              <a:grpSpLocks/>
            </p:cNvGrpSpPr>
            <p:nvPr/>
          </p:nvGrpSpPr>
          <p:grpSpPr bwMode="auto">
            <a:xfrm>
              <a:off x="2793" y="2774"/>
              <a:ext cx="755" cy="452"/>
              <a:chOff x="2793" y="2774"/>
              <a:chExt cx="755" cy="452"/>
            </a:xfrm>
          </p:grpSpPr>
          <p:sp>
            <p:nvSpPr>
              <p:cNvPr id="13832" name="Rectangle 520"/>
              <p:cNvSpPr>
                <a:spLocks noChangeArrowheads="1"/>
              </p:cNvSpPr>
              <p:nvPr/>
            </p:nvSpPr>
            <p:spPr bwMode="auto">
              <a:xfrm>
                <a:off x="2801" y="2782"/>
                <a:ext cx="739" cy="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>
                  <a:spcBef>
                    <a:spcPct val="0"/>
                  </a:spcBef>
                </a:pPr>
                <a:r>
                  <a:rPr lang="es-ES" sz="16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-5%</a:t>
                </a:r>
                <a:endParaRPr lang="es-ES" sz="16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eaLnBrk="0" hangingPunct="0">
                  <a:spcBef>
                    <a:spcPct val="0"/>
                  </a:spcBef>
                </a:pPr>
                <a:endParaRPr lang="es-ES" sz="16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13921" name="Rectangle 609"/>
              <p:cNvSpPr>
                <a:spLocks noChangeArrowheads="1"/>
              </p:cNvSpPr>
              <p:nvPr/>
            </p:nvSpPr>
            <p:spPr bwMode="auto">
              <a:xfrm>
                <a:off x="2793" y="2774"/>
                <a:ext cx="755" cy="452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</p:grpSp>
      <p:sp>
        <p:nvSpPr>
          <p:cNvPr id="13924" name="Text Box 612"/>
          <p:cNvSpPr txBox="1">
            <a:spLocks noChangeArrowheads="1"/>
          </p:cNvSpPr>
          <p:nvPr/>
        </p:nvSpPr>
        <p:spPr bwMode="auto">
          <a:xfrm>
            <a:off x="7748588" y="228600"/>
            <a:ext cx="9794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VIVIANA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ext Box 2"/>
          <p:cNvSpPr txBox="1">
            <a:spLocks noChangeArrowheads="1"/>
          </p:cNvSpPr>
          <p:nvPr/>
        </p:nvSpPr>
        <p:spPr bwMode="auto">
          <a:xfrm>
            <a:off x="838200" y="685800"/>
            <a:ext cx="7924800" cy="466725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AR" sz="2400">
                <a:solidFill>
                  <a:schemeClr val="tx1"/>
                </a:solidFill>
                <a:cs typeface="Arial" pitchFamily="34" charset="0"/>
              </a:rPr>
              <a:t>ANALISIS HISTORICO DE VENTAS</a:t>
            </a:r>
            <a:endParaRPr lang="es-ES" sz="2400">
              <a:solidFill>
                <a:schemeClr val="tx1"/>
              </a:solidFill>
            </a:endParaRPr>
          </a:p>
        </p:txBody>
      </p:sp>
      <p:sp>
        <p:nvSpPr>
          <p:cNvPr id="87043" name="Line 3"/>
          <p:cNvSpPr>
            <a:spLocks noChangeShapeType="1"/>
          </p:cNvSpPr>
          <p:nvPr/>
        </p:nvSpPr>
        <p:spPr bwMode="auto">
          <a:xfrm>
            <a:off x="838200" y="1371600"/>
            <a:ext cx="7772400" cy="0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7044" name="Line 4"/>
          <p:cNvSpPr>
            <a:spLocks noChangeShapeType="1"/>
          </p:cNvSpPr>
          <p:nvPr/>
        </p:nvSpPr>
        <p:spPr bwMode="auto">
          <a:xfrm>
            <a:off x="838200" y="1371600"/>
            <a:ext cx="0" cy="4800600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87045" name="Group 5"/>
          <p:cNvGrpSpPr>
            <a:grpSpLocks/>
          </p:cNvGrpSpPr>
          <p:nvPr/>
        </p:nvGrpSpPr>
        <p:grpSpPr bwMode="auto">
          <a:xfrm>
            <a:off x="8610600" y="1219200"/>
            <a:ext cx="304800" cy="304800"/>
            <a:chOff x="528" y="1200"/>
            <a:chExt cx="192" cy="192"/>
          </a:xfrm>
        </p:grpSpPr>
        <p:sp>
          <p:nvSpPr>
            <p:cNvPr id="87046" name="Rectangle 6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7047" name="Rectangle 7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87048" name="Group 8"/>
          <p:cNvGrpSpPr>
            <a:grpSpLocks/>
          </p:cNvGrpSpPr>
          <p:nvPr/>
        </p:nvGrpSpPr>
        <p:grpSpPr bwMode="auto">
          <a:xfrm>
            <a:off x="685800" y="6167438"/>
            <a:ext cx="304800" cy="304800"/>
            <a:chOff x="528" y="1200"/>
            <a:chExt cx="192" cy="192"/>
          </a:xfrm>
        </p:grpSpPr>
        <p:sp>
          <p:nvSpPr>
            <p:cNvPr id="87049" name="Rectangle 9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7050" name="Rectangle 10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aphicFrame>
        <p:nvGraphicFramePr>
          <p:cNvPr id="87053" name="Object 13"/>
          <p:cNvGraphicFramePr>
            <a:graphicFrameLocks noChangeAspect="1"/>
          </p:cNvGraphicFramePr>
          <p:nvPr/>
        </p:nvGraphicFramePr>
        <p:xfrm>
          <a:off x="1371600" y="1600200"/>
          <a:ext cx="6629400" cy="3887788"/>
        </p:xfrm>
        <a:graphic>
          <a:graphicData uri="http://schemas.openxmlformats.org/presentationml/2006/ole">
            <p:oleObj spid="_x0000_s87053" name="Gráfico" r:id="rId3" imgW="3534091" imgH="2257787" progId="Excel.Chart.8">
              <p:embed/>
            </p:oleObj>
          </a:graphicData>
        </a:graphic>
      </p:graphicFrame>
      <p:sp>
        <p:nvSpPr>
          <p:cNvPr id="87054" name="Text Box 14"/>
          <p:cNvSpPr txBox="1">
            <a:spLocks noChangeArrowheads="1"/>
          </p:cNvSpPr>
          <p:nvPr/>
        </p:nvSpPr>
        <p:spPr bwMode="auto">
          <a:xfrm>
            <a:off x="1447800" y="5562600"/>
            <a:ext cx="6748463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GB" sz="1400">
                <a:solidFill>
                  <a:schemeClr val="tx1"/>
                </a:solidFill>
                <a:latin typeface="Tahoma" pitchFamily="34" charset="0"/>
              </a:rPr>
              <a:t>Los picos en ventas de los almacenes por departamentos de Guayaquil corresponden a festividades como:</a:t>
            </a:r>
          </a:p>
          <a:p>
            <a:pPr algn="l"/>
            <a:r>
              <a:rPr lang="en-GB" sz="1400">
                <a:solidFill>
                  <a:schemeClr val="tx1"/>
                </a:solidFill>
                <a:latin typeface="Tahoma" pitchFamily="34" charset="0"/>
              </a:rPr>
              <a:t>Navidad, Día de la Madre, Día del Padre, etc. </a:t>
            </a:r>
            <a:endParaRPr lang="es-EC" sz="140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87055" name="Text Box 15"/>
          <p:cNvSpPr txBox="1">
            <a:spLocks noChangeArrowheads="1"/>
          </p:cNvSpPr>
          <p:nvPr/>
        </p:nvSpPr>
        <p:spPr bwMode="auto">
          <a:xfrm>
            <a:off x="7748588" y="228600"/>
            <a:ext cx="9794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VIVIANA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2057400" y="838200"/>
            <a:ext cx="52578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400">
                <a:solidFill>
                  <a:schemeClr val="tx1"/>
                </a:solidFill>
                <a:cs typeface="Times New Roman" pitchFamily="18" charset="0"/>
              </a:rPr>
              <a:t>ANÁLISIS DE LA COMPETENCIA</a:t>
            </a:r>
            <a:r>
              <a:rPr lang="es-ES" sz="2400" b="1">
                <a:solidFill>
                  <a:schemeClr val="tx1"/>
                </a:solidFill>
                <a:latin typeface="Times New Roman" pitchFamily="18" charset="0"/>
              </a:rPr>
              <a:t> </a:t>
            </a:r>
          </a:p>
        </p:txBody>
      </p:sp>
      <p:grpSp>
        <p:nvGrpSpPr>
          <p:cNvPr id="22300" name="Group 796"/>
          <p:cNvGrpSpPr>
            <a:grpSpLocks/>
          </p:cNvGrpSpPr>
          <p:nvPr/>
        </p:nvGrpSpPr>
        <p:grpSpPr bwMode="auto">
          <a:xfrm>
            <a:off x="917575" y="1833563"/>
            <a:ext cx="7537450" cy="4248150"/>
            <a:chOff x="0" y="0"/>
            <a:chExt cx="5875" cy="3150"/>
          </a:xfrm>
        </p:grpSpPr>
        <p:grpSp>
          <p:nvGrpSpPr>
            <p:cNvPr id="22221" name="Group 717"/>
            <p:cNvGrpSpPr>
              <a:grpSpLocks/>
            </p:cNvGrpSpPr>
            <p:nvPr/>
          </p:nvGrpSpPr>
          <p:grpSpPr bwMode="auto">
            <a:xfrm>
              <a:off x="0" y="0"/>
              <a:ext cx="5875" cy="365"/>
              <a:chOff x="0" y="0"/>
              <a:chExt cx="5875" cy="365"/>
            </a:xfrm>
          </p:grpSpPr>
          <p:sp>
            <p:nvSpPr>
              <p:cNvPr id="22220" name="Rectangle 71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875" cy="365"/>
              </a:xfrm>
              <a:prstGeom prst="rect">
                <a:avLst/>
              </a:prstGeom>
              <a:solidFill>
                <a:srgbClr val="0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22219" name="Group 715"/>
              <p:cNvGrpSpPr>
                <a:grpSpLocks/>
              </p:cNvGrpSpPr>
              <p:nvPr/>
            </p:nvGrpSpPr>
            <p:grpSpPr bwMode="auto">
              <a:xfrm>
                <a:off x="0" y="0"/>
                <a:ext cx="5875" cy="365"/>
                <a:chOff x="0" y="0"/>
                <a:chExt cx="5875" cy="365"/>
              </a:xfrm>
            </p:grpSpPr>
            <p:sp>
              <p:nvSpPr>
                <p:cNvPr id="22178" name="Rectangle 674"/>
                <p:cNvSpPr>
                  <a:spLocks noChangeArrowheads="1"/>
                </p:cNvSpPr>
                <p:nvPr/>
              </p:nvSpPr>
              <p:spPr bwMode="auto">
                <a:xfrm>
                  <a:off x="28" y="0"/>
                  <a:ext cx="5819" cy="365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bIns="0" anchor="ctr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400" b="1">
                      <a:solidFill>
                        <a:schemeClr val="tx1"/>
                      </a:solidFill>
                      <a:latin typeface="Tahoma" pitchFamily="34" charset="0"/>
                      <a:cs typeface="Arial" pitchFamily="34" charset="0"/>
                    </a:rPr>
                    <a:t>DEPARTAMENTOS</a:t>
                  </a:r>
                  <a:endParaRPr lang="es-ES" sz="1400" b="1">
                    <a:solidFill>
                      <a:schemeClr val="tx1"/>
                    </a:solidFill>
                    <a:latin typeface="Tahoma" pitchFamily="34" charset="0"/>
                  </a:endParaRPr>
                </a:p>
                <a:p>
                  <a:pPr eaLnBrk="0" hangingPunct="0">
                    <a:spcBef>
                      <a:spcPct val="0"/>
                    </a:spcBef>
                  </a:pPr>
                  <a:endParaRPr lang="es-ES" sz="1400">
                    <a:solidFill>
                      <a:schemeClr val="tx1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22218" name="Rectangle 714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5875" cy="365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22223" name="Group 719"/>
            <p:cNvGrpSpPr>
              <a:grpSpLocks/>
            </p:cNvGrpSpPr>
            <p:nvPr/>
          </p:nvGrpSpPr>
          <p:grpSpPr bwMode="auto">
            <a:xfrm>
              <a:off x="0" y="365"/>
              <a:ext cx="2063" cy="394"/>
              <a:chOff x="0" y="365"/>
              <a:chExt cx="2063" cy="394"/>
            </a:xfrm>
          </p:grpSpPr>
          <p:sp>
            <p:nvSpPr>
              <p:cNvPr id="22179" name="Rectangle 675"/>
              <p:cNvSpPr>
                <a:spLocks noChangeArrowheads="1"/>
              </p:cNvSpPr>
              <p:nvPr/>
            </p:nvSpPr>
            <p:spPr bwMode="auto">
              <a:xfrm>
                <a:off x="28" y="365"/>
                <a:ext cx="2007" cy="3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>
                  <a:spcBef>
                    <a:spcPct val="0"/>
                  </a:spcBef>
                </a:pPr>
                <a:r>
                  <a:rPr lang="es-ES" sz="14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HOGAR</a:t>
                </a:r>
                <a:endParaRPr lang="es-ES" sz="14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eaLnBrk="0" hangingPunct="0">
                  <a:spcBef>
                    <a:spcPct val="0"/>
                  </a:spcBef>
                </a:pPr>
                <a:endParaRPr lang="es-ES" sz="14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22222" name="Rectangle 718"/>
              <p:cNvSpPr>
                <a:spLocks noChangeArrowheads="1"/>
              </p:cNvSpPr>
              <p:nvPr/>
            </p:nvSpPr>
            <p:spPr bwMode="auto">
              <a:xfrm>
                <a:off x="0" y="365"/>
                <a:ext cx="2063" cy="39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2225" name="Group 721"/>
            <p:cNvGrpSpPr>
              <a:grpSpLocks/>
            </p:cNvGrpSpPr>
            <p:nvPr/>
          </p:nvGrpSpPr>
          <p:grpSpPr bwMode="auto">
            <a:xfrm>
              <a:off x="2063" y="365"/>
              <a:ext cx="1904" cy="394"/>
              <a:chOff x="2063" y="365"/>
              <a:chExt cx="1904" cy="394"/>
            </a:xfrm>
          </p:grpSpPr>
          <p:sp>
            <p:nvSpPr>
              <p:cNvPr id="22180" name="Rectangle 676"/>
              <p:cNvSpPr>
                <a:spLocks noChangeArrowheads="1"/>
              </p:cNvSpPr>
              <p:nvPr/>
            </p:nvSpPr>
            <p:spPr bwMode="auto">
              <a:xfrm>
                <a:off x="2091" y="365"/>
                <a:ext cx="1848" cy="3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>
                  <a:spcBef>
                    <a:spcPct val="0"/>
                  </a:spcBef>
                </a:pPr>
                <a:r>
                  <a:rPr lang="es-ES" sz="14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LINEA DE VESTIR</a:t>
                </a:r>
                <a:endParaRPr lang="es-ES" sz="14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eaLnBrk="0" hangingPunct="0">
                  <a:spcBef>
                    <a:spcPct val="0"/>
                  </a:spcBef>
                </a:pPr>
                <a:endParaRPr lang="es-ES" sz="14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22224" name="Rectangle 720"/>
              <p:cNvSpPr>
                <a:spLocks noChangeArrowheads="1"/>
              </p:cNvSpPr>
              <p:nvPr/>
            </p:nvSpPr>
            <p:spPr bwMode="auto">
              <a:xfrm>
                <a:off x="2063" y="365"/>
                <a:ext cx="1904" cy="39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2227" name="Group 723"/>
            <p:cNvGrpSpPr>
              <a:grpSpLocks/>
            </p:cNvGrpSpPr>
            <p:nvPr/>
          </p:nvGrpSpPr>
          <p:grpSpPr bwMode="auto">
            <a:xfrm>
              <a:off x="3967" y="365"/>
              <a:ext cx="1908" cy="394"/>
              <a:chOff x="3967" y="365"/>
              <a:chExt cx="1908" cy="394"/>
            </a:xfrm>
          </p:grpSpPr>
          <p:sp>
            <p:nvSpPr>
              <p:cNvPr id="22181" name="Rectangle 677"/>
              <p:cNvSpPr>
                <a:spLocks noChangeArrowheads="1"/>
              </p:cNvSpPr>
              <p:nvPr/>
            </p:nvSpPr>
            <p:spPr bwMode="auto">
              <a:xfrm>
                <a:off x="3995" y="365"/>
                <a:ext cx="1852" cy="3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>
                  <a:spcBef>
                    <a:spcPct val="0"/>
                  </a:spcBef>
                </a:pPr>
                <a:r>
                  <a:rPr lang="es-ES" sz="14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JUGUETES</a:t>
                </a:r>
                <a:endParaRPr lang="es-ES" sz="14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eaLnBrk="0" hangingPunct="0">
                  <a:spcBef>
                    <a:spcPct val="0"/>
                  </a:spcBef>
                </a:pPr>
                <a:endParaRPr lang="es-ES" sz="14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22226" name="Rectangle 722"/>
              <p:cNvSpPr>
                <a:spLocks noChangeArrowheads="1"/>
              </p:cNvSpPr>
              <p:nvPr/>
            </p:nvSpPr>
            <p:spPr bwMode="auto">
              <a:xfrm>
                <a:off x="3967" y="365"/>
                <a:ext cx="1908" cy="39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2229" name="Group 725"/>
            <p:cNvGrpSpPr>
              <a:grpSpLocks/>
            </p:cNvGrpSpPr>
            <p:nvPr/>
          </p:nvGrpSpPr>
          <p:grpSpPr bwMode="auto">
            <a:xfrm>
              <a:off x="0" y="759"/>
              <a:ext cx="1340" cy="394"/>
              <a:chOff x="0" y="759"/>
              <a:chExt cx="1340" cy="394"/>
            </a:xfrm>
          </p:grpSpPr>
          <p:sp>
            <p:nvSpPr>
              <p:cNvPr id="22182" name="Rectangle 678"/>
              <p:cNvSpPr>
                <a:spLocks noChangeArrowheads="1"/>
              </p:cNvSpPr>
              <p:nvPr/>
            </p:nvSpPr>
            <p:spPr bwMode="auto">
              <a:xfrm>
                <a:off x="28" y="759"/>
                <a:ext cx="1284" cy="3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>
                  <a:spcBef>
                    <a:spcPct val="0"/>
                  </a:spcBef>
                </a:pPr>
                <a:r>
                  <a:rPr lang="es-ES" sz="14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NOMBRE</a:t>
                </a:r>
                <a:endParaRPr lang="es-ES" sz="14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eaLnBrk="0" hangingPunct="0">
                  <a:spcBef>
                    <a:spcPct val="0"/>
                  </a:spcBef>
                </a:pPr>
                <a:endParaRPr lang="es-ES" sz="14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22228" name="Rectangle 724"/>
              <p:cNvSpPr>
                <a:spLocks noChangeArrowheads="1"/>
              </p:cNvSpPr>
              <p:nvPr/>
            </p:nvSpPr>
            <p:spPr bwMode="auto">
              <a:xfrm>
                <a:off x="0" y="759"/>
                <a:ext cx="1340" cy="39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2231" name="Group 727"/>
            <p:cNvGrpSpPr>
              <a:grpSpLocks/>
            </p:cNvGrpSpPr>
            <p:nvPr/>
          </p:nvGrpSpPr>
          <p:grpSpPr bwMode="auto">
            <a:xfrm>
              <a:off x="1340" y="759"/>
              <a:ext cx="723" cy="394"/>
              <a:chOff x="1340" y="759"/>
              <a:chExt cx="723" cy="394"/>
            </a:xfrm>
          </p:grpSpPr>
          <p:sp>
            <p:nvSpPr>
              <p:cNvPr id="22183" name="Rectangle 679"/>
              <p:cNvSpPr>
                <a:spLocks noChangeArrowheads="1"/>
              </p:cNvSpPr>
              <p:nvPr/>
            </p:nvSpPr>
            <p:spPr bwMode="auto">
              <a:xfrm>
                <a:off x="1368" y="759"/>
                <a:ext cx="667" cy="3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>
                  <a:spcBef>
                    <a:spcPct val="0"/>
                  </a:spcBef>
                </a:pPr>
                <a:r>
                  <a:rPr lang="es-ES" sz="14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# Lcl.</a:t>
                </a:r>
                <a:endParaRPr lang="es-ES" sz="14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eaLnBrk="0" hangingPunct="0">
                  <a:spcBef>
                    <a:spcPct val="0"/>
                  </a:spcBef>
                </a:pPr>
                <a:endParaRPr lang="es-ES" sz="14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22230" name="Rectangle 726"/>
              <p:cNvSpPr>
                <a:spLocks noChangeArrowheads="1"/>
              </p:cNvSpPr>
              <p:nvPr/>
            </p:nvSpPr>
            <p:spPr bwMode="auto">
              <a:xfrm>
                <a:off x="1340" y="759"/>
                <a:ext cx="723" cy="39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2233" name="Group 729"/>
            <p:cNvGrpSpPr>
              <a:grpSpLocks/>
            </p:cNvGrpSpPr>
            <p:nvPr/>
          </p:nvGrpSpPr>
          <p:grpSpPr bwMode="auto">
            <a:xfrm>
              <a:off x="2063" y="759"/>
              <a:ext cx="1260" cy="394"/>
              <a:chOff x="2063" y="759"/>
              <a:chExt cx="1260" cy="394"/>
            </a:xfrm>
          </p:grpSpPr>
          <p:sp>
            <p:nvSpPr>
              <p:cNvPr id="22184" name="Rectangle 680"/>
              <p:cNvSpPr>
                <a:spLocks noChangeArrowheads="1"/>
              </p:cNvSpPr>
              <p:nvPr/>
            </p:nvSpPr>
            <p:spPr bwMode="auto">
              <a:xfrm>
                <a:off x="2091" y="759"/>
                <a:ext cx="1204" cy="3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>
                  <a:spcBef>
                    <a:spcPct val="0"/>
                  </a:spcBef>
                </a:pPr>
                <a:r>
                  <a:rPr lang="es-ES" sz="14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NOMBRE</a:t>
                </a:r>
                <a:endParaRPr lang="es-ES" sz="14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eaLnBrk="0" hangingPunct="0">
                  <a:spcBef>
                    <a:spcPct val="0"/>
                  </a:spcBef>
                </a:pPr>
                <a:endParaRPr lang="es-ES" sz="14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22232" name="Rectangle 728"/>
              <p:cNvSpPr>
                <a:spLocks noChangeArrowheads="1"/>
              </p:cNvSpPr>
              <p:nvPr/>
            </p:nvSpPr>
            <p:spPr bwMode="auto">
              <a:xfrm>
                <a:off x="2063" y="759"/>
                <a:ext cx="1260" cy="39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2235" name="Group 731"/>
            <p:cNvGrpSpPr>
              <a:grpSpLocks/>
            </p:cNvGrpSpPr>
            <p:nvPr/>
          </p:nvGrpSpPr>
          <p:grpSpPr bwMode="auto">
            <a:xfrm>
              <a:off x="3323" y="759"/>
              <a:ext cx="644" cy="394"/>
              <a:chOff x="3323" y="759"/>
              <a:chExt cx="644" cy="394"/>
            </a:xfrm>
          </p:grpSpPr>
          <p:sp>
            <p:nvSpPr>
              <p:cNvPr id="22185" name="Rectangle 681"/>
              <p:cNvSpPr>
                <a:spLocks noChangeArrowheads="1"/>
              </p:cNvSpPr>
              <p:nvPr/>
            </p:nvSpPr>
            <p:spPr bwMode="auto">
              <a:xfrm>
                <a:off x="3351" y="759"/>
                <a:ext cx="588" cy="3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>
                  <a:spcBef>
                    <a:spcPct val="0"/>
                  </a:spcBef>
                </a:pPr>
                <a:r>
                  <a:rPr lang="es-ES" sz="14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# Lcl.</a:t>
                </a:r>
                <a:endParaRPr lang="es-ES" sz="14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eaLnBrk="0" hangingPunct="0">
                  <a:spcBef>
                    <a:spcPct val="0"/>
                  </a:spcBef>
                </a:pPr>
                <a:endParaRPr lang="es-ES" sz="14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22234" name="Rectangle 730"/>
              <p:cNvSpPr>
                <a:spLocks noChangeArrowheads="1"/>
              </p:cNvSpPr>
              <p:nvPr/>
            </p:nvSpPr>
            <p:spPr bwMode="auto">
              <a:xfrm>
                <a:off x="3323" y="759"/>
                <a:ext cx="644" cy="39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2237" name="Group 733"/>
            <p:cNvGrpSpPr>
              <a:grpSpLocks/>
            </p:cNvGrpSpPr>
            <p:nvPr/>
          </p:nvGrpSpPr>
          <p:grpSpPr bwMode="auto">
            <a:xfrm>
              <a:off x="3967" y="759"/>
              <a:ext cx="1304" cy="394"/>
              <a:chOff x="3967" y="759"/>
              <a:chExt cx="1304" cy="394"/>
            </a:xfrm>
          </p:grpSpPr>
          <p:sp>
            <p:nvSpPr>
              <p:cNvPr id="22186" name="Rectangle 682"/>
              <p:cNvSpPr>
                <a:spLocks noChangeArrowheads="1"/>
              </p:cNvSpPr>
              <p:nvPr/>
            </p:nvSpPr>
            <p:spPr bwMode="auto">
              <a:xfrm>
                <a:off x="3995" y="759"/>
                <a:ext cx="1248" cy="3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>
                  <a:spcBef>
                    <a:spcPct val="0"/>
                  </a:spcBef>
                </a:pPr>
                <a:r>
                  <a:rPr lang="es-ES" sz="14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NOMBRE</a:t>
                </a:r>
                <a:endParaRPr lang="es-ES" sz="14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eaLnBrk="0" hangingPunct="0">
                  <a:spcBef>
                    <a:spcPct val="0"/>
                  </a:spcBef>
                </a:pPr>
                <a:endParaRPr lang="es-ES" sz="14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22236" name="Rectangle 732"/>
              <p:cNvSpPr>
                <a:spLocks noChangeArrowheads="1"/>
              </p:cNvSpPr>
              <p:nvPr/>
            </p:nvSpPr>
            <p:spPr bwMode="auto">
              <a:xfrm>
                <a:off x="3967" y="759"/>
                <a:ext cx="1304" cy="39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2239" name="Group 735"/>
            <p:cNvGrpSpPr>
              <a:grpSpLocks/>
            </p:cNvGrpSpPr>
            <p:nvPr/>
          </p:nvGrpSpPr>
          <p:grpSpPr bwMode="auto">
            <a:xfrm>
              <a:off x="5271" y="759"/>
              <a:ext cx="604" cy="394"/>
              <a:chOff x="5271" y="759"/>
              <a:chExt cx="604" cy="394"/>
            </a:xfrm>
          </p:grpSpPr>
          <p:sp>
            <p:nvSpPr>
              <p:cNvPr id="22187" name="Rectangle 683"/>
              <p:cNvSpPr>
                <a:spLocks noChangeArrowheads="1"/>
              </p:cNvSpPr>
              <p:nvPr/>
            </p:nvSpPr>
            <p:spPr bwMode="auto">
              <a:xfrm>
                <a:off x="5299" y="759"/>
                <a:ext cx="548" cy="3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>
                  <a:spcBef>
                    <a:spcPct val="0"/>
                  </a:spcBef>
                </a:pPr>
                <a:r>
                  <a:rPr lang="es-ES" sz="14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# Lcl.</a:t>
                </a:r>
                <a:endParaRPr lang="es-ES" sz="14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eaLnBrk="0" hangingPunct="0">
                  <a:spcBef>
                    <a:spcPct val="0"/>
                  </a:spcBef>
                </a:pPr>
                <a:endParaRPr lang="es-ES" sz="14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22238" name="Rectangle 734"/>
              <p:cNvSpPr>
                <a:spLocks noChangeArrowheads="1"/>
              </p:cNvSpPr>
              <p:nvPr/>
            </p:nvSpPr>
            <p:spPr bwMode="auto">
              <a:xfrm>
                <a:off x="5271" y="759"/>
                <a:ext cx="604" cy="39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2241" name="Group 737"/>
            <p:cNvGrpSpPr>
              <a:grpSpLocks/>
            </p:cNvGrpSpPr>
            <p:nvPr/>
          </p:nvGrpSpPr>
          <p:grpSpPr bwMode="auto">
            <a:xfrm>
              <a:off x="0" y="1153"/>
              <a:ext cx="1340" cy="394"/>
              <a:chOff x="0" y="1153"/>
              <a:chExt cx="1340" cy="394"/>
            </a:xfrm>
          </p:grpSpPr>
          <p:sp>
            <p:nvSpPr>
              <p:cNvPr id="22188" name="Rectangle 684"/>
              <p:cNvSpPr>
                <a:spLocks noChangeArrowheads="1"/>
              </p:cNvSpPr>
              <p:nvPr/>
            </p:nvSpPr>
            <p:spPr bwMode="auto">
              <a:xfrm>
                <a:off x="28" y="1153"/>
                <a:ext cx="1284" cy="3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l">
                  <a:spcBef>
                    <a:spcPct val="0"/>
                  </a:spcBef>
                </a:pPr>
                <a:r>
                  <a:rPr lang="es-ES" sz="14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Gran Hogar</a:t>
                </a:r>
                <a:endParaRPr lang="es-ES" sz="14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algn="l" eaLnBrk="0" hangingPunct="0">
                  <a:spcBef>
                    <a:spcPct val="0"/>
                  </a:spcBef>
                </a:pPr>
                <a:endParaRPr lang="es-ES" sz="14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22240" name="Rectangle 736"/>
              <p:cNvSpPr>
                <a:spLocks noChangeArrowheads="1"/>
              </p:cNvSpPr>
              <p:nvPr/>
            </p:nvSpPr>
            <p:spPr bwMode="auto">
              <a:xfrm>
                <a:off x="0" y="1153"/>
                <a:ext cx="1340" cy="39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2243" name="Group 739"/>
            <p:cNvGrpSpPr>
              <a:grpSpLocks/>
            </p:cNvGrpSpPr>
            <p:nvPr/>
          </p:nvGrpSpPr>
          <p:grpSpPr bwMode="auto">
            <a:xfrm>
              <a:off x="1340" y="1153"/>
              <a:ext cx="723" cy="394"/>
              <a:chOff x="1340" y="1153"/>
              <a:chExt cx="723" cy="394"/>
            </a:xfrm>
          </p:grpSpPr>
          <p:sp>
            <p:nvSpPr>
              <p:cNvPr id="22189" name="Rectangle 685"/>
              <p:cNvSpPr>
                <a:spLocks noChangeArrowheads="1"/>
              </p:cNvSpPr>
              <p:nvPr/>
            </p:nvSpPr>
            <p:spPr bwMode="auto">
              <a:xfrm>
                <a:off x="1368" y="1153"/>
                <a:ext cx="667" cy="3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>
                  <a:spcBef>
                    <a:spcPct val="0"/>
                  </a:spcBef>
                </a:pPr>
                <a:r>
                  <a:rPr lang="es-ES" sz="14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1</a:t>
                </a:r>
                <a:endParaRPr lang="es-ES" sz="14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eaLnBrk="0" hangingPunct="0">
                  <a:spcBef>
                    <a:spcPct val="0"/>
                  </a:spcBef>
                </a:pPr>
                <a:endParaRPr lang="es-ES" sz="14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22242" name="Rectangle 738"/>
              <p:cNvSpPr>
                <a:spLocks noChangeArrowheads="1"/>
              </p:cNvSpPr>
              <p:nvPr/>
            </p:nvSpPr>
            <p:spPr bwMode="auto">
              <a:xfrm>
                <a:off x="1340" y="1153"/>
                <a:ext cx="723" cy="39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2245" name="Group 741"/>
            <p:cNvGrpSpPr>
              <a:grpSpLocks/>
            </p:cNvGrpSpPr>
            <p:nvPr/>
          </p:nvGrpSpPr>
          <p:grpSpPr bwMode="auto">
            <a:xfrm>
              <a:off x="2063" y="1153"/>
              <a:ext cx="1260" cy="394"/>
              <a:chOff x="2063" y="1153"/>
              <a:chExt cx="1260" cy="394"/>
            </a:xfrm>
          </p:grpSpPr>
          <p:sp>
            <p:nvSpPr>
              <p:cNvPr id="22190" name="Rectangle 686"/>
              <p:cNvSpPr>
                <a:spLocks noChangeArrowheads="1"/>
              </p:cNvSpPr>
              <p:nvPr/>
            </p:nvSpPr>
            <p:spPr bwMode="auto">
              <a:xfrm>
                <a:off x="2091" y="1153"/>
                <a:ext cx="1204" cy="3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l">
                  <a:spcBef>
                    <a:spcPct val="0"/>
                  </a:spcBef>
                </a:pPr>
                <a:r>
                  <a:rPr lang="es-ES" sz="14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Moda Hogar</a:t>
                </a:r>
                <a:endParaRPr lang="es-ES" sz="14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algn="l" eaLnBrk="0" hangingPunct="0">
                  <a:spcBef>
                    <a:spcPct val="0"/>
                  </a:spcBef>
                </a:pPr>
                <a:endParaRPr lang="es-ES" sz="14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22244" name="Rectangle 740"/>
              <p:cNvSpPr>
                <a:spLocks noChangeArrowheads="1"/>
              </p:cNvSpPr>
              <p:nvPr/>
            </p:nvSpPr>
            <p:spPr bwMode="auto">
              <a:xfrm>
                <a:off x="2063" y="1153"/>
                <a:ext cx="1260" cy="39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2247" name="Group 743"/>
            <p:cNvGrpSpPr>
              <a:grpSpLocks/>
            </p:cNvGrpSpPr>
            <p:nvPr/>
          </p:nvGrpSpPr>
          <p:grpSpPr bwMode="auto">
            <a:xfrm>
              <a:off x="3323" y="1153"/>
              <a:ext cx="644" cy="394"/>
              <a:chOff x="3323" y="1153"/>
              <a:chExt cx="644" cy="394"/>
            </a:xfrm>
          </p:grpSpPr>
          <p:sp>
            <p:nvSpPr>
              <p:cNvPr id="22191" name="Rectangle 687"/>
              <p:cNvSpPr>
                <a:spLocks noChangeArrowheads="1"/>
              </p:cNvSpPr>
              <p:nvPr/>
            </p:nvSpPr>
            <p:spPr bwMode="auto">
              <a:xfrm>
                <a:off x="3351" y="1153"/>
                <a:ext cx="588" cy="3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>
                  <a:spcBef>
                    <a:spcPct val="0"/>
                  </a:spcBef>
                </a:pPr>
                <a:r>
                  <a:rPr lang="es-ES" sz="14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1</a:t>
                </a:r>
                <a:endParaRPr lang="es-ES" sz="14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eaLnBrk="0" hangingPunct="0">
                  <a:spcBef>
                    <a:spcPct val="0"/>
                  </a:spcBef>
                </a:pPr>
                <a:endParaRPr lang="es-ES" sz="14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22246" name="Rectangle 742"/>
              <p:cNvSpPr>
                <a:spLocks noChangeArrowheads="1"/>
              </p:cNvSpPr>
              <p:nvPr/>
            </p:nvSpPr>
            <p:spPr bwMode="auto">
              <a:xfrm>
                <a:off x="3323" y="1153"/>
                <a:ext cx="644" cy="39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2249" name="Group 745"/>
            <p:cNvGrpSpPr>
              <a:grpSpLocks/>
            </p:cNvGrpSpPr>
            <p:nvPr/>
          </p:nvGrpSpPr>
          <p:grpSpPr bwMode="auto">
            <a:xfrm>
              <a:off x="3967" y="1153"/>
              <a:ext cx="1304" cy="394"/>
              <a:chOff x="3967" y="1153"/>
              <a:chExt cx="1304" cy="394"/>
            </a:xfrm>
          </p:grpSpPr>
          <p:sp>
            <p:nvSpPr>
              <p:cNvPr id="22192" name="Rectangle 688"/>
              <p:cNvSpPr>
                <a:spLocks noChangeArrowheads="1"/>
              </p:cNvSpPr>
              <p:nvPr/>
            </p:nvSpPr>
            <p:spPr bwMode="auto">
              <a:xfrm>
                <a:off x="3995" y="1153"/>
                <a:ext cx="1248" cy="3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l">
                  <a:spcBef>
                    <a:spcPct val="0"/>
                  </a:spcBef>
                </a:pPr>
                <a:endParaRPr lang="es-EC" sz="1400">
                  <a:solidFill>
                    <a:schemeClr val="tx1"/>
                  </a:solidFill>
                  <a:latin typeface="Tahoma" pitchFamily="34" charset="0"/>
                  <a:cs typeface="Arial" pitchFamily="34" charset="0"/>
                </a:endParaRPr>
              </a:p>
              <a:p>
                <a:pPr algn="l">
                  <a:spcBef>
                    <a:spcPct val="0"/>
                  </a:spcBef>
                </a:pPr>
                <a:r>
                  <a:rPr lang="es-ES" sz="14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Juguetes </a:t>
                </a:r>
                <a:r>
                  <a:rPr lang="es-EC" sz="14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Gran </a:t>
                </a:r>
                <a:r>
                  <a:rPr lang="es-ES" sz="14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H</a:t>
                </a:r>
                <a:r>
                  <a:rPr lang="es-EC" sz="14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ogar</a:t>
                </a:r>
                <a:endParaRPr lang="es-ES" sz="14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algn="l" eaLnBrk="0" hangingPunct="0">
                  <a:spcBef>
                    <a:spcPct val="0"/>
                  </a:spcBef>
                </a:pPr>
                <a:endParaRPr lang="es-ES" sz="14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22248" name="Rectangle 744"/>
              <p:cNvSpPr>
                <a:spLocks noChangeArrowheads="1"/>
              </p:cNvSpPr>
              <p:nvPr/>
            </p:nvSpPr>
            <p:spPr bwMode="auto">
              <a:xfrm>
                <a:off x="3967" y="1153"/>
                <a:ext cx="1304" cy="39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2251" name="Group 747"/>
            <p:cNvGrpSpPr>
              <a:grpSpLocks/>
            </p:cNvGrpSpPr>
            <p:nvPr/>
          </p:nvGrpSpPr>
          <p:grpSpPr bwMode="auto">
            <a:xfrm>
              <a:off x="5271" y="1153"/>
              <a:ext cx="604" cy="394"/>
              <a:chOff x="5271" y="1153"/>
              <a:chExt cx="604" cy="394"/>
            </a:xfrm>
          </p:grpSpPr>
          <p:sp>
            <p:nvSpPr>
              <p:cNvPr id="22193" name="Rectangle 689"/>
              <p:cNvSpPr>
                <a:spLocks noChangeArrowheads="1"/>
              </p:cNvSpPr>
              <p:nvPr/>
            </p:nvSpPr>
            <p:spPr bwMode="auto">
              <a:xfrm>
                <a:off x="5299" y="1153"/>
                <a:ext cx="548" cy="3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>
                  <a:spcBef>
                    <a:spcPct val="0"/>
                  </a:spcBef>
                </a:pPr>
                <a:r>
                  <a:rPr lang="es-ES" sz="14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1</a:t>
                </a:r>
                <a:endParaRPr lang="es-ES" sz="14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eaLnBrk="0" hangingPunct="0">
                  <a:spcBef>
                    <a:spcPct val="0"/>
                  </a:spcBef>
                </a:pPr>
                <a:endParaRPr lang="es-ES" sz="14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22250" name="Rectangle 746"/>
              <p:cNvSpPr>
                <a:spLocks noChangeArrowheads="1"/>
              </p:cNvSpPr>
              <p:nvPr/>
            </p:nvSpPr>
            <p:spPr bwMode="auto">
              <a:xfrm>
                <a:off x="5271" y="1153"/>
                <a:ext cx="604" cy="39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2253" name="Group 749"/>
            <p:cNvGrpSpPr>
              <a:grpSpLocks/>
            </p:cNvGrpSpPr>
            <p:nvPr/>
          </p:nvGrpSpPr>
          <p:grpSpPr bwMode="auto">
            <a:xfrm>
              <a:off x="0" y="1547"/>
              <a:ext cx="1340" cy="403"/>
              <a:chOff x="0" y="1547"/>
              <a:chExt cx="1340" cy="403"/>
            </a:xfrm>
          </p:grpSpPr>
          <p:sp>
            <p:nvSpPr>
              <p:cNvPr id="22194" name="Rectangle 690"/>
              <p:cNvSpPr>
                <a:spLocks noChangeArrowheads="1"/>
              </p:cNvSpPr>
              <p:nvPr/>
            </p:nvSpPr>
            <p:spPr bwMode="auto">
              <a:xfrm>
                <a:off x="28" y="1547"/>
                <a:ext cx="1284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l">
                  <a:spcBef>
                    <a:spcPct val="0"/>
                  </a:spcBef>
                </a:pPr>
                <a:r>
                  <a:rPr lang="es-ES" sz="14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De  Prati </a:t>
                </a:r>
                <a:endParaRPr lang="es-ES" sz="14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algn="l" eaLnBrk="0" hangingPunct="0">
                  <a:spcBef>
                    <a:spcPct val="0"/>
                  </a:spcBef>
                </a:pPr>
                <a:endParaRPr lang="es-ES" sz="14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22252" name="Rectangle 748"/>
              <p:cNvSpPr>
                <a:spLocks noChangeArrowheads="1"/>
              </p:cNvSpPr>
              <p:nvPr/>
            </p:nvSpPr>
            <p:spPr bwMode="auto">
              <a:xfrm>
                <a:off x="0" y="1547"/>
                <a:ext cx="1340" cy="403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2255" name="Group 751"/>
            <p:cNvGrpSpPr>
              <a:grpSpLocks/>
            </p:cNvGrpSpPr>
            <p:nvPr/>
          </p:nvGrpSpPr>
          <p:grpSpPr bwMode="auto">
            <a:xfrm>
              <a:off x="1340" y="1547"/>
              <a:ext cx="723" cy="403"/>
              <a:chOff x="1340" y="1547"/>
              <a:chExt cx="723" cy="403"/>
            </a:xfrm>
          </p:grpSpPr>
          <p:sp>
            <p:nvSpPr>
              <p:cNvPr id="22195" name="Rectangle 691"/>
              <p:cNvSpPr>
                <a:spLocks noChangeArrowheads="1"/>
              </p:cNvSpPr>
              <p:nvPr/>
            </p:nvSpPr>
            <p:spPr bwMode="auto">
              <a:xfrm>
                <a:off x="1368" y="1547"/>
                <a:ext cx="667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>
                  <a:spcBef>
                    <a:spcPct val="0"/>
                  </a:spcBef>
                </a:pPr>
                <a:r>
                  <a:rPr lang="es-ES" sz="14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3</a:t>
                </a:r>
                <a:endParaRPr lang="es-ES" sz="14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eaLnBrk="0" hangingPunct="0">
                  <a:spcBef>
                    <a:spcPct val="0"/>
                  </a:spcBef>
                </a:pPr>
                <a:endParaRPr lang="es-ES" sz="14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22254" name="Rectangle 750"/>
              <p:cNvSpPr>
                <a:spLocks noChangeArrowheads="1"/>
              </p:cNvSpPr>
              <p:nvPr/>
            </p:nvSpPr>
            <p:spPr bwMode="auto">
              <a:xfrm>
                <a:off x="1340" y="1547"/>
                <a:ext cx="723" cy="403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2257" name="Group 753"/>
            <p:cNvGrpSpPr>
              <a:grpSpLocks/>
            </p:cNvGrpSpPr>
            <p:nvPr/>
          </p:nvGrpSpPr>
          <p:grpSpPr bwMode="auto">
            <a:xfrm>
              <a:off x="2063" y="1547"/>
              <a:ext cx="1260" cy="403"/>
              <a:chOff x="2063" y="1547"/>
              <a:chExt cx="1260" cy="403"/>
            </a:xfrm>
          </p:grpSpPr>
          <p:sp>
            <p:nvSpPr>
              <p:cNvPr id="22196" name="Rectangle 692"/>
              <p:cNvSpPr>
                <a:spLocks noChangeArrowheads="1"/>
              </p:cNvSpPr>
              <p:nvPr/>
            </p:nvSpPr>
            <p:spPr bwMode="auto">
              <a:xfrm>
                <a:off x="2091" y="1547"/>
                <a:ext cx="1204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l">
                  <a:spcBef>
                    <a:spcPct val="0"/>
                  </a:spcBef>
                </a:pPr>
                <a:r>
                  <a:rPr lang="es-ES" sz="14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De Prati</a:t>
                </a:r>
                <a:endParaRPr lang="es-ES" sz="14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algn="l" eaLnBrk="0" hangingPunct="0">
                  <a:spcBef>
                    <a:spcPct val="0"/>
                  </a:spcBef>
                </a:pPr>
                <a:endParaRPr lang="es-ES" sz="14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22256" name="Rectangle 752"/>
              <p:cNvSpPr>
                <a:spLocks noChangeArrowheads="1"/>
              </p:cNvSpPr>
              <p:nvPr/>
            </p:nvSpPr>
            <p:spPr bwMode="auto">
              <a:xfrm>
                <a:off x="2063" y="1547"/>
                <a:ext cx="1260" cy="403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2259" name="Group 755"/>
            <p:cNvGrpSpPr>
              <a:grpSpLocks/>
            </p:cNvGrpSpPr>
            <p:nvPr/>
          </p:nvGrpSpPr>
          <p:grpSpPr bwMode="auto">
            <a:xfrm>
              <a:off x="3323" y="1547"/>
              <a:ext cx="644" cy="403"/>
              <a:chOff x="3323" y="1547"/>
              <a:chExt cx="644" cy="403"/>
            </a:xfrm>
          </p:grpSpPr>
          <p:sp>
            <p:nvSpPr>
              <p:cNvPr id="22197" name="Rectangle 693"/>
              <p:cNvSpPr>
                <a:spLocks noChangeArrowheads="1"/>
              </p:cNvSpPr>
              <p:nvPr/>
            </p:nvSpPr>
            <p:spPr bwMode="auto">
              <a:xfrm>
                <a:off x="3351" y="1547"/>
                <a:ext cx="588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>
                  <a:spcBef>
                    <a:spcPct val="0"/>
                  </a:spcBef>
                </a:pPr>
                <a:r>
                  <a:rPr lang="es-ES" sz="14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3</a:t>
                </a:r>
                <a:endParaRPr lang="es-ES" sz="14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eaLnBrk="0" hangingPunct="0">
                  <a:spcBef>
                    <a:spcPct val="0"/>
                  </a:spcBef>
                </a:pPr>
                <a:endParaRPr lang="es-ES" sz="14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22258" name="Rectangle 754"/>
              <p:cNvSpPr>
                <a:spLocks noChangeArrowheads="1"/>
              </p:cNvSpPr>
              <p:nvPr/>
            </p:nvSpPr>
            <p:spPr bwMode="auto">
              <a:xfrm>
                <a:off x="3323" y="1547"/>
                <a:ext cx="644" cy="403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2261" name="Group 757"/>
            <p:cNvGrpSpPr>
              <a:grpSpLocks/>
            </p:cNvGrpSpPr>
            <p:nvPr/>
          </p:nvGrpSpPr>
          <p:grpSpPr bwMode="auto">
            <a:xfrm>
              <a:off x="3967" y="1547"/>
              <a:ext cx="1304" cy="403"/>
              <a:chOff x="3967" y="1547"/>
              <a:chExt cx="1304" cy="403"/>
            </a:xfrm>
          </p:grpSpPr>
          <p:sp>
            <p:nvSpPr>
              <p:cNvPr id="22198" name="Rectangle 694"/>
              <p:cNvSpPr>
                <a:spLocks noChangeArrowheads="1"/>
              </p:cNvSpPr>
              <p:nvPr/>
            </p:nvSpPr>
            <p:spPr bwMode="auto">
              <a:xfrm>
                <a:off x="3995" y="1547"/>
                <a:ext cx="1248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l">
                  <a:spcBef>
                    <a:spcPct val="0"/>
                  </a:spcBef>
                </a:pPr>
                <a:r>
                  <a:rPr lang="es-ES" sz="1400">
                    <a:solidFill>
                      <a:schemeClr val="tx1"/>
                    </a:solidFill>
                    <a:latin typeface="Tahoma" pitchFamily="34" charset="0"/>
                    <a:cs typeface="Times New Roman" pitchFamily="18" charset="0"/>
                  </a:rPr>
                  <a:t> </a:t>
                </a:r>
              </a:p>
              <a:p>
                <a:pPr algn="l" eaLnBrk="0" hangingPunct="0">
                  <a:spcBef>
                    <a:spcPct val="0"/>
                  </a:spcBef>
                </a:pPr>
                <a:endParaRPr lang="es-ES" sz="14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22260" name="Rectangle 756"/>
              <p:cNvSpPr>
                <a:spLocks noChangeArrowheads="1"/>
              </p:cNvSpPr>
              <p:nvPr/>
            </p:nvSpPr>
            <p:spPr bwMode="auto">
              <a:xfrm>
                <a:off x="3967" y="1547"/>
                <a:ext cx="1304" cy="403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2263" name="Group 759"/>
            <p:cNvGrpSpPr>
              <a:grpSpLocks/>
            </p:cNvGrpSpPr>
            <p:nvPr/>
          </p:nvGrpSpPr>
          <p:grpSpPr bwMode="auto">
            <a:xfrm>
              <a:off x="5271" y="1547"/>
              <a:ext cx="604" cy="403"/>
              <a:chOff x="5271" y="1547"/>
              <a:chExt cx="604" cy="403"/>
            </a:xfrm>
          </p:grpSpPr>
          <p:sp>
            <p:nvSpPr>
              <p:cNvPr id="22199" name="Rectangle 695"/>
              <p:cNvSpPr>
                <a:spLocks noChangeArrowheads="1"/>
              </p:cNvSpPr>
              <p:nvPr/>
            </p:nvSpPr>
            <p:spPr bwMode="auto">
              <a:xfrm>
                <a:off x="5299" y="1547"/>
                <a:ext cx="548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>
                  <a:spcBef>
                    <a:spcPct val="0"/>
                  </a:spcBef>
                </a:pPr>
                <a:r>
                  <a:rPr lang="es-ES" sz="1400">
                    <a:solidFill>
                      <a:schemeClr val="tx1"/>
                    </a:solidFill>
                    <a:latin typeface="Tahoma" pitchFamily="34" charset="0"/>
                    <a:cs typeface="Times New Roman" pitchFamily="18" charset="0"/>
                  </a:rPr>
                  <a:t> </a:t>
                </a:r>
              </a:p>
              <a:p>
                <a:pPr eaLnBrk="0" hangingPunct="0">
                  <a:spcBef>
                    <a:spcPct val="0"/>
                  </a:spcBef>
                </a:pPr>
                <a:endParaRPr lang="es-ES" sz="14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22262" name="Rectangle 758"/>
              <p:cNvSpPr>
                <a:spLocks noChangeArrowheads="1"/>
              </p:cNvSpPr>
              <p:nvPr/>
            </p:nvSpPr>
            <p:spPr bwMode="auto">
              <a:xfrm>
                <a:off x="5271" y="1547"/>
                <a:ext cx="604" cy="403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2265" name="Group 761"/>
            <p:cNvGrpSpPr>
              <a:grpSpLocks/>
            </p:cNvGrpSpPr>
            <p:nvPr/>
          </p:nvGrpSpPr>
          <p:grpSpPr bwMode="auto">
            <a:xfrm>
              <a:off x="0" y="1950"/>
              <a:ext cx="1340" cy="403"/>
              <a:chOff x="0" y="1950"/>
              <a:chExt cx="1340" cy="403"/>
            </a:xfrm>
          </p:grpSpPr>
          <p:sp>
            <p:nvSpPr>
              <p:cNvPr id="22200" name="Rectangle 696"/>
              <p:cNvSpPr>
                <a:spLocks noChangeArrowheads="1"/>
              </p:cNvSpPr>
              <p:nvPr/>
            </p:nvSpPr>
            <p:spPr bwMode="auto">
              <a:xfrm>
                <a:off x="28" y="1950"/>
                <a:ext cx="1284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l">
                  <a:spcBef>
                    <a:spcPct val="0"/>
                  </a:spcBef>
                </a:pPr>
                <a:r>
                  <a:rPr lang="es-ES" sz="14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Pycca</a:t>
                </a:r>
                <a:endParaRPr lang="es-ES" sz="14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algn="l" eaLnBrk="0" hangingPunct="0">
                  <a:spcBef>
                    <a:spcPct val="0"/>
                  </a:spcBef>
                </a:pPr>
                <a:endParaRPr lang="es-ES" sz="14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22264" name="Rectangle 760"/>
              <p:cNvSpPr>
                <a:spLocks noChangeArrowheads="1"/>
              </p:cNvSpPr>
              <p:nvPr/>
            </p:nvSpPr>
            <p:spPr bwMode="auto">
              <a:xfrm>
                <a:off x="0" y="1950"/>
                <a:ext cx="1340" cy="403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2267" name="Group 763"/>
            <p:cNvGrpSpPr>
              <a:grpSpLocks/>
            </p:cNvGrpSpPr>
            <p:nvPr/>
          </p:nvGrpSpPr>
          <p:grpSpPr bwMode="auto">
            <a:xfrm>
              <a:off x="1340" y="1950"/>
              <a:ext cx="723" cy="403"/>
              <a:chOff x="1340" y="1950"/>
              <a:chExt cx="723" cy="403"/>
            </a:xfrm>
          </p:grpSpPr>
          <p:sp>
            <p:nvSpPr>
              <p:cNvPr id="22201" name="Rectangle 697"/>
              <p:cNvSpPr>
                <a:spLocks noChangeArrowheads="1"/>
              </p:cNvSpPr>
              <p:nvPr/>
            </p:nvSpPr>
            <p:spPr bwMode="auto">
              <a:xfrm>
                <a:off x="1368" y="1950"/>
                <a:ext cx="667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>
                  <a:spcBef>
                    <a:spcPct val="0"/>
                  </a:spcBef>
                </a:pPr>
                <a:r>
                  <a:rPr lang="es-ES" sz="14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4</a:t>
                </a:r>
                <a:endParaRPr lang="es-ES" sz="14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eaLnBrk="0" hangingPunct="0">
                  <a:spcBef>
                    <a:spcPct val="0"/>
                  </a:spcBef>
                </a:pPr>
                <a:endParaRPr lang="es-ES" sz="14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22266" name="Rectangle 762"/>
              <p:cNvSpPr>
                <a:spLocks noChangeArrowheads="1"/>
              </p:cNvSpPr>
              <p:nvPr/>
            </p:nvSpPr>
            <p:spPr bwMode="auto">
              <a:xfrm>
                <a:off x="1340" y="1950"/>
                <a:ext cx="723" cy="403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2269" name="Group 765"/>
            <p:cNvGrpSpPr>
              <a:grpSpLocks/>
            </p:cNvGrpSpPr>
            <p:nvPr/>
          </p:nvGrpSpPr>
          <p:grpSpPr bwMode="auto">
            <a:xfrm>
              <a:off x="2063" y="1950"/>
              <a:ext cx="1260" cy="403"/>
              <a:chOff x="2063" y="1950"/>
              <a:chExt cx="1260" cy="403"/>
            </a:xfrm>
          </p:grpSpPr>
          <p:sp>
            <p:nvSpPr>
              <p:cNvPr id="22202" name="Rectangle 698"/>
              <p:cNvSpPr>
                <a:spLocks noChangeArrowheads="1"/>
              </p:cNvSpPr>
              <p:nvPr/>
            </p:nvSpPr>
            <p:spPr bwMode="auto">
              <a:xfrm>
                <a:off x="2091" y="1950"/>
                <a:ext cx="1204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l">
                  <a:spcBef>
                    <a:spcPct val="0"/>
                  </a:spcBef>
                </a:pPr>
                <a:r>
                  <a:rPr lang="es-ES" sz="1400">
                    <a:solidFill>
                      <a:schemeClr val="tx1"/>
                    </a:solidFill>
                    <a:latin typeface="Tahoma" pitchFamily="34" charset="0"/>
                    <a:cs typeface="Times New Roman" pitchFamily="18" charset="0"/>
                  </a:rPr>
                  <a:t> </a:t>
                </a:r>
              </a:p>
              <a:p>
                <a:pPr algn="l" eaLnBrk="0" hangingPunct="0">
                  <a:spcBef>
                    <a:spcPct val="0"/>
                  </a:spcBef>
                </a:pPr>
                <a:endParaRPr lang="es-ES" sz="14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22268" name="Rectangle 764"/>
              <p:cNvSpPr>
                <a:spLocks noChangeArrowheads="1"/>
              </p:cNvSpPr>
              <p:nvPr/>
            </p:nvSpPr>
            <p:spPr bwMode="auto">
              <a:xfrm>
                <a:off x="2063" y="1950"/>
                <a:ext cx="1260" cy="403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2271" name="Group 767"/>
            <p:cNvGrpSpPr>
              <a:grpSpLocks/>
            </p:cNvGrpSpPr>
            <p:nvPr/>
          </p:nvGrpSpPr>
          <p:grpSpPr bwMode="auto">
            <a:xfrm>
              <a:off x="3323" y="1950"/>
              <a:ext cx="644" cy="403"/>
              <a:chOff x="3323" y="1950"/>
              <a:chExt cx="644" cy="403"/>
            </a:xfrm>
          </p:grpSpPr>
          <p:sp>
            <p:nvSpPr>
              <p:cNvPr id="22203" name="Rectangle 699"/>
              <p:cNvSpPr>
                <a:spLocks noChangeArrowheads="1"/>
              </p:cNvSpPr>
              <p:nvPr/>
            </p:nvSpPr>
            <p:spPr bwMode="auto">
              <a:xfrm>
                <a:off x="3351" y="1950"/>
                <a:ext cx="588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>
                  <a:spcBef>
                    <a:spcPct val="0"/>
                  </a:spcBef>
                </a:pPr>
                <a:r>
                  <a:rPr lang="es-ES" sz="1400">
                    <a:solidFill>
                      <a:schemeClr val="tx1"/>
                    </a:solidFill>
                    <a:latin typeface="Tahoma" pitchFamily="34" charset="0"/>
                    <a:cs typeface="Times New Roman" pitchFamily="18" charset="0"/>
                  </a:rPr>
                  <a:t> </a:t>
                </a:r>
              </a:p>
              <a:p>
                <a:pPr eaLnBrk="0" hangingPunct="0">
                  <a:spcBef>
                    <a:spcPct val="0"/>
                  </a:spcBef>
                </a:pPr>
                <a:endParaRPr lang="es-ES" sz="14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22270" name="Rectangle 766"/>
              <p:cNvSpPr>
                <a:spLocks noChangeArrowheads="1"/>
              </p:cNvSpPr>
              <p:nvPr/>
            </p:nvSpPr>
            <p:spPr bwMode="auto">
              <a:xfrm>
                <a:off x="3323" y="1950"/>
                <a:ext cx="644" cy="403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2273" name="Group 769"/>
            <p:cNvGrpSpPr>
              <a:grpSpLocks/>
            </p:cNvGrpSpPr>
            <p:nvPr/>
          </p:nvGrpSpPr>
          <p:grpSpPr bwMode="auto">
            <a:xfrm>
              <a:off x="3967" y="1950"/>
              <a:ext cx="1304" cy="403"/>
              <a:chOff x="3967" y="1950"/>
              <a:chExt cx="1304" cy="403"/>
            </a:xfrm>
          </p:grpSpPr>
          <p:sp>
            <p:nvSpPr>
              <p:cNvPr id="22204" name="Rectangle 700"/>
              <p:cNvSpPr>
                <a:spLocks noChangeArrowheads="1"/>
              </p:cNvSpPr>
              <p:nvPr/>
            </p:nvSpPr>
            <p:spPr bwMode="auto">
              <a:xfrm>
                <a:off x="3995" y="1950"/>
                <a:ext cx="1248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l">
                  <a:spcBef>
                    <a:spcPct val="0"/>
                  </a:spcBef>
                </a:pPr>
                <a:r>
                  <a:rPr lang="es-ES" sz="14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Pycca</a:t>
                </a:r>
                <a:endParaRPr lang="es-ES" sz="14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algn="l" eaLnBrk="0" hangingPunct="0">
                  <a:spcBef>
                    <a:spcPct val="0"/>
                  </a:spcBef>
                </a:pPr>
                <a:endParaRPr lang="es-ES" sz="14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22272" name="Rectangle 768"/>
              <p:cNvSpPr>
                <a:spLocks noChangeArrowheads="1"/>
              </p:cNvSpPr>
              <p:nvPr/>
            </p:nvSpPr>
            <p:spPr bwMode="auto">
              <a:xfrm>
                <a:off x="3967" y="1950"/>
                <a:ext cx="1304" cy="403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2275" name="Group 771"/>
            <p:cNvGrpSpPr>
              <a:grpSpLocks/>
            </p:cNvGrpSpPr>
            <p:nvPr/>
          </p:nvGrpSpPr>
          <p:grpSpPr bwMode="auto">
            <a:xfrm>
              <a:off x="5271" y="1950"/>
              <a:ext cx="604" cy="403"/>
              <a:chOff x="5271" y="1950"/>
              <a:chExt cx="604" cy="403"/>
            </a:xfrm>
          </p:grpSpPr>
          <p:sp>
            <p:nvSpPr>
              <p:cNvPr id="22205" name="Rectangle 701"/>
              <p:cNvSpPr>
                <a:spLocks noChangeArrowheads="1"/>
              </p:cNvSpPr>
              <p:nvPr/>
            </p:nvSpPr>
            <p:spPr bwMode="auto">
              <a:xfrm>
                <a:off x="5299" y="1950"/>
                <a:ext cx="548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>
                  <a:spcBef>
                    <a:spcPct val="0"/>
                  </a:spcBef>
                </a:pPr>
                <a:r>
                  <a:rPr lang="es-ES" sz="14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4</a:t>
                </a:r>
                <a:endParaRPr lang="es-ES" sz="14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eaLnBrk="0" hangingPunct="0">
                  <a:spcBef>
                    <a:spcPct val="0"/>
                  </a:spcBef>
                </a:pPr>
                <a:endParaRPr lang="es-ES" sz="14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22274" name="Rectangle 770"/>
              <p:cNvSpPr>
                <a:spLocks noChangeArrowheads="1"/>
              </p:cNvSpPr>
              <p:nvPr/>
            </p:nvSpPr>
            <p:spPr bwMode="auto">
              <a:xfrm>
                <a:off x="5271" y="1950"/>
                <a:ext cx="604" cy="403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2277" name="Group 773"/>
            <p:cNvGrpSpPr>
              <a:grpSpLocks/>
            </p:cNvGrpSpPr>
            <p:nvPr/>
          </p:nvGrpSpPr>
          <p:grpSpPr bwMode="auto">
            <a:xfrm>
              <a:off x="0" y="2353"/>
              <a:ext cx="1340" cy="403"/>
              <a:chOff x="0" y="2353"/>
              <a:chExt cx="1340" cy="403"/>
            </a:xfrm>
          </p:grpSpPr>
          <p:sp>
            <p:nvSpPr>
              <p:cNvPr id="22206" name="Rectangle 702"/>
              <p:cNvSpPr>
                <a:spLocks noChangeArrowheads="1"/>
              </p:cNvSpPr>
              <p:nvPr/>
            </p:nvSpPr>
            <p:spPr bwMode="auto">
              <a:xfrm>
                <a:off x="28" y="2353"/>
                <a:ext cx="1284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l">
                  <a:spcBef>
                    <a:spcPct val="0"/>
                  </a:spcBef>
                </a:pPr>
                <a:r>
                  <a:rPr lang="es-ES" sz="14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Casa Tosi</a:t>
                </a:r>
                <a:endParaRPr lang="es-ES" sz="14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algn="l" eaLnBrk="0" hangingPunct="0">
                  <a:spcBef>
                    <a:spcPct val="0"/>
                  </a:spcBef>
                </a:pPr>
                <a:endParaRPr lang="es-ES" sz="14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22276" name="Rectangle 772"/>
              <p:cNvSpPr>
                <a:spLocks noChangeArrowheads="1"/>
              </p:cNvSpPr>
              <p:nvPr/>
            </p:nvSpPr>
            <p:spPr bwMode="auto">
              <a:xfrm>
                <a:off x="0" y="2353"/>
                <a:ext cx="1340" cy="403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2279" name="Group 775"/>
            <p:cNvGrpSpPr>
              <a:grpSpLocks/>
            </p:cNvGrpSpPr>
            <p:nvPr/>
          </p:nvGrpSpPr>
          <p:grpSpPr bwMode="auto">
            <a:xfrm>
              <a:off x="1340" y="2353"/>
              <a:ext cx="723" cy="403"/>
              <a:chOff x="1340" y="2353"/>
              <a:chExt cx="723" cy="403"/>
            </a:xfrm>
          </p:grpSpPr>
          <p:sp>
            <p:nvSpPr>
              <p:cNvPr id="22207" name="Rectangle 703"/>
              <p:cNvSpPr>
                <a:spLocks noChangeArrowheads="1"/>
              </p:cNvSpPr>
              <p:nvPr/>
            </p:nvSpPr>
            <p:spPr bwMode="auto">
              <a:xfrm>
                <a:off x="1368" y="2353"/>
                <a:ext cx="667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>
                  <a:spcBef>
                    <a:spcPct val="0"/>
                  </a:spcBef>
                </a:pPr>
                <a:r>
                  <a:rPr lang="es-ES" sz="14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3</a:t>
                </a:r>
                <a:endParaRPr lang="es-ES" sz="14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eaLnBrk="0" hangingPunct="0">
                  <a:spcBef>
                    <a:spcPct val="0"/>
                  </a:spcBef>
                </a:pPr>
                <a:endParaRPr lang="es-ES" sz="14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22278" name="Rectangle 774"/>
              <p:cNvSpPr>
                <a:spLocks noChangeArrowheads="1"/>
              </p:cNvSpPr>
              <p:nvPr/>
            </p:nvSpPr>
            <p:spPr bwMode="auto">
              <a:xfrm>
                <a:off x="1340" y="2353"/>
                <a:ext cx="723" cy="403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2281" name="Group 777"/>
            <p:cNvGrpSpPr>
              <a:grpSpLocks/>
            </p:cNvGrpSpPr>
            <p:nvPr/>
          </p:nvGrpSpPr>
          <p:grpSpPr bwMode="auto">
            <a:xfrm>
              <a:off x="2063" y="2353"/>
              <a:ext cx="1260" cy="403"/>
              <a:chOff x="2063" y="2353"/>
              <a:chExt cx="1260" cy="403"/>
            </a:xfrm>
          </p:grpSpPr>
          <p:sp>
            <p:nvSpPr>
              <p:cNvPr id="22208" name="Rectangle 704"/>
              <p:cNvSpPr>
                <a:spLocks noChangeArrowheads="1"/>
              </p:cNvSpPr>
              <p:nvPr/>
            </p:nvSpPr>
            <p:spPr bwMode="auto">
              <a:xfrm>
                <a:off x="2091" y="2353"/>
                <a:ext cx="1204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l">
                  <a:spcBef>
                    <a:spcPct val="0"/>
                  </a:spcBef>
                </a:pPr>
                <a:r>
                  <a:rPr lang="es-ES" sz="14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Casa Tosi</a:t>
                </a:r>
                <a:endParaRPr lang="es-ES" sz="14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algn="l" eaLnBrk="0" hangingPunct="0">
                  <a:spcBef>
                    <a:spcPct val="0"/>
                  </a:spcBef>
                </a:pPr>
                <a:endParaRPr lang="es-ES" sz="14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22280" name="Rectangle 776"/>
              <p:cNvSpPr>
                <a:spLocks noChangeArrowheads="1"/>
              </p:cNvSpPr>
              <p:nvPr/>
            </p:nvSpPr>
            <p:spPr bwMode="auto">
              <a:xfrm>
                <a:off x="2063" y="2353"/>
                <a:ext cx="1260" cy="403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2283" name="Group 779"/>
            <p:cNvGrpSpPr>
              <a:grpSpLocks/>
            </p:cNvGrpSpPr>
            <p:nvPr/>
          </p:nvGrpSpPr>
          <p:grpSpPr bwMode="auto">
            <a:xfrm>
              <a:off x="3323" y="2353"/>
              <a:ext cx="644" cy="403"/>
              <a:chOff x="3323" y="2353"/>
              <a:chExt cx="644" cy="403"/>
            </a:xfrm>
          </p:grpSpPr>
          <p:sp>
            <p:nvSpPr>
              <p:cNvPr id="22209" name="Rectangle 705"/>
              <p:cNvSpPr>
                <a:spLocks noChangeArrowheads="1"/>
              </p:cNvSpPr>
              <p:nvPr/>
            </p:nvSpPr>
            <p:spPr bwMode="auto">
              <a:xfrm>
                <a:off x="3351" y="2353"/>
                <a:ext cx="588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>
                  <a:spcBef>
                    <a:spcPct val="0"/>
                  </a:spcBef>
                </a:pPr>
                <a:r>
                  <a:rPr lang="es-ES" sz="14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3</a:t>
                </a:r>
                <a:endParaRPr lang="es-ES" sz="14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eaLnBrk="0" hangingPunct="0">
                  <a:spcBef>
                    <a:spcPct val="0"/>
                  </a:spcBef>
                </a:pPr>
                <a:endParaRPr lang="es-ES" sz="14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22282" name="Rectangle 778"/>
              <p:cNvSpPr>
                <a:spLocks noChangeArrowheads="1"/>
              </p:cNvSpPr>
              <p:nvPr/>
            </p:nvSpPr>
            <p:spPr bwMode="auto">
              <a:xfrm>
                <a:off x="3323" y="2353"/>
                <a:ext cx="644" cy="403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2285" name="Group 781"/>
            <p:cNvGrpSpPr>
              <a:grpSpLocks/>
            </p:cNvGrpSpPr>
            <p:nvPr/>
          </p:nvGrpSpPr>
          <p:grpSpPr bwMode="auto">
            <a:xfrm>
              <a:off x="3967" y="2353"/>
              <a:ext cx="1304" cy="403"/>
              <a:chOff x="3967" y="2353"/>
              <a:chExt cx="1304" cy="403"/>
            </a:xfrm>
          </p:grpSpPr>
          <p:sp>
            <p:nvSpPr>
              <p:cNvPr id="22210" name="Rectangle 706"/>
              <p:cNvSpPr>
                <a:spLocks noChangeArrowheads="1"/>
              </p:cNvSpPr>
              <p:nvPr/>
            </p:nvSpPr>
            <p:spPr bwMode="auto">
              <a:xfrm>
                <a:off x="3995" y="2353"/>
                <a:ext cx="1248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l">
                  <a:spcBef>
                    <a:spcPct val="0"/>
                  </a:spcBef>
                </a:pPr>
                <a:r>
                  <a:rPr lang="es-ES" sz="1400">
                    <a:solidFill>
                      <a:schemeClr val="tx1"/>
                    </a:solidFill>
                    <a:latin typeface="Tahoma" pitchFamily="34" charset="0"/>
                    <a:cs typeface="Times New Roman" pitchFamily="18" charset="0"/>
                  </a:rPr>
                  <a:t> </a:t>
                </a:r>
              </a:p>
              <a:p>
                <a:pPr algn="l" eaLnBrk="0" hangingPunct="0">
                  <a:spcBef>
                    <a:spcPct val="0"/>
                  </a:spcBef>
                </a:pPr>
                <a:endParaRPr lang="es-ES" sz="14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22284" name="Rectangle 780"/>
              <p:cNvSpPr>
                <a:spLocks noChangeArrowheads="1"/>
              </p:cNvSpPr>
              <p:nvPr/>
            </p:nvSpPr>
            <p:spPr bwMode="auto">
              <a:xfrm>
                <a:off x="3967" y="2353"/>
                <a:ext cx="1304" cy="403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2287" name="Group 783"/>
            <p:cNvGrpSpPr>
              <a:grpSpLocks/>
            </p:cNvGrpSpPr>
            <p:nvPr/>
          </p:nvGrpSpPr>
          <p:grpSpPr bwMode="auto">
            <a:xfrm>
              <a:off x="5271" y="2353"/>
              <a:ext cx="604" cy="403"/>
              <a:chOff x="5271" y="2353"/>
              <a:chExt cx="604" cy="403"/>
            </a:xfrm>
          </p:grpSpPr>
          <p:sp>
            <p:nvSpPr>
              <p:cNvPr id="22211" name="Rectangle 707"/>
              <p:cNvSpPr>
                <a:spLocks noChangeArrowheads="1"/>
              </p:cNvSpPr>
              <p:nvPr/>
            </p:nvSpPr>
            <p:spPr bwMode="auto">
              <a:xfrm>
                <a:off x="5299" y="2353"/>
                <a:ext cx="548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>
                  <a:spcBef>
                    <a:spcPct val="0"/>
                  </a:spcBef>
                </a:pPr>
                <a:r>
                  <a:rPr lang="es-ES" sz="1400">
                    <a:solidFill>
                      <a:schemeClr val="tx1"/>
                    </a:solidFill>
                    <a:latin typeface="Tahoma" pitchFamily="34" charset="0"/>
                    <a:cs typeface="Times New Roman" pitchFamily="18" charset="0"/>
                  </a:rPr>
                  <a:t> </a:t>
                </a:r>
              </a:p>
              <a:p>
                <a:pPr eaLnBrk="0" hangingPunct="0">
                  <a:spcBef>
                    <a:spcPct val="0"/>
                  </a:spcBef>
                </a:pPr>
                <a:endParaRPr lang="es-ES" sz="14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22286" name="Rectangle 782"/>
              <p:cNvSpPr>
                <a:spLocks noChangeArrowheads="1"/>
              </p:cNvSpPr>
              <p:nvPr/>
            </p:nvSpPr>
            <p:spPr bwMode="auto">
              <a:xfrm>
                <a:off x="5271" y="2353"/>
                <a:ext cx="604" cy="403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2289" name="Group 785"/>
            <p:cNvGrpSpPr>
              <a:grpSpLocks/>
            </p:cNvGrpSpPr>
            <p:nvPr/>
          </p:nvGrpSpPr>
          <p:grpSpPr bwMode="auto">
            <a:xfrm>
              <a:off x="0" y="2756"/>
              <a:ext cx="1340" cy="394"/>
              <a:chOff x="0" y="2756"/>
              <a:chExt cx="1340" cy="394"/>
            </a:xfrm>
          </p:grpSpPr>
          <p:sp>
            <p:nvSpPr>
              <p:cNvPr id="22212" name="Rectangle 708"/>
              <p:cNvSpPr>
                <a:spLocks noChangeArrowheads="1"/>
              </p:cNvSpPr>
              <p:nvPr/>
            </p:nvSpPr>
            <p:spPr bwMode="auto">
              <a:xfrm>
                <a:off x="28" y="2756"/>
                <a:ext cx="1284" cy="3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l">
                  <a:spcBef>
                    <a:spcPct val="0"/>
                  </a:spcBef>
                </a:pPr>
                <a:r>
                  <a:rPr lang="es-ES" sz="14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Ferrisariato</a:t>
                </a:r>
                <a:endParaRPr lang="es-ES" sz="14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algn="l" eaLnBrk="0" hangingPunct="0">
                  <a:spcBef>
                    <a:spcPct val="0"/>
                  </a:spcBef>
                </a:pPr>
                <a:endParaRPr lang="es-ES" sz="14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22288" name="Rectangle 784"/>
              <p:cNvSpPr>
                <a:spLocks noChangeArrowheads="1"/>
              </p:cNvSpPr>
              <p:nvPr/>
            </p:nvSpPr>
            <p:spPr bwMode="auto">
              <a:xfrm>
                <a:off x="0" y="2756"/>
                <a:ext cx="1340" cy="39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2291" name="Group 787"/>
            <p:cNvGrpSpPr>
              <a:grpSpLocks/>
            </p:cNvGrpSpPr>
            <p:nvPr/>
          </p:nvGrpSpPr>
          <p:grpSpPr bwMode="auto">
            <a:xfrm>
              <a:off x="1340" y="2756"/>
              <a:ext cx="723" cy="394"/>
              <a:chOff x="1340" y="2756"/>
              <a:chExt cx="723" cy="394"/>
            </a:xfrm>
          </p:grpSpPr>
          <p:sp>
            <p:nvSpPr>
              <p:cNvPr id="22213" name="Rectangle 709"/>
              <p:cNvSpPr>
                <a:spLocks noChangeArrowheads="1"/>
              </p:cNvSpPr>
              <p:nvPr/>
            </p:nvSpPr>
            <p:spPr bwMode="auto">
              <a:xfrm>
                <a:off x="1368" y="2756"/>
                <a:ext cx="667" cy="3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>
                  <a:spcBef>
                    <a:spcPct val="0"/>
                  </a:spcBef>
                </a:pPr>
                <a:r>
                  <a:rPr lang="es-ES" sz="14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3</a:t>
                </a:r>
                <a:endParaRPr lang="es-ES" sz="14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eaLnBrk="0" hangingPunct="0">
                  <a:spcBef>
                    <a:spcPct val="0"/>
                  </a:spcBef>
                </a:pPr>
                <a:endParaRPr lang="es-ES" sz="14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22290" name="Rectangle 786"/>
              <p:cNvSpPr>
                <a:spLocks noChangeArrowheads="1"/>
              </p:cNvSpPr>
              <p:nvPr/>
            </p:nvSpPr>
            <p:spPr bwMode="auto">
              <a:xfrm>
                <a:off x="1340" y="2756"/>
                <a:ext cx="723" cy="39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2293" name="Group 789"/>
            <p:cNvGrpSpPr>
              <a:grpSpLocks/>
            </p:cNvGrpSpPr>
            <p:nvPr/>
          </p:nvGrpSpPr>
          <p:grpSpPr bwMode="auto">
            <a:xfrm>
              <a:off x="2063" y="2756"/>
              <a:ext cx="1260" cy="394"/>
              <a:chOff x="2063" y="2756"/>
              <a:chExt cx="1260" cy="394"/>
            </a:xfrm>
          </p:grpSpPr>
          <p:sp>
            <p:nvSpPr>
              <p:cNvPr id="22214" name="Rectangle 710"/>
              <p:cNvSpPr>
                <a:spLocks noChangeArrowheads="1"/>
              </p:cNvSpPr>
              <p:nvPr/>
            </p:nvSpPr>
            <p:spPr bwMode="auto">
              <a:xfrm>
                <a:off x="2091" y="2756"/>
                <a:ext cx="1204" cy="3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l">
                  <a:spcBef>
                    <a:spcPct val="0"/>
                  </a:spcBef>
                </a:pPr>
                <a:r>
                  <a:rPr lang="es-ES" sz="14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Río Store</a:t>
                </a:r>
                <a:endParaRPr lang="es-ES" sz="14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algn="l" eaLnBrk="0" hangingPunct="0">
                  <a:spcBef>
                    <a:spcPct val="0"/>
                  </a:spcBef>
                </a:pPr>
                <a:endParaRPr lang="es-ES" sz="14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22292" name="Rectangle 788"/>
              <p:cNvSpPr>
                <a:spLocks noChangeArrowheads="1"/>
              </p:cNvSpPr>
              <p:nvPr/>
            </p:nvSpPr>
            <p:spPr bwMode="auto">
              <a:xfrm>
                <a:off x="2063" y="2756"/>
                <a:ext cx="1260" cy="39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2295" name="Group 791"/>
            <p:cNvGrpSpPr>
              <a:grpSpLocks/>
            </p:cNvGrpSpPr>
            <p:nvPr/>
          </p:nvGrpSpPr>
          <p:grpSpPr bwMode="auto">
            <a:xfrm>
              <a:off x="3323" y="2756"/>
              <a:ext cx="644" cy="394"/>
              <a:chOff x="3323" y="2756"/>
              <a:chExt cx="644" cy="394"/>
            </a:xfrm>
          </p:grpSpPr>
          <p:sp>
            <p:nvSpPr>
              <p:cNvPr id="22215" name="Rectangle 711"/>
              <p:cNvSpPr>
                <a:spLocks noChangeArrowheads="1"/>
              </p:cNvSpPr>
              <p:nvPr/>
            </p:nvSpPr>
            <p:spPr bwMode="auto">
              <a:xfrm>
                <a:off x="3351" y="2756"/>
                <a:ext cx="588" cy="3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>
                  <a:spcBef>
                    <a:spcPct val="0"/>
                  </a:spcBef>
                </a:pPr>
                <a:r>
                  <a:rPr lang="es-ES" sz="14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6</a:t>
                </a:r>
                <a:endParaRPr lang="es-ES" sz="14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eaLnBrk="0" hangingPunct="0">
                  <a:spcBef>
                    <a:spcPct val="0"/>
                  </a:spcBef>
                </a:pPr>
                <a:endParaRPr lang="es-ES" sz="14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22294" name="Rectangle 790"/>
              <p:cNvSpPr>
                <a:spLocks noChangeArrowheads="1"/>
              </p:cNvSpPr>
              <p:nvPr/>
            </p:nvSpPr>
            <p:spPr bwMode="auto">
              <a:xfrm>
                <a:off x="3323" y="2756"/>
                <a:ext cx="644" cy="39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2297" name="Group 793"/>
            <p:cNvGrpSpPr>
              <a:grpSpLocks/>
            </p:cNvGrpSpPr>
            <p:nvPr/>
          </p:nvGrpSpPr>
          <p:grpSpPr bwMode="auto">
            <a:xfrm>
              <a:off x="3967" y="2756"/>
              <a:ext cx="1304" cy="394"/>
              <a:chOff x="3967" y="2756"/>
              <a:chExt cx="1304" cy="394"/>
            </a:xfrm>
          </p:grpSpPr>
          <p:sp>
            <p:nvSpPr>
              <p:cNvPr id="22216" name="Rectangle 712"/>
              <p:cNvSpPr>
                <a:spLocks noChangeArrowheads="1"/>
              </p:cNvSpPr>
              <p:nvPr/>
            </p:nvSpPr>
            <p:spPr bwMode="auto">
              <a:xfrm>
                <a:off x="3995" y="2756"/>
                <a:ext cx="1248" cy="3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l">
                  <a:spcBef>
                    <a:spcPct val="0"/>
                  </a:spcBef>
                </a:pPr>
                <a:r>
                  <a:rPr lang="es-ES" sz="14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Mi Juguetería</a:t>
                </a:r>
                <a:endParaRPr lang="es-ES" sz="14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algn="l" eaLnBrk="0" hangingPunct="0">
                  <a:spcBef>
                    <a:spcPct val="0"/>
                  </a:spcBef>
                </a:pPr>
                <a:endParaRPr lang="es-ES" sz="14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22296" name="Rectangle 792"/>
              <p:cNvSpPr>
                <a:spLocks noChangeArrowheads="1"/>
              </p:cNvSpPr>
              <p:nvPr/>
            </p:nvSpPr>
            <p:spPr bwMode="auto">
              <a:xfrm>
                <a:off x="3967" y="2756"/>
                <a:ext cx="1304" cy="39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2299" name="Group 795"/>
            <p:cNvGrpSpPr>
              <a:grpSpLocks/>
            </p:cNvGrpSpPr>
            <p:nvPr/>
          </p:nvGrpSpPr>
          <p:grpSpPr bwMode="auto">
            <a:xfrm>
              <a:off x="5271" y="2756"/>
              <a:ext cx="604" cy="394"/>
              <a:chOff x="5271" y="2756"/>
              <a:chExt cx="604" cy="394"/>
            </a:xfrm>
          </p:grpSpPr>
          <p:sp>
            <p:nvSpPr>
              <p:cNvPr id="22217" name="Rectangle 713"/>
              <p:cNvSpPr>
                <a:spLocks noChangeArrowheads="1"/>
              </p:cNvSpPr>
              <p:nvPr/>
            </p:nvSpPr>
            <p:spPr bwMode="auto">
              <a:xfrm>
                <a:off x="5299" y="2756"/>
                <a:ext cx="548" cy="3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>
                  <a:spcBef>
                    <a:spcPct val="0"/>
                  </a:spcBef>
                </a:pPr>
                <a:r>
                  <a:rPr lang="es-ES" sz="1400"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rPr>
                  <a:t>4</a:t>
                </a:r>
                <a:endParaRPr lang="es-ES" sz="1400">
                  <a:solidFill>
                    <a:schemeClr val="tx1"/>
                  </a:solidFill>
                  <a:latin typeface="Tahoma" pitchFamily="34" charset="0"/>
                  <a:cs typeface="Times New Roman" pitchFamily="18" charset="0"/>
                </a:endParaRPr>
              </a:p>
              <a:p>
                <a:pPr eaLnBrk="0" hangingPunct="0">
                  <a:spcBef>
                    <a:spcPct val="0"/>
                  </a:spcBef>
                </a:pPr>
                <a:endParaRPr lang="es-ES" sz="14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22298" name="Rectangle 794"/>
              <p:cNvSpPr>
                <a:spLocks noChangeArrowheads="1"/>
              </p:cNvSpPr>
              <p:nvPr/>
            </p:nvSpPr>
            <p:spPr bwMode="auto">
              <a:xfrm>
                <a:off x="5271" y="2756"/>
                <a:ext cx="604" cy="39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</p:grpSp>
      <p:sp>
        <p:nvSpPr>
          <p:cNvPr id="22301" name="Rectangle 797"/>
          <p:cNvSpPr>
            <a:spLocks noChangeArrowheads="1"/>
          </p:cNvSpPr>
          <p:nvPr/>
        </p:nvSpPr>
        <p:spPr bwMode="auto">
          <a:xfrm>
            <a:off x="914400" y="1828800"/>
            <a:ext cx="7543800" cy="4257675"/>
          </a:xfrm>
          <a:prstGeom prst="rect">
            <a:avLst/>
          </a:prstGeom>
          <a:noFill/>
          <a:ln w="11112">
            <a:solidFill>
              <a:srgbClr val="A0A0A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2304" name="Text Box 800"/>
          <p:cNvSpPr txBox="1">
            <a:spLocks noChangeArrowheads="1"/>
          </p:cNvSpPr>
          <p:nvPr/>
        </p:nvSpPr>
        <p:spPr bwMode="auto">
          <a:xfrm>
            <a:off x="990600" y="1905000"/>
            <a:ext cx="7467600" cy="366713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/>
              <a:t>DEPARTAMENTOS</a:t>
            </a:r>
            <a:endParaRPr lang="es-ES"/>
          </a:p>
        </p:txBody>
      </p:sp>
      <p:sp>
        <p:nvSpPr>
          <p:cNvPr id="22305" name="Text Box 801"/>
          <p:cNvSpPr txBox="1">
            <a:spLocks noChangeArrowheads="1"/>
          </p:cNvSpPr>
          <p:nvPr/>
        </p:nvSpPr>
        <p:spPr bwMode="auto">
          <a:xfrm>
            <a:off x="7778750" y="228600"/>
            <a:ext cx="912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VANESA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Text Box 3"/>
          <p:cNvSpPr txBox="1">
            <a:spLocks noChangeArrowheads="1"/>
          </p:cNvSpPr>
          <p:nvPr/>
        </p:nvSpPr>
        <p:spPr bwMode="auto">
          <a:xfrm>
            <a:off x="533400" y="1676400"/>
            <a:ext cx="8077200" cy="419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C" b="1">
                <a:solidFill>
                  <a:schemeClr val="tx1"/>
                </a:solidFill>
                <a:latin typeface="Times New Roman" pitchFamily="18" charset="0"/>
              </a:rPr>
              <a:t>PRECIOS Y PRODUCTOS</a:t>
            </a:r>
            <a:endParaRPr lang="es-AR" sz="1400" b="1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AR" sz="1400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Deprati</a:t>
            </a:r>
            <a:endParaRPr lang="es-AR" sz="140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AR" sz="1400">
                <a:solidFill>
                  <a:srgbClr val="000000"/>
                </a:solidFill>
                <a:latin typeface="Wingdings" pitchFamily="2" charset="2"/>
                <a:cs typeface="Arial" pitchFamily="34" charset="0"/>
              </a:rPr>
              <a:t>§</a:t>
            </a:r>
            <a:r>
              <a:rPr lang="es-AR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        </a:t>
            </a:r>
            <a:r>
              <a:rPr lang="es-AR" sz="14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No trabaja con marcas de renombre.</a:t>
            </a:r>
          </a:p>
          <a:p>
            <a:pPr algn="just"/>
            <a:r>
              <a:rPr lang="es-AR" sz="1400">
                <a:solidFill>
                  <a:srgbClr val="000000"/>
                </a:solidFill>
                <a:latin typeface="Wingdings" pitchFamily="2" charset="2"/>
                <a:cs typeface="Arial" pitchFamily="34" charset="0"/>
              </a:rPr>
              <a:t>§</a:t>
            </a:r>
            <a:r>
              <a:rPr lang="es-AR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        </a:t>
            </a:r>
            <a:r>
              <a:rPr lang="es-AR" sz="14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Posee gran variedad de modelos, de diseños, y de marcas.</a:t>
            </a:r>
          </a:p>
          <a:p>
            <a:pPr algn="just"/>
            <a:r>
              <a:rPr lang="es-AR" sz="1400">
                <a:solidFill>
                  <a:srgbClr val="000000"/>
                </a:solidFill>
                <a:latin typeface="Wingdings" pitchFamily="2" charset="2"/>
                <a:cs typeface="Arial" pitchFamily="34" charset="0"/>
              </a:rPr>
              <a:t>§</a:t>
            </a:r>
            <a:r>
              <a:rPr lang="es-AR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        </a:t>
            </a:r>
            <a:r>
              <a:rPr lang="es-AR" sz="14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Posee modelos en serie.</a:t>
            </a:r>
          </a:p>
          <a:p>
            <a:pPr algn="just"/>
            <a:r>
              <a:rPr lang="es-AR" sz="1400">
                <a:solidFill>
                  <a:srgbClr val="000000"/>
                </a:solidFill>
                <a:latin typeface="Wingdings" pitchFamily="2" charset="2"/>
                <a:cs typeface="Arial" pitchFamily="34" charset="0"/>
              </a:rPr>
              <a:t>§</a:t>
            </a:r>
            <a:r>
              <a:rPr lang="es-AR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        </a:t>
            </a:r>
            <a:r>
              <a:rPr lang="es-AR" sz="14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Precios tienden al redondeo.</a:t>
            </a:r>
          </a:p>
          <a:p>
            <a:pPr algn="just"/>
            <a:r>
              <a:rPr lang="es-AR" sz="1400">
                <a:solidFill>
                  <a:srgbClr val="000000"/>
                </a:solidFill>
                <a:latin typeface="Wingdings" pitchFamily="2" charset="2"/>
                <a:cs typeface="Arial" pitchFamily="34" charset="0"/>
              </a:rPr>
              <a:t>§</a:t>
            </a:r>
            <a:r>
              <a:rPr lang="es-AR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        </a:t>
            </a:r>
            <a:r>
              <a:rPr lang="es-AR" sz="14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Gran número de sus prendas son etiquetadas con el mismo valor.</a:t>
            </a:r>
          </a:p>
          <a:p>
            <a:pPr algn="l"/>
            <a:r>
              <a:rPr lang="es-AR" sz="1400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Casa Tosi</a:t>
            </a:r>
            <a:endParaRPr lang="es-AR" sz="140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AR" sz="1400">
                <a:solidFill>
                  <a:srgbClr val="000000"/>
                </a:solidFill>
                <a:latin typeface="Wingdings" pitchFamily="2" charset="2"/>
                <a:cs typeface="Arial" pitchFamily="34" charset="0"/>
              </a:rPr>
              <a:t> </a:t>
            </a:r>
            <a:r>
              <a:rPr lang="es-AR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es-AR" sz="14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Posee marcas exclusivas americanas.</a:t>
            </a:r>
          </a:p>
          <a:p>
            <a:pPr algn="just"/>
            <a:r>
              <a:rPr lang="es-AR" sz="1400">
                <a:solidFill>
                  <a:srgbClr val="000000"/>
                </a:solidFill>
                <a:latin typeface="Wingdings" pitchFamily="2" charset="2"/>
                <a:cs typeface="Arial" pitchFamily="34" charset="0"/>
              </a:rPr>
              <a:t>§</a:t>
            </a:r>
            <a:r>
              <a:rPr lang="es-AR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        </a:t>
            </a:r>
            <a:r>
              <a:rPr lang="es-AR" sz="14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Mantiene variedad de modelos entre marcas.</a:t>
            </a:r>
          </a:p>
          <a:p>
            <a:pPr algn="just"/>
            <a:r>
              <a:rPr lang="es-AR" sz="1400">
                <a:solidFill>
                  <a:srgbClr val="000000"/>
                </a:solidFill>
                <a:latin typeface="Wingdings" pitchFamily="2" charset="2"/>
                <a:cs typeface="Arial" pitchFamily="34" charset="0"/>
              </a:rPr>
              <a:t>§</a:t>
            </a:r>
            <a:r>
              <a:rPr lang="es-AR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        </a:t>
            </a:r>
            <a:r>
              <a:rPr lang="es-AR" sz="14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Tiene una gran variedad de precios en cada categoría de artículos.</a:t>
            </a:r>
          </a:p>
          <a:p>
            <a:pPr algn="just"/>
            <a:r>
              <a:rPr lang="es-AR" sz="1400">
                <a:solidFill>
                  <a:srgbClr val="000000"/>
                </a:solidFill>
                <a:latin typeface="Wingdings" pitchFamily="2" charset="2"/>
                <a:cs typeface="Arial" pitchFamily="34" charset="0"/>
              </a:rPr>
              <a:t>§</a:t>
            </a:r>
            <a:r>
              <a:rPr lang="es-AR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        </a:t>
            </a:r>
            <a:r>
              <a:rPr lang="es-AR" sz="14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Sus precios no tienden al redondeo.</a:t>
            </a:r>
          </a:p>
          <a:p>
            <a:pPr algn="l"/>
            <a:endParaRPr lang="es-ES" sz="1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2057400" y="609600"/>
            <a:ext cx="52578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400">
                <a:solidFill>
                  <a:schemeClr val="tx1"/>
                </a:solidFill>
                <a:cs typeface="Times New Roman" pitchFamily="18" charset="0"/>
              </a:rPr>
              <a:t>ANÁLISIS DE LA COMPETENCIA</a:t>
            </a:r>
            <a:r>
              <a:rPr lang="es-ES" sz="2400" b="1">
                <a:solidFill>
                  <a:schemeClr val="tx1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56325" name="Text Box 5"/>
          <p:cNvSpPr txBox="1">
            <a:spLocks noChangeArrowheads="1"/>
          </p:cNvSpPr>
          <p:nvPr/>
        </p:nvSpPr>
        <p:spPr bwMode="auto">
          <a:xfrm>
            <a:off x="7778750" y="228600"/>
            <a:ext cx="912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VANESA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3"/>
          <p:cNvSpPr>
            <a:spLocks noChangeArrowheads="1"/>
          </p:cNvSpPr>
          <p:nvPr/>
        </p:nvSpPr>
        <p:spPr bwMode="auto">
          <a:xfrm>
            <a:off x="685800" y="1447800"/>
            <a:ext cx="7391400" cy="483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C" b="1">
                <a:solidFill>
                  <a:schemeClr val="tx1"/>
                </a:solidFill>
                <a:latin typeface="Times New Roman" pitchFamily="18" charset="0"/>
              </a:rPr>
              <a:t>PRECIOS Y PRODUCTOS</a:t>
            </a:r>
          </a:p>
          <a:p>
            <a:pPr algn="just"/>
            <a:r>
              <a:rPr lang="es-AR" sz="1400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Ferrisariato y Riostore</a:t>
            </a:r>
          </a:p>
          <a:p>
            <a:pPr algn="just"/>
            <a:r>
              <a:rPr lang="es-AR" sz="14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es-AR" sz="1400">
                <a:solidFill>
                  <a:srgbClr val="000000"/>
                </a:solidFill>
                <a:latin typeface="Wingdings" pitchFamily="2" charset="2"/>
                <a:cs typeface="Arial" pitchFamily="34" charset="0"/>
              </a:rPr>
              <a:t>§</a:t>
            </a:r>
            <a:r>
              <a:rPr lang="es-AR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  </a:t>
            </a:r>
            <a:r>
              <a:rPr lang="es-AR" sz="14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No trabaja con marcas exclusivas.</a:t>
            </a:r>
          </a:p>
          <a:p>
            <a:pPr algn="just"/>
            <a:r>
              <a:rPr lang="es-AR" sz="1400">
                <a:solidFill>
                  <a:srgbClr val="000000"/>
                </a:solidFill>
                <a:latin typeface="Wingdings" pitchFamily="2" charset="2"/>
                <a:cs typeface="Arial" pitchFamily="34" charset="0"/>
              </a:rPr>
              <a:t>§</a:t>
            </a:r>
            <a:r>
              <a:rPr lang="es-AR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        </a:t>
            </a:r>
            <a:r>
              <a:rPr lang="es-AR" sz="14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Utiliza precios sicológicos.</a:t>
            </a:r>
          </a:p>
          <a:p>
            <a:pPr algn="just"/>
            <a:r>
              <a:rPr lang="es-AR" sz="1400">
                <a:solidFill>
                  <a:srgbClr val="000000"/>
                </a:solidFill>
                <a:latin typeface="Wingdings" pitchFamily="2" charset="2"/>
                <a:cs typeface="Arial" pitchFamily="34" charset="0"/>
              </a:rPr>
              <a:t>§</a:t>
            </a:r>
            <a:r>
              <a:rPr lang="es-AR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        </a:t>
            </a:r>
            <a:r>
              <a:rPr lang="es-AR" sz="14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Posee gran variedad de modelos.</a:t>
            </a:r>
          </a:p>
          <a:p>
            <a:pPr algn="just"/>
            <a:r>
              <a:rPr lang="es-AR" sz="1400">
                <a:solidFill>
                  <a:srgbClr val="000000"/>
                </a:solidFill>
                <a:latin typeface="Wingdings" pitchFamily="2" charset="2"/>
                <a:cs typeface="Arial" pitchFamily="34" charset="0"/>
              </a:rPr>
              <a:t>§</a:t>
            </a:r>
            <a:r>
              <a:rPr lang="es-AR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        </a:t>
            </a:r>
            <a:r>
              <a:rPr lang="es-AR" sz="14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No tiende al redondeo.</a:t>
            </a:r>
          </a:p>
          <a:p>
            <a:pPr algn="just"/>
            <a:r>
              <a:rPr lang="es-AR" sz="1400">
                <a:solidFill>
                  <a:srgbClr val="000000"/>
                </a:solidFill>
                <a:latin typeface="Wingdings" pitchFamily="2" charset="2"/>
                <a:cs typeface="Arial" pitchFamily="34" charset="0"/>
              </a:rPr>
              <a:t>§</a:t>
            </a:r>
            <a:r>
              <a:rPr lang="es-AR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        </a:t>
            </a:r>
            <a:r>
              <a:rPr lang="es-AR" sz="14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Existe gran variedad de precios .</a:t>
            </a:r>
          </a:p>
          <a:p>
            <a:pPr algn="just"/>
            <a:r>
              <a:rPr lang="es-AR" sz="1400">
                <a:solidFill>
                  <a:srgbClr val="000000"/>
                </a:solidFill>
                <a:latin typeface="Wingdings" pitchFamily="2" charset="2"/>
                <a:cs typeface="Arial" pitchFamily="34" charset="0"/>
              </a:rPr>
              <a:t>§</a:t>
            </a:r>
            <a:r>
              <a:rPr lang="es-AR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        </a:t>
            </a:r>
            <a:r>
              <a:rPr lang="es-AR" sz="14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El rango de diferencia entre el precio menor y mayor no es muy grande.</a:t>
            </a:r>
          </a:p>
          <a:p>
            <a:pPr algn="l"/>
            <a:endParaRPr lang="es-EC" sz="1400">
              <a:solidFill>
                <a:schemeClr val="tx1"/>
              </a:solidFill>
              <a:latin typeface="Times New Roman" pitchFamily="18" charset="0"/>
            </a:endParaRPr>
          </a:p>
          <a:p>
            <a:pPr algn="l"/>
            <a:r>
              <a:rPr lang="es-EC" sz="1400" b="1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s-EC" sz="1400" b="1">
                <a:solidFill>
                  <a:schemeClr val="tx1"/>
                </a:solidFill>
                <a:latin typeface="Arial" pitchFamily="34" charset="0"/>
              </a:rPr>
              <a:t>Pycca</a:t>
            </a:r>
          </a:p>
          <a:p>
            <a:pPr algn="l"/>
            <a:r>
              <a:rPr lang="es-EC" sz="1400">
                <a:solidFill>
                  <a:schemeClr val="tx1"/>
                </a:solidFill>
                <a:latin typeface="Arial" pitchFamily="34" charset="0"/>
              </a:rPr>
              <a:t>     No trabaja con marcas exclusivas</a:t>
            </a:r>
          </a:p>
          <a:p>
            <a:pPr algn="l"/>
            <a:r>
              <a:rPr lang="es-EC" sz="1400">
                <a:solidFill>
                  <a:schemeClr val="tx1"/>
                </a:solidFill>
                <a:latin typeface="Arial" pitchFamily="34" charset="0"/>
              </a:rPr>
              <a:t>     Existe gran variedad de precios</a:t>
            </a:r>
          </a:p>
          <a:p>
            <a:pPr algn="l"/>
            <a:r>
              <a:rPr lang="es-EC" sz="1400">
                <a:solidFill>
                  <a:schemeClr val="tx1"/>
                </a:solidFill>
                <a:latin typeface="Arial" pitchFamily="34" charset="0"/>
              </a:rPr>
              <a:t>     Precios no  tienden al redondeo a ecepción en los locales donde se exibe mercadría    </a:t>
            </a:r>
          </a:p>
          <a:p>
            <a:pPr algn="l"/>
            <a:r>
              <a:rPr lang="es-EC" sz="1400">
                <a:solidFill>
                  <a:schemeClr val="tx1"/>
                </a:solidFill>
                <a:latin typeface="Arial" pitchFamily="34" charset="0"/>
              </a:rPr>
              <a:t>     entre con rangos de precios entre $ 1 y  $ 3</a:t>
            </a:r>
          </a:p>
          <a:p>
            <a:pPr algn="l"/>
            <a:r>
              <a:rPr lang="es-EC" sz="1400">
                <a:solidFill>
                  <a:schemeClr val="tx1"/>
                </a:solidFill>
                <a:latin typeface="Arial" pitchFamily="34" charset="0"/>
              </a:rPr>
              <a:t>     </a:t>
            </a:r>
            <a:endParaRPr lang="es-AR" b="1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2057400" y="609600"/>
            <a:ext cx="52578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400">
                <a:solidFill>
                  <a:schemeClr val="tx1"/>
                </a:solidFill>
                <a:cs typeface="Times New Roman" pitchFamily="18" charset="0"/>
              </a:rPr>
              <a:t>ANÁLISIS DE LA COMPETENCIA</a:t>
            </a:r>
            <a:r>
              <a:rPr lang="es-ES" sz="2400" b="1">
                <a:solidFill>
                  <a:schemeClr val="tx1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7778750" y="228600"/>
            <a:ext cx="912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VANESA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61" name="Group 25"/>
          <p:cNvGrpSpPr>
            <a:grpSpLocks/>
          </p:cNvGrpSpPr>
          <p:nvPr/>
        </p:nvGrpSpPr>
        <p:grpSpPr bwMode="auto">
          <a:xfrm>
            <a:off x="5105400" y="2362200"/>
            <a:ext cx="3429000" cy="3124200"/>
            <a:chOff x="1337" y="288"/>
            <a:chExt cx="2720" cy="810"/>
          </a:xfrm>
        </p:grpSpPr>
        <p:sp>
          <p:nvSpPr>
            <p:cNvPr id="14343" name="Freeform 7"/>
            <p:cNvSpPr>
              <a:spLocks/>
            </p:cNvSpPr>
            <p:nvPr/>
          </p:nvSpPr>
          <p:spPr bwMode="auto">
            <a:xfrm>
              <a:off x="1337" y="288"/>
              <a:ext cx="2720" cy="740"/>
            </a:xfrm>
            <a:custGeom>
              <a:avLst/>
              <a:gdLst/>
              <a:ahLst/>
              <a:cxnLst>
                <a:cxn ang="0">
                  <a:pos x="1500" y="1476"/>
                </a:cxn>
                <a:cxn ang="0">
                  <a:pos x="1701" y="1457"/>
                </a:cxn>
                <a:cxn ang="0">
                  <a:pos x="1890" y="1422"/>
                </a:cxn>
                <a:cxn ang="0">
                  <a:pos x="2066" y="1373"/>
                </a:cxn>
                <a:cxn ang="0">
                  <a:pos x="2225" y="1311"/>
                </a:cxn>
                <a:cxn ang="0">
                  <a:pos x="2366" y="1239"/>
                </a:cxn>
                <a:cxn ang="0">
                  <a:pos x="2488" y="1153"/>
                </a:cxn>
                <a:cxn ang="0">
                  <a:pos x="2586" y="1061"/>
                </a:cxn>
                <a:cxn ang="0">
                  <a:pos x="2658" y="960"/>
                </a:cxn>
                <a:cxn ang="0">
                  <a:pos x="2704" y="853"/>
                </a:cxn>
                <a:cxn ang="0">
                  <a:pos x="2720" y="740"/>
                </a:cxn>
                <a:cxn ang="0">
                  <a:pos x="2704" y="627"/>
                </a:cxn>
                <a:cxn ang="0">
                  <a:pos x="2658" y="520"/>
                </a:cxn>
                <a:cxn ang="0">
                  <a:pos x="2586" y="419"/>
                </a:cxn>
                <a:cxn ang="0">
                  <a:pos x="2488" y="325"/>
                </a:cxn>
                <a:cxn ang="0">
                  <a:pos x="2366" y="242"/>
                </a:cxn>
                <a:cxn ang="0">
                  <a:pos x="2225" y="169"/>
                </a:cxn>
                <a:cxn ang="0">
                  <a:pos x="2066" y="107"/>
                </a:cxn>
                <a:cxn ang="0">
                  <a:pos x="1890" y="58"/>
                </a:cxn>
                <a:cxn ang="0">
                  <a:pos x="1701" y="23"/>
                </a:cxn>
                <a:cxn ang="0">
                  <a:pos x="1500" y="4"/>
                </a:cxn>
                <a:cxn ang="0">
                  <a:pos x="1291" y="1"/>
                </a:cxn>
                <a:cxn ang="0">
                  <a:pos x="1087" y="15"/>
                </a:cxn>
                <a:cxn ang="0">
                  <a:pos x="893" y="45"/>
                </a:cxn>
                <a:cxn ang="0">
                  <a:pos x="712" y="89"/>
                </a:cxn>
                <a:cxn ang="0">
                  <a:pos x="546" y="147"/>
                </a:cxn>
                <a:cxn ang="0">
                  <a:pos x="399" y="217"/>
                </a:cxn>
                <a:cxn ang="0">
                  <a:pos x="270" y="297"/>
                </a:cxn>
                <a:cxn ang="0">
                  <a:pos x="164" y="387"/>
                </a:cxn>
                <a:cxn ang="0">
                  <a:pos x="83" y="486"/>
                </a:cxn>
                <a:cxn ang="0">
                  <a:pos x="28" y="590"/>
                </a:cxn>
                <a:cxn ang="0">
                  <a:pos x="1" y="702"/>
                </a:cxn>
                <a:cxn ang="0">
                  <a:pos x="7" y="816"/>
                </a:cxn>
                <a:cxn ang="0">
                  <a:pos x="42" y="925"/>
                </a:cxn>
                <a:cxn ang="0">
                  <a:pos x="108" y="1028"/>
                </a:cxn>
                <a:cxn ang="0">
                  <a:pos x="198" y="1125"/>
                </a:cxn>
                <a:cxn ang="0">
                  <a:pos x="311" y="1211"/>
                </a:cxn>
                <a:cxn ang="0">
                  <a:pos x="445" y="1288"/>
                </a:cxn>
                <a:cxn ang="0">
                  <a:pos x="601" y="1354"/>
                </a:cxn>
                <a:cxn ang="0">
                  <a:pos x="771" y="1407"/>
                </a:cxn>
                <a:cxn ang="0">
                  <a:pos x="957" y="1447"/>
                </a:cxn>
                <a:cxn ang="0">
                  <a:pos x="1155" y="1472"/>
                </a:cxn>
                <a:cxn ang="0">
                  <a:pos x="1362" y="1480"/>
                </a:cxn>
              </a:cxnLst>
              <a:rect l="0" t="0" r="r" b="b"/>
              <a:pathLst>
                <a:path w="2720" h="1480">
                  <a:moveTo>
                    <a:pt x="1362" y="1480"/>
                  </a:moveTo>
                  <a:lnTo>
                    <a:pt x="1432" y="1479"/>
                  </a:lnTo>
                  <a:lnTo>
                    <a:pt x="1500" y="1476"/>
                  </a:lnTo>
                  <a:lnTo>
                    <a:pt x="1569" y="1472"/>
                  </a:lnTo>
                  <a:lnTo>
                    <a:pt x="1636" y="1465"/>
                  </a:lnTo>
                  <a:lnTo>
                    <a:pt x="1701" y="1457"/>
                  </a:lnTo>
                  <a:lnTo>
                    <a:pt x="1765" y="1447"/>
                  </a:lnTo>
                  <a:lnTo>
                    <a:pt x="1829" y="1435"/>
                  </a:lnTo>
                  <a:lnTo>
                    <a:pt x="1890" y="1422"/>
                  </a:lnTo>
                  <a:lnTo>
                    <a:pt x="1951" y="1407"/>
                  </a:lnTo>
                  <a:lnTo>
                    <a:pt x="2009" y="1391"/>
                  </a:lnTo>
                  <a:lnTo>
                    <a:pt x="2066" y="1373"/>
                  </a:lnTo>
                  <a:lnTo>
                    <a:pt x="2120" y="1354"/>
                  </a:lnTo>
                  <a:lnTo>
                    <a:pt x="2173" y="1333"/>
                  </a:lnTo>
                  <a:lnTo>
                    <a:pt x="2225" y="1311"/>
                  </a:lnTo>
                  <a:lnTo>
                    <a:pt x="2274" y="1288"/>
                  </a:lnTo>
                  <a:lnTo>
                    <a:pt x="2322" y="1263"/>
                  </a:lnTo>
                  <a:lnTo>
                    <a:pt x="2366" y="1239"/>
                  </a:lnTo>
                  <a:lnTo>
                    <a:pt x="2410" y="1211"/>
                  </a:lnTo>
                  <a:lnTo>
                    <a:pt x="2449" y="1184"/>
                  </a:lnTo>
                  <a:lnTo>
                    <a:pt x="2488" y="1153"/>
                  </a:lnTo>
                  <a:lnTo>
                    <a:pt x="2524" y="1125"/>
                  </a:lnTo>
                  <a:lnTo>
                    <a:pt x="2555" y="1093"/>
                  </a:lnTo>
                  <a:lnTo>
                    <a:pt x="2586" y="1061"/>
                  </a:lnTo>
                  <a:lnTo>
                    <a:pt x="2614" y="1028"/>
                  </a:lnTo>
                  <a:lnTo>
                    <a:pt x="2637" y="994"/>
                  </a:lnTo>
                  <a:lnTo>
                    <a:pt x="2658" y="960"/>
                  </a:lnTo>
                  <a:lnTo>
                    <a:pt x="2678" y="925"/>
                  </a:lnTo>
                  <a:lnTo>
                    <a:pt x="2692" y="890"/>
                  </a:lnTo>
                  <a:lnTo>
                    <a:pt x="2704" y="853"/>
                  </a:lnTo>
                  <a:lnTo>
                    <a:pt x="2713" y="816"/>
                  </a:lnTo>
                  <a:lnTo>
                    <a:pt x="2718" y="779"/>
                  </a:lnTo>
                  <a:lnTo>
                    <a:pt x="2720" y="740"/>
                  </a:lnTo>
                  <a:lnTo>
                    <a:pt x="2718" y="702"/>
                  </a:lnTo>
                  <a:lnTo>
                    <a:pt x="2713" y="665"/>
                  </a:lnTo>
                  <a:lnTo>
                    <a:pt x="2704" y="627"/>
                  </a:lnTo>
                  <a:lnTo>
                    <a:pt x="2692" y="590"/>
                  </a:lnTo>
                  <a:lnTo>
                    <a:pt x="2678" y="555"/>
                  </a:lnTo>
                  <a:lnTo>
                    <a:pt x="2658" y="520"/>
                  </a:lnTo>
                  <a:lnTo>
                    <a:pt x="2637" y="486"/>
                  </a:lnTo>
                  <a:lnTo>
                    <a:pt x="2614" y="452"/>
                  </a:lnTo>
                  <a:lnTo>
                    <a:pt x="2586" y="419"/>
                  </a:lnTo>
                  <a:lnTo>
                    <a:pt x="2555" y="387"/>
                  </a:lnTo>
                  <a:lnTo>
                    <a:pt x="2524" y="356"/>
                  </a:lnTo>
                  <a:lnTo>
                    <a:pt x="2488" y="325"/>
                  </a:lnTo>
                  <a:lnTo>
                    <a:pt x="2449" y="297"/>
                  </a:lnTo>
                  <a:lnTo>
                    <a:pt x="2410" y="269"/>
                  </a:lnTo>
                  <a:lnTo>
                    <a:pt x="2366" y="242"/>
                  </a:lnTo>
                  <a:lnTo>
                    <a:pt x="2322" y="217"/>
                  </a:lnTo>
                  <a:lnTo>
                    <a:pt x="2274" y="192"/>
                  </a:lnTo>
                  <a:lnTo>
                    <a:pt x="2225" y="169"/>
                  </a:lnTo>
                  <a:lnTo>
                    <a:pt x="2173" y="147"/>
                  </a:lnTo>
                  <a:lnTo>
                    <a:pt x="2120" y="126"/>
                  </a:lnTo>
                  <a:lnTo>
                    <a:pt x="2066" y="107"/>
                  </a:lnTo>
                  <a:lnTo>
                    <a:pt x="2009" y="89"/>
                  </a:lnTo>
                  <a:lnTo>
                    <a:pt x="1951" y="73"/>
                  </a:lnTo>
                  <a:lnTo>
                    <a:pt x="1890" y="58"/>
                  </a:lnTo>
                  <a:lnTo>
                    <a:pt x="1829" y="45"/>
                  </a:lnTo>
                  <a:lnTo>
                    <a:pt x="1765" y="33"/>
                  </a:lnTo>
                  <a:lnTo>
                    <a:pt x="1701" y="23"/>
                  </a:lnTo>
                  <a:lnTo>
                    <a:pt x="1636" y="15"/>
                  </a:lnTo>
                  <a:lnTo>
                    <a:pt x="1569" y="8"/>
                  </a:lnTo>
                  <a:lnTo>
                    <a:pt x="1500" y="4"/>
                  </a:lnTo>
                  <a:lnTo>
                    <a:pt x="1432" y="1"/>
                  </a:lnTo>
                  <a:lnTo>
                    <a:pt x="1362" y="0"/>
                  </a:lnTo>
                  <a:lnTo>
                    <a:pt x="1291" y="1"/>
                  </a:lnTo>
                  <a:lnTo>
                    <a:pt x="1222" y="4"/>
                  </a:lnTo>
                  <a:lnTo>
                    <a:pt x="1155" y="8"/>
                  </a:lnTo>
                  <a:lnTo>
                    <a:pt x="1087" y="15"/>
                  </a:lnTo>
                  <a:lnTo>
                    <a:pt x="1022" y="23"/>
                  </a:lnTo>
                  <a:lnTo>
                    <a:pt x="957" y="33"/>
                  </a:lnTo>
                  <a:lnTo>
                    <a:pt x="893" y="45"/>
                  </a:lnTo>
                  <a:lnTo>
                    <a:pt x="831" y="58"/>
                  </a:lnTo>
                  <a:lnTo>
                    <a:pt x="771" y="73"/>
                  </a:lnTo>
                  <a:lnTo>
                    <a:pt x="712" y="89"/>
                  </a:lnTo>
                  <a:lnTo>
                    <a:pt x="656" y="107"/>
                  </a:lnTo>
                  <a:lnTo>
                    <a:pt x="601" y="126"/>
                  </a:lnTo>
                  <a:lnTo>
                    <a:pt x="546" y="147"/>
                  </a:lnTo>
                  <a:lnTo>
                    <a:pt x="495" y="169"/>
                  </a:lnTo>
                  <a:lnTo>
                    <a:pt x="445" y="192"/>
                  </a:lnTo>
                  <a:lnTo>
                    <a:pt x="399" y="217"/>
                  </a:lnTo>
                  <a:lnTo>
                    <a:pt x="353" y="242"/>
                  </a:lnTo>
                  <a:lnTo>
                    <a:pt x="311" y="269"/>
                  </a:lnTo>
                  <a:lnTo>
                    <a:pt x="270" y="297"/>
                  </a:lnTo>
                  <a:lnTo>
                    <a:pt x="233" y="325"/>
                  </a:lnTo>
                  <a:lnTo>
                    <a:pt x="198" y="356"/>
                  </a:lnTo>
                  <a:lnTo>
                    <a:pt x="164" y="387"/>
                  </a:lnTo>
                  <a:lnTo>
                    <a:pt x="134" y="419"/>
                  </a:lnTo>
                  <a:lnTo>
                    <a:pt x="108" y="452"/>
                  </a:lnTo>
                  <a:lnTo>
                    <a:pt x="83" y="486"/>
                  </a:lnTo>
                  <a:lnTo>
                    <a:pt x="62" y="520"/>
                  </a:lnTo>
                  <a:lnTo>
                    <a:pt x="42" y="555"/>
                  </a:lnTo>
                  <a:lnTo>
                    <a:pt x="28" y="590"/>
                  </a:lnTo>
                  <a:lnTo>
                    <a:pt x="16" y="627"/>
                  </a:lnTo>
                  <a:lnTo>
                    <a:pt x="7" y="665"/>
                  </a:lnTo>
                  <a:lnTo>
                    <a:pt x="1" y="702"/>
                  </a:lnTo>
                  <a:lnTo>
                    <a:pt x="0" y="740"/>
                  </a:lnTo>
                  <a:lnTo>
                    <a:pt x="1" y="779"/>
                  </a:lnTo>
                  <a:lnTo>
                    <a:pt x="7" y="816"/>
                  </a:lnTo>
                  <a:lnTo>
                    <a:pt x="16" y="853"/>
                  </a:lnTo>
                  <a:lnTo>
                    <a:pt x="28" y="890"/>
                  </a:lnTo>
                  <a:lnTo>
                    <a:pt x="42" y="925"/>
                  </a:lnTo>
                  <a:lnTo>
                    <a:pt x="62" y="960"/>
                  </a:lnTo>
                  <a:lnTo>
                    <a:pt x="83" y="994"/>
                  </a:lnTo>
                  <a:lnTo>
                    <a:pt x="108" y="1028"/>
                  </a:lnTo>
                  <a:lnTo>
                    <a:pt x="134" y="1061"/>
                  </a:lnTo>
                  <a:lnTo>
                    <a:pt x="164" y="1093"/>
                  </a:lnTo>
                  <a:lnTo>
                    <a:pt x="198" y="1125"/>
                  </a:lnTo>
                  <a:lnTo>
                    <a:pt x="233" y="1153"/>
                  </a:lnTo>
                  <a:lnTo>
                    <a:pt x="270" y="1184"/>
                  </a:lnTo>
                  <a:lnTo>
                    <a:pt x="311" y="1211"/>
                  </a:lnTo>
                  <a:lnTo>
                    <a:pt x="353" y="1239"/>
                  </a:lnTo>
                  <a:lnTo>
                    <a:pt x="399" y="1263"/>
                  </a:lnTo>
                  <a:lnTo>
                    <a:pt x="445" y="1288"/>
                  </a:lnTo>
                  <a:lnTo>
                    <a:pt x="495" y="1311"/>
                  </a:lnTo>
                  <a:lnTo>
                    <a:pt x="546" y="1333"/>
                  </a:lnTo>
                  <a:lnTo>
                    <a:pt x="601" y="1354"/>
                  </a:lnTo>
                  <a:lnTo>
                    <a:pt x="656" y="1373"/>
                  </a:lnTo>
                  <a:lnTo>
                    <a:pt x="712" y="1391"/>
                  </a:lnTo>
                  <a:lnTo>
                    <a:pt x="771" y="1407"/>
                  </a:lnTo>
                  <a:lnTo>
                    <a:pt x="831" y="1422"/>
                  </a:lnTo>
                  <a:lnTo>
                    <a:pt x="893" y="1435"/>
                  </a:lnTo>
                  <a:lnTo>
                    <a:pt x="957" y="1447"/>
                  </a:lnTo>
                  <a:lnTo>
                    <a:pt x="1022" y="1457"/>
                  </a:lnTo>
                  <a:lnTo>
                    <a:pt x="1087" y="1465"/>
                  </a:lnTo>
                  <a:lnTo>
                    <a:pt x="1155" y="1472"/>
                  </a:lnTo>
                  <a:lnTo>
                    <a:pt x="1222" y="1476"/>
                  </a:lnTo>
                  <a:lnTo>
                    <a:pt x="1291" y="1479"/>
                  </a:lnTo>
                  <a:lnTo>
                    <a:pt x="1362" y="1480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344" name="Freeform 8"/>
            <p:cNvSpPr>
              <a:spLocks/>
            </p:cNvSpPr>
            <p:nvPr/>
          </p:nvSpPr>
          <p:spPr bwMode="auto">
            <a:xfrm>
              <a:off x="1337" y="658"/>
              <a:ext cx="2720" cy="440"/>
            </a:xfrm>
            <a:custGeom>
              <a:avLst/>
              <a:gdLst/>
              <a:ahLst/>
              <a:cxnLst>
                <a:cxn ang="0">
                  <a:pos x="2713" y="216"/>
                </a:cxn>
                <a:cxn ang="0">
                  <a:pos x="2678" y="325"/>
                </a:cxn>
                <a:cxn ang="0">
                  <a:pos x="2614" y="428"/>
                </a:cxn>
                <a:cxn ang="0">
                  <a:pos x="2524" y="525"/>
                </a:cxn>
                <a:cxn ang="0">
                  <a:pos x="2410" y="611"/>
                </a:cxn>
                <a:cxn ang="0">
                  <a:pos x="2274" y="688"/>
                </a:cxn>
                <a:cxn ang="0">
                  <a:pos x="2120" y="754"/>
                </a:cxn>
                <a:cxn ang="0">
                  <a:pos x="1951" y="807"/>
                </a:cxn>
                <a:cxn ang="0">
                  <a:pos x="1765" y="847"/>
                </a:cxn>
                <a:cxn ang="0">
                  <a:pos x="1569" y="872"/>
                </a:cxn>
                <a:cxn ang="0">
                  <a:pos x="1362" y="880"/>
                </a:cxn>
                <a:cxn ang="0">
                  <a:pos x="1155" y="872"/>
                </a:cxn>
                <a:cxn ang="0">
                  <a:pos x="957" y="847"/>
                </a:cxn>
                <a:cxn ang="0">
                  <a:pos x="771" y="807"/>
                </a:cxn>
                <a:cxn ang="0">
                  <a:pos x="601" y="754"/>
                </a:cxn>
                <a:cxn ang="0">
                  <a:pos x="445" y="688"/>
                </a:cxn>
                <a:cxn ang="0">
                  <a:pos x="311" y="611"/>
                </a:cxn>
                <a:cxn ang="0">
                  <a:pos x="198" y="525"/>
                </a:cxn>
                <a:cxn ang="0">
                  <a:pos x="108" y="428"/>
                </a:cxn>
                <a:cxn ang="0">
                  <a:pos x="42" y="325"/>
                </a:cxn>
                <a:cxn ang="0">
                  <a:pos x="7" y="216"/>
                </a:cxn>
                <a:cxn ang="0">
                  <a:pos x="0" y="0"/>
                </a:cxn>
                <a:cxn ang="0">
                  <a:pos x="16" y="113"/>
                </a:cxn>
                <a:cxn ang="0">
                  <a:pos x="62" y="220"/>
                </a:cxn>
                <a:cxn ang="0">
                  <a:pos x="134" y="321"/>
                </a:cxn>
                <a:cxn ang="0">
                  <a:pos x="233" y="413"/>
                </a:cxn>
                <a:cxn ang="0">
                  <a:pos x="353" y="499"/>
                </a:cxn>
                <a:cxn ang="0">
                  <a:pos x="495" y="571"/>
                </a:cxn>
                <a:cxn ang="0">
                  <a:pos x="656" y="633"/>
                </a:cxn>
                <a:cxn ang="0">
                  <a:pos x="831" y="682"/>
                </a:cxn>
                <a:cxn ang="0">
                  <a:pos x="1022" y="717"/>
                </a:cxn>
                <a:cxn ang="0">
                  <a:pos x="1222" y="736"/>
                </a:cxn>
                <a:cxn ang="0">
                  <a:pos x="1432" y="739"/>
                </a:cxn>
                <a:cxn ang="0">
                  <a:pos x="1636" y="725"/>
                </a:cxn>
                <a:cxn ang="0">
                  <a:pos x="1829" y="695"/>
                </a:cxn>
                <a:cxn ang="0">
                  <a:pos x="2009" y="651"/>
                </a:cxn>
                <a:cxn ang="0">
                  <a:pos x="2173" y="593"/>
                </a:cxn>
                <a:cxn ang="0">
                  <a:pos x="2322" y="523"/>
                </a:cxn>
                <a:cxn ang="0">
                  <a:pos x="2449" y="444"/>
                </a:cxn>
                <a:cxn ang="0">
                  <a:pos x="2555" y="353"/>
                </a:cxn>
                <a:cxn ang="0">
                  <a:pos x="2637" y="254"/>
                </a:cxn>
                <a:cxn ang="0">
                  <a:pos x="2692" y="150"/>
                </a:cxn>
                <a:cxn ang="0">
                  <a:pos x="2718" y="39"/>
                </a:cxn>
              </a:cxnLst>
              <a:rect l="0" t="0" r="r" b="b"/>
              <a:pathLst>
                <a:path w="2720" h="880">
                  <a:moveTo>
                    <a:pt x="2720" y="140"/>
                  </a:moveTo>
                  <a:lnTo>
                    <a:pt x="2718" y="179"/>
                  </a:lnTo>
                  <a:lnTo>
                    <a:pt x="2713" y="216"/>
                  </a:lnTo>
                  <a:lnTo>
                    <a:pt x="2704" y="253"/>
                  </a:lnTo>
                  <a:lnTo>
                    <a:pt x="2692" y="290"/>
                  </a:lnTo>
                  <a:lnTo>
                    <a:pt x="2678" y="325"/>
                  </a:lnTo>
                  <a:lnTo>
                    <a:pt x="2658" y="360"/>
                  </a:lnTo>
                  <a:lnTo>
                    <a:pt x="2637" y="394"/>
                  </a:lnTo>
                  <a:lnTo>
                    <a:pt x="2614" y="428"/>
                  </a:lnTo>
                  <a:lnTo>
                    <a:pt x="2586" y="461"/>
                  </a:lnTo>
                  <a:lnTo>
                    <a:pt x="2555" y="493"/>
                  </a:lnTo>
                  <a:lnTo>
                    <a:pt x="2524" y="525"/>
                  </a:lnTo>
                  <a:lnTo>
                    <a:pt x="2488" y="553"/>
                  </a:lnTo>
                  <a:lnTo>
                    <a:pt x="2449" y="584"/>
                  </a:lnTo>
                  <a:lnTo>
                    <a:pt x="2410" y="611"/>
                  </a:lnTo>
                  <a:lnTo>
                    <a:pt x="2366" y="639"/>
                  </a:lnTo>
                  <a:lnTo>
                    <a:pt x="2322" y="663"/>
                  </a:lnTo>
                  <a:lnTo>
                    <a:pt x="2274" y="688"/>
                  </a:lnTo>
                  <a:lnTo>
                    <a:pt x="2225" y="711"/>
                  </a:lnTo>
                  <a:lnTo>
                    <a:pt x="2173" y="733"/>
                  </a:lnTo>
                  <a:lnTo>
                    <a:pt x="2120" y="754"/>
                  </a:lnTo>
                  <a:lnTo>
                    <a:pt x="2066" y="773"/>
                  </a:lnTo>
                  <a:lnTo>
                    <a:pt x="2009" y="791"/>
                  </a:lnTo>
                  <a:lnTo>
                    <a:pt x="1951" y="807"/>
                  </a:lnTo>
                  <a:lnTo>
                    <a:pt x="1890" y="823"/>
                  </a:lnTo>
                  <a:lnTo>
                    <a:pt x="1829" y="835"/>
                  </a:lnTo>
                  <a:lnTo>
                    <a:pt x="1765" y="847"/>
                  </a:lnTo>
                  <a:lnTo>
                    <a:pt x="1701" y="857"/>
                  </a:lnTo>
                  <a:lnTo>
                    <a:pt x="1636" y="865"/>
                  </a:lnTo>
                  <a:lnTo>
                    <a:pt x="1569" y="872"/>
                  </a:lnTo>
                  <a:lnTo>
                    <a:pt x="1500" y="876"/>
                  </a:lnTo>
                  <a:lnTo>
                    <a:pt x="1432" y="879"/>
                  </a:lnTo>
                  <a:lnTo>
                    <a:pt x="1362" y="880"/>
                  </a:lnTo>
                  <a:lnTo>
                    <a:pt x="1291" y="879"/>
                  </a:lnTo>
                  <a:lnTo>
                    <a:pt x="1222" y="876"/>
                  </a:lnTo>
                  <a:lnTo>
                    <a:pt x="1155" y="872"/>
                  </a:lnTo>
                  <a:lnTo>
                    <a:pt x="1087" y="865"/>
                  </a:lnTo>
                  <a:lnTo>
                    <a:pt x="1022" y="857"/>
                  </a:lnTo>
                  <a:lnTo>
                    <a:pt x="957" y="847"/>
                  </a:lnTo>
                  <a:lnTo>
                    <a:pt x="893" y="835"/>
                  </a:lnTo>
                  <a:lnTo>
                    <a:pt x="831" y="823"/>
                  </a:lnTo>
                  <a:lnTo>
                    <a:pt x="771" y="807"/>
                  </a:lnTo>
                  <a:lnTo>
                    <a:pt x="712" y="791"/>
                  </a:lnTo>
                  <a:lnTo>
                    <a:pt x="656" y="773"/>
                  </a:lnTo>
                  <a:lnTo>
                    <a:pt x="601" y="754"/>
                  </a:lnTo>
                  <a:lnTo>
                    <a:pt x="546" y="733"/>
                  </a:lnTo>
                  <a:lnTo>
                    <a:pt x="495" y="711"/>
                  </a:lnTo>
                  <a:lnTo>
                    <a:pt x="445" y="688"/>
                  </a:lnTo>
                  <a:lnTo>
                    <a:pt x="399" y="663"/>
                  </a:lnTo>
                  <a:lnTo>
                    <a:pt x="353" y="639"/>
                  </a:lnTo>
                  <a:lnTo>
                    <a:pt x="311" y="611"/>
                  </a:lnTo>
                  <a:lnTo>
                    <a:pt x="270" y="584"/>
                  </a:lnTo>
                  <a:lnTo>
                    <a:pt x="233" y="553"/>
                  </a:lnTo>
                  <a:lnTo>
                    <a:pt x="198" y="525"/>
                  </a:lnTo>
                  <a:lnTo>
                    <a:pt x="164" y="493"/>
                  </a:lnTo>
                  <a:lnTo>
                    <a:pt x="134" y="461"/>
                  </a:lnTo>
                  <a:lnTo>
                    <a:pt x="108" y="428"/>
                  </a:lnTo>
                  <a:lnTo>
                    <a:pt x="83" y="394"/>
                  </a:lnTo>
                  <a:lnTo>
                    <a:pt x="62" y="360"/>
                  </a:lnTo>
                  <a:lnTo>
                    <a:pt x="42" y="325"/>
                  </a:lnTo>
                  <a:lnTo>
                    <a:pt x="28" y="290"/>
                  </a:lnTo>
                  <a:lnTo>
                    <a:pt x="16" y="253"/>
                  </a:lnTo>
                  <a:lnTo>
                    <a:pt x="7" y="216"/>
                  </a:lnTo>
                  <a:lnTo>
                    <a:pt x="1" y="179"/>
                  </a:lnTo>
                  <a:lnTo>
                    <a:pt x="0" y="140"/>
                  </a:lnTo>
                  <a:lnTo>
                    <a:pt x="0" y="0"/>
                  </a:lnTo>
                  <a:lnTo>
                    <a:pt x="1" y="39"/>
                  </a:lnTo>
                  <a:lnTo>
                    <a:pt x="7" y="76"/>
                  </a:lnTo>
                  <a:lnTo>
                    <a:pt x="16" y="113"/>
                  </a:lnTo>
                  <a:lnTo>
                    <a:pt x="28" y="150"/>
                  </a:lnTo>
                  <a:lnTo>
                    <a:pt x="42" y="185"/>
                  </a:lnTo>
                  <a:lnTo>
                    <a:pt x="62" y="220"/>
                  </a:lnTo>
                  <a:lnTo>
                    <a:pt x="83" y="254"/>
                  </a:lnTo>
                  <a:lnTo>
                    <a:pt x="108" y="288"/>
                  </a:lnTo>
                  <a:lnTo>
                    <a:pt x="134" y="321"/>
                  </a:lnTo>
                  <a:lnTo>
                    <a:pt x="164" y="353"/>
                  </a:lnTo>
                  <a:lnTo>
                    <a:pt x="198" y="385"/>
                  </a:lnTo>
                  <a:lnTo>
                    <a:pt x="233" y="413"/>
                  </a:lnTo>
                  <a:lnTo>
                    <a:pt x="270" y="444"/>
                  </a:lnTo>
                  <a:lnTo>
                    <a:pt x="311" y="471"/>
                  </a:lnTo>
                  <a:lnTo>
                    <a:pt x="353" y="499"/>
                  </a:lnTo>
                  <a:lnTo>
                    <a:pt x="399" y="523"/>
                  </a:lnTo>
                  <a:lnTo>
                    <a:pt x="445" y="548"/>
                  </a:lnTo>
                  <a:lnTo>
                    <a:pt x="495" y="571"/>
                  </a:lnTo>
                  <a:lnTo>
                    <a:pt x="546" y="593"/>
                  </a:lnTo>
                  <a:lnTo>
                    <a:pt x="601" y="614"/>
                  </a:lnTo>
                  <a:lnTo>
                    <a:pt x="656" y="633"/>
                  </a:lnTo>
                  <a:lnTo>
                    <a:pt x="712" y="651"/>
                  </a:lnTo>
                  <a:lnTo>
                    <a:pt x="771" y="667"/>
                  </a:lnTo>
                  <a:lnTo>
                    <a:pt x="831" y="682"/>
                  </a:lnTo>
                  <a:lnTo>
                    <a:pt x="893" y="695"/>
                  </a:lnTo>
                  <a:lnTo>
                    <a:pt x="957" y="707"/>
                  </a:lnTo>
                  <a:lnTo>
                    <a:pt x="1022" y="717"/>
                  </a:lnTo>
                  <a:lnTo>
                    <a:pt x="1087" y="725"/>
                  </a:lnTo>
                  <a:lnTo>
                    <a:pt x="1155" y="732"/>
                  </a:lnTo>
                  <a:lnTo>
                    <a:pt x="1222" y="736"/>
                  </a:lnTo>
                  <a:lnTo>
                    <a:pt x="1291" y="739"/>
                  </a:lnTo>
                  <a:lnTo>
                    <a:pt x="1362" y="740"/>
                  </a:lnTo>
                  <a:lnTo>
                    <a:pt x="1432" y="739"/>
                  </a:lnTo>
                  <a:lnTo>
                    <a:pt x="1500" y="736"/>
                  </a:lnTo>
                  <a:lnTo>
                    <a:pt x="1569" y="732"/>
                  </a:lnTo>
                  <a:lnTo>
                    <a:pt x="1636" y="725"/>
                  </a:lnTo>
                  <a:lnTo>
                    <a:pt x="1701" y="717"/>
                  </a:lnTo>
                  <a:lnTo>
                    <a:pt x="1765" y="707"/>
                  </a:lnTo>
                  <a:lnTo>
                    <a:pt x="1829" y="695"/>
                  </a:lnTo>
                  <a:lnTo>
                    <a:pt x="1890" y="682"/>
                  </a:lnTo>
                  <a:lnTo>
                    <a:pt x="1951" y="667"/>
                  </a:lnTo>
                  <a:lnTo>
                    <a:pt x="2009" y="651"/>
                  </a:lnTo>
                  <a:lnTo>
                    <a:pt x="2066" y="633"/>
                  </a:lnTo>
                  <a:lnTo>
                    <a:pt x="2120" y="614"/>
                  </a:lnTo>
                  <a:lnTo>
                    <a:pt x="2173" y="593"/>
                  </a:lnTo>
                  <a:lnTo>
                    <a:pt x="2225" y="571"/>
                  </a:lnTo>
                  <a:lnTo>
                    <a:pt x="2274" y="548"/>
                  </a:lnTo>
                  <a:lnTo>
                    <a:pt x="2322" y="523"/>
                  </a:lnTo>
                  <a:lnTo>
                    <a:pt x="2366" y="499"/>
                  </a:lnTo>
                  <a:lnTo>
                    <a:pt x="2410" y="471"/>
                  </a:lnTo>
                  <a:lnTo>
                    <a:pt x="2449" y="444"/>
                  </a:lnTo>
                  <a:lnTo>
                    <a:pt x="2488" y="413"/>
                  </a:lnTo>
                  <a:lnTo>
                    <a:pt x="2524" y="385"/>
                  </a:lnTo>
                  <a:lnTo>
                    <a:pt x="2555" y="353"/>
                  </a:lnTo>
                  <a:lnTo>
                    <a:pt x="2586" y="321"/>
                  </a:lnTo>
                  <a:lnTo>
                    <a:pt x="2614" y="288"/>
                  </a:lnTo>
                  <a:lnTo>
                    <a:pt x="2637" y="254"/>
                  </a:lnTo>
                  <a:lnTo>
                    <a:pt x="2658" y="220"/>
                  </a:lnTo>
                  <a:lnTo>
                    <a:pt x="2678" y="185"/>
                  </a:lnTo>
                  <a:lnTo>
                    <a:pt x="2692" y="150"/>
                  </a:lnTo>
                  <a:lnTo>
                    <a:pt x="2704" y="113"/>
                  </a:lnTo>
                  <a:lnTo>
                    <a:pt x="2713" y="76"/>
                  </a:lnTo>
                  <a:lnTo>
                    <a:pt x="2718" y="39"/>
                  </a:lnTo>
                  <a:lnTo>
                    <a:pt x="2720" y="0"/>
                  </a:lnTo>
                  <a:lnTo>
                    <a:pt x="2720" y="140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345" name="Freeform 9"/>
            <p:cNvSpPr>
              <a:spLocks/>
            </p:cNvSpPr>
            <p:nvPr/>
          </p:nvSpPr>
          <p:spPr bwMode="auto">
            <a:xfrm>
              <a:off x="1381" y="773"/>
              <a:ext cx="2634" cy="305"/>
            </a:xfrm>
            <a:custGeom>
              <a:avLst/>
              <a:gdLst/>
              <a:ahLst/>
              <a:cxnLst>
                <a:cxn ang="0">
                  <a:pos x="2400" y="232"/>
                </a:cxn>
                <a:cxn ang="0">
                  <a:pos x="2289" y="300"/>
                </a:cxn>
                <a:cxn ang="0">
                  <a:pos x="2165" y="360"/>
                </a:cxn>
                <a:cxn ang="0">
                  <a:pos x="2029" y="411"/>
                </a:cxn>
                <a:cxn ang="0">
                  <a:pos x="1882" y="452"/>
                </a:cxn>
                <a:cxn ang="0">
                  <a:pos x="1728" y="484"/>
                </a:cxn>
                <a:cxn ang="0">
                  <a:pos x="1567" y="506"/>
                </a:cxn>
                <a:cxn ang="0">
                  <a:pos x="1402" y="517"/>
                </a:cxn>
                <a:cxn ang="0">
                  <a:pos x="1233" y="517"/>
                </a:cxn>
                <a:cxn ang="0">
                  <a:pos x="1068" y="506"/>
                </a:cxn>
                <a:cxn ang="0">
                  <a:pos x="905" y="484"/>
                </a:cxn>
                <a:cxn ang="0">
                  <a:pos x="752" y="452"/>
                </a:cxn>
                <a:cxn ang="0">
                  <a:pos x="605" y="411"/>
                </a:cxn>
                <a:cxn ang="0">
                  <a:pos x="469" y="360"/>
                </a:cxn>
                <a:cxn ang="0">
                  <a:pos x="343" y="300"/>
                </a:cxn>
                <a:cxn ang="0">
                  <a:pos x="232" y="232"/>
                </a:cxn>
                <a:cxn ang="0">
                  <a:pos x="152" y="172"/>
                </a:cxn>
                <a:cxn ang="0">
                  <a:pos x="101" y="125"/>
                </a:cxn>
                <a:cxn ang="0">
                  <a:pos x="55" y="76"/>
                </a:cxn>
                <a:cxn ang="0">
                  <a:pos x="16" y="26"/>
                </a:cxn>
                <a:cxn ang="0">
                  <a:pos x="14" y="40"/>
                </a:cxn>
                <a:cxn ang="0">
                  <a:pos x="53" y="120"/>
                </a:cxn>
                <a:cxn ang="0">
                  <a:pos x="108" y="195"/>
                </a:cxn>
                <a:cxn ang="0">
                  <a:pos x="180" y="268"/>
                </a:cxn>
                <a:cxn ang="0">
                  <a:pos x="271" y="338"/>
                </a:cxn>
                <a:cxn ang="0">
                  <a:pos x="378" y="403"/>
                </a:cxn>
                <a:cxn ang="0">
                  <a:pos x="499" y="460"/>
                </a:cxn>
                <a:cxn ang="0">
                  <a:pos x="631" y="508"/>
                </a:cxn>
                <a:cxn ang="0">
                  <a:pos x="771" y="548"/>
                </a:cxn>
                <a:cxn ang="0">
                  <a:pos x="920" y="578"/>
                </a:cxn>
                <a:cxn ang="0">
                  <a:pos x="1075" y="599"/>
                </a:cxn>
                <a:cxn ang="0">
                  <a:pos x="1236" y="610"/>
                </a:cxn>
                <a:cxn ang="0">
                  <a:pos x="1379" y="610"/>
                </a:cxn>
                <a:cxn ang="0">
                  <a:pos x="1502" y="605"/>
                </a:cxn>
                <a:cxn ang="0">
                  <a:pos x="1620" y="592"/>
                </a:cxn>
                <a:cxn ang="0">
                  <a:pos x="1735" y="576"/>
                </a:cxn>
                <a:cxn ang="0">
                  <a:pos x="1846" y="552"/>
                </a:cxn>
                <a:cxn ang="0">
                  <a:pos x="1951" y="525"/>
                </a:cxn>
                <a:cxn ang="0">
                  <a:pos x="2052" y="492"/>
                </a:cxn>
                <a:cxn ang="0">
                  <a:pos x="2145" y="455"/>
                </a:cxn>
                <a:cxn ang="0">
                  <a:pos x="2232" y="414"/>
                </a:cxn>
                <a:cxn ang="0">
                  <a:pos x="2313" y="368"/>
                </a:cxn>
                <a:cxn ang="0">
                  <a:pos x="2386" y="320"/>
                </a:cxn>
                <a:cxn ang="0">
                  <a:pos x="2451" y="268"/>
                </a:cxn>
                <a:cxn ang="0">
                  <a:pos x="2508" y="213"/>
                </a:cxn>
                <a:cxn ang="0">
                  <a:pos x="2556" y="156"/>
                </a:cxn>
                <a:cxn ang="0">
                  <a:pos x="2595" y="95"/>
                </a:cxn>
                <a:cxn ang="0">
                  <a:pos x="2623" y="32"/>
                </a:cxn>
                <a:cxn ang="0">
                  <a:pos x="2618" y="26"/>
                </a:cxn>
                <a:cxn ang="0">
                  <a:pos x="2579" y="76"/>
                </a:cxn>
                <a:cxn ang="0">
                  <a:pos x="2533" y="125"/>
                </a:cxn>
                <a:cxn ang="0">
                  <a:pos x="2480" y="172"/>
                </a:cxn>
              </a:cxnLst>
              <a:rect l="0" t="0" r="r" b="b"/>
              <a:pathLst>
                <a:path w="2634" h="611">
                  <a:moveTo>
                    <a:pt x="2451" y="195"/>
                  </a:moveTo>
                  <a:lnTo>
                    <a:pt x="2400" y="232"/>
                  </a:lnTo>
                  <a:lnTo>
                    <a:pt x="2347" y="267"/>
                  </a:lnTo>
                  <a:lnTo>
                    <a:pt x="2289" y="300"/>
                  </a:lnTo>
                  <a:lnTo>
                    <a:pt x="2228" y="331"/>
                  </a:lnTo>
                  <a:lnTo>
                    <a:pt x="2165" y="360"/>
                  </a:lnTo>
                  <a:lnTo>
                    <a:pt x="2098" y="386"/>
                  </a:lnTo>
                  <a:lnTo>
                    <a:pt x="2029" y="411"/>
                  </a:lnTo>
                  <a:lnTo>
                    <a:pt x="1956" y="433"/>
                  </a:lnTo>
                  <a:lnTo>
                    <a:pt x="1882" y="452"/>
                  </a:lnTo>
                  <a:lnTo>
                    <a:pt x="1806" y="469"/>
                  </a:lnTo>
                  <a:lnTo>
                    <a:pt x="1728" y="484"/>
                  </a:lnTo>
                  <a:lnTo>
                    <a:pt x="1648" y="496"/>
                  </a:lnTo>
                  <a:lnTo>
                    <a:pt x="1567" y="506"/>
                  </a:lnTo>
                  <a:lnTo>
                    <a:pt x="1486" y="513"/>
                  </a:lnTo>
                  <a:lnTo>
                    <a:pt x="1402" y="517"/>
                  </a:lnTo>
                  <a:lnTo>
                    <a:pt x="1318" y="518"/>
                  </a:lnTo>
                  <a:lnTo>
                    <a:pt x="1233" y="517"/>
                  </a:lnTo>
                  <a:lnTo>
                    <a:pt x="1150" y="513"/>
                  </a:lnTo>
                  <a:lnTo>
                    <a:pt x="1068" y="506"/>
                  </a:lnTo>
                  <a:lnTo>
                    <a:pt x="987" y="496"/>
                  </a:lnTo>
                  <a:lnTo>
                    <a:pt x="905" y="484"/>
                  </a:lnTo>
                  <a:lnTo>
                    <a:pt x="828" y="469"/>
                  </a:lnTo>
                  <a:lnTo>
                    <a:pt x="752" y="452"/>
                  </a:lnTo>
                  <a:lnTo>
                    <a:pt x="677" y="433"/>
                  </a:lnTo>
                  <a:lnTo>
                    <a:pt x="605" y="411"/>
                  </a:lnTo>
                  <a:lnTo>
                    <a:pt x="536" y="386"/>
                  </a:lnTo>
                  <a:lnTo>
                    <a:pt x="469" y="360"/>
                  </a:lnTo>
                  <a:lnTo>
                    <a:pt x="405" y="331"/>
                  </a:lnTo>
                  <a:lnTo>
                    <a:pt x="343" y="300"/>
                  </a:lnTo>
                  <a:lnTo>
                    <a:pt x="285" y="267"/>
                  </a:lnTo>
                  <a:lnTo>
                    <a:pt x="232" y="232"/>
                  </a:lnTo>
                  <a:lnTo>
                    <a:pt x="180" y="195"/>
                  </a:lnTo>
                  <a:lnTo>
                    <a:pt x="152" y="172"/>
                  </a:lnTo>
                  <a:lnTo>
                    <a:pt x="125" y="149"/>
                  </a:lnTo>
                  <a:lnTo>
                    <a:pt x="101" y="125"/>
                  </a:lnTo>
                  <a:lnTo>
                    <a:pt x="78" y="101"/>
                  </a:lnTo>
                  <a:lnTo>
                    <a:pt x="55" y="76"/>
                  </a:lnTo>
                  <a:lnTo>
                    <a:pt x="35" y="51"/>
                  </a:lnTo>
                  <a:lnTo>
                    <a:pt x="16" y="26"/>
                  </a:lnTo>
                  <a:lnTo>
                    <a:pt x="0" y="0"/>
                  </a:lnTo>
                  <a:lnTo>
                    <a:pt x="14" y="40"/>
                  </a:lnTo>
                  <a:lnTo>
                    <a:pt x="30" y="80"/>
                  </a:lnTo>
                  <a:lnTo>
                    <a:pt x="53" y="120"/>
                  </a:lnTo>
                  <a:lnTo>
                    <a:pt x="78" y="158"/>
                  </a:lnTo>
                  <a:lnTo>
                    <a:pt x="108" y="195"/>
                  </a:lnTo>
                  <a:lnTo>
                    <a:pt x="141" y="232"/>
                  </a:lnTo>
                  <a:lnTo>
                    <a:pt x="180" y="268"/>
                  </a:lnTo>
                  <a:lnTo>
                    <a:pt x="223" y="302"/>
                  </a:lnTo>
                  <a:lnTo>
                    <a:pt x="271" y="338"/>
                  </a:lnTo>
                  <a:lnTo>
                    <a:pt x="324" y="371"/>
                  </a:lnTo>
                  <a:lnTo>
                    <a:pt x="378" y="403"/>
                  </a:lnTo>
                  <a:lnTo>
                    <a:pt x="437" y="433"/>
                  </a:lnTo>
                  <a:lnTo>
                    <a:pt x="499" y="460"/>
                  </a:lnTo>
                  <a:lnTo>
                    <a:pt x="564" y="485"/>
                  </a:lnTo>
                  <a:lnTo>
                    <a:pt x="631" y="508"/>
                  </a:lnTo>
                  <a:lnTo>
                    <a:pt x="700" y="529"/>
                  </a:lnTo>
                  <a:lnTo>
                    <a:pt x="771" y="548"/>
                  </a:lnTo>
                  <a:lnTo>
                    <a:pt x="845" y="565"/>
                  </a:lnTo>
                  <a:lnTo>
                    <a:pt x="920" y="578"/>
                  </a:lnTo>
                  <a:lnTo>
                    <a:pt x="997" y="591"/>
                  </a:lnTo>
                  <a:lnTo>
                    <a:pt x="1075" y="599"/>
                  </a:lnTo>
                  <a:lnTo>
                    <a:pt x="1155" y="606"/>
                  </a:lnTo>
                  <a:lnTo>
                    <a:pt x="1236" y="610"/>
                  </a:lnTo>
                  <a:lnTo>
                    <a:pt x="1318" y="611"/>
                  </a:lnTo>
                  <a:lnTo>
                    <a:pt x="1379" y="610"/>
                  </a:lnTo>
                  <a:lnTo>
                    <a:pt x="1441" y="609"/>
                  </a:lnTo>
                  <a:lnTo>
                    <a:pt x="1502" y="605"/>
                  </a:lnTo>
                  <a:lnTo>
                    <a:pt x="1562" y="599"/>
                  </a:lnTo>
                  <a:lnTo>
                    <a:pt x="1620" y="592"/>
                  </a:lnTo>
                  <a:lnTo>
                    <a:pt x="1678" y="584"/>
                  </a:lnTo>
                  <a:lnTo>
                    <a:pt x="1735" y="576"/>
                  </a:lnTo>
                  <a:lnTo>
                    <a:pt x="1792" y="565"/>
                  </a:lnTo>
                  <a:lnTo>
                    <a:pt x="1846" y="552"/>
                  </a:lnTo>
                  <a:lnTo>
                    <a:pt x="1899" y="539"/>
                  </a:lnTo>
                  <a:lnTo>
                    <a:pt x="1951" y="525"/>
                  </a:lnTo>
                  <a:lnTo>
                    <a:pt x="2002" y="508"/>
                  </a:lnTo>
                  <a:lnTo>
                    <a:pt x="2052" y="492"/>
                  </a:lnTo>
                  <a:lnTo>
                    <a:pt x="2099" y="474"/>
                  </a:lnTo>
                  <a:lnTo>
                    <a:pt x="2145" y="455"/>
                  </a:lnTo>
                  <a:lnTo>
                    <a:pt x="2190" y="436"/>
                  </a:lnTo>
                  <a:lnTo>
                    <a:pt x="2232" y="414"/>
                  </a:lnTo>
                  <a:lnTo>
                    <a:pt x="2274" y="392"/>
                  </a:lnTo>
                  <a:lnTo>
                    <a:pt x="2313" y="368"/>
                  </a:lnTo>
                  <a:lnTo>
                    <a:pt x="2351" y="345"/>
                  </a:lnTo>
                  <a:lnTo>
                    <a:pt x="2386" y="320"/>
                  </a:lnTo>
                  <a:lnTo>
                    <a:pt x="2419" y="294"/>
                  </a:lnTo>
                  <a:lnTo>
                    <a:pt x="2451" y="268"/>
                  </a:lnTo>
                  <a:lnTo>
                    <a:pt x="2481" y="241"/>
                  </a:lnTo>
                  <a:lnTo>
                    <a:pt x="2508" y="213"/>
                  </a:lnTo>
                  <a:lnTo>
                    <a:pt x="2534" y="184"/>
                  </a:lnTo>
                  <a:lnTo>
                    <a:pt x="2556" y="156"/>
                  </a:lnTo>
                  <a:lnTo>
                    <a:pt x="2577" y="125"/>
                  </a:lnTo>
                  <a:lnTo>
                    <a:pt x="2595" y="95"/>
                  </a:lnTo>
                  <a:lnTo>
                    <a:pt x="2611" y="64"/>
                  </a:lnTo>
                  <a:lnTo>
                    <a:pt x="2623" y="32"/>
                  </a:lnTo>
                  <a:lnTo>
                    <a:pt x="2634" y="0"/>
                  </a:lnTo>
                  <a:lnTo>
                    <a:pt x="2618" y="26"/>
                  </a:lnTo>
                  <a:lnTo>
                    <a:pt x="2598" y="51"/>
                  </a:lnTo>
                  <a:lnTo>
                    <a:pt x="2579" y="76"/>
                  </a:lnTo>
                  <a:lnTo>
                    <a:pt x="2556" y="101"/>
                  </a:lnTo>
                  <a:lnTo>
                    <a:pt x="2533" y="125"/>
                  </a:lnTo>
                  <a:lnTo>
                    <a:pt x="2508" y="149"/>
                  </a:lnTo>
                  <a:lnTo>
                    <a:pt x="2480" y="172"/>
                  </a:lnTo>
                  <a:lnTo>
                    <a:pt x="2451" y="195"/>
                  </a:lnTo>
                  <a:close/>
                </a:path>
              </a:pathLst>
            </a:custGeom>
            <a:solidFill>
              <a:srgbClr val="4F4F4F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346" name="Freeform 10"/>
            <p:cNvSpPr>
              <a:spLocks/>
            </p:cNvSpPr>
            <p:nvPr/>
          </p:nvSpPr>
          <p:spPr bwMode="auto">
            <a:xfrm>
              <a:off x="1945" y="666"/>
              <a:ext cx="2009" cy="347"/>
            </a:xfrm>
            <a:custGeom>
              <a:avLst/>
              <a:gdLst/>
              <a:ahLst/>
              <a:cxnLst>
                <a:cxn ang="0">
                  <a:pos x="762" y="0"/>
                </a:cxn>
                <a:cxn ang="0">
                  <a:pos x="0" y="564"/>
                </a:cxn>
                <a:cxn ang="0">
                  <a:pos x="2" y="564"/>
                </a:cxn>
                <a:cxn ang="0">
                  <a:pos x="5" y="567"/>
                </a:cxn>
                <a:cxn ang="0">
                  <a:pos x="11" y="569"/>
                </a:cxn>
                <a:cxn ang="0">
                  <a:pos x="20" y="572"/>
                </a:cxn>
                <a:cxn ang="0">
                  <a:pos x="30" y="578"/>
                </a:cxn>
                <a:cxn ang="0">
                  <a:pos x="44" y="583"/>
                </a:cxn>
                <a:cxn ang="0">
                  <a:pos x="60" y="589"/>
                </a:cxn>
                <a:cxn ang="0">
                  <a:pos x="78" y="595"/>
                </a:cxn>
                <a:cxn ang="0">
                  <a:pos x="99" y="602"/>
                </a:cxn>
                <a:cxn ang="0">
                  <a:pos x="120" y="609"/>
                </a:cxn>
                <a:cxn ang="0">
                  <a:pos x="147" y="617"/>
                </a:cxn>
                <a:cxn ang="0">
                  <a:pos x="173" y="624"/>
                </a:cxn>
                <a:cxn ang="0">
                  <a:pos x="204" y="633"/>
                </a:cxn>
                <a:cxn ang="0">
                  <a:pos x="235" y="641"/>
                </a:cxn>
                <a:cxn ang="0">
                  <a:pos x="269" y="648"/>
                </a:cxn>
                <a:cxn ang="0">
                  <a:pos x="306" y="655"/>
                </a:cxn>
                <a:cxn ang="0">
                  <a:pos x="343" y="663"/>
                </a:cxn>
                <a:cxn ang="0">
                  <a:pos x="384" y="668"/>
                </a:cxn>
                <a:cxn ang="0">
                  <a:pos x="426" y="675"/>
                </a:cxn>
                <a:cxn ang="0">
                  <a:pos x="472" y="679"/>
                </a:cxn>
                <a:cxn ang="0">
                  <a:pos x="520" y="685"/>
                </a:cxn>
                <a:cxn ang="0">
                  <a:pos x="568" y="687"/>
                </a:cxn>
                <a:cxn ang="0">
                  <a:pos x="619" y="690"/>
                </a:cxn>
                <a:cxn ang="0">
                  <a:pos x="674" y="693"/>
                </a:cxn>
                <a:cxn ang="0">
                  <a:pos x="729" y="693"/>
                </a:cxn>
                <a:cxn ang="0">
                  <a:pos x="785" y="692"/>
                </a:cxn>
                <a:cxn ang="0">
                  <a:pos x="846" y="690"/>
                </a:cxn>
                <a:cxn ang="0">
                  <a:pos x="907" y="686"/>
                </a:cxn>
                <a:cxn ang="0">
                  <a:pos x="971" y="682"/>
                </a:cxn>
                <a:cxn ang="0">
                  <a:pos x="1037" y="675"/>
                </a:cxn>
                <a:cxn ang="0">
                  <a:pos x="1104" y="667"/>
                </a:cxn>
                <a:cxn ang="0">
                  <a:pos x="1173" y="656"/>
                </a:cxn>
                <a:cxn ang="0">
                  <a:pos x="1279" y="635"/>
                </a:cxn>
                <a:cxn ang="0">
                  <a:pos x="1378" y="609"/>
                </a:cxn>
                <a:cxn ang="0">
                  <a:pos x="1468" y="579"/>
                </a:cxn>
                <a:cxn ang="0">
                  <a:pos x="1550" y="546"/>
                </a:cxn>
                <a:cxn ang="0">
                  <a:pos x="1624" y="510"/>
                </a:cxn>
                <a:cxn ang="0">
                  <a:pos x="1689" y="473"/>
                </a:cxn>
                <a:cxn ang="0">
                  <a:pos x="1749" y="435"/>
                </a:cxn>
                <a:cxn ang="0">
                  <a:pos x="1801" y="395"/>
                </a:cxn>
                <a:cxn ang="0">
                  <a:pos x="1847" y="357"/>
                </a:cxn>
                <a:cxn ang="0">
                  <a:pos x="1887" y="319"/>
                </a:cxn>
                <a:cxn ang="0">
                  <a:pos x="1921" y="285"/>
                </a:cxn>
                <a:cxn ang="0">
                  <a:pos x="1947" y="254"/>
                </a:cxn>
                <a:cxn ang="0">
                  <a:pos x="1970" y="225"/>
                </a:cxn>
                <a:cxn ang="0">
                  <a:pos x="1988" y="201"/>
                </a:cxn>
                <a:cxn ang="0">
                  <a:pos x="2001" y="182"/>
                </a:cxn>
                <a:cxn ang="0">
                  <a:pos x="2009" y="170"/>
                </a:cxn>
                <a:cxn ang="0">
                  <a:pos x="762" y="0"/>
                </a:cxn>
              </a:cxnLst>
              <a:rect l="0" t="0" r="r" b="b"/>
              <a:pathLst>
                <a:path w="2009" h="693">
                  <a:moveTo>
                    <a:pt x="762" y="0"/>
                  </a:moveTo>
                  <a:lnTo>
                    <a:pt x="0" y="564"/>
                  </a:lnTo>
                  <a:lnTo>
                    <a:pt x="2" y="564"/>
                  </a:lnTo>
                  <a:lnTo>
                    <a:pt x="5" y="567"/>
                  </a:lnTo>
                  <a:lnTo>
                    <a:pt x="11" y="569"/>
                  </a:lnTo>
                  <a:lnTo>
                    <a:pt x="20" y="572"/>
                  </a:lnTo>
                  <a:lnTo>
                    <a:pt x="30" y="578"/>
                  </a:lnTo>
                  <a:lnTo>
                    <a:pt x="44" y="583"/>
                  </a:lnTo>
                  <a:lnTo>
                    <a:pt x="60" y="589"/>
                  </a:lnTo>
                  <a:lnTo>
                    <a:pt x="78" y="595"/>
                  </a:lnTo>
                  <a:lnTo>
                    <a:pt x="99" y="602"/>
                  </a:lnTo>
                  <a:lnTo>
                    <a:pt x="120" y="609"/>
                  </a:lnTo>
                  <a:lnTo>
                    <a:pt x="147" y="617"/>
                  </a:lnTo>
                  <a:lnTo>
                    <a:pt x="173" y="624"/>
                  </a:lnTo>
                  <a:lnTo>
                    <a:pt x="204" y="633"/>
                  </a:lnTo>
                  <a:lnTo>
                    <a:pt x="235" y="641"/>
                  </a:lnTo>
                  <a:lnTo>
                    <a:pt x="269" y="648"/>
                  </a:lnTo>
                  <a:lnTo>
                    <a:pt x="306" y="655"/>
                  </a:lnTo>
                  <a:lnTo>
                    <a:pt x="343" y="663"/>
                  </a:lnTo>
                  <a:lnTo>
                    <a:pt x="384" y="668"/>
                  </a:lnTo>
                  <a:lnTo>
                    <a:pt x="426" y="675"/>
                  </a:lnTo>
                  <a:lnTo>
                    <a:pt x="472" y="679"/>
                  </a:lnTo>
                  <a:lnTo>
                    <a:pt x="520" y="685"/>
                  </a:lnTo>
                  <a:lnTo>
                    <a:pt x="568" y="687"/>
                  </a:lnTo>
                  <a:lnTo>
                    <a:pt x="619" y="690"/>
                  </a:lnTo>
                  <a:lnTo>
                    <a:pt x="674" y="693"/>
                  </a:lnTo>
                  <a:lnTo>
                    <a:pt x="729" y="693"/>
                  </a:lnTo>
                  <a:lnTo>
                    <a:pt x="785" y="692"/>
                  </a:lnTo>
                  <a:lnTo>
                    <a:pt x="846" y="690"/>
                  </a:lnTo>
                  <a:lnTo>
                    <a:pt x="907" y="686"/>
                  </a:lnTo>
                  <a:lnTo>
                    <a:pt x="971" y="682"/>
                  </a:lnTo>
                  <a:lnTo>
                    <a:pt x="1037" y="675"/>
                  </a:lnTo>
                  <a:lnTo>
                    <a:pt x="1104" y="667"/>
                  </a:lnTo>
                  <a:lnTo>
                    <a:pt x="1173" y="656"/>
                  </a:lnTo>
                  <a:lnTo>
                    <a:pt x="1279" y="635"/>
                  </a:lnTo>
                  <a:lnTo>
                    <a:pt x="1378" y="609"/>
                  </a:lnTo>
                  <a:lnTo>
                    <a:pt x="1468" y="579"/>
                  </a:lnTo>
                  <a:lnTo>
                    <a:pt x="1550" y="546"/>
                  </a:lnTo>
                  <a:lnTo>
                    <a:pt x="1624" y="510"/>
                  </a:lnTo>
                  <a:lnTo>
                    <a:pt x="1689" y="473"/>
                  </a:lnTo>
                  <a:lnTo>
                    <a:pt x="1749" y="435"/>
                  </a:lnTo>
                  <a:lnTo>
                    <a:pt x="1801" y="395"/>
                  </a:lnTo>
                  <a:lnTo>
                    <a:pt x="1847" y="357"/>
                  </a:lnTo>
                  <a:lnTo>
                    <a:pt x="1887" y="319"/>
                  </a:lnTo>
                  <a:lnTo>
                    <a:pt x="1921" y="285"/>
                  </a:lnTo>
                  <a:lnTo>
                    <a:pt x="1947" y="254"/>
                  </a:lnTo>
                  <a:lnTo>
                    <a:pt x="1970" y="225"/>
                  </a:lnTo>
                  <a:lnTo>
                    <a:pt x="1988" y="201"/>
                  </a:lnTo>
                  <a:lnTo>
                    <a:pt x="2001" y="182"/>
                  </a:lnTo>
                  <a:lnTo>
                    <a:pt x="2009" y="170"/>
                  </a:lnTo>
                  <a:lnTo>
                    <a:pt x="762" y="0"/>
                  </a:lnTo>
                  <a:close/>
                </a:path>
              </a:pathLst>
            </a:custGeom>
            <a:solidFill>
              <a:srgbClr val="33F2FF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347" name="Freeform 11"/>
            <p:cNvSpPr>
              <a:spLocks/>
            </p:cNvSpPr>
            <p:nvPr/>
          </p:nvSpPr>
          <p:spPr bwMode="auto">
            <a:xfrm>
              <a:off x="2768" y="569"/>
              <a:ext cx="1234" cy="164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1206" y="328"/>
                </a:cxn>
                <a:cxn ang="0">
                  <a:pos x="1209" y="318"/>
                </a:cxn>
                <a:cxn ang="0">
                  <a:pos x="1216" y="293"/>
                </a:cxn>
                <a:cxn ang="0">
                  <a:pos x="1227" y="256"/>
                </a:cxn>
                <a:cxn ang="0">
                  <a:pos x="1234" y="211"/>
                </a:cxn>
                <a:cxn ang="0">
                  <a:pos x="1234" y="159"/>
                </a:cxn>
                <a:cxn ang="0">
                  <a:pos x="1227" y="104"/>
                </a:cxn>
                <a:cxn ang="0">
                  <a:pos x="1208" y="49"/>
                </a:cxn>
                <a:cxn ang="0">
                  <a:pos x="1172" y="0"/>
                </a:cxn>
                <a:cxn ang="0">
                  <a:pos x="0" y="156"/>
                </a:cxn>
              </a:cxnLst>
              <a:rect l="0" t="0" r="r" b="b"/>
              <a:pathLst>
                <a:path w="1234" h="328">
                  <a:moveTo>
                    <a:pt x="0" y="156"/>
                  </a:moveTo>
                  <a:lnTo>
                    <a:pt x="1206" y="328"/>
                  </a:lnTo>
                  <a:lnTo>
                    <a:pt x="1209" y="318"/>
                  </a:lnTo>
                  <a:lnTo>
                    <a:pt x="1216" y="293"/>
                  </a:lnTo>
                  <a:lnTo>
                    <a:pt x="1227" y="256"/>
                  </a:lnTo>
                  <a:lnTo>
                    <a:pt x="1234" y="211"/>
                  </a:lnTo>
                  <a:lnTo>
                    <a:pt x="1234" y="159"/>
                  </a:lnTo>
                  <a:lnTo>
                    <a:pt x="1227" y="104"/>
                  </a:lnTo>
                  <a:lnTo>
                    <a:pt x="1208" y="49"/>
                  </a:lnTo>
                  <a:lnTo>
                    <a:pt x="1172" y="0"/>
                  </a:lnTo>
                  <a:lnTo>
                    <a:pt x="0" y="156"/>
                  </a:lnTo>
                  <a:close/>
                </a:path>
              </a:pathLst>
            </a:custGeom>
            <a:solidFill>
              <a:srgbClr val="00CC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348" name="Freeform 12"/>
            <p:cNvSpPr>
              <a:spLocks/>
            </p:cNvSpPr>
            <p:nvPr/>
          </p:nvSpPr>
          <p:spPr bwMode="auto">
            <a:xfrm>
              <a:off x="2727" y="309"/>
              <a:ext cx="775" cy="320"/>
            </a:xfrm>
            <a:custGeom>
              <a:avLst/>
              <a:gdLst/>
              <a:ahLst/>
              <a:cxnLst>
                <a:cxn ang="0">
                  <a:pos x="0" y="638"/>
                </a:cxn>
                <a:cxn ang="0">
                  <a:pos x="775" y="156"/>
                </a:cxn>
                <a:cxn ang="0">
                  <a:pos x="771" y="155"/>
                </a:cxn>
                <a:cxn ang="0">
                  <a:pos x="762" y="149"/>
                </a:cxn>
                <a:cxn ang="0">
                  <a:pos x="746" y="142"/>
                </a:cxn>
                <a:cxn ang="0">
                  <a:pos x="723" y="133"/>
                </a:cxn>
                <a:cxn ang="0">
                  <a:pos x="697" y="122"/>
                </a:cxn>
                <a:cxn ang="0">
                  <a:pos x="663" y="108"/>
                </a:cxn>
                <a:cxn ang="0">
                  <a:pos x="624" y="94"/>
                </a:cxn>
                <a:cxn ang="0">
                  <a:pos x="582" y="81"/>
                </a:cxn>
                <a:cxn ang="0">
                  <a:pos x="532" y="65"/>
                </a:cxn>
                <a:cxn ang="0">
                  <a:pos x="479" y="52"/>
                </a:cxn>
                <a:cxn ang="0">
                  <a:pos x="421" y="39"/>
                </a:cxn>
                <a:cxn ang="0">
                  <a:pos x="359" y="27"/>
                </a:cxn>
                <a:cxn ang="0">
                  <a:pos x="292" y="16"/>
                </a:cxn>
                <a:cxn ang="0">
                  <a:pos x="221" y="8"/>
                </a:cxn>
                <a:cxn ang="0">
                  <a:pos x="147" y="2"/>
                </a:cxn>
                <a:cxn ang="0">
                  <a:pos x="69" y="0"/>
                </a:cxn>
                <a:cxn ang="0">
                  <a:pos x="0" y="638"/>
                </a:cxn>
              </a:cxnLst>
              <a:rect l="0" t="0" r="r" b="b"/>
              <a:pathLst>
                <a:path w="775" h="638">
                  <a:moveTo>
                    <a:pt x="0" y="638"/>
                  </a:moveTo>
                  <a:lnTo>
                    <a:pt x="775" y="156"/>
                  </a:lnTo>
                  <a:lnTo>
                    <a:pt x="771" y="155"/>
                  </a:lnTo>
                  <a:lnTo>
                    <a:pt x="762" y="149"/>
                  </a:lnTo>
                  <a:lnTo>
                    <a:pt x="746" y="142"/>
                  </a:lnTo>
                  <a:lnTo>
                    <a:pt x="723" y="133"/>
                  </a:lnTo>
                  <a:lnTo>
                    <a:pt x="697" y="122"/>
                  </a:lnTo>
                  <a:lnTo>
                    <a:pt x="663" y="108"/>
                  </a:lnTo>
                  <a:lnTo>
                    <a:pt x="624" y="94"/>
                  </a:lnTo>
                  <a:lnTo>
                    <a:pt x="582" y="81"/>
                  </a:lnTo>
                  <a:lnTo>
                    <a:pt x="532" y="65"/>
                  </a:lnTo>
                  <a:lnTo>
                    <a:pt x="479" y="52"/>
                  </a:lnTo>
                  <a:lnTo>
                    <a:pt x="421" y="39"/>
                  </a:lnTo>
                  <a:lnTo>
                    <a:pt x="359" y="27"/>
                  </a:lnTo>
                  <a:lnTo>
                    <a:pt x="292" y="16"/>
                  </a:lnTo>
                  <a:lnTo>
                    <a:pt x="221" y="8"/>
                  </a:lnTo>
                  <a:lnTo>
                    <a:pt x="147" y="2"/>
                  </a:lnTo>
                  <a:lnTo>
                    <a:pt x="69" y="0"/>
                  </a:lnTo>
                  <a:lnTo>
                    <a:pt x="0" y="638"/>
                  </a:lnTo>
                  <a:close/>
                </a:path>
              </a:pathLst>
            </a:custGeom>
            <a:solidFill>
              <a:srgbClr val="FF4C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349" name="Freeform 13"/>
            <p:cNvSpPr>
              <a:spLocks/>
            </p:cNvSpPr>
            <p:nvPr/>
          </p:nvSpPr>
          <p:spPr bwMode="auto">
            <a:xfrm>
              <a:off x="1468" y="306"/>
              <a:ext cx="1257" cy="320"/>
            </a:xfrm>
            <a:custGeom>
              <a:avLst/>
              <a:gdLst/>
              <a:ahLst/>
              <a:cxnLst>
                <a:cxn ang="0">
                  <a:pos x="1201" y="640"/>
                </a:cxn>
                <a:cxn ang="0">
                  <a:pos x="1257" y="0"/>
                </a:cxn>
                <a:cxn ang="0">
                  <a:pos x="1252" y="0"/>
                </a:cxn>
                <a:cxn ang="0">
                  <a:pos x="1238" y="0"/>
                </a:cxn>
                <a:cxn ang="0">
                  <a:pos x="1215" y="0"/>
                </a:cxn>
                <a:cxn ang="0">
                  <a:pos x="1185" y="0"/>
                </a:cxn>
                <a:cxn ang="0">
                  <a:pos x="1147" y="1"/>
                </a:cxn>
                <a:cxn ang="0">
                  <a:pos x="1105" y="2"/>
                </a:cxn>
                <a:cxn ang="0">
                  <a:pos x="1057" y="4"/>
                </a:cxn>
                <a:cxn ang="0">
                  <a:pos x="1004" y="8"/>
                </a:cxn>
                <a:cxn ang="0">
                  <a:pos x="949" y="12"/>
                </a:cxn>
                <a:cxn ang="0">
                  <a:pos x="891" y="19"/>
                </a:cxn>
                <a:cxn ang="0">
                  <a:pos x="831" y="27"/>
                </a:cxn>
                <a:cxn ang="0">
                  <a:pos x="771" y="37"/>
                </a:cxn>
                <a:cxn ang="0">
                  <a:pos x="709" y="49"/>
                </a:cxn>
                <a:cxn ang="0">
                  <a:pos x="649" y="63"/>
                </a:cxn>
                <a:cxn ang="0">
                  <a:pos x="590" y="79"/>
                </a:cxn>
                <a:cxn ang="0">
                  <a:pos x="535" y="99"/>
                </a:cxn>
                <a:cxn ang="0">
                  <a:pos x="482" y="121"/>
                </a:cxn>
                <a:cxn ang="0">
                  <a:pos x="431" y="142"/>
                </a:cxn>
                <a:cxn ang="0">
                  <a:pos x="382" y="166"/>
                </a:cxn>
                <a:cxn ang="0">
                  <a:pos x="336" y="191"/>
                </a:cxn>
                <a:cxn ang="0">
                  <a:pos x="291" y="215"/>
                </a:cxn>
                <a:cxn ang="0">
                  <a:pos x="249" y="240"/>
                </a:cxn>
                <a:cxn ang="0">
                  <a:pos x="210" y="265"/>
                </a:cxn>
                <a:cxn ang="0">
                  <a:pos x="175" y="289"/>
                </a:cxn>
                <a:cxn ang="0">
                  <a:pos x="141" y="316"/>
                </a:cxn>
                <a:cxn ang="0">
                  <a:pos x="111" y="339"/>
                </a:cxn>
                <a:cxn ang="0">
                  <a:pos x="83" y="364"/>
                </a:cxn>
                <a:cxn ang="0">
                  <a:pos x="60" y="386"/>
                </a:cxn>
                <a:cxn ang="0">
                  <a:pos x="38" y="407"/>
                </a:cxn>
                <a:cxn ang="0">
                  <a:pos x="23" y="428"/>
                </a:cxn>
                <a:cxn ang="0">
                  <a:pos x="8" y="447"/>
                </a:cxn>
                <a:cxn ang="0">
                  <a:pos x="0" y="465"/>
                </a:cxn>
                <a:cxn ang="0">
                  <a:pos x="1201" y="640"/>
                </a:cxn>
              </a:cxnLst>
              <a:rect l="0" t="0" r="r" b="b"/>
              <a:pathLst>
                <a:path w="1257" h="640">
                  <a:moveTo>
                    <a:pt x="1201" y="640"/>
                  </a:moveTo>
                  <a:lnTo>
                    <a:pt x="1257" y="0"/>
                  </a:lnTo>
                  <a:lnTo>
                    <a:pt x="1252" y="0"/>
                  </a:lnTo>
                  <a:lnTo>
                    <a:pt x="1238" y="0"/>
                  </a:lnTo>
                  <a:lnTo>
                    <a:pt x="1215" y="0"/>
                  </a:lnTo>
                  <a:lnTo>
                    <a:pt x="1185" y="0"/>
                  </a:lnTo>
                  <a:lnTo>
                    <a:pt x="1147" y="1"/>
                  </a:lnTo>
                  <a:lnTo>
                    <a:pt x="1105" y="2"/>
                  </a:lnTo>
                  <a:lnTo>
                    <a:pt x="1057" y="4"/>
                  </a:lnTo>
                  <a:lnTo>
                    <a:pt x="1004" y="8"/>
                  </a:lnTo>
                  <a:lnTo>
                    <a:pt x="949" y="12"/>
                  </a:lnTo>
                  <a:lnTo>
                    <a:pt x="891" y="19"/>
                  </a:lnTo>
                  <a:lnTo>
                    <a:pt x="831" y="27"/>
                  </a:lnTo>
                  <a:lnTo>
                    <a:pt x="771" y="37"/>
                  </a:lnTo>
                  <a:lnTo>
                    <a:pt x="709" y="49"/>
                  </a:lnTo>
                  <a:lnTo>
                    <a:pt x="649" y="63"/>
                  </a:lnTo>
                  <a:lnTo>
                    <a:pt x="590" y="79"/>
                  </a:lnTo>
                  <a:lnTo>
                    <a:pt x="535" y="99"/>
                  </a:lnTo>
                  <a:lnTo>
                    <a:pt x="482" y="121"/>
                  </a:lnTo>
                  <a:lnTo>
                    <a:pt x="431" y="142"/>
                  </a:lnTo>
                  <a:lnTo>
                    <a:pt x="382" y="166"/>
                  </a:lnTo>
                  <a:lnTo>
                    <a:pt x="336" y="191"/>
                  </a:lnTo>
                  <a:lnTo>
                    <a:pt x="291" y="215"/>
                  </a:lnTo>
                  <a:lnTo>
                    <a:pt x="249" y="240"/>
                  </a:lnTo>
                  <a:lnTo>
                    <a:pt x="210" y="265"/>
                  </a:lnTo>
                  <a:lnTo>
                    <a:pt x="175" y="289"/>
                  </a:lnTo>
                  <a:lnTo>
                    <a:pt x="141" y="316"/>
                  </a:lnTo>
                  <a:lnTo>
                    <a:pt x="111" y="339"/>
                  </a:lnTo>
                  <a:lnTo>
                    <a:pt x="83" y="364"/>
                  </a:lnTo>
                  <a:lnTo>
                    <a:pt x="60" y="386"/>
                  </a:lnTo>
                  <a:lnTo>
                    <a:pt x="38" y="407"/>
                  </a:lnTo>
                  <a:lnTo>
                    <a:pt x="23" y="428"/>
                  </a:lnTo>
                  <a:lnTo>
                    <a:pt x="8" y="447"/>
                  </a:lnTo>
                  <a:lnTo>
                    <a:pt x="0" y="465"/>
                  </a:lnTo>
                  <a:lnTo>
                    <a:pt x="1201" y="640"/>
                  </a:lnTo>
                  <a:close/>
                </a:path>
              </a:pathLst>
            </a:custGeom>
            <a:solidFill>
              <a:srgbClr val="2600FF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350" name="Freeform 14"/>
            <p:cNvSpPr>
              <a:spLocks/>
            </p:cNvSpPr>
            <p:nvPr/>
          </p:nvSpPr>
          <p:spPr bwMode="auto">
            <a:xfrm>
              <a:off x="1388" y="550"/>
              <a:ext cx="1231" cy="252"/>
            </a:xfrm>
            <a:custGeom>
              <a:avLst/>
              <a:gdLst/>
              <a:ahLst/>
              <a:cxnLst>
                <a:cxn ang="0">
                  <a:pos x="1231" y="186"/>
                </a:cxn>
                <a:cxn ang="0">
                  <a:pos x="53" y="0"/>
                </a:cxn>
                <a:cxn ang="0">
                  <a:pos x="48" y="12"/>
                </a:cxn>
                <a:cxn ang="0">
                  <a:pos x="34" y="47"/>
                </a:cxn>
                <a:cxn ang="0">
                  <a:pos x="18" y="99"/>
                </a:cxn>
                <a:cxn ang="0">
                  <a:pos x="5" y="166"/>
                </a:cxn>
                <a:cxn ang="0">
                  <a:pos x="0" y="243"/>
                </a:cxn>
                <a:cxn ang="0">
                  <a:pos x="11" y="328"/>
                </a:cxn>
                <a:cxn ang="0">
                  <a:pos x="42" y="418"/>
                </a:cxn>
                <a:cxn ang="0">
                  <a:pos x="99" y="505"/>
                </a:cxn>
                <a:cxn ang="0">
                  <a:pos x="1231" y="186"/>
                </a:cxn>
              </a:cxnLst>
              <a:rect l="0" t="0" r="r" b="b"/>
              <a:pathLst>
                <a:path w="1231" h="505">
                  <a:moveTo>
                    <a:pt x="1231" y="186"/>
                  </a:moveTo>
                  <a:lnTo>
                    <a:pt x="53" y="0"/>
                  </a:lnTo>
                  <a:lnTo>
                    <a:pt x="48" y="12"/>
                  </a:lnTo>
                  <a:lnTo>
                    <a:pt x="34" y="47"/>
                  </a:lnTo>
                  <a:lnTo>
                    <a:pt x="18" y="99"/>
                  </a:lnTo>
                  <a:lnTo>
                    <a:pt x="5" y="166"/>
                  </a:lnTo>
                  <a:lnTo>
                    <a:pt x="0" y="243"/>
                  </a:lnTo>
                  <a:lnTo>
                    <a:pt x="11" y="328"/>
                  </a:lnTo>
                  <a:lnTo>
                    <a:pt x="42" y="418"/>
                  </a:lnTo>
                  <a:lnTo>
                    <a:pt x="99" y="505"/>
                  </a:lnTo>
                  <a:lnTo>
                    <a:pt x="1231" y="186"/>
                  </a:lnTo>
                  <a:close/>
                </a:path>
              </a:pathLst>
            </a:custGeom>
            <a:solidFill>
              <a:srgbClr val="FFBF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351" name="Freeform 15"/>
            <p:cNvSpPr>
              <a:spLocks/>
            </p:cNvSpPr>
            <p:nvPr/>
          </p:nvSpPr>
          <p:spPr bwMode="auto">
            <a:xfrm>
              <a:off x="1514" y="658"/>
              <a:ext cx="1135" cy="279"/>
            </a:xfrm>
            <a:custGeom>
              <a:avLst/>
              <a:gdLst/>
              <a:ahLst/>
              <a:cxnLst>
                <a:cxn ang="0">
                  <a:pos x="1135" y="0"/>
                </a:cxn>
                <a:cxn ang="0">
                  <a:pos x="0" y="309"/>
                </a:cxn>
                <a:cxn ang="0">
                  <a:pos x="1" y="312"/>
                </a:cxn>
                <a:cxn ang="0">
                  <a:pos x="7" y="317"/>
                </a:cxn>
                <a:cxn ang="0">
                  <a:pos x="15" y="327"/>
                </a:cxn>
                <a:cxn ang="0">
                  <a:pos x="28" y="339"/>
                </a:cxn>
                <a:cxn ang="0">
                  <a:pos x="44" y="354"/>
                </a:cxn>
                <a:cxn ang="0">
                  <a:pos x="61" y="372"/>
                </a:cxn>
                <a:cxn ang="0">
                  <a:pos x="83" y="391"/>
                </a:cxn>
                <a:cxn ang="0">
                  <a:pos x="107" y="411"/>
                </a:cxn>
                <a:cxn ang="0">
                  <a:pos x="134" y="433"/>
                </a:cxn>
                <a:cxn ang="0">
                  <a:pos x="162" y="453"/>
                </a:cxn>
                <a:cxn ang="0">
                  <a:pos x="194" y="474"/>
                </a:cxn>
                <a:cxn ang="0">
                  <a:pos x="229" y="494"/>
                </a:cxn>
                <a:cxn ang="0">
                  <a:pos x="265" y="514"/>
                </a:cxn>
                <a:cxn ang="0">
                  <a:pos x="304" y="531"/>
                </a:cxn>
                <a:cxn ang="0">
                  <a:pos x="343" y="547"/>
                </a:cxn>
                <a:cxn ang="0">
                  <a:pos x="385" y="559"/>
                </a:cxn>
                <a:cxn ang="0">
                  <a:pos x="1135" y="0"/>
                </a:cxn>
              </a:cxnLst>
              <a:rect l="0" t="0" r="r" b="b"/>
              <a:pathLst>
                <a:path w="1135" h="559">
                  <a:moveTo>
                    <a:pt x="1135" y="0"/>
                  </a:moveTo>
                  <a:lnTo>
                    <a:pt x="0" y="309"/>
                  </a:lnTo>
                  <a:lnTo>
                    <a:pt x="1" y="312"/>
                  </a:lnTo>
                  <a:lnTo>
                    <a:pt x="7" y="317"/>
                  </a:lnTo>
                  <a:lnTo>
                    <a:pt x="15" y="327"/>
                  </a:lnTo>
                  <a:lnTo>
                    <a:pt x="28" y="339"/>
                  </a:lnTo>
                  <a:lnTo>
                    <a:pt x="44" y="354"/>
                  </a:lnTo>
                  <a:lnTo>
                    <a:pt x="61" y="372"/>
                  </a:lnTo>
                  <a:lnTo>
                    <a:pt x="83" y="391"/>
                  </a:lnTo>
                  <a:lnTo>
                    <a:pt x="107" y="411"/>
                  </a:lnTo>
                  <a:lnTo>
                    <a:pt x="134" y="433"/>
                  </a:lnTo>
                  <a:lnTo>
                    <a:pt x="162" y="453"/>
                  </a:lnTo>
                  <a:lnTo>
                    <a:pt x="194" y="474"/>
                  </a:lnTo>
                  <a:lnTo>
                    <a:pt x="229" y="494"/>
                  </a:lnTo>
                  <a:lnTo>
                    <a:pt x="265" y="514"/>
                  </a:lnTo>
                  <a:lnTo>
                    <a:pt x="304" y="531"/>
                  </a:lnTo>
                  <a:lnTo>
                    <a:pt x="343" y="547"/>
                  </a:lnTo>
                  <a:lnTo>
                    <a:pt x="385" y="559"/>
                  </a:lnTo>
                  <a:lnTo>
                    <a:pt x="1135" y="0"/>
                  </a:lnTo>
                  <a:close/>
                </a:path>
              </a:pathLst>
            </a:custGeom>
            <a:solidFill>
              <a:srgbClr val="D800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676400" y="609600"/>
            <a:ext cx="61722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400">
                <a:solidFill>
                  <a:schemeClr val="tx1"/>
                </a:solidFill>
                <a:cs typeface="Times New Roman" pitchFamily="18" charset="0"/>
              </a:rPr>
              <a:t>ANÁLISIS DEL MERCADO</a:t>
            </a:r>
            <a:r>
              <a:rPr lang="es-ES" sz="2400">
                <a:solidFill>
                  <a:schemeClr val="tx1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290763" y="2247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14339" name="Object 3"/>
          <p:cNvGraphicFramePr>
            <a:graphicFrameLocks noChangeAspect="1"/>
          </p:cNvGraphicFramePr>
          <p:nvPr/>
        </p:nvGraphicFramePr>
        <p:xfrm>
          <a:off x="990600" y="1600200"/>
          <a:ext cx="7620000" cy="3959225"/>
        </p:xfrm>
        <a:graphic>
          <a:graphicData uri="http://schemas.openxmlformats.org/presentationml/2006/ole">
            <p:oleObj spid="_x0000_s14339" name="Gráfico" r:id="rId3" imgW="4534138" imgH="2352913" progId="Excel.Chart.8">
              <p:embed/>
            </p:oleObj>
          </a:graphicData>
        </a:graphic>
      </p:graphicFrame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1066800" y="5562600"/>
            <a:ext cx="29718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AR" sz="1200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FUENTE:  Servicio de Rentas Internas</a:t>
            </a:r>
            <a:endParaRPr lang="es-AR" sz="1200">
              <a:solidFill>
                <a:srgbClr val="00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l"/>
            <a:r>
              <a:rPr lang="es-ES" sz="1200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ELABORACIÓN:</a:t>
            </a:r>
            <a:r>
              <a:rPr lang="es-EC" sz="1200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  </a:t>
            </a:r>
            <a:r>
              <a:rPr lang="es-ES" sz="1200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 Autores</a:t>
            </a:r>
            <a:r>
              <a:rPr lang="es-ES" sz="1200">
                <a:solidFill>
                  <a:schemeClr val="tx1"/>
                </a:solidFill>
                <a:latin typeface="Tahoma" pitchFamily="34" charset="0"/>
              </a:rPr>
              <a:t> </a:t>
            </a:r>
          </a:p>
        </p:txBody>
      </p:sp>
      <p:sp>
        <p:nvSpPr>
          <p:cNvPr id="14362" name="Text Box 26"/>
          <p:cNvSpPr txBox="1">
            <a:spLocks noChangeArrowheads="1"/>
          </p:cNvSpPr>
          <p:nvPr/>
        </p:nvSpPr>
        <p:spPr bwMode="auto">
          <a:xfrm>
            <a:off x="7748588" y="228600"/>
            <a:ext cx="9794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VIVIANA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1828800" y="762000"/>
            <a:ext cx="5105400" cy="466725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400">
                <a:solidFill>
                  <a:schemeClr val="tx1"/>
                </a:solidFill>
                <a:cs typeface="Times New Roman" pitchFamily="18" charset="0"/>
              </a:rPr>
              <a:t>ANÁLISIS FODA</a:t>
            </a:r>
            <a:r>
              <a:rPr lang="es-ES" sz="24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143000" y="2133600"/>
            <a:ext cx="1981200" cy="457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2400">
                <a:cs typeface="Times New Roman" pitchFamily="18" charset="0"/>
              </a:rPr>
              <a:t>FORTALEZAS</a:t>
            </a:r>
            <a:r>
              <a:rPr lang="es-ES" sz="2400"/>
              <a:t> 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2438400" y="2895600"/>
            <a:ext cx="5943600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MX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Proveedores directos-Importaciones vía grupo CorpCarrasco, China Star</a:t>
            </a:r>
          </a:p>
          <a:p>
            <a:pPr algn="l"/>
            <a:endParaRPr lang="es-MX" sz="1000">
              <a:solidFill>
                <a:schemeClr val="tx1"/>
              </a:solidFill>
              <a:latin typeface="Tahoma" pitchFamily="34" charset="0"/>
              <a:cs typeface="Arial" pitchFamily="34" charset="0"/>
            </a:endParaRPr>
          </a:p>
          <a:p>
            <a:pPr algn="l"/>
            <a:r>
              <a:rPr lang="es-MX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La infraestructura de los almacenes</a:t>
            </a:r>
          </a:p>
          <a:p>
            <a:pPr algn="l"/>
            <a:endParaRPr lang="es-ES" sz="900">
              <a:solidFill>
                <a:schemeClr val="tx1"/>
              </a:solidFill>
              <a:latin typeface="Tahoma" pitchFamily="34" charset="0"/>
              <a:cs typeface="Times New Roman" pitchFamily="18" charset="0"/>
            </a:endParaRPr>
          </a:p>
          <a:p>
            <a:pPr algn="l"/>
            <a:r>
              <a:rPr lang="es-ES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Sistema de Crédito mediante la tarjeta GranHogar con 20,000 tarjeta habientes.</a:t>
            </a:r>
          </a:p>
          <a:p>
            <a:pPr algn="l"/>
            <a:endParaRPr lang="es-ES" sz="900">
              <a:solidFill>
                <a:schemeClr val="tx1"/>
              </a:solidFill>
              <a:latin typeface="Tahoma" pitchFamily="34" charset="0"/>
              <a:cs typeface="Times New Roman" pitchFamily="18" charset="0"/>
            </a:endParaRPr>
          </a:p>
          <a:p>
            <a:pPr algn="l"/>
            <a:r>
              <a:rPr lang="es-ES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200 empresas afiliadas a la tarjeta Credicorp y Credigold.</a:t>
            </a:r>
          </a:p>
        </p:txBody>
      </p:sp>
      <p:grpSp>
        <p:nvGrpSpPr>
          <p:cNvPr id="17413" name="Group 5"/>
          <p:cNvGrpSpPr>
            <a:grpSpLocks/>
          </p:cNvGrpSpPr>
          <p:nvPr/>
        </p:nvGrpSpPr>
        <p:grpSpPr bwMode="auto">
          <a:xfrm>
            <a:off x="1905000" y="2895600"/>
            <a:ext cx="304800" cy="304800"/>
            <a:chOff x="528" y="1200"/>
            <a:chExt cx="192" cy="192"/>
          </a:xfrm>
        </p:grpSpPr>
        <p:sp>
          <p:nvSpPr>
            <p:cNvPr id="17414" name="Rectangle 6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7415" name="Rectangle 7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7416" name="Group 8"/>
          <p:cNvGrpSpPr>
            <a:grpSpLocks/>
          </p:cNvGrpSpPr>
          <p:nvPr/>
        </p:nvGrpSpPr>
        <p:grpSpPr bwMode="auto">
          <a:xfrm>
            <a:off x="1905000" y="3810000"/>
            <a:ext cx="304800" cy="304800"/>
            <a:chOff x="528" y="1200"/>
            <a:chExt cx="192" cy="192"/>
          </a:xfrm>
        </p:grpSpPr>
        <p:sp>
          <p:nvSpPr>
            <p:cNvPr id="17417" name="Rectangle 9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7418" name="Rectangle 10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7419" name="Group 11"/>
          <p:cNvGrpSpPr>
            <a:grpSpLocks/>
          </p:cNvGrpSpPr>
          <p:nvPr/>
        </p:nvGrpSpPr>
        <p:grpSpPr bwMode="auto">
          <a:xfrm>
            <a:off x="1905000" y="4572000"/>
            <a:ext cx="304800" cy="304800"/>
            <a:chOff x="528" y="1200"/>
            <a:chExt cx="192" cy="192"/>
          </a:xfrm>
        </p:grpSpPr>
        <p:sp>
          <p:nvSpPr>
            <p:cNvPr id="17420" name="Rectangle 12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7421" name="Rectangle 13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7422" name="Line 14"/>
          <p:cNvSpPr>
            <a:spLocks noChangeShapeType="1"/>
          </p:cNvSpPr>
          <p:nvPr/>
        </p:nvSpPr>
        <p:spPr bwMode="auto">
          <a:xfrm>
            <a:off x="3276600" y="2362200"/>
            <a:ext cx="5029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423" name="Line 15"/>
          <p:cNvSpPr>
            <a:spLocks noChangeShapeType="1"/>
          </p:cNvSpPr>
          <p:nvPr/>
        </p:nvSpPr>
        <p:spPr bwMode="auto">
          <a:xfrm>
            <a:off x="8305800" y="2362200"/>
            <a:ext cx="0" cy="40386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424" name="Line 16"/>
          <p:cNvSpPr>
            <a:spLocks noChangeShapeType="1"/>
          </p:cNvSpPr>
          <p:nvPr/>
        </p:nvSpPr>
        <p:spPr bwMode="auto">
          <a:xfrm>
            <a:off x="1828800" y="6400800"/>
            <a:ext cx="647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17425" name="Group 17"/>
          <p:cNvGrpSpPr>
            <a:grpSpLocks/>
          </p:cNvGrpSpPr>
          <p:nvPr/>
        </p:nvGrpSpPr>
        <p:grpSpPr bwMode="auto">
          <a:xfrm>
            <a:off x="1905000" y="5257800"/>
            <a:ext cx="304800" cy="304800"/>
            <a:chOff x="528" y="1200"/>
            <a:chExt cx="192" cy="192"/>
          </a:xfrm>
        </p:grpSpPr>
        <p:sp>
          <p:nvSpPr>
            <p:cNvPr id="17426" name="Rectangle 1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7427" name="Rectangle 1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7428" name="Text Box 20"/>
          <p:cNvSpPr txBox="1">
            <a:spLocks noChangeArrowheads="1"/>
          </p:cNvSpPr>
          <p:nvPr/>
        </p:nvSpPr>
        <p:spPr bwMode="auto">
          <a:xfrm>
            <a:off x="7720013" y="228600"/>
            <a:ext cx="10334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VVIVIAJA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9" name="Text Box 3"/>
          <p:cNvSpPr txBox="1">
            <a:spLocks noChangeArrowheads="1"/>
          </p:cNvSpPr>
          <p:nvPr/>
        </p:nvSpPr>
        <p:spPr bwMode="auto">
          <a:xfrm>
            <a:off x="2057400" y="381000"/>
            <a:ext cx="4659313" cy="614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 algn="l">
              <a:buFontTx/>
              <a:buAutoNum type="arabicPeriod"/>
            </a:pPr>
            <a:r>
              <a:rPr lang="es-EC">
                <a:solidFill>
                  <a:schemeClr val="tx1"/>
                </a:solidFill>
                <a:latin typeface="Tahoma" pitchFamily="34" charset="0"/>
              </a:rPr>
              <a:t>INTRODUCCION</a:t>
            </a:r>
          </a:p>
          <a:p>
            <a:pPr marL="457200" indent="-457200" algn="l">
              <a:buFontTx/>
              <a:buAutoNum type="arabicPeriod"/>
            </a:pPr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marL="457200" indent="-457200" algn="l">
              <a:buFontTx/>
              <a:buAutoNum type="arabicPeriod"/>
            </a:pPr>
            <a:r>
              <a:rPr lang="es-EC">
                <a:solidFill>
                  <a:schemeClr val="tx1"/>
                </a:solidFill>
                <a:latin typeface="Tahoma" pitchFamily="34" charset="0"/>
              </a:rPr>
              <a:t>ANALISIS SITUACIONAL</a:t>
            </a:r>
          </a:p>
          <a:p>
            <a:pPr marL="457200" indent="-457200" algn="l"/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marL="457200" indent="-457200" algn="l">
              <a:buFontTx/>
              <a:buAutoNum type="arabicPeriod"/>
            </a:pPr>
            <a:r>
              <a:rPr lang="es-EC">
                <a:solidFill>
                  <a:schemeClr val="tx1"/>
                </a:solidFill>
                <a:latin typeface="Tahoma" pitchFamily="34" charset="0"/>
              </a:rPr>
              <a:t>PLANTEAMIENTO DEL PROBLEMA</a:t>
            </a:r>
          </a:p>
          <a:p>
            <a:pPr marL="457200" indent="-457200" algn="l">
              <a:buFontTx/>
              <a:buAutoNum type="arabicPeriod"/>
            </a:pPr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marL="457200" indent="-457200" algn="l">
              <a:buFontTx/>
              <a:buAutoNum type="arabicPeriod"/>
            </a:pPr>
            <a:r>
              <a:rPr lang="es-EC">
                <a:solidFill>
                  <a:schemeClr val="tx1"/>
                </a:solidFill>
                <a:latin typeface="Tahoma" pitchFamily="34" charset="0"/>
              </a:rPr>
              <a:t>INVESTIGACION DE MERCADOS</a:t>
            </a:r>
          </a:p>
          <a:p>
            <a:pPr marL="457200" indent="-457200" algn="l">
              <a:buFontTx/>
              <a:buAutoNum type="arabicPeriod"/>
            </a:pPr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marL="457200" indent="-457200" algn="l">
              <a:buFontTx/>
              <a:buAutoNum type="arabicPeriod"/>
            </a:pPr>
            <a:r>
              <a:rPr lang="es-EC">
                <a:solidFill>
                  <a:schemeClr val="tx1"/>
                </a:solidFill>
                <a:latin typeface="Tahoma" pitchFamily="34" charset="0"/>
              </a:rPr>
              <a:t>PLAN ESTRATEGICO</a:t>
            </a:r>
          </a:p>
          <a:p>
            <a:pPr marL="457200" indent="-457200" algn="l">
              <a:buFontTx/>
              <a:buAutoNum type="arabicPeriod"/>
            </a:pPr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marL="457200" indent="-457200" algn="l">
              <a:buFontTx/>
              <a:buAutoNum type="arabicPeriod"/>
            </a:pPr>
            <a:r>
              <a:rPr lang="es-EC">
                <a:solidFill>
                  <a:schemeClr val="tx1"/>
                </a:solidFill>
                <a:latin typeface="Tahoma" pitchFamily="34" charset="0"/>
              </a:rPr>
              <a:t>PLAN TACTICO-MARKETING MIX</a:t>
            </a:r>
          </a:p>
          <a:p>
            <a:pPr marL="457200" indent="-457200" algn="l">
              <a:buFontTx/>
              <a:buAutoNum type="arabicPeriod"/>
            </a:pPr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marL="457200" indent="-457200" algn="l">
              <a:buFontTx/>
              <a:buAutoNum type="arabicPeriod"/>
            </a:pPr>
            <a:r>
              <a:rPr lang="es-EC">
                <a:solidFill>
                  <a:schemeClr val="tx1"/>
                </a:solidFill>
                <a:latin typeface="Tahoma" pitchFamily="34" charset="0"/>
              </a:rPr>
              <a:t>ANALISIS FINANCIERO</a:t>
            </a:r>
          </a:p>
          <a:p>
            <a:pPr marL="457200" indent="-457200" algn="l">
              <a:buFontTx/>
              <a:buAutoNum type="arabicPeriod"/>
            </a:pPr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marL="457200" indent="-457200" algn="l">
              <a:buFontTx/>
              <a:buAutoNum type="arabicPeriod"/>
            </a:pPr>
            <a:r>
              <a:rPr lang="es-EC">
                <a:solidFill>
                  <a:schemeClr val="tx1"/>
                </a:solidFill>
                <a:latin typeface="Tahoma" pitchFamily="34" charset="0"/>
              </a:rPr>
              <a:t>CONCLUSIONES Y RECOMENDACIONES</a:t>
            </a:r>
            <a:endParaRPr lang="es-ES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06501" name="Text Box 5"/>
          <p:cNvSpPr txBox="1">
            <a:spLocks noChangeArrowheads="1"/>
          </p:cNvSpPr>
          <p:nvPr/>
        </p:nvSpPr>
        <p:spPr bwMode="auto">
          <a:xfrm>
            <a:off x="6329363" y="650875"/>
            <a:ext cx="912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VANESA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1219200" y="1752600"/>
            <a:ext cx="2590800" cy="457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AR" sz="2400">
                <a:cs typeface="Arial" pitchFamily="34" charset="0"/>
              </a:rPr>
              <a:t>OPORTUNIDADES</a:t>
            </a:r>
            <a:r>
              <a:rPr lang="es-ES" sz="2400" b="1">
                <a:latin typeface="Times New Roman" pitchFamily="18" charset="0"/>
              </a:rPr>
              <a:t> </a:t>
            </a:r>
            <a:endParaRPr lang="es-ES">
              <a:latin typeface="Arial" pitchFamily="34" charset="0"/>
              <a:cs typeface="Arial" pitchFamily="34" charset="0"/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2286000" y="2819400"/>
            <a:ext cx="586740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Reactivar 15,000 clientes inactivos que tienen  tarjeta Gran Hogar</a:t>
            </a:r>
            <a:r>
              <a:rPr lang="es-ES">
                <a:solidFill>
                  <a:schemeClr val="tx1"/>
                </a:solidFill>
                <a:latin typeface="Tahoma" pitchFamily="34" charset="0"/>
              </a:rPr>
              <a:t> 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l"/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MX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Variedad de líneas contra cíclicas</a:t>
            </a:r>
          </a:p>
          <a:p>
            <a:pPr algn="l"/>
            <a:endParaRPr lang="es-MX">
              <a:solidFill>
                <a:schemeClr val="tx1"/>
              </a:solidFill>
              <a:latin typeface="Tahoma" pitchFamily="34" charset="0"/>
              <a:cs typeface="Arial" pitchFamily="34" charset="0"/>
            </a:endParaRPr>
          </a:p>
          <a:p>
            <a:pPr algn="l"/>
            <a:r>
              <a:rPr lang="es-ES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Crecimiento de Credicorp en un 10.15%</a:t>
            </a:r>
            <a:endParaRPr lang="es-ES">
              <a:solidFill>
                <a:schemeClr val="tx1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l"/>
            <a:endParaRPr lang="es-ES">
              <a:latin typeface="Tahoma" pitchFamily="34" charset="0"/>
            </a:endParaRPr>
          </a:p>
        </p:txBody>
      </p:sp>
      <p:grpSp>
        <p:nvGrpSpPr>
          <p:cNvPr id="18436" name="Group 4"/>
          <p:cNvGrpSpPr>
            <a:grpSpLocks/>
          </p:cNvGrpSpPr>
          <p:nvPr/>
        </p:nvGrpSpPr>
        <p:grpSpPr bwMode="auto">
          <a:xfrm>
            <a:off x="1752600" y="2819400"/>
            <a:ext cx="304800" cy="304800"/>
            <a:chOff x="528" y="1200"/>
            <a:chExt cx="192" cy="192"/>
          </a:xfrm>
        </p:grpSpPr>
        <p:sp>
          <p:nvSpPr>
            <p:cNvPr id="18437" name="Rectangle 5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8438" name="Rectangle 6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8439" name="Group 7"/>
          <p:cNvGrpSpPr>
            <a:grpSpLocks/>
          </p:cNvGrpSpPr>
          <p:nvPr/>
        </p:nvGrpSpPr>
        <p:grpSpPr bwMode="auto">
          <a:xfrm>
            <a:off x="1752600" y="3787775"/>
            <a:ext cx="304800" cy="304800"/>
            <a:chOff x="528" y="1200"/>
            <a:chExt cx="192" cy="192"/>
          </a:xfrm>
        </p:grpSpPr>
        <p:sp>
          <p:nvSpPr>
            <p:cNvPr id="18440" name="Rectangle 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8441" name="Rectangle 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8442" name="Group 10"/>
          <p:cNvGrpSpPr>
            <a:grpSpLocks/>
          </p:cNvGrpSpPr>
          <p:nvPr/>
        </p:nvGrpSpPr>
        <p:grpSpPr bwMode="auto">
          <a:xfrm>
            <a:off x="1752600" y="4756150"/>
            <a:ext cx="304800" cy="304800"/>
            <a:chOff x="528" y="1200"/>
            <a:chExt cx="192" cy="192"/>
          </a:xfrm>
        </p:grpSpPr>
        <p:sp>
          <p:nvSpPr>
            <p:cNvPr id="18443" name="Rectangle 1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8444" name="Rectangle 1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8445" name="Line 13"/>
          <p:cNvSpPr>
            <a:spLocks noChangeShapeType="1"/>
          </p:cNvSpPr>
          <p:nvPr/>
        </p:nvSpPr>
        <p:spPr bwMode="auto">
          <a:xfrm>
            <a:off x="4114800" y="1981200"/>
            <a:ext cx="3810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8446" name="Line 14"/>
          <p:cNvSpPr>
            <a:spLocks noChangeShapeType="1"/>
          </p:cNvSpPr>
          <p:nvPr/>
        </p:nvSpPr>
        <p:spPr bwMode="auto">
          <a:xfrm>
            <a:off x="1371600" y="5867400"/>
            <a:ext cx="6553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8447" name="Line 15"/>
          <p:cNvSpPr>
            <a:spLocks noChangeShapeType="1"/>
          </p:cNvSpPr>
          <p:nvPr/>
        </p:nvSpPr>
        <p:spPr bwMode="auto">
          <a:xfrm>
            <a:off x="7924800" y="1981200"/>
            <a:ext cx="0" cy="38862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8448" name="Text Box 16"/>
          <p:cNvSpPr txBox="1">
            <a:spLocks noChangeArrowheads="1"/>
          </p:cNvSpPr>
          <p:nvPr/>
        </p:nvSpPr>
        <p:spPr bwMode="auto">
          <a:xfrm>
            <a:off x="7748588" y="228600"/>
            <a:ext cx="9794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VIVIANA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38200" y="685800"/>
            <a:ext cx="2057400" cy="457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/>
              <a:t>DEBILIDADES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447800" y="1524000"/>
            <a:ext cx="7162800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Baja rotación de inventario en categorías de línea hogar</a:t>
            </a:r>
            <a:r>
              <a:rPr lang="es-ES">
                <a:solidFill>
                  <a:schemeClr val="tx1"/>
                </a:solidFill>
                <a:latin typeface="Tahoma" pitchFamily="34" charset="0"/>
              </a:rPr>
              <a:t> 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ES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Falta de liquidez</a:t>
            </a:r>
            <a:r>
              <a:rPr lang="es-ES">
                <a:solidFill>
                  <a:schemeClr val="tx1"/>
                </a:solidFill>
                <a:latin typeface="Tahoma" pitchFamily="34" charset="0"/>
              </a:rPr>
              <a:t> 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ES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A</a:t>
            </a:r>
            <a:r>
              <a:rPr lang="es-MX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lmacenes que cubren el mismo sector geográfico</a:t>
            </a:r>
            <a:r>
              <a:rPr lang="es-ES">
                <a:solidFill>
                  <a:schemeClr val="tx1"/>
                </a:solidFill>
                <a:latin typeface="Tahoma" pitchFamily="34" charset="0"/>
              </a:rPr>
              <a:t> 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MX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Ubicación del almacén en centro comercial Albanborja</a:t>
            </a:r>
            <a:r>
              <a:rPr lang="es-ES">
                <a:solidFill>
                  <a:schemeClr val="tx1"/>
                </a:solidFill>
                <a:latin typeface="Tahoma" pitchFamily="34" charset="0"/>
              </a:rPr>
              <a:t> 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ES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No existe un buen ambiente dentro del almacén</a:t>
            </a:r>
            <a:endParaRPr lang="es-EC">
              <a:solidFill>
                <a:schemeClr val="tx1"/>
              </a:solidFill>
              <a:latin typeface="Tahoma" pitchFamily="34" charset="0"/>
              <a:cs typeface="Arial" pitchFamily="34" charset="0"/>
            </a:endParaRPr>
          </a:p>
          <a:p>
            <a:pPr algn="l"/>
            <a:r>
              <a:rPr lang="es-MX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Deficiencias en el servicio al cliente</a:t>
            </a:r>
            <a:r>
              <a:rPr lang="es-ES">
                <a:solidFill>
                  <a:schemeClr val="tx1"/>
                </a:solidFill>
                <a:latin typeface="Tahoma" pitchFamily="34" charset="0"/>
              </a:rPr>
              <a:t> 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ES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Cultura y estructura organizacional</a:t>
            </a:r>
            <a:r>
              <a:rPr lang="es-ES">
                <a:solidFill>
                  <a:schemeClr val="tx1"/>
                </a:solidFill>
                <a:latin typeface="Tahoma" pitchFamily="34" charset="0"/>
              </a:rPr>
              <a:t> 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ES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Falta de actualización </a:t>
            </a:r>
            <a:r>
              <a:rPr lang="es-MX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en los  sistemas de gestión operativa y de servicio al cliente</a:t>
            </a:r>
            <a:r>
              <a:rPr lang="es-ES">
                <a:solidFill>
                  <a:schemeClr val="tx1"/>
                </a:solidFill>
                <a:latin typeface="Tahoma" pitchFamily="34" charset="0"/>
              </a:rPr>
              <a:t> 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ES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Grandes márgenes de descuentos y período largo de promociones</a:t>
            </a:r>
            <a:r>
              <a:rPr lang="es-ES">
                <a:solidFill>
                  <a:schemeClr val="tx1"/>
                </a:solidFill>
                <a:latin typeface="Arial" pitchFamily="34" charset="0"/>
              </a:rPr>
              <a:t>  </a:t>
            </a:r>
            <a:endParaRPr lang="es-ES"/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457200" y="685800"/>
            <a:ext cx="0" cy="5334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>
            <a:off x="457200" y="6019800"/>
            <a:ext cx="8077200" cy="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19462" name="Group 6"/>
          <p:cNvGrpSpPr>
            <a:grpSpLocks/>
          </p:cNvGrpSpPr>
          <p:nvPr/>
        </p:nvGrpSpPr>
        <p:grpSpPr bwMode="auto">
          <a:xfrm>
            <a:off x="990600" y="1600200"/>
            <a:ext cx="228600" cy="152400"/>
            <a:chOff x="528" y="1200"/>
            <a:chExt cx="192" cy="192"/>
          </a:xfrm>
        </p:grpSpPr>
        <p:sp>
          <p:nvSpPr>
            <p:cNvPr id="19463" name="Rectangle 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9464" name="Rectangle 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9465" name="Group 9"/>
          <p:cNvGrpSpPr>
            <a:grpSpLocks/>
          </p:cNvGrpSpPr>
          <p:nvPr/>
        </p:nvGrpSpPr>
        <p:grpSpPr bwMode="auto">
          <a:xfrm>
            <a:off x="990600" y="2047875"/>
            <a:ext cx="228600" cy="152400"/>
            <a:chOff x="528" y="1200"/>
            <a:chExt cx="192" cy="192"/>
          </a:xfrm>
        </p:grpSpPr>
        <p:sp>
          <p:nvSpPr>
            <p:cNvPr id="19466" name="Rectangle 1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9467" name="Rectangle 1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9468" name="Group 12"/>
          <p:cNvGrpSpPr>
            <a:grpSpLocks/>
          </p:cNvGrpSpPr>
          <p:nvPr/>
        </p:nvGrpSpPr>
        <p:grpSpPr bwMode="auto">
          <a:xfrm>
            <a:off x="990600" y="2424113"/>
            <a:ext cx="228600" cy="152400"/>
            <a:chOff x="528" y="1200"/>
            <a:chExt cx="192" cy="192"/>
          </a:xfrm>
        </p:grpSpPr>
        <p:sp>
          <p:nvSpPr>
            <p:cNvPr id="19469" name="Rectangle 13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9470" name="Rectangle 14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9471" name="Group 15"/>
          <p:cNvGrpSpPr>
            <a:grpSpLocks/>
          </p:cNvGrpSpPr>
          <p:nvPr/>
        </p:nvGrpSpPr>
        <p:grpSpPr bwMode="auto">
          <a:xfrm>
            <a:off x="1009650" y="2854325"/>
            <a:ext cx="228600" cy="152400"/>
            <a:chOff x="528" y="1200"/>
            <a:chExt cx="192" cy="192"/>
          </a:xfrm>
        </p:grpSpPr>
        <p:sp>
          <p:nvSpPr>
            <p:cNvPr id="19472" name="Rectangle 16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9473" name="Rectangle 17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9474" name="Group 18"/>
          <p:cNvGrpSpPr>
            <a:grpSpLocks/>
          </p:cNvGrpSpPr>
          <p:nvPr/>
        </p:nvGrpSpPr>
        <p:grpSpPr bwMode="auto">
          <a:xfrm>
            <a:off x="1009650" y="3267075"/>
            <a:ext cx="228600" cy="152400"/>
            <a:chOff x="528" y="1200"/>
            <a:chExt cx="192" cy="192"/>
          </a:xfrm>
        </p:grpSpPr>
        <p:sp>
          <p:nvSpPr>
            <p:cNvPr id="19475" name="Rectangle 19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9476" name="Rectangle 20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9477" name="Group 21"/>
          <p:cNvGrpSpPr>
            <a:grpSpLocks/>
          </p:cNvGrpSpPr>
          <p:nvPr/>
        </p:nvGrpSpPr>
        <p:grpSpPr bwMode="auto">
          <a:xfrm>
            <a:off x="1009650" y="3697288"/>
            <a:ext cx="228600" cy="152400"/>
            <a:chOff x="528" y="1200"/>
            <a:chExt cx="192" cy="192"/>
          </a:xfrm>
        </p:grpSpPr>
        <p:sp>
          <p:nvSpPr>
            <p:cNvPr id="19478" name="Rectangle 22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9479" name="Rectangle 23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9480" name="Group 24"/>
          <p:cNvGrpSpPr>
            <a:grpSpLocks/>
          </p:cNvGrpSpPr>
          <p:nvPr/>
        </p:nvGrpSpPr>
        <p:grpSpPr bwMode="auto">
          <a:xfrm>
            <a:off x="1009650" y="4092575"/>
            <a:ext cx="228600" cy="152400"/>
            <a:chOff x="528" y="1200"/>
            <a:chExt cx="192" cy="192"/>
          </a:xfrm>
        </p:grpSpPr>
        <p:sp>
          <p:nvSpPr>
            <p:cNvPr id="19481" name="Rectangle 25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9482" name="Rectangle 26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9483" name="Group 27"/>
          <p:cNvGrpSpPr>
            <a:grpSpLocks/>
          </p:cNvGrpSpPr>
          <p:nvPr/>
        </p:nvGrpSpPr>
        <p:grpSpPr bwMode="auto">
          <a:xfrm>
            <a:off x="990600" y="4495800"/>
            <a:ext cx="228600" cy="152400"/>
            <a:chOff x="528" y="1200"/>
            <a:chExt cx="192" cy="192"/>
          </a:xfrm>
        </p:grpSpPr>
        <p:sp>
          <p:nvSpPr>
            <p:cNvPr id="19484" name="Rectangle 2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9485" name="Rectangle 2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9486" name="Group 30"/>
          <p:cNvGrpSpPr>
            <a:grpSpLocks/>
          </p:cNvGrpSpPr>
          <p:nvPr/>
        </p:nvGrpSpPr>
        <p:grpSpPr bwMode="auto">
          <a:xfrm>
            <a:off x="1027113" y="5167313"/>
            <a:ext cx="228600" cy="152400"/>
            <a:chOff x="528" y="1200"/>
            <a:chExt cx="192" cy="192"/>
          </a:xfrm>
        </p:grpSpPr>
        <p:sp>
          <p:nvSpPr>
            <p:cNvPr id="19487" name="Rectangle 3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9488" name="Rectangle 3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9489" name="Text Box 33"/>
          <p:cNvSpPr txBox="1">
            <a:spLocks noChangeArrowheads="1"/>
          </p:cNvSpPr>
          <p:nvPr/>
        </p:nvSpPr>
        <p:spPr bwMode="auto">
          <a:xfrm>
            <a:off x="7748588" y="228600"/>
            <a:ext cx="9794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VIVIANA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990600" y="533400"/>
            <a:ext cx="1676400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/>
              <a:t>AMENAZAS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447800" y="1295400"/>
            <a:ext cx="7391400" cy="504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MX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Posicionamiento de almacén caro sin identificación con ninguna línea específica</a:t>
            </a:r>
            <a:r>
              <a:rPr lang="es-ES">
                <a:solidFill>
                  <a:schemeClr val="tx1"/>
                </a:solidFill>
                <a:latin typeface="Tahoma" pitchFamily="34" charset="0"/>
              </a:rPr>
              <a:t> 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MX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En el medio no se le da importancia a la Marca en ciertas líneas de artículos para el hogar</a:t>
            </a:r>
            <a:r>
              <a:rPr lang="es-ES">
                <a:solidFill>
                  <a:schemeClr val="tx1"/>
                </a:solidFill>
                <a:latin typeface="Tahoma" pitchFamily="34" charset="0"/>
              </a:rPr>
              <a:t> 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MX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Proveedores locales tienen sus propios puntos de venta</a:t>
            </a:r>
            <a:r>
              <a:rPr lang="es-ES">
                <a:solidFill>
                  <a:schemeClr val="tx1"/>
                </a:solidFill>
                <a:latin typeface="Tahoma" pitchFamily="34" charset="0"/>
              </a:rPr>
              <a:t> 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MX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Competencia posicionada y especializada</a:t>
            </a:r>
            <a:r>
              <a:rPr lang="es-ES">
                <a:solidFill>
                  <a:schemeClr val="tx1"/>
                </a:solidFill>
                <a:latin typeface="Tahoma" pitchFamily="34" charset="0"/>
              </a:rPr>
              <a:t> 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MX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Cadenas de Farmacias se están especializando en línea de regalos</a:t>
            </a:r>
            <a:r>
              <a:rPr lang="es-ES">
                <a:solidFill>
                  <a:schemeClr val="tx1"/>
                </a:solidFill>
                <a:latin typeface="Tahoma" pitchFamily="34" charset="0"/>
              </a:rPr>
              <a:t> 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MX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Competencia tiene capacidad de entregar crédito directo para autofinanciar electrodomésticos</a:t>
            </a:r>
            <a:r>
              <a:rPr lang="es-ES">
                <a:solidFill>
                  <a:schemeClr val="tx1"/>
                </a:solidFill>
                <a:latin typeface="Tahoma" pitchFamily="34" charset="0"/>
              </a:rPr>
              <a:t> 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MX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Pequeñas tiendas especializadas con excelente mix de producto en ropa</a:t>
            </a:r>
            <a:r>
              <a:rPr lang="es-ES">
                <a:solidFill>
                  <a:schemeClr val="tx1"/>
                </a:solidFill>
                <a:latin typeface="Tahoma" pitchFamily="34" charset="0"/>
              </a:rPr>
              <a:t> 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MX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Segmento al que Gran Hogar está dirigido (clase alta y media alta) es cada vez más reducido dado la situación económica del país</a:t>
            </a:r>
            <a:r>
              <a:rPr lang="es-ES">
                <a:solidFill>
                  <a:schemeClr val="tx1"/>
                </a:solidFill>
                <a:latin typeface="Tahoma" pitchFamily="34" charset="0"/>
              </a:rPr>
              <a:t> 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MX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Crecimiento del mercado informal</a:t>
            </a:r>
            <a:r>
              <a:rPr lang="es-MX" i="1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 </a:t>
            </a:r>
            <a:endParaRPr lang="es-ES">
              <a:latin typeface="Tahoma" pitchFamily="34" charset="0"/>
            </a:endParaRPr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auto">
          <a:xfrm>
            <a:off x="2819400" y="762000"/>
            <a:ext cx="5638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0486" name="Line 6"/>
          <p:cNvSpPr>
            <a:spLocks noChangeShapeType="1"/>
          </p:cNvSpPr>
          <p:nvPr/>
        </p:nvSpPr>
        <p:spPr bwMode="auto">
          <a:xfrm>
            <a:off x="609600" y="6400800"/>
            <a:ext cx="8153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0487" name="Line 7"/>
          <p:cNvSpPr>
            <a:spLocks noChangeShapeType="1"/>
          </p:cNvSpPr>
          <p:nvPr/>
        </p:nvSpPr>
        <p:spPr bwMode="auto">
          <a:xfrm>
            <a:off x="609600" y="685800"/>
            <a:ext cx="0" cy="57150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20488" name="Group 8"/>
          <p:cNvGrpSpPr>
            <a:grpSpLocks/>
          </p:cNvGrpSpPr>
          <p:nvPr/>
        </p:nvGrpSpPr>
        <p:grpSpPr bwMode="auto">
          <a:xfrm>
            <a:off x="8610600" y="6248400"/>
            <a:ext cx="304800" cy="304800"/>
            <a:chOff x="528" y="1200"/>
            <a:chExt cx="192" cy="192"/>
          </a:xfrm>
        </p:grpSpPr>
        <p:sp>
          <p:nvSpPr>
            <p:cNvPr id="20489" name="Rectangle 9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0490" name="Rectangle 10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20491" name="Group 11"/>
          <p:cNvGrpSpPr>
            <a:grpSpLocks/>
          </p:cNvGrpSpPr>
          <p:nvPr/>
        </p:nvGrpSpPr>
        <p:grpSpPr bwMode="auto">
          <a:xfrm>
            <a:off x="8534400" y="609600"/>
            <a:ext cx="304800" cy="304800"/>
            <a:chOff x="528" y="1200"/>
            <a:chExt cx="192" cy="192"/>
          </a:xfrm>
        </p:grpSpPr>
        <p:sp>
          <p:nvSpPr>
            <p:cNvPr id="20492" name="Rectangle 12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0493" name="Rectangle 13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20494" name="Group 14"/>
          <p:cNvGrpSpPr>
            <a:grpSpLocks/>
          </p:cNvGrpSpPr>
          <p:nvPr/>
        </p:nvGrpSpPr>
        <p:grpSpPr bwMode="auto">
          <a:xfrm>
            <a:off x="990600" y="1371600"/>
            <a:ext cx="228600" cy="152400"/>
            <a:chOff x="528" y="1200"/>
            <a:chExt cx="192" cy="192"/>
          </a:xfrm>
        </p:grpSpPr>
        <p:sp>
          <p:nvSpPr>
            <p:cNvPr id="20495" name="Rectangle 15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0496" name="Rectangle 16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20497" name="Group 17"/>
          <p:cNvGrpSpPr>
            <a:grpSpLocks/>
          </p:cNvGrpSpPr>
          <p:nvPr/>
        </p:nvGrpSpPr>
        <p:grpSpPr bwMode="auto">
          <a:xfrm>
            <a:off x="990600" y="2057400"/>
            <a:ext cx="228600" cy="152400"/>
            <a:chOff x="528" y="1200"/>
            <a:chExt cx="192" cy="192"/>
          </a:xfrm>
        </p:grpSpPr>
        <p:sp>
          <p:nvSpPr>
            <p:cNvPr id="20498" name="Rectangle 1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0499" name="Rectangle 1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20500" name="Group 20"/>
          <p:cNvGrpSpPr>
            <a:grpSpLocks/>
          </p:cNvGrpSpPr>
          <p:nvPr/>
        </p:nvGrpSpPr>
        <p:grpSpPr bwMode="auto">
          <a:xfrm>
            <a:off x="990600" y="2743200"/>
            <a:ext cx="228600" cy="152400"/>
            <a:chOff x="528" y="1200"/>
            <a:chExt cx="192" cy="192"/>
          </a:xfrm>
        </p:grpSpPr>
        <p:sp>
          <p:nvSpPr>
            <p:cNvPr id="20501" name="Rectangle 2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0502" name="Rectangle 2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20503" name="Group 23"/>
          <p:cNvGrpSpPr>
            <a:grpSpLocks/>
          </p:cNvGrpSpPr>
          <p:nvPr/>
        </p:nvGrpSpPr>
        <p:grpSpPr bwMode="auto">
          <a:xfrm>
            <a:off x="990600" y="3200400"/>
            <a:ext cx="228600" cy="152400"/>
            <a:chOff x="528" y="1200"/>
            <a:chExt cx="192" cy="192"/>
          </a:xfrm>
        </p:grpSpPr>
        <p:sp>
          <p:nvSpPr>
            <p:cNvPr id="20504" name="Rectangle 24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0505" name="Rectangle 25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20506" name="Group 26"/>
          <p:cNvGrpSpPr>
            <a:grpSpLocks/>
          </p:cNvGrpSpPr>
          <p:nvPr/>
        </p:nvGrpSpPr>
        <p:grpSpPr bwMode="auto">
          <a:xfrm>
            <a:off x="990600" y="3581400"/>
            <a:ext cx="228600" cy="152400"/>
            <a:chOff x="528" y="1200"/>
            <a:chExt cx="192" cy="192"/>
          </a:xfrm>
        </p:grpSpPr>
        <p:sp>
          <p:nvSpPr>
            <p:cNvPr id="20507" name="Rectangle 2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0508" name="Rectangle 2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20509" name="Group 29"/>
          <p:cNvGrpSpPr>
            <a:grpSpLocks/>
          </p:cNvGrpSpPr>
          <p:nvPr/>
        </p:nvGrpSpPr>
        <p:grpSpPr bwMode="auto">
          <a:xfrm>
            <a:off x="990600" y="3962400"/>
            <a:ext cx="228600" cy="152400"/>
            <a:chOff x="528" y="1200"/>
            <a:chExt cx="192" cy="192"/>
          </a:xfrm>
        </p:grpSpPr>
        <p:sp>
          <p:nvSpPr>
            <p:cNvPr id="20510" name="Rectangle 3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0511" name="Rectangle 3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20512" name="Group 32"/>
          <p:cNvGrpSpPr>
            <a:grpSpLocks/>
          </p:cNvGrpSpPr>
          <p:nvPr/>
        </p:nvGrpSpPr>
        <p:grpSpPr bwMode="auto">
          <a:xfrm>
            <a:off x="990600" y="4648200"/>
            <a:ext cx="228600" cy="152400"/>
            <a:chOff x="528" y="1200"/>
            <a:chExt cx="192" cy="192"/>
          </a:xfrm>
        </p:grpSpPr>
        <p:sp>
          <p:nvSpPr>
            <p:cNvPr id="20513" name="Rectangle 33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0514" name="Rectangle 34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20515" name="Group 35"/>
          <p:cNvGrpSpPr>
            <a:grpSpLocks/>
          </p:cNvGrpSpPr>
          <p:nvPr/>
        </p:nvGrpSpPr>
        <p:grpSpPr bwMode="auto">
          <a:xfrm>
            <a:off x="990600" y="5334000"/>
            <a:ext cx="228600" cy="152400"/>
            <a:chOff x="528" y="1200"/>
            <a:chExt cx="192" cy="192"/>
          </a:xfrm>
        </p:grpSpPr>
        <p:sp>
          <p:nvSpPr>
            <p:cNvPr id="20516" name="Rectangle 36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0517" name="Rectangle 37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20518" name="Group 38"/>
          <p:cNvGrpSpPr>
            <a:grpSpLocks/>
          </p:cNvGrpSpPr>
          <p:nvPr/>
        </p:nvGrpSpPr>
        <p:grpSpPr bwMode="auto">
          <a:xfrm>
            <a:off x="990600" y="6019800"/>
            <a:ext cx="228600" cy="152400"/>
            <a:chOff x="528" y="1200"/>
            <a:chExt cx="192" cy="192"/>
          </a:xfrm>
        </p:grpSpPr>
        <p:sp>
          <p:nvSpPr>
            <p:cNvPr id="20519" name="Rectangle 39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0520" name="Rectangle 40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20521" name="Text Box 41"/>
          <p:cNvSpPr txBox="1">
            <a:spLocks noChangeArrowheads="1"/>
          </p:cNvSpPr>
          <p:nvPr/>
        </p:nvSpPr>
        <p:spPr bwMode="auto">
          <a:xfrm>
            <a:off x="7748588" y="228600"/>
            <a:ext cx="9794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VIVIANA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1371600" y="1295400"/>
            <a:ext cx="6934200" cy="4648200"/>
          </a:xfrm>
          <a:prstGeom prst="rect">
            <a:avLst/>
          </a:prstGeom>
          <a:solidFill>
            <a:srgbClr val="C0C0C0"/>
          </a:solidFill>
          <a:ln w="38100" cmpd="dbl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2971800" y="1600200"/>
            <a:ext cx="4787900" cy="3048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8916" name="Line 4"/>
          <p:cNvSpPr>
            <a:spLocks noChangeShapeType="1"/>
          </p:cNvSpPr>
          <p:nvPr/>
        </p:nvSpPr>
        <p:spPr bwMode="auto">
          <a:xfrm>
            <a:off x="3048000" y="3124200"/>
            <a:ext cx="4724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3429000" y="5410200"/>
            <a:ext cx="412750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0"/>
              </a:spcBef>
            </a:pPr>
            <a:r>
              <a:rPr lang="es-ES" sz="1100" b="1">
                <a:solidFill>
                  <a:schemeClr val="tx1"/>
                </a:solidFill>
                <a:latin typeface="Arial" pitchFamily="34" charset="0"/>
              </a:rPr>
              <a:t>CUOTA DE MERCADO RELATIVA</a:t>
            </a:r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2057400" y="2286000"/>
            <a:ext cx="99060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0"/>
              </a:spcBef>
            </a:pPr>
            <a:r>
              <a:rPr lang="es-ES" sz="1100">
                <a:solidFill>
                  <a:schemeClr val="tx1"/>
                </a:solidFill>
                <a:latin typeface="Arial" pitchFamily="34" charset="0"/>
              </a:rPr>
              <a:t>ALTA</a:t>
            </a:r>
          </a:p>
        </p:txBody>
      </p:sp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3733800" y="4953000"/>
            <a:ext cx="9906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0"/>
              </a:spcBef>
            </a:pPr>
            <a:r>
              <a:rPr lang="es-ES" sz="1100">
                <a:solidFill>
                  <a:schemeClr val="tx1"/>
                </a:solidFill>
                <a:latin typeface="Arial" pitchFamily="34" charset="0"/>
              </a:rPr>
              <a:t>ALTA</a:t>
            </a:r>
          </a:p>
        </p:txBody>
      </p:sp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6172200" y="4953000"/>
            <a:ext cx="9906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0"/>
              </a:spcBef>
            </a:pPr>
            <a:r>
              <a:rPr lang="es-ES" sz="1100">
                <a:solidFill>
                  <a:schemeClr val="tx1"/>
                </a:solidFill>
                <a:latin typeface="Arial" pitchFamily="34" charset="0"/>
              </a:rPr>
              <a:t>BAJA</a:t>
            </a:r>
            <a:endParaRPr lang="es-E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8921" name="Text Box 9"/>
          <p:cNvSpPr txBox="1">
            <a:spLocks noChangeArrowheads="1"/>
          </p:cNvSpPr>
          <p:nvPr/>
        </p:nvSpPr>
        <p:spPr bwMode="auto">
          <a:xfrm>
            <a:off x="1981200" y="4267200"/>
            <a:ext cx="9906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0"/>
              </a:spcBef>
            </a:pPr>
            <a:r>
              <a:rPr lang="es-ES" sz="1100">
                <a:solidFill>
                  <a:schemeClr val="tx1"/>
                </a:solidFill>
                <a:latin typeface="Arial" pitchFamily="34" charset="0"/>
              </a:rPr>
              <a:t>BAJA</a:t>
            </a:r>
          </a:p>
        </p:txBody>
      </p:sp>
      <p:sp>
        <p:nvSpPr>
          <p:cNvPr id="38922" name="Text Box 10"/>
          <p:cNvSpPr txBox="1">
            <a:spLocks noChangeArrowheads="1"/>
          </p:cNvSpPr>
          <p:nvPr/>
        </p:nvSpPr>
        <p:spPr bwMode="auto">
          <a:xfrm>
            <a:off x="5029200" y="4724400"/>
            <a:ext cx="4953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>
              <a:spcBef>
                <a:spcPct val="0"/>
              </a:spcBef>
            </a:pPr>
            <a:r>
              <a:rPr lang="es-ES" sz="1100">
                <a:solidFill>
                  <a:schemeClr val="tx1"/>
                </a:solidFill>
                <a:latin typeface="Arial" pitchFamily="34" charset="0"/>
              </a:rPr>
              <a:t>1</a:t>
            </a:r>
          </a:p>
        </p:txBody>
      </p:sp>
      <p:sp>
        <p:nvSpPr>
          <p:cNvPr id="38923" name="Text Box 11"/>
          <p:cNvSpPr txBox="1">
            <a:spLocks noChangeArrowheads="1"/>
          </p:cNvSpPr>
          <p:nvPr/>
        </p:nvSpPr>
        <p:spPr bwMode="auto">
          <a:xfrm>
            <a:off x="2741613" y="4597400"/>
            <a:ext cx="490537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0"/>
              </a:spcBef>
            </a:pPr>
            <a:r>
              <a:rPr lang="es-ES" sz="1100">
                <a:solidFill>
                  <a:schemeClr val="tx1"/>
                </a:solidFill>
                <a:latin typeface="Arial" pitchFamily="34" charset="0"/>
              </a:rPr>
              <a:t>0</a:t>
            </a:r>
          </a:p>
        </p:txBody>
      </p:sp>
      <p:sp>
        <p:nvSpPr>
          <p:cNvPr id="38924" name="Text Box 12"/>
          <p:cNvSpPr txBox="1">
            <a:spLocks noChangeArrowheads="1"/>
          </p:cNvSpPr>
          <p:nvPr/>
        </p:nvSpPr>
        <p:spPr bwMode="auto">
          <a:xfrm>
            <a:off x="7467600" y="4648200"/>
            <a:ext cx="66040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>
              <a:spcBef>
                <a:spcPct val="0"/>
              </a:spcBef>
            </a:pPr>
            <a:r>
              <a:rPr lang="es-ES" sz="1100">
                <a:solidFill>
                  <a:schemeClr val="tx1"/>
                </a:solidFill>
                <a:latin typeface="Arial" pitchFamily="34" charset="0"/>
              </a:rPr>
              <a:t>0.20</a:t>
            </a:r>
          </a:p>
        </p:txBody>
      </p:sp>
      <p:sp>
        <p:nvSpPr>
          <p:cNvPr id="38925" name="Text Box 13"/>
          <p:cNvSpPr txBox="1">
            <a:spLocks noChangeArrowheads="1"/>
          </p:cNvSpPr>
          <p:nvPr/>
        </p:nvSpPr>
        <p:spPr bwMode="auto">
          <a:xfrm>
            <a:off x="2209800" y="3048000"/>
            <a:ext cx="8255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>
              <a:spcBef>
                <a:spcPct val="0"/>
              </a:spcBef>
            </a:pPr>
            <a:r>
              <a:rPr lang="es-ES" sz="1100">
                <a:solidFill>
                  <a:schemeClr val="tx1"/>
                </a:solidFill>
                <a:latin typeface="Arial" pitchFamily="34" charset="0"/>
              </a:rPr>
              <a:t>36</a:t>
            </a:r>
          </a:p>
        </p:txBody>
      </p:sp>
      <p:sp>
        <p:nvSpPr>
          <p:cNvPr id="38926" name="Line 14"/>
          <p:cNvSpPr>
            <a:spLocks noChangeShapeType="1"/>
          </p:cNvSpPr>
          <p:nvPr/>
        </p:nvSpPr>
        <p:spPr bwMode="auto">
          <a:xfrm>
            <a:off x="2971800" y="4381500"/>
            <a:ext cx="3797300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8927" name="Text Box 15"/>
          <p:cNvSpPr txBox="1">
            <a:spLocks noChangeArrowheads="1"/>
          </p:cNvSpPr>
          <p:nvPr/>
        </p:nvSpPr>
        <p:spPr bwMode="auto">
          <a:xfrm>
            <a:off x="5638800" y="4648200"/>
            <a:ext cx="66040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>
              <a:spcBef>
                <a:spcPct val="0"/>
              </a:spcBef>
            </a:pPr>
            <a:r>
              <a:rPr lang="es-ES" sz="1000">
                <a:solidFill>
                  <a:schemeClr val="tx1"/>
                </a:solidFill>
                <a:latin typeface="Arial" pitchFamily="34" charset="0"/>
              </a:rPr>
              <a:t>0.11</a:t>
            </a:r>
          </a:p>
        </p:txBody>
      </p:sp>
      <p:sp>
        <p:nvSpPr>
          <p:cNvPr id="38928" name="Text Box 16"/>
          <p:cNvSpPr txBox="1">
            <a:spLocks noChangeArrowheads="1"/>
          </p:cNvSpPr>
          <p:nvPr/>
        </p:nvSpPr>
        <p:spPr bwMode="auto">
          <a:xfrm>
            <a:off x="6477000" y="4648200"/>
            <a:ext cx="6604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>
              <a:spcBef>
                <a:spcPct val="0"/>
              </a:spcBef>
            </a:pPr>
            <a:r>
              <a:rPr lang="es-ES" sz="1000">
                <a:solidFill>
                  <a:schemeClr val="tx1"/>
                </a:solidFill>
                <a:latin typeface="Arial" pitchFamily="34" charset="0"/>
              </a:rPr>
              <a:t>0.1</a:t>
            </a:r>
            <a:r>
              <a:rPr lang="es-EC" sz="1000">
                <a:solidFill>
                  <a:schemeClr val="tx1"/>
                </a:solidFill>
                <a:latin typeface="Arial" pitchFamily="34" charset="0"/>
              </a:rPr>
              <a:t>8</a:t>
            </a:r>
            <a:endParaRPr lang="es-ES" sz="10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8929" name="Line 17"/>
          <p:cNvSpPr>
            <a:spLocks noChangeShapeType="1"/>
          </p:cNvSpPr>
          <p:nvPr/>
        </p:nvSpPr>
        <p:spPr bwMode="auto">
          <a:xfrm>
            <a:off x="2971800" y="3962400"/>
            <a:ext cx="3276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8930" name="Text Box 18"/>
          <p:cNvSpPr txBox="1">
            <a:spLocks noChangeArrowheads="1"/>
          </p:cNvSpPr>
          <p:nvPr/>
        </p:nvSpPr>
        <p:spPr bwMode="auto">
          <a:xfrm>
            <a:off x="6096000" y="4648200"/>
            <a:ext cx="660400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>
              <a:spcBef>
                <a:spcPct val="0"/>
              </a:spcBef>
            </a:pPr>
            <a:r>
              <a:rPr lang="es-ES" sz="1000">
                <a:solidFill>
                  <a:schemeClr val="tx1"/>
                </a:solidFill>
                <a:latin typeface="Arial" pitchFamily="34" charset="0"/>
              </a:rPr>
              <a:t>0.15</a:t>
            </a:r>
          </a:p>
        </p:txBody>
      </p:sp>
      <p:sp>
        <p:nvSpPr>
          <p:cNvPr id="38931" name="Line 19"/>
          <p:cNvSpPr>
            <a:spLocks noChangeShapeType="1"/>
          </p:cNvSpPr>
          <p:nvPr/>
        </p:nvSpPr>
        <p:spPr bwMode="auto">
          <a:xfrm>
            <a:off x="2971800" y="4506913"/>
            <a:ext cx="3302000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8932" name="Text Box 20"/>
          <p:cNvSpPr txBox="1">
            <a:spLocks noChangeArrowheads="1"/>
          </p:cNvSpPr>
          <p:nvPr/>
        </p:nvSpPr>
        <p:spPr bwMode="auto">
          <a:xfrm>
            <a:off x="5943600" y="3810000"/>
            <a:ext cx="439738" cy="284163"/>
          </a:xfrm>
          <a:prstGeom prst="rect">
            <a:avLst/>
          </a:prstGeom>
          <a:solidFill>
            <a:srgbClr val="FFFF99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eaLnBrk="0" hangingPunct="0">
              <a:spcBef>
                <a:spcPct val="0"/>
              </a:spcBef>
            </a:pPr>
            <a:r>
              <a:rPr lang="es-ES" sz="900">
                <a:solidFill>
                  <a:srgbClr val="000000"/>
                </a:solidFill>
                <a:latin typeface="Arial Black" pitchFamily="34" charset="0"/>
              </a:rPr>
              <a:t>J</a:t>
            </a:r>
          </a:p>
        </p:txBody>
      </p:sp>
      <p:sp>
        <p:nvSpPr>
          <p:cNvPr id="38933" name="Text Box 21"/>
          <p:cNvSpPr txBox="1">
            <a:spLocks noChangeArrowheads="1"/>
          </p:cNvSpPr>
          <p:nvPr/>
        </p:nvSpPr>
        <p:spPr bwMode="auto">
          <a:xfrm>
            <a:off x="6248400" y="4267200"/>
            <a:ext cx="439738" cy="285750"/>
          </a:xfrm>
          <a:prstGeom prst="rect">
            <a:avLst/>
          </a:prstGeom>
          <a:solidFill>
            <a:srgbClr val="00CC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eaLnBrk="0" hangingPunct="0">
              <a:spcBef>
                <a:spcPct val="0"/>
              </a:spcBef>
            </a:pPr>
            <a:r>
              <a:rPr lang="es-ES" sz="900">
                <a:solidFill>
                  <a:srgbClr val="000000"/>
                </a:solidFill>
                <a:latin typeface="Arial Black" pitchFamily="34" charset="0"/>
              </a:rPr>
              <a:t>H</a:t>
            </a:r>
          </a:p>
        </p:txBody>
      </p:sp>
      <p:sp>
        <p:nvSpPr>
          <p:cNvPr id="38934" name="Text Box 22"/>
          <p:cNvSpPr txBox="1">
            <a:spLocks noChangeArrowheads="1"/>
          </p:cNvSpPr>
          <p:nvPr/>
        </p:nvSpPr>
        <p:spPr bwMode="auto">
          <a:xfrm>
            <a:off x="2362200" y="4419600"/>
            <a:ext cx="5969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>
              <a:spcBef>
                <a:spcPct val="0"/>
              </a:spcBef>
            </a:pPr>
            <a:r>
              <a:rPr lang="es-ES" sz="1000">
                <a:solidFill>
                  <a:schemeClr val="tx1"/>
                </a:solidFill>
                <a:latin typeface="Arial" pitchFamily="34" charset="0"/>
              </a:rPr>
              <a:t>-9</a:t>
            </a:r>
          </a:p>
        </p:txBody>
      </p:sp>
      <p:sp>
        <p:nvSpPr>
          <p:cNvPr id="38935" name="Text Box 23"/>
          <p:cNvSpPr txBox="1">
            <a:spLocks noChangeArrowheads="1"/>
          </p:cNvSpPr>
          <p:nvPr/>
        </p:nvSpPr>
        <p:spPr bwMode="auto">
          <a:xfrm>
            <a:off x="2438400" y="38100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>
              <a:spcBef>
                <a:spcPct val="0"/>
              </a:spcBef>
            </a:pPr>
            <a:r>
              <a:rPr lang="es-ES" sz="1000">
                <a:solidFill>
                  <a:schemeClr val="tx1"/>
                </a:solidFill>
                <a:latin typeface="Arial" pitchFamily="34" charset="0"/>
              </a:rPr>
              <a:t>13</a:t>
            </a:r>
          </a:p>
        </p:txBody>
      </p:sp>
      <p:sp>
        <p:nvSpPr>
          <p:cNvPr id="38936" name="Text Box 24"/>
          <p:cNvSpPr txBox="1">
            <a:spLocks noChangeArrowheads="1"/>
          </p:cNvSpPr>
          <p:nvPr/>
        </p:nvSpPr>
        <p:spPr bwMode="auto">
          <a:xfrm>
            <a:off x="2133600" y="4191000"/>
            <a:ext cx="8255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>
              <a:spcBef>
                <a:spcPct val="0"/>
              </a:spcBef>
            </a:pPr>
            <a:r>
              <a:rPr lang="es-ES" sz="1000">
                <a:solidFill>
                  <a:schemeClr val="tx1"/>
                </a:solidFill>
                <a:latin typeface="Arial" pitchFamily="34" charset="0"/>
              </a:rPr>
              <a:t>-2</a:t>
            </a:r>
          </a:p>
        </p:txBody>
      </p:sp>
      <p:sp>
        <p:nvSpPr>
          <p:cNvPr id="38937" name="Text Box 25"/>
          <p:cNvSpPr txBox="1">
            <a:spLocks noChangeArrowheads="1"/>
          </p:cNvSpPr>
          <p:nvPr/>
        </p:nvSpPr>
        <p:spPr bwMode="auto">
          <a:xfrm>
            <a:off x="1905000" y="2209800"/>
            <a:ext cx="457200" cy="234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0" hangingPunct="0">
              <a:spcBef>
                <a:spcPct val="0"/>
              </a:spcBef>
            </a:pPr>
            <a:r>
              <a:rPr lang="es-EC" sz="1100" b="1">
                <a:solidFill>
                  <a:schemeClr val="tx1"/>
                </a:solidFill>
                <a:latin typeface="Arial" pitchFamily="34" charset="0"/>
              </a:rPr>
              <a:t>C</a:t>
            </a:r>
          </a:p>
          <a:p>
            <a:pPr algn="l" eaLnBrk="0" hangingPunct="0">
              <a:spcBef>
                <a:spcPct val="0"/>
              </a:spcBef>
            </a:pPr>
            <a:r>
              <a:rPr lang="es-EC" sz="1100" b="1">
                <a:solidFill>
                  <a:schemeClr val="tx1"/>
                </a:solidFill>
                <a:latin typeface="Arial" pitchFamily="34" charset="0"/>
              </a:rPr>
              <a:t>R</a:t>
            </a:r>
          </a:p>
          <a:p>
            <a:pPr algn="l" eaLnBrk="0" hangingPunct="0">
              <a:spcBef>
                <a:spcPct val="0"/>
              </a:spcBef>
            </a:pPr>
            <a:r>
              <a:rPr lang="es-EC" sz="1100" b="1">
                <a:solidFill>
                  <a:schemeClr val="tx1"/>
                </a:solidFill>
                <a:latin typeface="Arial" pitchFamily="34" charset="0"/>
              </a:rPr>
              <a:t>E</a:t>
            </a:r>
          </a:p>
          <a:p>
            <a:pPr algn="l" eaLnBrk="0" hangingPunct="0">
              <a:spcBef>
                <a:spcPct val="0"/>
              </a:spcBef>
            </a:pPr>
            <a:r>
              <a:rPr lang="es-EC" sz="1100" b="1">
                <a:solidFill>
                  <a:schemeClr val="tx1"/>
                </a:solidFill>
                <a:latin typeface="Arial" pitchFamily="34" charset="0"/>
              </a:rPr>
              <a:t>C</a:t>
            </a:r>
          </a:p>
          <a:p>
            <a:pPr algn="l" eaLnBrk="0" hangingPunct="0">
              <a:spcBef>
                <a:spcPct val="0"/>
              </a:spcBef>
            </a:pPr>
            <a:r>
              <a:rPr lang="es-EC" sz="1100" b="1">
                <a:solidFill>
                  <a:schemeClr val="tx1"/>
                </a:solidFill>
                <a:latin typeface="Arial" pitchFamily="34" charset="0"/>
              </a:rPr>
              <a:t>I</a:t>
            </a:r>
          </a:p>
          <a:p>
            <a:pPr algn="l" eaLnBrk="0" hangingPunct="0">
              <a:spcBef>
                <a:spcPct val="0"/>
              </a:spcBef>
            </a:pPr>
            <a:r>
              <a:rPr lang="es-EC" sz="1100" b="1">
                <a:solidFill>
                  <a:schemeClr val="tx1"/>
                </a:solidFill>
                <a:latin typeface="Arial" pitchFamily="34" charset="0"/>
              </a:rPr>
              <a:t>M</a:t>
            </a:r>
          </a:p>
          <a:p>
            <a:pPr algn="l" eaLnBrk="0" hangingPunct="0">
              <a:spcBef>
                <a:spcPct val="0"/>
              </a:spcBef>
            </a:pPr>
            <a:r>
              <a:rPr lang="es-EC" sz="1100" b="1">
                <a:solidFill>
                  <a:schemeClr val="tx1"/>
                </a:solidFill>
                <a:latin typeface="Arial" pitchFamily="34" charset="0"/>
              </a:rPr>
              <a:t>I</a:t>
            </a:r>
          </a:p>
          <a:p>
            <a:pPr algn="l" eaLnBrk="0" hangingPunct="0">
              <a:spcBef>
                <a:spcPct val="0"/>
              </a:spcBef>
            </a:pPr>
            <a:r>
              <a:rPr lang="es-EC" sz="1100" b="1">
                <a:solidFill>
                  <a:schemeClr val="tx1"/>
                </a:solidFill>
                <a:latin typeface="Arial" pitchFamily="34" charset="0"/>
              </a:rPr>
              <a:t>E</a:t>
            </a:r>
          </a:p>
          <a:p>
            <a:pPr algn="l" eaLnBrk="0" hangingPunct="0">
              <a:spcBef>
                <a:spcPct val="0"/>
              </a:spcBef>
            </a:pPr>
            <a:r>
              <a:rPr lang="es-EC" sz="1100" b="1">
                <a:solidFill>
                  <a:schemeClr val="tx1"/>
                </a:solidFill>
                <a:latin typeface="Arial" pitchFamily="34" charset="0"/>
              </a:rPr>
              <a:t>N</a:t>
            </a:r>
          </a:p>
          <a:p>
            <a:pPr algn="l" eaLnBrk="0" hangingPunct="0">
              <a:spcBef>
                <a:spcPct val="0"/>
              </a:spcBef>
            </a:pPr>
            <a:r>
              <a:rPr lang="es-EC" sz="1100" b="1">
                <a:solidFill>
                  <a:schemeClr val="tx1"/>
                </a:solidFill>
                <a:latin typeface="Arial" pitchFamily="34" charset="0"/>
              </a:rPr>
              <a:t>T</a:t>
            </a:r>
          </a:p>
          <a:p>
            <a:pPr algn="l" eaLnBrk="0" hangingPunct="0">
              <a:spcBef>
                <a:spcPct val="0"/>
              </a:spcBef>
            </a:pPr>
            <a:r>
              <a:rPr lang="es-EC" sz="1100" b="1">
                <a:solidFill>
                  <a:schemeClr val="tx1"/>
                </a:solidFill>
                <a:latin typeface="Arial" pitchFamily="34" charset="0"/>
              </a:rPr>
              <a:t>O</a:t>
            </a:r>
          </a:p>
          <a:p>
            <a:pPr algn="l" eaLnBrk="0" hangingPunct="0">
              <a:spcBef>
                <a:spcPct val="0"/>
              </a:spcBef>
            </a:pPr>
            <a:endParaRPr lang="es-E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8938" name="Line 26"/>
          <p:cNvSpPr>
            <a:spLocks noChangeShapeType="1"/>
          </p:cNvSpPr>
          <p:nvPr/>
        </p:nvSpPr>
        <p:spPr bwMode="auto">
          <a:xfrm>
            <a:off x="5334000" y="1600200"/>
            <a:ext cx="0" cy="304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8939" name="Line 27"/>
          <p:cNvSpPr>
            <a:spLocks noChangeShapeType="1"/>
          </p:cNvSpPr>
          <p:nvPr/>
        </p:nvSpPr>
        <p:spPr bwMode="auto">
          <a:xfrm>
            <a:off x="6096000" y="41148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8940" name="Line 28"/>
          <p:cNvSpPr>
            <a:spLocks noChangeShapeType="1"/>
          </p:cNvSpPr>
          <p:nvPr/>
        </p:nvSpPr>
        <p:spPr bwMode="auto">
          <a:xfrm>
            <a:off x="6477000" y="45720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8941" name="Line 29"/>
          <p:cNvSpPr>
            <a:spLocks noChangeShapeType="1"/>
          </p:cNvSpPr>
          <p:nvPr/>
        </p:nvSpPr>
        <p:spPr bwMode="auto">
          <a:xfrm>
            <a:off x="6934200" y="44196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8942" name="Text Box 30"/>
          <p:cNvSpPr txBox="1">
            <a:spLocks noChangeArrowheads="1"/>
          </p:cNvSpPr>
          <p:nvPr/>
        </p:nvSpPr>
        <p:spPr bwMode="auto">
          <a:xfrm>
            <a:off x="6781800" y="4191000"/>
            <a:ext cx="439738" cy="285750"/>
          </a:xfrm>
          <a:prstGeom prst="rect">
            <a:avLst/>
          </a:prstGeom>
          <a:solidFill>
            <a:srgbClr val="99CC00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eaLnBrk="0" hangingPunct="0">
              <a:spcBef>
                <a:spcPct val="0"/>
              </a:spcBef>
            </a:pPr>
            <a:r>
              <a:rPr lang="es-ES" sz="900">
                <a:solidFill>
                  <a:srgbClr val="000000"/>
                </a:solidFill>
                <a:latin typeface="Arial Black" pitchFamily="34" charset="0"/>
              </a:rPr>
              <a:t>R</a:t>
            </a:r>
          </a:p>
        </p:txBody>
      </p:sp>
      <p:sp>
        <p:nvSpPr>
          <p:cNvPr id="38943" name="Text Box 31"/>
          <p:cNvSpPr txBox="1">
            <a:spLocks noChangeArrowheads="1"/>
          </p:cNvSpPr>
          <p:nvPr/>
        </p:nvSpPr>
        <p:spPr bwMode="auto">
          <a:xfrm>
            <a:off x="1371600" y="609600"/>
            <a:ext cx="6934200" cy="466725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>
                <a:solidFill>
                  <a:schemeClr val="tx1"/>
                </a:solidFill>
                <a:latin typeface="Arial" pitchFamily="34" charset="0"/>
                <a:cs typeface="Times New Roman" pitchFamily="18" charset="0"/>
              </a:rPr>
              <a:t>MATRIZ BOSTON CONSULTING GROUP</a:t>
            </a:r>
            <a:r>
              <a:rPr lang="es-ES" sz="2400" b="1">
                <a:solidFill>
                  <a:schemeClr val="tx1"/>
                </a:solidFill>
                <a:latin typeface="Arial" pitchFamily="34" charset="0"/>
              </a:rPr>
              <a:t> </a:t>
            </a:r>
          </a:p>
        </p:txBody>
      </p:sp>
      <p:grpSp>
        <p:nvGrpSpPr>
          <p:cNvPr id="38944" name="Group 32"/>
          <p:cNvGrpSpPr>
            <a:grpSpLocks/>
          </p:cNvGrpSpPr>
          <p:nvPr/>
        </p:nvGrpSpPr>
        <p:grpSpPr bwMode="auto">
          <a:xfrm>
            <a:off x="762000" y="609600"/>
            <a:ext cx="228600" cy="152400"/>
            <a:chOff x="528" y="1200"/>
            <a:chExt cx="192" cy="192"/>
          </a:xfrm>
        </p:grpSpPr>
        <p:sp>
          <p:nvSpPr>
            <p:cNvPr id="38945" name="Rectangle 33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8946" name="Rectangle 34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38947" name="Line 35"/>
          <p:cNvSpPr>
            <a:spLocks noChangeShapeType="1"/>
          </p:cNvSpPr>
          <p:nvPr/>
        </p:nvSpPr>
        <p:spPr bwMode="auto">
          <a:xfrm>
            <a:off x="838200" y="914400"/>
            <a:ext cx="0" cy="5257800"/>
          </a:xfrm>
          <a:prstGeom prst="line">
            <a:avLst/>
          </a:prstGeom>
          <a:noFill/>
          <a:ln w="28575">
            <a:solidFill>
              <a:srgbClr val="00008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8948" name="Line 36"/>
          <p:cNvSpPr>
            <a:spLocks noChangeShapeType="1"/>
          </p:cNvSpPr>
          <p:nvPr/>
        </p:nvSpPr>
        <p:spPr bwMode="auto">
          <a:xfrm>
            <a:off x="838200" y="6172200"/>
            <a:ext cx="7772400" cy="0"/>
          </a:xfrm>
          <a:prstGeom prst="line">
            <a:avLst/>
          </a:prstGeom>
          <a:noFill/>
          <a:ln w="38100">
            <a:solidFill>
              <a:srgbClr val="00008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8949" name="Line 37"/>
          <p:cNvSpPr>
            <a:spLocks noChangeShapeType="1"/>
          </p:cNvSpPr>
          <p:nvPr/>
        </p:nvSpPr>
        <p:spPr bwMode="auto">
          <a:xfrm>
            <a:off x="838200" y="914400"/>
            <a:ext cx="0" cy="5257800"/>
          </a:xfrm>
          <a:prstGeom prst="line">
            <a:avLst/>
          </a:prstGeom>
          <a:noFill/>
          <a:ln w="28575">
            <a:solidFill>
              <a:srgbClr val="00008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8950" name="Text Box 38"/>
          <p:cNvSpPr txBox="1">
            <a:spLocks noChangeArrowheads="1"/>
          </p:cNvSpPr>
          <p:nvPr/>
        </p:nvSpPr>
        <p:spPr bwMode="auto">
          <a:xfrm>
            <a:off x="7785100" y="228600"/>
            <a:ext cx="912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VANESA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86" name="Group 50"/>
          <p:cNvGrpSpPr>
            <a:grpSpLocks/>
          </p:cNvGrpSpPr>
          <p:nvPr/>
        </p:nvGrpSpPr>
        <p:grpSpPr bwMode="auto">
          <a:xfrm>
            <a:off x="1600200" y="1295400"/>
            <a:ext cx="6477000" cy="4651375"/>
            <a:chOff x="1008" y="816"/>
            <a:chExt cx="3888" cy="2930"/>
          </a:xfrm>
        </p:grpSpPr>
        <p:sp>
          <p:nvSpPr>
            <p:cNvPr id="39939" name="Rectangle 3"/>
            <p:cNvSpPr>
              <a:spLocks noChangeArrowheads="1"/>
            </p:cNvSpPr>
            <p:nvPr/>
          </p:nvSpPr>
          <p:spPr bwMode="auto">
            <a:xfrm>
              <a:off x="1008" y="816"/>
              <a:ext cx="3888" cy="2930"/>
            </a:xfrm>
            <a:prstGeom prst="rect">
              <a:avLst/>
            </a:prstGeom>
            <a:solidFill>
              <a:srgbClr val="C0C0C0"/>
            </a:solidFill>
            <a:ln w="38100" cmpd="dbl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9940" name="Rectangle 4"/>
            <p:cNvSpPr>
              <a:spLocks noChangeArrowheads="1"/>
            </p:cNvSpPr>
            <p:nvPr/>
          </p:nvSpPr>
          <p:spPr bwMode="auto">
            <a:xfrm>
              <a:off x="1892" y="1016"/>
              <a:ext cx="2916" cy="17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9941" name="Line 5"/>
            <p:cNvSpPr>
              <a:spLocks noChangeShapeType="1"/>
            </p:cNvSpPr>
            <p:nvPr/>
          </p:nvSpPr>
          <p:spPr bwMode="auto">
            <a:xfrm>
              <a:off x="2864" y="1016"/>
              <a:ext cx="0" cy="179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9942" name="Line 6"/>
            <p:cNvSpPr>
              <a:spLocks noChangeShapeType="1"/>
            </p:cNvSpPr>
            <p:nvPr/>
          </p:nvSpPr>
          <p:spPr bwMode="auto">
            <a:xfrm>
              <a:off x="1892" y="1615"/>
              <a:ext cx="291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9943" name="Text Box 7"/>
            <p:cNvSpPr txBox="1">
              <a:spLocks noChangeArrowheads="1"/>
            </p:cNvSpPr>
            <p:nvPr/>
          </p:nvSpPr>
          <p:spPr bwMode="auto">
            <a:xfrm>
              <a:off x="1184" y="1149"/>
              <a:ext cx="530" cy="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ts val="500"/>
                </a:spcBef>
                <a:spcAft>
                  <a:spcPts val="500"/>
                </a:spcAft>
              </a:pPr>
              <a:r>
                <a:rPr lang="es-ES" sz="1100">
                  <a:solidFill>
                    <a:schemeClr val="tx1"/>
                  </a:solidFill>
                  <a:latin typeface="Times New Roman" pitchFamily="18" charset="0"/>
                </a:rPr>
                <a:t>ALTA</a:t>
              </a:r>
            </a:p>
          </p:txBody>
        </p:sp>
        <p:sp>
          <p:nvSpPr>
            <p:cNvPr id="39944" name="Text Box 8"/>
            <p:cNvSpPr txBox="1">
              <a:spLocks noChangeArrowheads="1"/>
            </p:cNvSpPr>
            <p:nvPr/>
          </p:nvSpPr>
          <p:spPr bwMode="auto">
            <a:xfrm>
              <a:off x="1361" y="2481"/>
              <a:ext cx="531" cy="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ts val="500"/>
                </a:spcBef>
                <a:spcAft>
                  <a:spcPts val="500"/>
                </a:spcAft>
              </a:pPr>
              <a:r>
                <a:rPr lang="es-ES" sz="1100">
                  <a:solidFill>
                    <a:schemeClr val="tx1"/>
                  </a:solidFill>
                  <a:latin typeface="Times New Roman" pitchFamily="18" charset="0"/>
                </a:rPr>
                <a:t>BAJA</a:t>
              </a:r>
            </a:p>
          </p:txBody>
        </p:sp>
        <p:sp>
          <p:nvSpPr>
            <p:cNvPr id="39945" name="Line 9"/>
            <p:cNvSpPr>
              <a:spLocks noChangeShapeType="1"/>
            </p:cNvSpPr>
            <p:nvPr/>
          </p:nvSpPr>
          <p:spPr bwMode="auto">
            <a:xfrm>
              <a:off x="1892" y="2148"/>
              <a:ext cx="291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9946" name="Text Box 10"/>
            <p:cNvSpPr txBox="1">
              <a:spLocks noChangeArrowheads="1"/>
            </p:cNvSpPr>
            <p:nvPr/>
          </p:nvSpPr>
          <p:spPr bwMode="auto">
            <a:xfrm>
              <a:off x="1980" y="1149"/>
              <a:ext cx="795" cy="2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900">
                  <a:solidFill>
                    <a:schemeClr val="tx1"/>
                  </a:solidFill>
                  <a:latin typeface="Arial" pitchFamily="34" charset="0"/>
                </a:rPr>
                <a:t>Inversión</a:t>
              </a:r>
            </a:p>
          </p:txBody>
        </p:sp>
        <p:sp>
          <p:nvSpPr>
            <p:cNvPr id="39947" name="Text Box 11"/>
            <p:cNvSpPr txBox="1">
              <a:spLocks noChangeArrowheads="1"/>
            </p:cNvSpPr>
            <p:nvPr/>
          </p:nvSpPr>
          <p:spPr bwMode="auto">
            <a:xfrm>
              <a:off x="3924" y="1149"/>
              <a:ext cx="884" cy="2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900">
                  <a:solidFill>
                    <a:schemeClr val="tx1"/>
                  </a:solidFill>
                  <a:latin typeface="Arial" pitchFamily="34" charset="0"/>
                </a:rPr>
                <a:t>Desarrollo Selectivo</a:t>
              </a:r>
            </a:p>
          </p:txBody>
        </p:sp>
        <p:sp>
          <p:nvSpPr>
            <p:cNvPr id="39948" name="Text Box 12"/>
            <p:cNvSpPr txBox="1">
              <a:spLocks noChangeArrowheads="1"/>
            </p:cNvSpPr>
            <p:nvPr/>
          </p:nvSpPr>
          <p:spPr bwMode="auto">
            <a:xfrm>
              <a:off x="1980" y="2481"/>
              <a:ext cx="707" cy="2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39949" name="Text Box 13"/>
            <p:cNvSpPr txBox="1">
              <a:spLocks noChangeArrowheads="1"/>
            </p:cNvSpPr>
            <p:nvPr/>
          </p:nvSpPr>
          <p:spPr bwMode="auto">
            <a:xfrm>
              <a:off x="4012" y="2414"/>
              <a:ext cx="707" cy="2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900">
                  <a:solidFill>
                    <a:schemeClr val="tx1"/>
                  </a:solidFill>
                  <a:latin typeface="Arial" pitchFamily="34" charset="0"/>
                </a:rPr>
                <a:t>Perfil Bajo</a:t>
              </a:r>
            </a:p>
          </p:txBody>
        </p:sp>
        <p:sp>
          <p:nvSpPr>
            <p:cNvPr id="39950" name="Text Box 14"/>
            <p:cNvSpPr txBox="1">
              <a:spLocks noChangeArrowheads="1"/>
            </p:cNvSpPr>
            <p:nvPr/>
          </p:nvSpPr>
          <p:spPr bwMode="auto">
            <a:xfrm>
              <a:off x="1096" y="1349"/>
              <a:ext cx="354" cy="1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r>
                <a:rPr lang="es-EC" sz="1100" b="1">
                  <a:solidFill>
                    <a:schemeClr val="tx1"/>
                  </a:solidFill>
                  <a:latin typeface="Arial" pitchFamily="34" charset="0"/>
                </a:rPr>
                <a:t>A</a:t>
              </a:r>
            </a:p>
            <a:p>
              <a:pPr algn="l" eaLnBrk="0" hangingPunct="0">
                <a:spcBef>
                  <a:spcPct val="0"/>
                </a:spcBef>
              </a:pPr>
              <a:r>
                <a:rPr lang="es-EC" sz="1100" b="1">
                  <a:solidFill>
                    <a:schemeClr val="tx1"/>
                  </a:solidFill>
                  <a:latin typeface="Arial" pitchFamily="34" charset="0"/>
                </a:rPr>
                <a:t>T</a:t>
              </a:r>
            </a:p>
            <a:p>
              <a:pPr algn="l" eaLnBrk="0" hangingPunct="0">
                <a:spcBef>
                  <a:spcPct val="0"/>
                </a:spcBef>
              </a:pPr>
              <a:r>
                <a:rPr lang="es-EC" sz="1100" b="1">
                  <a:solidFill>
                    <a:schemeClr val="tx1"/>
                  </a:solidFill>
                  <a:latin typeface="Arial" pitchFamily="34" charset="0"/>
                </a:rPr>
                <a:t>R</a:t>
              </a:r>
            </a:p>
            <a:p>
              <a:pPr algn="l" eaLnBrk="0" hangingPunct="0">
                <a:spcBef>
                  <a:spcPct val="0"/>
                </a:spcBef>
              </a:pPr>
              <a:r>
                <a:rPr lang="es-EC" sz="1100" b="1">
                  <a:solidFill>
                    <a:schemeClr val="tx1"/>
                  </a:solidFill>
                  <a:latin typeface="Arial" pitchFamily="34" charset="0"/>
                </a:rPr>
                <a:t>A</a:t>
              </a:r>
            </a:p>
            <a:p>
              <a:pPr algn="l" eaLnBrk="0" hangingPunct="0">
                <a:spcBef>
                  <a:spcPct val="0"/>
                </a:spcBef>
              </a:pPr>
              <a:r>
                <a:rPr lang="es-EC" sz="1100" b="1">
                  <a:solidFill>
                    <a:schemeClr val="tx1"/>
                  </a:solidFill>
                  <a:latin typeface="Arial" pitchFamily="34" charset="0"/>
                </a:rPr>
                <a:t>C</a:t>
              </a:r>
            </a:p>
            <a:p>
              <a:pPr algn="l" eaLnBrk="0" hangingPunct="0">
                <a:spcBef>
                  <a:spcPct val="0"/>
                </a:spcBef>
              </a:pPr>
              <a:r>
                <a:rPr lang="es-EC" sz="1100" b="1">
                  <a:solidFill>
                    <a:schemeClr val="tx1"/>
                  </a:solidFill>
                  <a:latin typeface="Arial" pitchFamily="34" charset="0"/>
                </a:rPr>
                <a:t>T</a:t>
              </a:r>
            </a:p>
            <a:p>
              <a:pPr algn="l" eaLnBrk="0" hangingPunct="0">
                <a:spcBef>
                  <a:spcPct val="0"/>
                </a:spcBef>
              </a:pPr>
              <a:r>
                <a:rPr lang="es-EC" sz="1100" b="1">
                  <a:solidFill>
                    <a:schemeClr val="tx1"/>
                  </a:solidFill>
                  <a:latin typeface="Arial" pitchFamily="34" charset="0"/>
                </a:rPr>
                <a:t>A</a:t>
              </a:r>
            </a:p>
            <a:p>
              <a:pPr algn="l" eaLnBrk="0" hangingPunct="0">
                <a:spcBef>
                  <a:spcPct val="0"/>
                </a:spcBef>
              </a:pPr>
              <a:r>
                <a:rPr lang="es-EC" sz="1100" b="1">
                  <a:solidFill>
                    <a:schemeClr val="tx1"/>
                  </a:solidFill>
                  <a:latin typeface="Arial" pitchFamily="34" charset="0"/>
                </a:rPr>
                <a:t>C</a:t>
              </a:r>
            </a:p>
            <a:p>
              <a:pPr algn="l" eaLnBrk="0" hangingPunct="0">
                <a:spcBef>
                  <a:spcPct val="0"/>
                </a:spcBef>
              </a:pPr>
              <a:r>
                <a:rPr lang="es-EC" sz="1100" b="1">
                  <a:solidFill>
                    <a:schemeClr val="tx1"/>
                  </a:solidFill>
                  <a:latin typeface="Arial" pitchFamily="34" charset="0"/>
                </a:rPr>
                <a:t>T</a:t>
              </a:r>
            </a:p>
            <a:p>
              <a:pPr algn="l" eaLnBrk="0" hangingPunct="0">
                <a:spcBef>
                  <a:spcPct val="0"/>
                </a:spcBef>
              </a:pPr>
              <a:r>
                <a:rPr lang="es-EC" sz="1100" b="1">
                  <a:solidFill>
                    <a:schemeClr val="tx1"/>
                  </a:solidFill>
                  <a:latin typeface="Arial" pitchFamily="34" charset="0"/>
                </a:rPr>
                <a:t>I</a:t>
              </a:r>
            </a:p>
            <a:p>
              <a:pPr algn="l" eaLnBrk="0" hangingPunct="0">
                <a:spcBef>
                  <a:spcPct val="0"/>
                </a:spcBef>
              </a:pPr>
              <a:r>
                <a:rPr lang="es-EC" sz="1100" b="1">
                  <a:solidFill>
                    <a:schemeClr val="tx1"/>
                  </a:solidFill>
                  <a:latin typeface="Arial" pitchFamily="34" charset="0"/>
                </a:rPr>
                <a:t>V</a:t>
              </a:r>
            </a:p>
            <a:p>
              <a:pPr algn="l" eaLnBrk="0" hangingPunct="0">
                <a:spcBef>
                  <a:spcPct val="0"/>
                </a:spcBef>
              </a:pPr>
              <a:r>
                <a:rPr lang="es-EC" sz="1100" b="1">
                  <a:solidFill>
                    <a:schemeClr val="tx1"/>
                  </a:solidFill>
                  <a:latin typeface="Arial" pitchFamily="34" charset="0"/>
                </a:rPr>
                <a:t>I</a:t>
              </a:r>
            </a:p>
            <a:p>
              <a:pPr algn="l" eaLnBrk="0" hangingPunct="0">
                <a:spcBef>
                  <a:spcPct val="0"/>
                </a:spcBef>
              </a:pPr>
              <a:r>
                <a:rPr lang="es-EC" sz="1100" b="1">
                  <a:solidFill>
                    <a:schemeClr val="tx1"/>
                  </a:solidFill>
                  <a:latin typeface="Arial" pitchFamily="34" charset="0"/>
                </a:rPr>
                <a:t>D</a:t>
              </a:r>
            </a:p>
            <a:p>
              <a:pPr algn="l" eaLnBrk="0" hangingPunct="0">
                <a:spcBef>
                  <a:spcPct val="0"/>
                </a:spcBef>
              </a:pPr>
              <a:r>
                <a:rPr lang="es-EC" sz="1100" b="1">
                  <a:solidFill>
                    <a:schemeClr val="tx1"/>
                  </a:solidFill>
                  <a:latin typeface="Arial" pitchFamily="34" charset="0"/>
                </a:rPr>
                <a:t>A</a:t>
              </a:r>
            </a:p>
            <a:p>
              <a:pPr algn="l" eaLnBrk="0" hangingPunct="0">
                <a:spcBef>
                  <a:spcPct val="0"/>
                </a:spcBef>
              </a:pPr>
              <a:r>
                <a:rPr lang="es-EC" sz="1100" b="1">
                  <a:solidFill>
                    <a:schemeClr val="tx1"/>
                  </a:solidFill>
                  <a:latin typeface="Arial" pitchFamily="34" charset="0"/>
                </a:rPr>
                <a:t>D</a:t>
              </a:r>
            </a:p>
            <a:p>
              <a:pPr algn="l" eaLnBrk="0" hangingPunct="0">
                <a:spcBef>
                  <a:spcPct val="0"/>
                </a:spcBef>
              </a:pPr>
              <a:endParaRPr lang="es-EC" sz="1100" b="1">
                <a:solidFill>
                  <a:schemeClr val="tx1"/>
                </a:solidFill>
                <a:latin typeface="Arial" pitchFamily="34" charset="0"/>
              </a:endParaRPr>
            </a:p>
            <a:p>
              <a:pPr algn="l" eaLnBrk="0" hangingPunct="0">
                <a:spcBef>
                  <a:spcPct val="0"/>
                </a:spcBef>
              </a:pPr>
              <a:r>
                <a:rPr lang="es-EC" sz="1100" b="1">
                  <a:solidFill>
                    <a:schemeClr val="tx1"/>
                  </a:solidFill>
                  <a:latin typeface="Arial" pitchFamily="34" charset="0"/>
                </a:rPr>
                <a:t>M.</a:t>
              </a:r>
            </a:p>
            <a:p>
              <a:pPr algn="l" eaLnBrk="0" hangingPunct="0">
                <a:spcBef>
                  <a:spcPct val="0"/>
                </a:spcBef>
              </a:pPr>
              <a:endParaRPr lang="es-ES" sz="1100">
                <a:solidFill>
                  <a:schemeClr val="tx1"/>
                </a:solidFill>
                <a:latin typeface="Arial" pitchFamily="34" charset="0"/>
              </a:endParaRPr>
            </a:p>
            <a:p>
              <a:pPr algn="l" eaLnBrk="0" hangingPunct="0">
                <a:spcBef>
                  <a:spcPct val="0"/>
                </a:spcBef>
              </a:pPr>
              <a:endParaRPr lang="es-ES" sz="12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39951" name="Text Box 15"/>
            <p:cNvSpPr txBox="1">
              <a:spLocks noChangeArrowheads="1"/>
            </p:cNvSpPr>
            <p:nvPr/>
          </p:nvSpPr>
          <p:spPr bwMode="auto">
            <a:xfrm>
              <a:off x="2157" y="3014"/>
              <a:ext cx="530" cy="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ts val="500"/>
                </a:spcBef>
                <a:spcAft>
                  <a:spcPts val="500"/>
                </a:spcAft>
              </a:pPr>
              <a:r>
                <a:rPr lang="es-ES" sz="1100">
                  <a:solidFill>
                    <a:schemeClr val="tx1"/>
                  </a:solidFill>
                  <a:latin typeface="Times New Roman" pitchFamily="18" charset="0"/>
                </a:rPr>
                <a:t>BAJA</a:t>
              </a:r>
            </a:p>
          </p:txBody>
        </p:sp>
        <p:sp>
          <p:nvSpPr>
            <p:cNvPr id="39952" name="Text Box 16"/>
            <p:cNvSpPr txBox="1">
              <a:spLocks noChangeArrowheads="1"/>
            </p:cNvSpPr>
            <p:nvPr/>
          </p:nvSpPr>
          <p:spPr bwMode="auto">
            <a:xfrm>
              <a:off x="4012" y="3014"/>
              <a:ext cx="531" cy="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ts val="500"/>
                </a:spcBef>
                <a:spcAft>
                  <a:spcPts val="500"/>
                </a:spcAft>
              </a:pPr>
              <a:r>
                <a:rPr lang="es-ES" sz="1100">
                  <a:solidFill>
                    <a:schemeClr val="tx1"/>
                  </a:solidFill>
                  <a:latin typeface="Times New Roman" pitchFamily="18" charset="0"/>
                </a:rPr>
                <a:t>ALTA</a:t>
              </a:r>
            </a:p>
          </p:txBody>
        </p:sp>
        <p:sp>
          <p:nvSpPr>
            <p:cNvPr id="39953" name="Text Box 17"/>
            <p:cNvSpPr txBox="1">
              <a:spLocks noChangeArrowheads="1"/>
            </p:cNvSpPr>
            <p:nvPr/>
          </p:nvSpPr>
          <p:spPr bwMode="auto">
            <a:xfrm>
              <a:off x="3129" y="3014"/>
              <a:ext cx="530" cy="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ts val="500"/>
                </a:spcBef>
                <a:spcAft>
                  <a:spcPts val="500"/>
                </a:spcAft>
              </a:pPr>
              <a:r>
                <a:rPr lang="es-ES" sz="1100">
                  <a:solidFill>
                    <a:schemeClr val="tx1"/>
                  </a:solidFill>
                  <a:latin typeface="Times New Roman" pitchFamily="18" charset="0"/>
                </a:rPr>
                <a:t>MEDIA</a:t>
              </a:r>
            </a:p>
          </p:txBody>
        </p:sp>
        <p:sp>
          <p:nvSpPr>
            <p:cNvPr id="39954" name="Text Box 18"/>
            <p:cNvSpPr txBox="1">
              <a:spLocks noChangeArrowheads="1"/>
            </p:cNvSpPr>
            <p:nvPr/>
          </p:nvSpPr>
          <p:spPr bwMode="auto">
            <a:xfrm>
              <a:off x="2068" y="3213"/>
              <a:ext cx="247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100" b="1">
                  <a:solidFill>
                    <a:schemeClr val="tx1"/>
                  </a:solidFill>
                  <a:latin typeface="Arial" pitchFamily="34" charset="0"/>
                </a:rPr>
                <a:t>COMPETITIVIDAD DE MERCADO</a:t>
              </a:r>
            </a:p>
          </p:txBody>
        </p:sp>
        <p:sp>
          <p:nvSpPr>
            <p:cNvPr id="39955" name="Text Box 19"/>
            <p:cNvSpPr txBox="1">
              <a:spLocks noChangeArrowheads="1"/>
            </p:cNvSpPr>
            <p:nvPr/>
          </p:nvSpPr>
          <p:spPr bwMode="auto">
            <a:xfrm>
              <a:off x="1537" y="948"/>
              <a:ext cx="265" cy="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100">
                  <a:solidFill>
                    <a:schemeClr val="tx1"/>
                  </a:solidFill>
                  <a:latin typeface="Arial" pitchFamily="34" charset="0"/>
                </a:rPr>
                <a:t>5</a:t>
              </a:r>
            </a:p>
          </p:txBody>
        </p:sp>
        <p:sp>
          <p:nvSpPr>
            <p:cNvPr id="39956" name="Text Box 20"/>
            <p:cNvSpPr txBox="1">
              <a:spLocks noChangeArrowheads="1"/>
            </p:cNvSpPr>
            <p:nvPr/>
          </p:nvSpPr>
          <p:spPr bwMode="auto">
            <a:xfrm>
              <a:off x="1537" y="2747"/>
              <a:ext cx="26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100">
                  <a:solidFill>
                    <a:schemeClr val="tx1"/>
                  </a:solidFill>
                  <a:latin typeface="Arial" pitchFamily="34" charset="0"/>
                </a:rPr>
                <a:t>0</a:t>
              </a:r>
            </a:p>
          </p:txBody>
        </p:sp>
        <p:sp>
          <p:nvSpPr>
            <p:cNvPr id="39957" name="Text Box 21"/>
            <p:cNvSpPr txBox="1">
              <a:spLocks noChangeArrowheads="1"/>
            </p:cNvSpPr>
            <p:nvPr/>
          </p:nvSpPr>
          <p:spPr bwMode="auto">
            <a:xfrm>
              <a:off x="1803" y="2947"/>
              <a:ext cx="265" cy="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100">
                  <a:solidFill>
                    <a:schemeClr val="tx1"/>
                  </a:solidFill>
                  <a:latin typeface="Arial" pitchFamily="34" charset="0"/>
                </a:rPr>
                <a:t>0</a:t>
              </a:r>
            </a:p>
          </p:txBody>
        </p:sp>
        <p:sp>
          <p:nvSpPr>
            <p:cNvPr id="39958" name="Text Box 22"/>
            <p:cNvSpPr txBox="1">
              <a:spLocks noChangeArrowheads="1"/>
            </p:cNvSpPr>
            <p:nvPr/>
          </p:nvSpPr>
          <p:spPr bwMode="auto">
            <a:xfrm>
              <a:off x="4543" y="2881"/>
              <a:ext cx="265" cy="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100">
                  <a:solidFill>
                    <a:schemeClr val="tx1"/>
                  </a:solidFill>
                  <a:latin typeface="Arial" pitchFamily="34" charset="0"/>
                </a:rPr>
                <a:t>5</a:t>
              </a:r>
            </a:p>
          </p:txBody>
        </p:sp>
        <p:sp>
          <p:nvSpPr>
            <p:cNvPr id="39959" name="Line 23"/>
            <p:cNvSpPr>
              <a:spLocks noChangeShapeType="1"/>
            </p:cNvSpPr>
            <p:nvPr/>
          </p:nvSpPr>
          <p:spPr bwMode="auto">
            <a:xfrm>
              <a:off x="3836" y="1016"/>
              <a:ext cx="0" cy="179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9960" name="Text Box 24"/>
            <p:cNvSpPr txBox="1">
              <a:spLocks noChangeArrowheads="1"/>
            </p:cNvSpPr>
            <p:nvPr/>
          </p:nvSpPr>
          <p:spPr bwMode="auto">
            <a:xfrm>
              <a:off x="2510" y="2881"/>
              <a:ext cx="442" cy="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100">
                  <a:solidFill>
                    <a:schemeClr val="tx1"/>
                  </a:solidFill>
                  <a:latin typeface="Arial" pitchFamily="34" charset="0"/>
                </a:rPr>
                <a:t>2.33</a:t>
              </a:r>
            </a:p>
          </p:txBody>
        </p:sp>
        <p:sp>
          <p:nvSpPr>
            <p:cNvPr id="39961" name="Text Box 25"/>
            <p:cNvSpPr txBox="1">
              <a:spLocks noChangeArrowheads="1"/>
            </p:cNvSpPr>
            <p:nvPr/>
          </p:nvSpPr>
          <p:spPr bwMode="auto">
            <a:xfrm>
              <a:off x="3659" y="2881"/>
              <a:ext cx="442" cy="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100">
                  <a:solidFill>
                    <a:schemeClr val="tx1"/>
                  </a:solidFill>
                  <a:latin typeface="Arial" pitchFamily="34" charset="0"/>
                </a:rPr>
                <a:t>3.67</a:t>
              </a:r>
            </a:p>
          </p:txBody>
        </p:sp>
        <p:sp>
          <p:nvSpPr>
            <p:cNvPr id="39962" name="Text Box 26"/>
            <p:cNvSpPr txBox="1">
              <a:spLocks noChangeArrowheads="1"/>
            </p:cNvSpPr>
            <p:nvPr/>
          </p:nvSpPr>
          <p:spPr bwMode="auto">
            <a:xfrm>
              <a:off x="1537" y="1549"/>
              <a:ext cx="353" cy="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100">
                  <a:solidFill>
                    <a:schemeClr val="tx1"/>
                  </a:solidFill>
                  <a:latin typeface="Arial" pitchFamily="34" charset="0"/>
                </a:rPr>
                <a:t>3.67</a:t>
              </a:r>
            </a:p>
          </p:txBody>
        </p:sp>
        <p:sp>
          <p:nvSpPr>
            <p:cNvPr id="39963" name="Text Box 27"/>
            <p:cNvSpPr txBox="1">
              <a:spLocks noChangeArrowheads="1"/>
            </p:cNvSpPr>
            <p:nvPr/>
          </p:nvSpPr>
          <p:spPr bwMode="auto">
            <a:xfrm>
              <a:off x="1450" y="2081"/>
              <a:ext cx="44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100">
                  <a:solidFill>
                    <a:schemeClr val="tx1"/>
                  </a:solidFill>
                  <a:latin typeface="Arial" pitchFamily="34" charset="0"/>
                </a:rPr>
                <a:t>2.33</a:t>
              </a:r>
            </a:p>
          </p:txBody>
        </p:sp>
        <p:sp>
          <p:nvSpPr>
            <p:cNvPr id="39964" name="Text Box 28"/>
            <p:cNvSpPr txBox="1">
              <a:spLocks noChangeArrowheads="1"/>
            </p:cNvSpPr>
            <p:nvPr/>
          </p:nvSpPr>
          <p:spPr bwMode="auto">
            <a:xfrm>
              <a:off x="1450" y="3480"/>
              <a:ext cx="265" cy="200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r>
                <a:rPr lang="es-ES" sz="1200">
                  <a:solidFill>
                    <a:srgbClr val="000000"/>
                  </a:solidFill>
                  <a:latin typeface="Arial Black" pitchFamily="34" charset="0"/>
                </a:rPr>
                <a:t>H</a:t>
              </a:r>
            </a:p>
          </p:txBody>
        </p:sp>
        <p:sp>
          <p:nvSpPr>
            <p:cNvPr id="39965" name="Text Box 29"/>
            <p:cNvSpPr txBox="1">
              <a:spLocks noChangeArrowheads="1"/>
            </p:cNvSpPr>
            <p:nvPr/>
          </p:nvSpPr>
          <p:spPr bwMode="auto">
            <a:xfrm>
              <a:off x="1803" y="3547"/>
              <a:ext cx="530" cy="13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r>
                <a:rPr lang="es-ES" sz="1000">
                  <a:solidFill>
                    <a:schemeClr val="tx1"/>
                  </a:solidFill>
                  <a:latin typeface="Arial" pitchFamily="34" charset="0"/>
                </a:rPr>
                <a:t>HOGAR</a:t>
              </a:r>
              <a:endParaRPr lang="es-ES" sz="12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39966" name="Text Box 30"/>
            <p:cNvSpPr txBox="1">
              <a:spLocks noChangeArrowheads="1"/>
            </p:cNvSpPr>
            <p:nvPr/>
          </p:nvSpPr>
          <p:spPr bwMode="auto">
            <a:xfrm>
              <a:off x="2952" y="3547"/>
              <a:ext cx="530" cy="13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r>
                <a:rPr lang="es-ES" sz="1000">
                  <a:solidFill>
                    <a:schemeClr val="tx1"/>
                  </a:solidFill>
                  <a:latin typeface="Arial" pitchFamily="34" charset="0"/>
                </a:rPr>
                <a:t>ROPA</a:t>
              </a:r>
              <a:endParaRPr lang="es-ES" sz="12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39967" name="Text Box 31"/>
            <p:cNvSpPr txBox="1">
              <a:spLocks noChangeArrowheads="1"/>
            </p:cNvSpPr>
            <p:nvPr/>
          </p:nvSpPr>
          <p:spPr bwMode="auto">
            <a:xfrm>
              <a:off x="4012" y="3547"/>
              <a:ext cx="707" cy="13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r>
                <a:rPr lang="es-ES" sz="1000">
                  <a:solidFill>
                    <a:schemeClr val="tx1"/>
                  </a:solidFill>
                  <a:latin typeface="Arial" pitchFamily="34" charset="0"/>
                </a:rPr>
                <a:t>JUGUETES</a:t>
              </a:r>
              <a:endParaRPr lang="es-ES" sz="12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39968" name="Text Box 32"/>
            <p:cNvSpPr txBox="1">
              <a:spLocks noChangeArrowheads="1"/>
            </p:cNvSpPr>
            <p:nvPr/>
          </p:nvSpPr>
          <p:spPr bwMode="auto">
            <a:xfrm>
              <a:off x="2687" y="3480"/>
              <a:ext cx="265" cy="200"/>
            </a:xfrm>
            <a:prstGeom prst="rect">
              <a:avLst/>
            </a:prstGeom>
            <a:solidFill>
              <a:srgbClr val="99CC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r>
                <a:rPr lang="es-ES" sz="1200">
                  <a:solidFill>
                    <a:srgbClr val="000000"/>
                  </a:solidFill>
                  <a:latin typeface="Arial Black" pitchFamily="34" charset="0"/>
                </a:rPr>
                <a:t>R</a:t>
              </a:r>
            </a:p>
          </p:txBody>
        </p:sp>
        <p:sp>
          <p:nvSpPr>
            <p:cNvPr id="39969" name="Text Box 33"/>
            <p:cNvSpPr txBox="1">
              <a:spLocks noChangeArrowheads="1"/>
            </p:cNvSpPr>
            <p:nvPr/>
          </p:nvSpPr>
          <p:spPr bwMode="auto">
            <a:xfrm>
              <a:off x="3747" y="3480"/>
              <a:ext cx="265" cy="200"/>
            </a:xfrm>
            <a:prstGeom prst="rect">
              <a:avLst/>
            </a:prstGeom>
            <a:solidFill>
              <a:srgbClr val="FFFF99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r>
                <a:rPr lang="es-ES" sz="1200">
                  <a:solidFill>
                    <a:srgbClr val="000000"/>
                  </a:solidFill>
                  <a:latin typeface="Arial Black" pitchFamily="34" charset="0"/>
                </a:rPr>
                <a:t>J</a:t>
              </a:r>
            </a:p>
          </p:txBody>
        </p:sp>
        <p:sp>
          <p:nvSpPr>
            <p:cNvPr id="39970" name="Text Box 34"/>
            <p:cNvSpPr txBox="1">
              <a:spLocks noChangeArrowheads="1"/>
            </p:cNvSpPr>
            <p:nvPr/>
          </p:nvSpPr>
          <p:spPr bwMode="auto">
            <a:xfrm>
              <a:off x="2422" y="1415"/>
              <a:ext cx="235" cy="134"/>
            </a:xfrm>
            <a:prstGeom prst="rect">
              <a:avLst/>
            </a:prstGeom>
            <a:solidFill>
              <a:srgbClr val="99CC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r>
                <a:rPr lang="es-ES" sz="900">
                  <a:solidFill>
                    <a:srgbClr val="000000"/>
                  </a:solidFill>
                  <a:latin typeface="Arial Black" pitchFamily="34" charset="0"/>
                </a:rPr>
                <a:t>R</a:t>
              </a:r>
            </a:p>
          </p:txBody>
        </p:sp>
        <p:sp>
          <p:nvSpPr>
            <p:cNvPr id="39971" name="Line 35"/>
            <p:cNvSpPr>
              <a:spLocks noChangeShapeType="1"/>
            </p:cNvSpPr>
            <p:nvPr/>
          </p:nvSpPr>
          <p:spPr bwMode="auto">
            <a:xfrm>
              <a:off x="1892" y="1482"/>
              <a:ext cx="53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9972" name="Line 36"/>
            <p:cNvSpPr>
              <a:spLocks noChangeShapeType="1"/>
            </p:cNvSpPr>
            <p:nvPr/>
          </p:nvSpPr>
          <p:spPr bwMode="auto">
            <a:xfrm>
              <a:off x="2599" y="1549"/>
              <a:ext cx="0" cy="126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9973" name="Line 37"/>
            <p:cNvSpPr>
              <a:spLocks noChangeShapeType="1"/>
            </p:cNvSpPr>
            <p:nvPr/>
          </p:nvSpPr>
          <p:spPr bwMode="auto">
            <a:xfrm>
              <a:off x="1892" y="2015"/>
              <a:ext cx="53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9974" name="Line 38"/>
            <p:cNvSpPr>
              <a:spLocks noChangeShapeType="1"/>
            </p:cNvSpPr>
            <p:nvPr/>
          </p:nvSpPr>
          <p:spPr bwMode="auto">
            <a:xfrm>
              <a:off x="2510" y="1948"/>
              <a:ext cx="0" cy="86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9975" name="Line 39"/>
            <p:cNvSpPr>
              <a:spLocks noChangeShapeType="1"/>
            </p:cNvSpPr>
            <p:nvPr/>
          </p:nvSpPr>
          <p:spPr bwMode="auto">
            <a:xfrm>
              <a:off x="1892" y="1815"/>
              <a:ext cx="106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9976" name="Text Box 40"/>
            <p:cNvSpPr txBox="1">
              <a:spLocks noChangeArrowheads="1"/>
            </p:cNvSpPr>
            <p:nvPr/>
          </p:nvSpPr>
          <p:spPr bwMode="auto">
            <a:xfrm>
              <a:off x="2333" y="1948"/>
              <a:ext cx="236" cy="133"/>
            </a:xfrm>
            <a:prstGeom prst="rect">
              <a:avLst/>
            </a:prstGeom>
            <a:solidFill>
              <a:srgbClr val="FFFF99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r>
                <a:rPr lang="es-ES" sz="900">
                  <a:solidFill>
                    <a:srgbClr val="000000"/>
                  </a:solidFill>
                  <a:latin typeface="Arial Black" pitchFamily="34" charset="0"/>
                </a:rPr>
                <a:t>J</a:t>
              </a:r>
            </a:p>
          </p:txBody>
        </p:sp>
        <p:sp>
          <p:nvSpPr>
            <p:cNvPr id="39977" name="Line 41"/>
            <p:cNvSpPr>
              <a:spLocks noChangeShapeType="1"/>
            </p:cNvSpPr>
            <p:nvPr/>
          </p:nvSpPr>
          <p:spPr bwMode="auto">
            <a:xfrm>
              <a:off x="2952" y="1881"/>
              <a:ext cx="0" cy="9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9978" name="Text Box 42"/>
            <p:cNvSpPr txBox="1">
              <a:spLocks noChangeArrowheads="1"/>
            </p:cNvSpPr>
            <p:nvPr/>
          </p:nvSpPr>
          <p:spPr bwMode="auto">
            <a:xfrm>
              <a:off x="2864" y="1748"/>
              <a:ext cx="235" cy="133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r>
                <a:rPr lang="es-ES" sz="900">
                  <a:solidFill>
                    <a:srgbClr val="000000"/>
                  </a:solidFill>
                  <a:latin typeface="Arial Black" pitchFamily="34" charset="0"/>
                </a:rPr>
                <a:t>H</a:t>
              </a:r>
            </a:p>
          </p:txBody>
        </p:sp>
      </p:grpSp>
      <p:sp>
        <p:nvSpPr>
          <p:cNvPr id="39979" name="Line 43"/>
          <p:cNvSpPr>
            <a:spLocks noChangeShapeType="1"/>
          </p:cNvSpPr>
          <p:nvPr/>
        </p:nvSpPr>
        <p:spPr bwMode="auto">
          <a:xfrm>
            <a:off x="838200" y="838200"/>
            <a:ext cx="0" cy="5334000"/>
          </a:xfrm>
          <a:prstGeom prst="line">
            <a:avLst/>
          </a:prstGeom>
          <a:noFill/>
          <a:ln w="28575">
            <a:solidFill>
              <a:srgbClr val="00008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39980" name="Group 44"/>
          <p:cNvGrpSpPr>
            <a:grpSpLocks/>
          </p:cNvGrpSpPr>
          <p:nvPr/>
        </p:nvGrpSpPr>
        <p:grpSpPr bwMode="auto">
          <a:xfrm>
            <a:off x="762000" y="609600"/>
            <a:ext cx="228600" cy="152400"/>
            <a:chOff x="528" y="1200"/>
            <a:chExt cx="192" cy="192"/>
          </a:xfrm>
        </p:grpSpPr>
        <p:sp>
          <p:nvSpPr>
            <p:cNvPr id="39981" name="Rectangle 45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9982" name="Rectangle 46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39985" name="Text Box 49"/>
          <p:cNvSpPr txBox="1">
            <a:spLocks noChangeArrowheads="1"/>
          </p:cNvSpPr>
          <p:nvPr/>
        </p:nvSpPr>
        <p:spPr bwMode="auto">
          <a:xfrm>
            <a:off x="1600200" y="609600"/>
            <a:ext cx="6477000" cy="466725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>
                <a:solidFill>
                  <a:schemeClr val="tx1"/>
                </a:solidFill>
                <a:latin typeface="Arial" pitchFamily="34" charset="0"/>
                <a:cs typeface="Times New Roman" pitchFamily="18" charset="0"/>
              </a:rPr>
              <a:t>MATRIZ GENERAL ELECTRIC</a:t>
            </a:r>
            <a:r>
              <a:rPr lang="es-ES" sz="2400" b="1">
                <a:solidFill>
                  <a:schemeClr val="tx1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39987" name="Line 51"/>
          <p:cNvSpPr>
            <a:spLocks noChangeShapeType="1"/>
          </p:cNvSpPr>
          <p:nvPr/>
        </p:nvSpPr>
        <p:spPr bwMode="auto">
          <a:xfrm>
            <a:off x="838200" y="6172200"/>
            <a:ext cx="7543800" cy="0"/>
          </a:xfrm>
          <a:prstGeom prst="line">
            <a:avLst/>
          </a:prstGeom>
          <a:noFill/>
          <a:ln w="38100">
            <a:solidFill>
              <a:srgbClr val="00008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9988" name="Rectangle 52"/>
          <p:cNvSpPr>
            <a:spLocks noChangeArrowheads="1"/>
          </p:cNvSpPr>
          <p:nvPr/>
        </p:nvSpPr>
        <p:spPr bwMode="auto">
          <a:xfrm>
            <a:off x="3422650" y="3810000"/>
            <a:ext cx="12001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s-ES" sz="900">
                <a:solidFill>
                  <a:schemeClr val="tx1"/>
                </a:solidFill>
                <a:latin typeface="Arial" pitchFamily="34" charset="0"/>
              </a:rPr>
              <a:t>Desarrollo Selectivo</a:t>
            </a:r>
          </a:p>
        </p:txBody>
      </p:sp>
      <p:sp>
        <p:nvSpPr>
          <p:cNvPr id="39989" name="Rectangle 53"/>
          <p:cNvSpPr>
            <a:spLocks noChangeArrowheads="1"/>
          </p:cNvSpPr>
          <p:nvPr/>
        </p:nvSpPr>
        <p:spPr bwMode="auto">
          <a:xfrm>
            <a:off x="5022850" y="2971800"/>
            <a:ext cx="12001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s-ES" sz="900">
                <a:solidFill>
                  <a:schemeClr val="tx1"/>
                </a:solidFill>
                <a:latin typeface="Arial" pitchFamily="34" charset="0"/>
              </a:rPr>
              <a:t>Desarrollo Selectivo</a:t>
            </a:r>
          </a:p>
        </p:txBody>
      </p:sp>
      <p:sp>
        <p:nvSpPr>
          <p:cNvPr id="39990" name="Rectangle 54"/>
          <p:cNvSpPr>
            <a:spLocks noChangeArrowheads="1"/>
          </p:cNvSpPr>
          <p:nvPr/>
        </p:nvSpPr>
        <p:spPr bwMode="auto">
          <a:xfrm>
            <a:off x="5181600" y="3810000"/>
            <a:ext cx="7048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s-ES" sz="900">
                <a:solidFill>
                  <a:schemeClr val="tx1"/>
                </a:solidFill>
                <a:latin typeface="Arial" pitchFamily="34" charset="0"/>
              </a:rPr>
              <a:t>Perfil Bajo</a:t>
            </a:r>
          </a:p>
        </p:txBody>
      </p:sp>
      <p:sp>
        <p:nvSpPr>
          <p:cNvPr id="39991" name="Rectangle 55"/>
          <p:cNvSpPr>
            <a:spLocks noChangeArrowheads="1"/>
          </p:cNvSpPr>
          <p:nvPr/>
        </p:nvSpPr>
        <p:spPr bwMode="auto">
          <a:xfrm>
            <a:off x="6781800" y="2895600"/>
            <a:ext cx="7048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s-ES" sz="900">
                <a:solidFill>
                  <a:schemeClr val="tx1"/>
                </a:solidFill>
                <a:latin typeface="Arial" pitchFamily="34" charset="0"/>
              </a:rPr>
              <a:t>Perfil Bajo</a:t>
            </a:r>
          </a:p>
        </p:txBody>
      </p:sp>
      <p:sp>
        <p:nvSpPr>
          <p:cNvPr id="39992" name="Rectangle 56"/>
          <p:cNvSpPr>
            <a:spLocks noChangeArrowheads="1"/>
          </p:cNvSpPr>
          <p:nvPr/>
        </p:nvSpPr>
        <p:spPr bwMode="auto">
          <a:xfrm>
            <a:off x="5076825" y="1905000"/>
            <a:ext cx="6477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900">
                <a:solidFill>
                  <a:schemeClr val="tx1"/>
                </a:solidFill>
                <a:latin typeface="Arial" pitchFamily="34" charset="0"/>
              </a:rPr>
              <a:t>Inversión</a:t>
            </a:r>
            <a:endParaRPr lang="es-EC" sz="9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9993" name="Rectangle 57"/>
          <p:cNvSpPr>
            <a:spLocks noChangeArrowheads="1"/>
          </p:cNvSpPr>
          <p:nvPr/>
        </p:nvSpPr>
        <p:spPr bwMode="auto">
          <a:xfrm>
            <a:off x="3552825" y="2895600"/>
            <a:ext cx="6477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900">
                <a:solidFill>
                  <a:schemeClr val="tx1"/>
                </a:solidFill>
                <a:latin typeface="Arial" pitchFamily="34" charset="0"/>
              </a:rPr>
              <a:t>Inversión</a:t>
            </a:r>
            <a:endParaRPr lang="es-EC" sz="9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9994" name="Text Box 58"/>
          <p:cNvSpPr txBox="1">
            <a:spLocks noChangeArrowheads="1"/>
          </p:cNvSpPr>
          <p:nvPr/>
        </p:nvSpPr>
        <p:spPr bwMode="auto">
          <a:xfrm>
            <a:off x="7785100" y="228600"/>
            <a:ext cx="912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VANESA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1676400" y="2819400"/>
            <a:ext cx="571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C"/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2743200" y="3200400"/>
            <a:ext cx="4953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3600">
                <a:solidFill>
                  <a:schemeClr val="tx1"/>
                </a:solidFill>
              </a:rPr>
              <a:t>PLANTEAMIENTO DEL PROBLEMA</a:t>
            </a:r>
            <a:endParaRPr lang="es-ES" sz="3600">
              <a:solidFill>
                <a:schemeClr val="tx1"/>
              </a:solidFill>
            </a:endParaRPr>
          </a:p>
        </p:txBody>
      </p:sp>
      <p:sp>
        <p:nvSpPr>
          <p:cNvPr id="34820" name="Line 4"/>
          <p:cNvSpPr>
            <a:spLocks noChangeShapeType="1"/>
          </p:cNvSpPr>
          <p:nvPr/>
        </p:nvSpPr>
        <p:spPr bwMode="auto">
          <a:xfrm>
            <a:off x="2819400" y="990600"/>
            <a:ext cx="0" cy="51816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4821" name="Line 5"/>
          <p:cNvSpPr>
            <a:spLocks noChangeShapeType="1"/>
          </p:cNvSpPr>
          <p:nvPr/>
        </p:nvSpPr>
        <p:spPr bwMode="auto">
          <a:xfrm>
            <a:off x="533400" y="3810000"/>
            <a:ext cx="72390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4822" name="Line 6"/>
          <p:cNvSpPr>
            <a:spLocks noChangeShapeType="1"/>
          </p:cNvSpPr>
          <p:nvPr/>
        </p:nvSpPr>
        <p:spPr bwMode="auto">
          <a:xfrm>
            <a:off x="2743200" y="990600"/>
            <a:ext cx="0" cy="5181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1905000" y="838200"/>
            <a:ext cx="533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solidFill>
                  <a:schemeClr val="tx1"/>
                </a:solidFill>
              </a:rPr>
              <a:t>PLANTEAMIENTO DEL PROBLEMA</a:t>
            </a:r>
            <a:endParaRPr lang="es-ES" sz="2400">
              <a:solidFill>
                <a:schemeClr val="tx1"/>
              </a:solidFill>
            </a:endParaRP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1371600" y="1828800"/>
            <a:ext cx="6629400" cy="4114800"/>
          </a:xfrm>
          <a:prstGeom prst="rect">
            <a:avLst/>
          </a:prstGeom>
          <a:solidFill>
            <a:srgbClr val="000000"/>
          </a:solidFill>
          <a:ln w="571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1981200" y="2209800"/>
            <a:ext cx="5486400" cy="284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C"/>
          </a:p>
          <a:p>
            <a:endParaRPr lang="es-EC"/>
          </a:p>
          <a:p>
            <a:endParaRPr lang="es-EC"/>
          </a:p>
          <a:p>
            <a:endParaRPr lang="es-EC"/>
          </a:p>
          <a:p>
            <a:endParaRPr lang="es-EC"/>
          </a:p>
          <a:p>
            <a:endParaRPr lang="es-EC"/>
          </a:p>
          <a:p>
            <a:endParaRPr lang="es-ES"/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1219200" y="1676400"/>
            <a:ext cx="6934200" cy="4419600"/>
          </a:xfrm>
          <a:prstGeom prst="rect">
            <a:avLst/>
          </a:prstGeom>
          <a:noFill/>
          <a:ln w="7620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1600200" y="2057400"/>
            <a:ext cx="6248400" cy="35972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 algn="l"/>
            <a:endParaRPr lang="es-EC" sz="2000">
              <a:solidFill>
                <a:schemeClr val="tx1"/>
              </a:solidFill>
              <a:latin typeface="Tahoma" pitchFamily="34" charset="0"/>
            </a:endParaRPr>
          </a:p>
          <a:p>
            <a:pPr lvl="1" algn="l"/>
            <a:r>
              <a:rPr lang="es-EC" sz="2000">
                <a:solidFill>
                  <a:schemeClr val="tx1"/>
                </a:solidFill>
                <a:latin typeface="Tahoma" pitchFamily="34" charset="0"/>
              </a:rPr>
              <a:t>El segmento objetivo inicial de gran Hogar ha ido disminuyendo por problemas económicos de nuestro País</a:t>
            </a:r>
            <a:r>
              <a:rPr lang="en-GB" sz="2000">
                <a:solidFill>
                  <a:schemeClr val="tx1"/>
                </a:solidFill>
                <a:latin typeface="Tahoma" pitchFamily="34" charset="0"/>
              </a:rPr>
              <a:t>.</a:t>
            </a:r>
          </a:p>
          <a:p>
            <a:pPr lvl="1" algn="l"/>
            <a:r>
              <a:rPr lang="en-GB" sz="2000">
                <a:solidFill>
                  <a:schemeClr val="tx1"/>
                </a:solidFill>
                <a:latin typeface="Tahoma" pitchFamily="34" charset="0"/>
              </a:rPr>
              <a:t>Falta de direccionamiento y estrategias de mercadeo.</a:t>
            </a:r>
          </a:p>
          <a:p>
            <a:pPr lvl="1" algn="l"/>
            <a:r>
              <a:rPr lang="en-GB" sz="2000">
                <a:solidFill>
                  <a:schemeClr val="tx1"/>
                </a:solidFill>
                <a:latin typeface="Tahoma" pitchFamily="34" charset="0"/>
              </a:rPr>
              <a:t>Baja Rotación de inventarios.</a:t>
            </a:r>
          </a:p>
          <a:p>
            <a:pPr lvl="1" algn="l"/>
            <a:r>
              <a:rPr lang="en-GB" sz="2000">
                <a:solidFill>
                  <a:schemeClr val="tx1"/>
                </a:solidFill>
                <a:latin typeface="Tahoma" pitchFamily="34" charset="0"/>
              </a:rPr>
              <a:t>Posicionamiento como almacén caro.</a:t>
            </a:r>
          </a:p>
          <a:p>
            <a:pPr lvl="1" algn="l"/>
            <a:r>
              <a:rPr lang="en-GB" sz="2000">
                <a:solidFill>
                  <a:schemeClr val="tx1"/>
                </a:solidFill>
                <a:latin typeface="Tahoma" pitchFamily="34" charset="0"/>
              </a:rPr>
              <a:t>Problemas administrativos.</a:t>
            </a:r>
            <a:endParaRPr lang="es-ES">
              <a:solidFill>
                <a:schemeClr val="tx1"/>
              </a:solidFill>
            </a:endParaRP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7785100" y="228600"/>
            <a:ext cx="912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VANESA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1676400" y="2819400"/>
            <a:ext cx="571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C"/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2743200" y="3200400"/>
            <a:ext cx="4953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3600">
                <a:solidFill>
                  <a:schemeClr val="tx1"/>
                </a:solidFill>
              </a:rPr>
              <a:t>INVESTIGACION DE MERCADOS</a:t>
            </a:r>
            <a:endParaRPr lang="es-ES" sz="3600">
              <a:solidFill>
                <a:schemeClr val="tx1"/>
              </a:solidFill>
            </a:endParaRPr>
          </a:p>
        </p:txBody>
      </p:sp>
      <p:sp>
        <p:nvSpPr>
          <p:cNvPr id="40964" name="Line 4"/>
          <p:cNvSpPr>
            <a:spLocks noChangeShapeType="1"/>
          </p:cNvSpPr>
          <p:nvPr/>
        </p:nvSpPr>
        <p:spPr bwMode="auto">
          <a:xfrm>
            <a:off x="2819400" y="990600"/>
            <a:ext cx="0" cy="51816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0965" name="Line 5"/>
          <p:cNvSpPr>
            <a:spLocks noChangeShapeType="1"/>
          </p:cNvSpPr>
          <p:nvPr/>
        </p:nvSpPr>
        <p:spPr bwMode="auto">
          <a:xfrm>
            <a:off x="533400" y="3810000"/>
            <a:ext cx="72390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0966" name="Line 6"/>
          <p:cNvSpPr>
            <a:spLocks noChangeShapeType="1"/>
          </p:cNvSpPr>
          <p:nvPr/>
        </p:nvSpPr>
        <p:spPr bwMode="auto">
          <a:xfrm>
            <a:off x="2743200" y="990600"/>
            <a:ext cx="0" cy="5181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1828800" y="762000"/>
            <a:ext cx="5105400" cy="466725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solidFill>
                  <a:schemeClr val="tx1"/>
                </a:solidFill>
                <a:cs typeface="Times New Roman" pitchFamily="18" charset="0"/>
              </a:rPr>
              <a:t>INVESTIGACION DE MERCADOS</a:t>
            </a:r>
            <a:r>
              <a:rPr lang="es-ES" sz="24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1143000" y="2133600"/>
            <a:ext cx="1981200" cy="457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cs typeface="Times New Roman" pitchFamily="18" charset="0"/>
              </a:rPr>
              <a:t>OBJETIVOS</a:t>
            </a:r>
            <a:r>
              <a:rPr lang="es-ES" sz="2400"/>
              <a:t> </a:t>
            </a: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2362200" y="2895600"/>
            <a:ext cx="5562600" cy="25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s-EC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</a:t>
            </a:r>
            <a:r>
              <a:rPr lang="es-ES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Determinar el nivel de posicionamiento de almacenes “Gran Hogar”.</a:t>
            </a:r>
            <a:endParaRPr lang="es-EC">
              <a:solidFill>
                <a:schemeClr val="tx1"/>
              </a:solidFill>
              <a:latin typeface="Tahoma" pitchFamily="34" charset="0"/>
              <a:cs typeface="Arial" pitchFamily="34" charset="0"/>
            </a:endParaRPr>
          </a:p>
          <a:p>
            <a:pPr algn="just"/>
            <a:endParaRPr lang="es-ES">
              <a:solidFill>
                <a:schemeClr val="tx1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/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           </a:t>
            </a:r>
            <a:r>
              <a:rPr lang="es-ES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Determinar patrones de comportamiento de compra.</a:t>
            </a:r>
            <a:r>
              <a:rPr lang="es-ES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 </a:t>
            </a:r>
            <a:endParaRPr lang="es-EC">
              <a:solidFill>
                <a:schemeClr val="tx1"/>
              </a:solidFill>
              <a:latin typeface="Tahoma" pitchFamily="34" charset="0"/>
              <a:cs typeface="Times New Roman" pitchFamily="18" charset="0"/>
            </a:endParaRPr>
          </a:p>
          <a:p>
            <a:pPr algn="just"/>
            <a:endParaRPr lang="es-EC">
              <a:solidFill>
                <a:schemeClr val="tx1"/>
              </a:solidFill>
              <a:latin typeface="Tahoma" pitchFamily="34" charset="0"/>
              <a:cs typeface="Times New Roman" pitchFamily="18" charset="0"/>
            </a:endParaRPr>
          </a:p>
          <a:p>
            <a:pPr algn="l"/>
            <a:r>
              <a:rPr lang="es-ES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Determinar ventajas y desventajas de las tiendas por departamentos en la ciudad de Guayaquil</a:t>
            </a:r>
          </a:p>
        </p:txBody>
      </p:sp>
      <p:grpSp>
        <p:nvGrpSpPr>
          <p:cNvPr id="45061" name="Group 5"/>
          <p:cNvGrpSpPr>
            <a:grpSpLocks/>
          </p:cNvGrpSpPr>
          <p:nvPr/>
        </p:nvGrpSpPr>
        <p:grpSpPr bwMode="auto">
          <a:xfrm>
            <a:off x="1905000" y="2895600"/>
            <a:ext cx="304800" cy="304800"/>
            <a:chOff x="528" y="1200"/>
            <a:chExt cx="192" cy="192"/>
          </a:xfrm>
        </p:grpSpPr>
        <p:sp>
          <p:nvSpPr>
            <p:cNvPr id="45062" name="Rectangle 6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5063" name="Rectangle 7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45064" name="Group 8"/>
          <p:cNvGrpSpPr>
            <a:grpSpLocks/>
          </p:cNvGrpSpPr>
          <p:nvPr/>
        </p:nvGrpSpPr>
        <p:grpSpPr bwMode="auto">
          <a:xfrm>
            <a:off x="1905000" y="4038600"/>
            <a:ext cx="304800" cy="304800"/>
            <a:chOff x="528" y="1200"/>
            <a:chExt cx="192" cy="192"/>
          </a:xfrm>
        </p:grpSpPr>
        <p:sp>
          <p:nvSpPr>
            <p:cNvPr id="45065" name="Rectangle 9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5066" name="Rectangle 10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45067" name="Group 11"/>
          <p:cNvGrpSpPr>
            <a:grpSpLocks/>
          </p:cNvGrpSpPr>
          <p:nvPr/>
        </p:nvGrpSpPr>
        <p:grpSpPr bwMode="auto">
          <a:xfrm>
            <a:off x="1905000" y="4876800"/>
            <a:ext cx="304800" cy="304800"/>
            <a:chOff x="528" y="1200"/>
            <a:chExt cx="192" cy="192"/>
          </a:xfrm>
        </p:grpSpPr>
        <p:sp>
          <p:nvSpPr>
            <p:cNvPr id="45068" name="Rectangle 12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5069" name="Rectangle 13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45070" name="Line 14"/>
          <p:cNvSpPr>
            <a:spLocks noChangeShapeType="1"/>
          </p:cNvSpPr>
          <p:nvPr/>
        </p:nvSpPr>
        <p:spPr bwMode="auto">
          <a:xfrm>
            <a:off x="3276600" y="2362200"/>
            <a:ext cx="5029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5071" name="Line 15"/>
          <p:cNvSpPr>
            <a:spLocks noChangeShapeType="1"/>
          </p:cNvSpPr>
          <p:nvPr/>
        </p:nvSpPr>
        <p:spPr bwMode="auto">
          <a:xfrm>
            <a:off x="8305800" y="2362200"/>
            <a:ext cx="0" cy="34290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5072" name="Line 16"/>
          <p:cNvSpPr>
            <a:spLocks noChangeShapeType="1"/>
          </p:cNvSpPr>
          <p:nvPr/>
        </p:nvSpPr>
        <p:spPr bwMode="auto">
          <a:xfrm>
            <a:off x="1828800" y="5791200"/>
            <a:ext cx="647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5073" name="Text Box 17"/>
          <p:cNvSpPr txBox="1">
            <a:spLocks noChangeArrowheads="1"/>
          </p:cNvSpPr>
          <p:nvPr/>
        </p:nvSpPr>
        <p:spPr bwMode="auto">
          <a:xfrm>
            <a:off x="7748588" y="228600"/>
            <a:ext cx="9794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VIVIANA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1828800" y="762000"/>
            <a:ext cx="5105400" cy="466725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solidFill>
                  <a:schemeClr val="tx1"/>
                </a:solidFill>
                <a:cs typeface="Times New Roman" pitchFamily="18" charset="0"/>
              </a:rPr>
              <a:t>INVESTIGACION DE MERCADOS</a:t>
            </a:r>
            <a:r>
              <a:rPr lang="es-ES" sz="24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1143000" y="2133600"/>
            <a:ext cx="5410200" cy="457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cs typeface="Times New Roman" pitchFamily="18" charset="0"/>
              </a:rPr>
              <a:t>NECESIDAD DE INFORMACION</a:t>
            </a:r>
            <a:endParaRPr lang="es-ES" sz="2400"/>
          </a:p>
        </p:txBody>
      </p:sp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2057400" y="2895600"/>
            <a:ext cx="6324600" cy="270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s-EC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lang="es-AR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¿Cuál es la imagen y el posicionamiento que el grupo objetivo percibe actualmente de Gran Hogar?</a:t>
            </a:r>
            <a:endParaRPr lang="es-ES">
              <a:solidFill>
                <a:schemeClr val="tx1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/>
            <a:r>
              <a:rPr lang="es-EC">
                <a:solidFill>
                  <a:schemeClr val="tx1"/>
                </a:solidFill>
                <a:latin typeface="Tahoma" pitchFamily="34" charset="0"/>
                <a:ea typeface="Arial Unicode MS" pitchFamily="34" charset="-128"/>
                <a:cs typeface="Arial Unicode MS" pitchFamily="34" charset="-128"/>
              </a:rPr>
              <a:t>    </a:t>
            </a:r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¿Es necesario replantear el segmento establecido inicialmente por la compañía?</a:t>
            </a:r>
          </a:p>
          <a:p>
            <a:pPr algn="just"/>
            <a:r>
              <a:rPr lang="es-EC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s-ES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 </a:t>
            </a:r>
            <a:r>
              <a:rPr lang="es-ES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¿Qué canales nuevos de distribución aumentarán la rotación de mercadería? </a:t>
            </a:r>
            <a:endParaRPr lang="es-ES">
              <a:solidFill>
                <a:schemeClr val="tx1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/>
            <a:r>
              <a:rPr lang="es-EC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  </a:t>
            </a:r>
            <a:r>
              <a:rPr lang="es-ES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 </a:t>
            </a:r>
            <a:r>
              <a:rPr lang="es-ES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¿Cuál es el comportamiento de compra de los clientes potenciales?</a:t>
            </a:r>
          </a:p>
        </p:txBody>
      </p:sp>
      <p:grpSp>
        <p:nvGrpSpPr>
          <p:cNvPr id="46085" name="Group 5"/>
          <p:cNvGrpSpPr>
            <a:grpSpLocks/>
          </p:cNvGrpSpPr>
          <p:nvPr/>
        </p:nvGrpSpPr>
        <p:grpSpPr bwMode="auto">
          <a:xfrm>
            <a:off x="1600200" y="2895600"/>
            <a:ext cx="304800" cy="304800"/>
            <a:chOff x="528" y="1200"/>
            <a:chExt cx="192" cy="192"/>
          </a:xfrm>
        </p:grpSpPr>
        <p:sp>
          <p:nvSpPr>
            <p:cNvPr id="46086" name="Rectangle 6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6087" name="Rectangle 7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46088" name="Group 8"/>
          <p:cNvGrpSpPr>
            <a:grpSpLocks/>
          </p:cNvGrpSpPr>
          <p:nvPr/>
        </p:nvGrpSpPr>
        <p:grpSpPr bwMode="auto">
          <a:xfrm>
            <a:off x="1600200" y="3581400"/>
            <a:ext cx="304800" cy="304800"/>
            <a:chOff x="528" y="1200"/>
            <a:chExt cx="192" cy="192"/>
          </a:xfrm>
        </p:grpSpPr>
        <p:sp>
          <p:nvSpPr>
            <p:cNvPr id="46089" name="Rectangle 9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6090" name="Rectangle 10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46091" name="Group 11"/>
          <p:cNvGrpSpPr>
            <a:grpSpLocks/>
          </p:cNvGrpSpPr>
          <p:nvPr/>
        </p:nvGrpSpPr>
        <p:grpSpPr bwMode="auto">
          <a:xfrm>
            <a:off x="1600200" y="4267200"/>
            <a:ext cx="304800" cy="304800"/>
            <a:chOff x="528" y="1200"/>
            <a:chExt cx="192" cy="192"/>
          </a:xfrm>
        </p:grpSpPr>
        <p:sp>
          <p:nvSpPr>
            <p:cNvPr id="46092" name="Rectangle 12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6093" name="Rectangle 13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46094" name="Line 14"/>
          <p:cNvSpPr>
            <a:spLocks noChangeShapeType="1"/>
          </p:cNvSpPr>
          <p:nvPr/>
        </p:nvSpPr>
        <p:spPr bwMode="auto">
          <a:xfrm>
            <a:off x="6858000" y="2362200"/>
            <a:ext cx="1524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6095" name="Line 15"/>
          <p:cNvSpPr>
            <a:spLocks noChangeShapeType="1"/>
          </p:cNvSpPr>
          <p:nvPr/>
        </p:nvSpPr>
        <p:spPr bwMode="auto">
          <a:xfrm>
            <a:off x="8382000" y="2362200"/>
            <a:ext cx="0" cy="34290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6096" name="Line 16"/>
          <p:cNvSpPr>
            <a:spLocks noChangeShapeType="1"/>
          </p:cNvSpPr>
          <p:nvPr/>
        </p:nvSpPr>
        <p:spPr bwMode="auto">
          <a:xfrm>
            <a:off x="1828800" y="5791200"/>
            <a:ext cx="6553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46097" name="Group 17"/>
          <p:cNvGrpSpPr>
            <a:grpSpLocks/>
          </p:cNvGrpSpPr>
          <p:nvPr/>
        </p:nvGrpSpPr>
        <p:grpSpPr bwMode="auto">
          <a:xfrm>
            <a:off x="1600200" y="4953000"/>
            <a:ext cx="304800" cy="304800"/>
            <a:chOff x="528" y="1200"/>
            <a:chExt cx="192" cy="192"/>
          </a:xfrm>
        </p:grpSpPr>
        <p:sp>
          <p:nvSpPr>
            <p:cNvPr id="46098" name="Rectangle 1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6099" name="Rectangle 1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46100" name="Text Box 20"/>
          <p:cNvSpPr txBox="1">
            <a:spLocks noChangeArrowheads="1"/>
          </p:cNvSpPr>
          <p:nvPr/>
        </p:nvSpPr>
        <p:spPr bwMode="auto">
          <a:xfrm>
            <a:off x="7748588" y="228600"/>
            <a:ext cx="9794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VIVIANA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1676400" y="2819400"/>
            <a:ext cx="571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C"/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2590800" y="3124200"/>
            <a:ext cx="4267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3600">
                <a:solidFill>
                  <a:schemeClr val="tx1"/>
                </a:solidFill>
              </a:rPr>
              <a:t>INTRODUCCIÓN</a:t>
            </a:r>
            <a:endParaRPr lang="es-ES" sz="3600">
              <a:solidFill>
                <a:schemeClr val="tx1"/>
              </a:solidFill>
            </a:endParaRPr>
          </a:p>
        </p:txBody>
      </p:sp>
      <p:sp>
        <p:nvSpPr>
          <p:cNvPr id="37892" name="Line 4"/>
          <p:cNvSpPr>
            <a:spLocks noChangeShapeType="1"/>
          </p:cNvSpPr>
          <p:nvPr/>
        </p:nvSpPr>
        <p:spPr bwMode="auto">
          <a:xfrm>
            <a:off x="2819400" y="990600"/>
            <a:ext cx="0" cy="51816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7893" name="Line 5"/>
          <p:cNvSpPr>
            <a:spLocks noChangeShapeType="1"/>
          </p:cNvSpPr>
          <p:nvPr/>
        </p:nvSpPr>
        <p:spPr bwMode="auto">
          <a:xfrm>
            <a:off x="533400" y="3810000"/>
            <a:ext cx="72390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7894" name="Line 6"/>
          <p:cNvSpPr>
            <a:spLocks noChangeShapeType="1"/>
          </p:cNvSpPr>
          <p:nvPr/>
        </p:nvSpPr>
        <p:spPr bwMode="auto">
          <a:xfrm>
            <a:off x="2743200" y="990600"/>
            <a:ext cx="0" cy="5181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1066800" y="685800"/>
            <a:ext cx="4419600" cy="457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AR" sz="2400">
                <a:cs typeface="Arial" pitchFamily="34" charset="0"/>
              </a:rPr>
              <a:t>DISEÑO DE LA INVESTIGACION</a:t>
            </a:r>
            <a:r>
              <a:rPr lang="es-ES" sz="2400" b="1">
                <a:latin typeface="Times New Roman" pitchFamily="18" charset="0"/>
              </a:rPr>
              <a:t> </a:t>
            </a:r>
            <a:endParaRPr lang="es-ES">
              <a:latin typeface="Arial" pitchFamily="34" charset="0"/>
              <a:cs typeface="Arial" pitchFamily="34" charset="0"/>
            </a:endParaRP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2286000" y="2819400"/>
            <a:ext cx="586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es-EC"/>
          </a:p>
        </p:txBody>
      </p:sp>
      <p:grpSp>
        <p:nvGrpSpPr>
          <p:cNvPr id="47108" name="Group 4"/>
          <p:cNvGrpSpPr>
            <a:grpSpLocks/>
          </p:cNvGrpSpPr>
          <p:nvPr/>
        </p:nvGrpSpPr>
        <p:grpSpPr bwMode="auto">
          <a:xfrm>
            <a:off x="1752600" y="1600200"/>
            <a:ext cx="304800" cy="304800"/>
            <a:chOff x="528" y="1200"/>
            <a:chExt cx="192" cy="192"/>
          </a:xfrm>
        </p:grpSpPr>
        <p:sp>
          <p:nvSpPr>
            <p:cNvPr id="47109" name="Rectangle 5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7110" name="Rectangle 6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47114" name="Group 10"/>
          <p:cNvGrpSpPr>
            <a:grpSpLocks/>
          </p:cNvGrpSpPr>
          <p:nvPr/>
        </p:nvGrpSpPr>
        <p:grpSpPr bwMode="auto">
          <a:xfrm>
            <a:off x="1752600" y="4495800"/>
            <a:ext cx="304800" cy="304800"/>
            <a:chOff x="528" y="1200"/>
            <a:chExt cx="192" cy="192"/>
          </a:xfrm>
        </p:grpSpPr>
        <p:sp>
          <p:nvSpPr>
            <p:cNvPr id="47115" name="Rectangle 1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7116" name="Rectangle 1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47117" name="Line 13"/>
          <p:cNvSpPr>
            <a:spLocks noChangeShapeType="1"/>
          </p:cNvSpPr>
          <p:nvPr/>
        </p:nvSpPr>
        <p:spPr bwMode="auto">
          <a:xfrm>
            <a:off x="5638800" y="914400"/>
            <a:ext cx="2209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7118" name="Line 14"/>
          <p:cNvSpPr>
            <a:spLocks noChangeShapeType="1"/>
          </p:cNvSpPr>
          <p:nvPr/>
        </p:nvSpPr>
        <p:spPr bwMode="auto">
          <a:xfrm>
            <a:off x="1371600" y="5867400"/>
            <a:ext cx="6553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7119" name="Line 15"/>
          <p:cNvSpPr>
            <a:spLocks noChangeShapeType="1"/>
          </p:cNvSpPr>
          <p:nvPr/>
        </p:nvSpPr>
        <p:spPr bwMode="auto">
          <a:xfrm>
            <a:off x="7924800" y="914400"/>
            <a:ext cx="0" cy="49530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7120" name="Text Box 16"/>
          <p:cNvSpPr txBox="1">
            <a:spLocks noChangeArrowheads="1"/>
          </p:cNvSpPr>
          <p:nvPr/>
        </p:nvSpPr>
        <p:spPr bwMode="auto">
          <a:xfrm>
            <a:off x="2438400" y="1524000"/>
            <a:ext cx="5715000" cy="449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s-AR" b="1" u="sng">
                <a:solidFill>
                  <a:srgbClr val="000066"/>
                </a:solidFill>
                <a:latin typeface="Tahoma" pitchFamily="34" charset="0"/>
                <a:ea typeface="Arial Unicode MS" pitchFamily="34" charset="-128"/>
                <a:cs typeface="Arial Unicode MS" pitchFamily="34" charset="-128"/>
              </a:rPr>
              <a:t>Investigación Exploratoria</a:t>
            </a:r>
            <a:endParaRPr lang="es-AR" b="1">
              <a:solidFill>
                <a:srgbClr val="000066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buFontTx/>
              <a:buChar char="•"/>
            </a:pPr>
            <a:r>
              <a:rPr lang="es-AR">
                <a:solidFill>
                  <a:schemeClr val="tx1"/>
                </a:solidFill>
                <a:latin typeface="Tahoma" pitchFamily="34" charset="0"/>
                <a:ea typeface="Arial Unicode MS" pitchFamily="34" charset="-128"/>
                <a:cs typeface="Arial Unicode MS" pitchFamily="34" charset="-128"/>
              </a:rPr>
              <a:t>    </a:t>
            </a:r>
            <a:r>
              <a:rPr lang="es-ES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Fuentes secundarias</a:t>
            </a:r>
            <a:r>
              <a:rPr lang="es-ES">
                <a:solidFill>
                  <a:schemeClr val="tx1"/>
                </a:solidFill>
                <a:latin typeface="Tahoma" pitchFamily="34" charset="0"/>
              </a:rPr>
              <a:t> 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just"/>
            <a:r>
              <a:rPr lang="es-AR">
                <a:solidFill>
                  <a:schemeClr val="tx1"/>
                </a:solidFill>
                <a:latin typeface="Tahoma" pitchFamily="34" charset="0"/>
                <a:ea typeface="Arial Unicode MS" pitchFamily="34" charset="-128"/>
                <a:cs typeface="Arial Unicode MS" pitchFamily="34" charset="-128"/>
              </a:rPr>
              <a:t>           Esta  información la utilizamos para realizar     </a:t>
            </a:r>
          </a:p>
          <a:p>
            <a:pPr algn="just"/>
            <a:r>
              <a:rPr lang="es-AR">
                <a:solidFill>
                  <a:schemeClr val="tx1"/>
                </a:solidFill>
                <a:latin typeface="Tahoma" pitchFamily="34" charset="0"/>
                <a:ea typeface="Arial Unicode MS" pitchFamily="34" charset="-128"/>
                <a:cs typeface="Arial Unicode MS" pitchFamily="34" charset="-128"/>
              </a:rPr>
              <a:t>           comparaciones con los datos primarios </a:t>
            </a:r>
            <a:endParaRPr lang="es-AR">
              <a:solidFill>
                <a:schemeClr val="tx1"/>
              </a:solidFill>
              <a:latin typeface="Tahoma" pitchFamily="34" charset="0"/>
              <a:cs typeface="Times New Roman" pitchFamily="18" charset="0"/>
            </a:endParaRPr>
          </a:p>
          <a:p>
            <a:pPr algn="just">
              <a:buFontTx/>
              <a:buChar char="•"/>
            </a:pPr>
            <a:r>
              <a:rPr lang="es-AR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    </a:t>
            </a:r>
            <a:r>
              <a:rPr lang="es-AR">
                <a:solidFill>
                  <a:schemeClr val="tx1"/>
                </a:solidFill>
                <a:latin typeface="Tahoma" pitchFamily="34" charset="0"/>
                <a:ea typeface="Arial Unicode MS" pitchFamily="34" charset="-128"/>
                <a:cs typeface="Arial Unicode MS" pitchFamily="34" charset="-128"/>
              </a:rPr>
              <a:t>Fuentes primarias</a:t>
            </a:r>
            <a:endParaRPr lang="es-AR">
              <a:solidFill>
                <a:srgbClr val="00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/>
            <a:r>
              <a:rPr lang="es-EC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           </a:t>
            </a:r>
            <a:r>
              <a:rPr lang="es-ES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Técnica de grupo foco</a:t>
            </a:r>
            <a:r>
              <a:rPr lang="es-ES">
                <a:solidFill>
                  <a:schemeClr val="tx1"/>
                </a:solidFill>
                <a:latin typeface="Tahoma" pitchFamily="34" charset="0"/>
              </a:rPr>
              <a:t> 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just"/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just"/>
            <a:r>
              <a:rPr lang="es-AR" b="1" u="sng">
                <a:solidFill>
                  <a:srgbClr val="000066"/>
                </a:solidFill>
                <a:latin typeface="Tahoma" pitchFamily="34" charset="0"/>
                <a:ea typeface="Arial Unicode MS" pitchFamily="34" charset="-128"/>
                <a:cs typeface="Arial Unicode MS" pitchFamily="34" charset="-128"/>
              </a:rPr>
              <a:t>Investigación Concluyente</a:t>
            </a:r>
            <a:endParaRPr lang="es-AR" b="1">
              <a:solidFill>
                <a:srgbClr val="000066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buFontTx/>
              <a:buChar char="•"/>
            </a:pPr>
            <a:r>
              <a:rPr lang="es-AR">
                <a:solidFill>
                  <a:schemeClr val="tx2"/>
                </a:solidFill>
                <a:latin typeface="Tahoma" pitchFamily="34" charset="0"/>
                <a:ea typeface="Arial Unicode MS" pitchFamily="34" charset="-128"/>
                <a:cs typeface="Arial Unicode MS" pitchFamily="34" charset="-128"/>
              </a:rPr>
              <a:t>     </a:t>
            </a:r>
            <a:r>
              <a:rPr lang="es-AR">
                <a:solidFill>
                  <a:schemeClr val="tx1"/>
                </a:solidFill>
                <a:latin typeface="Tahoma" pitchFamily="34" charset="0"/>
                <a:ea typeface="Arial Unicode MS" pitchFamily="34" charset="-128"/>
                <a:cs typeface="Arial Unicode MS" pitchFamily="34" charset="-128"/>
              </a:rPr>
              <a:t>Método de Comunicación</a:t>
            </a:r>
            <a:endParaRPr lang="es-AR">
              <a:solidFill>
                <a:srgbClr val="00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/>
            <a:r>
              <a:rPr lang="es-AR">
                <a:solidFill>
                  <a:schemeClr val="tx1"/>
                </a:solidFill>
                <a:latin typeface="Tahoma" pitchFamily="34" charset="0"/>
                <a:ea typeface="Arial Unicode MS" pitchFamily="34" charset="-128"/>
                <a:cs typeface="Arial Unicode MS" pitchFamily="34" charset="-128"/>
              </a:rPr>
              <a:t>            Encuestas</a:t>
            </a:r>
            <a:r>
              <a:rPr lang="es-AR" i="1">
                <a:solidFill>
                  <a:schemeClr val="tx1"/>
                </a:solidFill>
                <a:latin typeface="Tahom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endParaRPr lang="es-AR" i="1">
              <a:solidFill>
                <a:srgbClr val="00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/>
            <a:endParaRPr lang="es-ES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47121" name="Text Box 17"/>
          <p:cNvSpPr txBox="1">
            <a:spLocks noChangeArrowheads="1"/>
          </p:cNvSpPr>
          <p:nvPr/>
        </p:nvSpPr>
        <p:spPr bwMode="auto">
          <a:xfrm>
            <a:off x="7748588" y="228600"/>
            <a:ext cx="9794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VIVIANA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1066800" y="685800"/>
            <a:ext cx="4419600" cy="457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AR" sz="2400">
                <a:cs typeface="Arial" pitchFamily="34" charset="0"/>
              </a:rPr>
              <a:t>DISEÑO DE LA MUESTRA</a:t>
            </a:r>
            <a:r>
              <a:rPr lang="es-ES" sz="2400" b="1">
                <a:latin typeface="Times New Roman" pitchFamily="18" charset="0"/>
              </a:rPr>
              <a:t> </a:t>
            </a:r>
            <a:endParaRPr lang="es-ES">
              <a:latin typeface="Arial" pitchFamily="34" charset="0"/>
              <a:cs typeface="Arial" pitchFamily="34" charset="0"/>
            </a:endParaRPr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2286000" y="2819400"/>
            <a:ext cx="586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es-EC"/>
          </a:p>
        </p:txBody>
      </p:sp>
      <p:sp>
        <p:nvSpPr>
          <p:cNvPr id="48138" name="Line 10"/>
          <p:cNvSpPr>
            <a:spLocks noChangeShapeType="1"/>
          </p:cNvSpPr>
          <p:nvPr/>
        </p:nvSpPr>
        <p:spPr bwMode="auto">
          <a:xfrm>
            <a:off x="5638800" y="914400"/>
            <a:ext cx="2286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8139" name="Line 11"/>
          <p:cNvSpPr>
            <a:spLocks noChangeShapeType="1"/>
          </p:cNvSpPr>
          <p:nvPr/>
        </p:nvSpPr>
        <p:spPr bwMode="auto">
          <a:xfrm>
            <a:off x="1371600" y="5867400"/>
            <a:ext cx="6553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8140" name="Line 12"/>
          <p:cNvSpPr>
            <a:spLocks noChangeShapeType="1"/>
          </p:cNvSpPr>
          <p:nvPr/>
        </p:nvSpPr>
        <p:spPr bwMode="auto">
          <a:xfrm>
            <a:off x="7924800" y="914400"/>
            <a:ext cx="0" cy="49530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48179" name="Group 51"/>
          <p:cNvGrpSpPr>
            <a:grpSpLocks/>
          </p:cNvGrpSpPr>
          <p:nvPr/>
        </p:nvGrpSpPr>
        <p:grpSpPr bwMode="auto">
          <a:xfrm>
            <a:off x="1905000" y="3352800"/>
            <a:ext cx="5453063" cy="2286000"/>
            <a:chOff x="-3" y="-3"/>
            <a:chExt cx="2838" cy="3189"/>
          </a:xfrm>
        </p:grpSpPr>
        <p:grpSp>
          <p:nvGrpSpPr>
            <p:cNvPr id="48177" name="Group 49"/>
            <p:cNvGrpSpPr>
              <a:grpSpLocks/>
            </p:cNvGrpSpPr>
            <p:nvPr/>
          </p:nvGrpSpPr>
          <p:grpSpPr bwMode="auto">
            <a:xfrm>
              <a:off x="0" y="0"/>
              <a:ext cx="2832" cy="3183"/>
              <a:chOff x="0" y="0"/>
              <a:chExt cx="2832" cy="3183"/>
            </a:xfrm>
          </p:grpSpPr>
          <p:grpSp>
            <p:nvGrpSpPr>
              <p:cNvPr id="48156" name="Group 28"/>
              <p:cNvGrpSpPr>
                <a:grpSpLocks/>
              </p:cNvGrpSpPr>
              <p:nvPr/>
            </p:nvGrpSpPr>
            <p:grpSpPr bwMode="auto">
              <a:xfrm>
                <a:off x="0" y="0"/>
                <a:ext cx="2832" cy="365"/>
                <a:chOff x="0" y="0"/>
                <a:chExt cx="2832" cy="365"/>
              </a:xfrm>
            </p:grpSpPr>
            <p:sp>
              <p:nvSpPr>
                <p:cNvPr id="48155" name="Rectangle 27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2832" cy="365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grpSp>
              <p:nvGrpSpPr>
                <p:cNvPr id="48154" name="Group 26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2832" cy="365"/>
                  <a:chOff x="0" y="0"/>
                  <a:chExt cx="2832" cy="365"/>
                </a:xfrm>
              </p:grpSpPr>
              <p:sp>
                <p:nvSpPr>
                  <p:cNvPr id="48142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43" y="0"/>
                    <a:ext cx="2746" cy="365"/>
                  </a:xfrm>
                  <a:prstGeom prst="rect">
                    <a:avLst/>
                  </a:prstGeom>
                  <a:solidFill>
                    <a:srgbClr val="00808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bIns="0" anchor="ctr"/>
                  <a:lstStyle/>
                  <a:p>
                    <a:pPr>
                      <a:spcBef>
                        <a:spcPct val="0"/>
                      </a:spcBef>
                    </a:pPr>
                    <a:endParaRPr lang="es-EC" sz="1200"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endParaRPr>
                  </a:p>
                  <a:p>
                    <a:pPr>
                      <a:spcBef>
                        <a:spcPct val="0"/>
                      </a:spcBef>
                    </a:pPr>
                    <a:r>
                      <a:rPr lang="es-ES" sz="1200" b="1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rPr>
                      <a:t>SISTEMA DE MEDICIÓN</a:t>
                    </a:r>
                    <a:endParaRPr lang="es-ES" sz="1200" b="1">
                      <a:solidFill>
                        <a:schemeClr val="tx1"/>
                      </a:solidFill>
                      <a:latin typeface="Century Gothic" pitchFamily="34" charset="0"/>
                      <a:cs typeface="Times New Roman" pitchFamily="18" charset="0"/>
                    </a:endParaRPr>
                  </a:p>
                  <a:p>
                    <a:pPr eaLnBrk="0" hangingPunct="0">
                      <a:spcBef>
                        <a:spcPct val="0"/>
                      </a:spcBef>
                    </a:pPr>
                    <a:endParaRPr lang="es-ES" sz="1200">
                      <a:solidFill>
                        <a:schemeClr val="tx1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48153" name="Rectangle 25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2832" cy="365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48158" name="Group 30"/>
              <p:cNvGrpSpPr>
                <a:grpSpLocks/>
              </p:cNvGrpSpPr>
              <p:nvPr/>
            </p:nvGrpSpPr>
            <p:grpSpPr bwMode="auto">
              <a:xfrm>
                <a:off x="0" y="365"/>
                <a:ext cx="1078" cy="394"/>
                <a:chOff x="0" y="365"/>
                <a:chExt cx="1078" cy="394"/>
              </a:xfrm>
            </p:grpSpPr>
            <p:sp>
              <p:nvSpPr>
                <p:cNvPr id="48143" name="Rectangle 15"/>
                <p:cNvSpPr>
                  <a:spLocks noChangeArrowheads="1"/>
                </p:cNvSpPr>
                <p:nvPr/>
              </p:nvSpPr>
              <p:spPr bwMode="auto">
                <a:xfrm>
                  <a:off x="43" y="365"/>
                  <a:ext cx="992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>
                    <a:spcBef>
                      <a:spcPct val="0"/>
                    </a:spcBef>
                  </a:pPr>
                  <a:endParaRPr lang="es-EC" sz="12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algn="l">
                    <a:spcBef>
                      <a:spcPct val="0"/>
                    </a:spcBef>
                  </a:pPr>
                  <a:r>
                    <a:rPr lang="es-ES" sz="1200"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Universo</a:t>
                  </a:r>
                  <a:endParaRPr lang="es-ES" sz="1200">
                    <a:solidFill>
                      <a:schemeClr val="tx1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l" eaLnBrk="0" hangingPunct="0">
                    <a:spcBef>
                      <a:spcPct val="0"/>
                    </a:spcBef>
                  </a:pP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8157" name="Rectangle 29"/>
                <p:cNvSpPr>
                  <a:spLocks noChangeArrowheads="1"/>
                </p:cNvSpPr>
                <p:nvPr/>
              </p:nvSpPr>
              <p:spPr bwMode="auto">
                <a:xfrm>
                  <a:off x="0" y="365"/>
                  <a:ext cx="1078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8160" name="Group 32"/>
              <p:cNvGrpSpPr>
                <a:grpSpLocks/>
              </p:cNvGrpSpPr>
              <p:nvPr/>
            </p:nvGrpSpPr>
            <p:grpSpPr bwMode="auto">
              <a:xfrm>
                <a:off x="1078" y="365"/>
                <a:ext cx="1754" cy="394"/>
                <a:chOff x="1078" y="365"/>
                <a:chExt cx="1754" cy="394"/>
              </a:xfrm>
            </p:grpSpPr>
            <p:sp>
              <p:nvSpPr>
                <p:cNvPr id="48144" name="Rectangle 16"/>
                <p:cNvSpPr>
                  <a:spLocks noChangeArrowheads="1"/>
                </p:cNvSpPr>
                <p:nvPr/>
              </p:nvSpPr>
              <p:spPr bwMode="auto">
                <a:xfrm>
                  <a:off x="1121" y="365"/>
                  <a:ext cx="1668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>
                    <a:spcBef>
                      <a:spcPct val="0"/>
                    </a:spcBef>
                  </a:pPr>
                  <a:endParaRPr lang="es-EC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algn="l">
                    <a:spcBef>
                      <a:spcPct val="0"/>
                    </a:spcBef>
                  </a:pPr>
                  <a:r>
                    <a:rPr lang="es-ES" sz="120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Ciudad de Guayaquil</a:t>
                  </a:r>
                  <a:endParaRPr lang="es-ES" sz="1200">
                    <a:solidFill>
                      <a:schemeClr val="tx1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l" eaLnBrk="0" hangingPunct="0">
                    <a:spcBef>
                      <a:spcPct val="0"/>
                    </a:spcBef>
                  </a:pP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8159" name="Rectangle 31"/>
                <p:cNvSpPr>
                  <a:spLocks noChangeArrowheads="1"/>
                </p:cNvSpPr>
                <p:nvPr/>
              </p:nvSpPr>
              <p:spPr bwMode="auto">
                <a:xfrm>
                  <a:off x="1078" y="365"/>
                  <a:ext cx="1754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8162" name="Group 34"/>
              <p:cNvGrpSpPr>
                <a:grpSpLocks/>
              </p:cNvGrpSpPr>
              <p:nvPr/>
            </p:nvGrpSpPr>
            <p:grpSpPr bwMode="auto">
              <a:xfrm>
                <a:off x="0" y="759"/>
                <a:ext cx="1078" cy="394"/>
                <a:chOff x="0" y="759"/>
                <a:chExt cx="1078" cy="394"/>
              </a:xfrm>
            </p:grpSpPr>
            <p:sp>
              <p:nvSpPr>
                <p:cNvPr id="48145" name="Rectangle 17"/>
                <p:cNvSpPr>
                  <a:spLocks noChangeArrowheads="1"/>
                </p:cNvSpPr>
                <p:nvPr/>
              </p:nvSpPr>
              <p:spPr bwMode="auto">
                <a:xfrm>
                  <a:off x="43" y="759"/>
                  <a:ext cx="992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>
                    <a:spcBef>
                      <a:spcPct val="0"/>
                    </a:spcBef>
                  </a:pPr>
                  <a:endParaRPr lang="es-EC" sz="12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algn="l">
                    <a:spcBef>
                      <a:spcPct val="0"/>
                    </a:spcBef>
                  </a:pPr>
                  <a:r>
                    <a:rPr lang="es-ES" sz="1200"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Método de muestreo</a:t>
                  </a:r>
                  <a:endParaRPr lang="es-ES" sz="1200">
                    <a:solidFill>
                      <a:schemeClr val="tx1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l" eaLnBrk="0" hangingPunct="0">
                    <a:spcBef>
                      <a:spcPct val="0"/>
                    </a:spcBef>
                  </a:pP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8161" name="Rectangle 33"/>
                <p:cNvSpPr>
                  <a:spLocks noChangeArrowheads="1"/>
                </p:cNvSpPr>
                <p:nvPr/>
              </p:nvSpPr>
              <p:spPr bwMode="auto">
                <a:xfrm>
                  <a:off x="0" y="759"/>
                  <a:ext cx="1078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8164" name="Group 36"/>
              <p:cNvGrpSpPr>
                <a:grpSpLocks/>
              </p:cNvGrpSpPr>
              <p:nvPr/>
            </p:nvGrpSpPr>
            <p:grpSpPr bwMode="auto">
              <a:xfrm>
                <a:off x="1078" y="759"/>
                <a:ext cx="1754" cy="394"/>
                <a:chOff x="1078" y="759"/>
                <a:chExt cx="1754" cy="394"/>
              </a:xfrm>
            </p:grpSpPr>
            <p:sp>
              <p:nvSpPr>
                <p:cNvPr id="48146" name="Rectangle 18"/>
                <p:cNvSpPr>
                  <a:spLocks noChangeArrowheads="1"/>
                </p:cNvSpPr>
                <p:nvPr/>
              </p:nvSpPr>
              <p:spPr bwMode="auto">
                <a:xfrm>
                  <a:off x="1121" y="759"/>
                  <a:ext cx="1668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>
                    <a:spcBef>
                      <a:spcPct val="0"/>
                    </a:spcBef>
                  </a:pPr>
                  <a:endParaRPr lang="es-EC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algn="l">
                    <a:spcBef>
                      <a:spcPct val="0"/>
                    </a:spcBef>
                  </a:pPr>
                  <a:r>
                    <a:rPr lang="es-ES" sz="120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Aleatorio Simple</a:t>
                  </a:r>
                  <a:r>
                    <a:rPr lang="es-ES" sz="1200"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 </a:t>
                  </a:r>
                  <a:endParaRPr lang="es-ES" sz="1200">
                    <a:solidFill>
                      <a:schemeClr val="tx1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l" eaLnBrk="0" hangingPunct="0">
                    <a:spcBef>
                      <a:spcPct val="0"/>
                    </a:spcBef>
                  </a:pP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8163" name="Rectangle 35"/>
                <p:cNvSpPr>
                  <a:spLocks noChangeArrowheads="1"/>
                </p:cNvSpPr>
                <p:nvPr/>
              </p:nvSpPr>
              <p:spPr bwMode="auto">
                <a:xfrm>
                  <a:off x="1078" y="759"/>
                  <a:ext cx="1754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8166" name="Group 38"/>
              <p:cNvGrpSpPr>
                <a:grpSpLocks/>
              </p:cNvGrpSpPr>
              <p:nvPr/>
            </p:nvGrpSpPr>
            <p:grpSpPr bwMode="auto">
              <a:xfrm>
                <a:off x="0" y="1153"/>
                <a:ext cx="1078" cy="394"/>
                <a:chOff x="0" y="1153"/>
                <a:chExt cx="1078" cy="394"/>
              </a:xfrm>
            </p:grpSpPr>
            <p:sp>
              <p:nvSpPr>
                <p:cNvPr id="48147" name="Rectangle 19"/>
                <p:cNvSpPr>
                  <a:spLocks noChangeArrowheads="1"/>
                </p:cNvSpPr>
                <p:nvPr/>
              </p:nvSpPr>
              <p:spPr bwMode="auto">
                <a:xfrm>
                  <a:off x="43" y="1153"/>
                  <a:ext cx="992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>
                    <a:spcBef>
                      <a:spcPct val="0"/>
                    </a:spcBef>
                  </a:pPr>
                  <a:endParaRPr lang="es-EC" sz="12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algn="l">
                    <a:spcBef>
                      <a:spcPct val="0"/>
                    </a:spcBef>
                  </a:pPr>
                  <a:r>
                    <a:rPr lang="es-ES" sz="1200"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Unidad de Análisis</a:t>
                  </a:r>
                  <a:endParaRPr lang="es-ES" sz="1200">
                    <a:solidFill>
                      <a:schemeClr val="tx1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l" eaLnBrk="0" hangingPunct="0">
                    <a:spcBef>
                      <a:spcPct val="0"/>
                    </a:spcBef>
                  </a:pP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8165" name="Rectangle 37"/>
                <p:cNvSpPr>
                  <a:spLocks noChangeArrowheads="1"/>
                </p:cNvSpPr>
                <p:nvPr/>
              </p:nvSpPr>
              <p:spPr bwMode="auto">
                <a:xfrm>
                  <a:off x="0" y="1153"/>
                  <a:ext cx="1078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8168" name="Group 40"/>
              <p:cNvGrpSpPr>
                <a:grpSpLocks/>
              </p:cNvGrpSpPr>
              <p:nvPr/>
            </p:nvGrpSpPr>
            <p:grpSpPr bwMode="auto">
              <a:xfrm>
                <a:off x="1078" y="1153"/>
                <a:ext cx="1754" cy="394"/>
                <a:chOff x="1078" y="1153"/>
                <a:chExt cx="1754" cy="394"/>
              </a:xfrm>
            </p:grpSpPr>
            <p:sp>
              <p:nvSpPr>
                <p:cNvPr id="48148" name="Rectangle 20"/>
                <p:cNvSpPr>
                  <a:spLocks noChangeArrowheads="1"/>
                </p:cNvSpPr>
                <p:nvPr/>
              </p:nvSpPr>
              <p:spPr bwMode="auto">
                <a:xfrm>
                  <a:off x="1121" y="1153"/>
                  <a:ext cx="1668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>
                    <a:spcBef>
                      <a:spcPct val="0"/>
                    </a:spcBef>
                  </a:pPr>
                  <a:endParaRPr lang="es-EC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algn="l">
                    <a:spcBef>
                      <a:spcPct val="0"/>
                    </a:spcBef>
                  </a:pPr>
                  <a:r>
                    <a:rPr lang="es-ES" sz="120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Hombres y Mujeres entre 20 a 50 años</a:t>
                  </a:r>
                  <a:endParaRPr lang="es-ES" sz="1200">
                    <a:solidFill>
                      <a:schemeClr val="tx1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l" eaLnBrk="0" hangingPunct="0">
                    <a:spcBef>
                      <a:spcPct val="0"/>
                    </a:spcBef>
                  </a:pP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8167" name="Rectangle 39"/>
                <p:cNvSpPr>
                  <a:spLocks noChangeArrowheads="1"/>
                </p:cNvSpPr>
                <p:nvPr/>
              </p:nvSpPr>
              <p:spPr bwMode="auto">
                <a:xfrm>
                  <a:off x="1078" y="1153"/>
                  <a:ext cx="1754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8170" name="Group 42"/>
              <p:cNvGrpSpPr>
                <a:grpSpLocks/>
              </p:cNvGrpSpPr>
              <p:nvPr/>
            </p:nvGrpSpPr>
            <p:grpSpPr bwMode="auto">
              <a:xfrm>
                <a:off x="0" y="1547"/>
                <a:ext cx="1078" cy="500"/>
                <a:chOff x="0" y="1547"/>
                <a:chExt cx="1078" cy="500"/>
              </a:xfrm>
            </p:grpSpPr>
            <p:sp>
              <p:nvSpPr>
                <p:cNvPr id="48149" name="Rectangle 21"/>
                <p:cNvSpPr>
                  <a:spLocks noChangeArrowheads="1"/>
                </p:cNvSpPr>
                <p:nvPr/>
              </p:nvSpPr>
              <p:spPr bwMode="auto">
                <a:xfrm>
                  <a:off x="43" y="1547"/>
                  <a:ext cx="992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>
                    <a:spcBef>
                      <a:spcPct val="0"/>
                    </a:spcBef>
                  </a:pPr>
                  <a:endParaRPr lang="es-EC" sz="12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algn="l">
                    <a:spcBef>
                      <a:spcPct val="0"/>
                    </a:spcBef>
                  </a:pPr>
                  <a:r>
                    <a:rPr lang="es-ES" sz="1200"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Tamaño de la Muestra</a:t>
                  </a:r>
                  <a:endParaRPr lang="es-ES" sz="1200">
                    <a:solidFill>
                      <a:schemeClr val="tx1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l" eaLnBrk="0" hangingPunct="0">
                    <a:spcBef>
                      <a:spcPct val="0"/>
                    </a:spcBef>
                  </a:pP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8169" name="Rectangle 41"/>
                <p:cNvSpPr>
                  <a:spLocks noChangeArrowheads="1"/>
                </p:cNvSpPr>
                <p:nvPr/>
              </p:nvSpPr>
              <p:spPr bwMode="auto">
                <a:xfrm>
                  <a:off x="0" y="1547"/>
                  <a:ext cx="1078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8172" name="Group 44"/>
              <p:cNvGrpSpPr>
                <a:grpSpLocks/>
              </p:cNvGrpSpPr>
              <p:nvPr/>
            </p:nvGrpSpPr>
            <p:grpSpPr bwMode="auto">
              <a:xfrm>
                <a:off x="1078" y="1547"/>
                <a:ext cx="1754" cy="500"/>
                <a:chOff x="1078" y="1547"/>
                <a:chExt cx="1754" cy="500"/>
              </a:xfrm>
            </p:grpSpPr>
            <p:sp>
              <p:nvSpPr>
                <p:cNvPr id="48150" name="Rectangle 22"/>
                <p:cNvSpPr>
                  <a:spLocks noChangeArrowheads="1"/>
                </p:cNvSpPr>
                <p:nvPr/>
              </p:nvSpPr>
              <p:spPr bwMode="auto">
                <a:xfrm>
                  <a:off x="1121" y="1547"/>
                  <a:ext cx="1668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>
                    <a:spcBef>
                      <a:spcPct val="0"/>
                    </a:spcBef>
                  </a:pPr>
                  <a:endParaRPr lang="es-EC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algn="l">
                    <a:spcBef>
                      <a:spcPct val="0"/>
                    </a:spcBef>
                  </a:pPr>
                  <a:r>
                    <a:rPr lang="es-ES" sz="120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400 personas</a:t>
                  </a:r>
                  <a:endParaRPr lang="es-ES" sz="1200">
                    <a:solidFill>
                      <a:schemeClr val="tx1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l" eaLnBrk="0" hangingPunct="0">
                    <a:spcBef>
                      <a:spcPct val="0"/>
                    </a:spcBef>
                  </a:pP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8171" name="Rectangle 43"/>
                <p:cNvSpPr>
                  <a:spLocks noChangeArrowheads="1"/>
                </p:cNvSpPr>
                <p:nvPr/>
              </p:nvSpPr>
              <p:spPr bwMode="auto">
                <a:xfrm>
                  <a:off x="1078" y="1547"/>
                  <a:ext cx="1754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8174" name="Group 46"/>
              <p:cNvGrpSpPr>
                <a:grpSpLocks/>
              </p:cNvGrpSpPr>
              <p:nvPr/>
            </p:nvGrpSpPr>
            <p:grpSpPr bwMode="auto">
              <a:xfrm>
                <a:off x="0" y="2047"/>
                <a:ext cx="1078" cy="1136"/>
                <a:chOff x="0" y="2047"/>
                <a:chExt cx="1078" cy="1136"/>
              </a:xfrm>
            </p:grpSpPr>
            <p:sp>
              <p:nvSpPr>
                <p:cNvPr id="48151" name="Rectangle 23"/>
                <p:cNvSpPr>
                  <a:spLocks noChangeArrowheads="1"/>
                </p:cNvSpPr>
                <p:nvPr/>
              </p:nvSpPr>
              <p:spPr bwMode="auto">
                <a:xfrm>
                  <a:off x="43" y="2047"/>
                  <a:ext cx="992" cy="113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>
                    <a:spcBef>
                      <a:spcPct val="0"/>
                    </a:spcBef>
                  </a:pPr>
                  <a:r>
                    <a:rPr lang="es-ES" sz="1200"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Marco Muestral</a:t>
                  </a:r>
                  <a:endParaRPr lang="es-ES" sz="1200">
                    <a:solidFill>
                      <a:schemeClr val="tx1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l" eaLnBrk="0" hangingPunct="0">
                    <a:spcBef>
                      <a:spcPct val="0"/>
                    </a:spcBef>
                  </a:pP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8173" name="Rectangle 45"/>
                <p:cNvSpPr>
                  <a:spLocks noChangeArrowheads="1"/>
                </p:cNvSpPr>
                <p:nvPr/>
              </p:nvSpPr>
              <p:spPr bwMode="auto">
                <a:xfrm>
                  <a:off x="0" y="2047"/>
                  <a:ext cx="1078" cy="113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8176" name="Group 48"/>
              <p:cNvGrpSpPr>
                <a:grpSpLocks/>
              </p:cNvGrpSpPr>
              <p:nvPr/>
            </p:nvGrpSpPr>
            <p:grpSpPr bwMode="auto">
              <a:xfrm>
                <a:off x="1078" y="2047"/>
                <a:ext cx="1754" cy="1136"/>
                <a:chOff x="1078" y="2047"/>
                <a:chExt cx="1754" cy="1136"/>
              </a:xfrm>
            </p:grpSpPr>
            <p:sp>
              <p:nvSpPr>
                <p:cNvPr id="48152" name="Rectangle 24"/>
                <p:cNvSpPr>
                  <a:spLocks noChangeArrowheads="1"/>
                </p:cNvSpPr>
                <p:nvPr/>
              </p:nvSpPr>
              <p:spPr bwMode="auto">
                <a:xfrm>
                  <a:off x="1121" y="2047"/>
                  <a:ext cx="1668" cy="113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>
                    <a:spcBef>
                      <a:spcPct val="0"/>
                    </a:spcBef>
                  </a:pPr>
                  <a:r>
                    <a:rPr lang="es-ES" sz="120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Centros Comerciales de Guayaquil:</a:t>
                  </a:r>
                  <a:endParaRPr lang="es-ES" sz="1200">
                    <a:solidFill>
                      <a:schemeClr val="tx1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l" eaLnBrk="0" hangingPunct="0">
                    <a:spcBef>
                      <a:spcPct val="0"/>
                    </a:spcBef>
                  </a:pP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8175" name="Rectangle 47"/>
                <p:cNvSpPr>
                  <a:spLocks noChangeArrowheads="1"/>
                </p:cNvSpPr>
                <p:nvPr/>
              </p:nvSpPr>
              <p:spPr bwMode="auto">
                <a:xfrm>
                  <a:off x="1078" y="2047"/>
                  <a:ext cx="1754" cy="113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sp>
          <p:nvSpPr>
            <p:cNvPr id="48178" name="Rectangle 50"/>
            <p:cNvSpPr>
              <a:spLocks noChangeArrowheads="1"/>
            </p:cNvSpPr>
            <p:nvPr/>
          </p:nvSpPr>
          <p:spPr bwMode="auto">
            <a:xfrm>
              <a:off x="-3" y="-3"/>
              <a:ext cx="2838" cy="3189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48180" name="Group 52"/>
          <p:cNvGrpSpPr>
            <a:grpSpLocks/>
          </p:cNvGrpSpPr>
          <p:nvPr/>
        </p:nvGrpSpPr>
        <p:grpSpPr bwMode="auto">
          <a:xfrm>
            <a:off x="1981200" y="1600200"/>
            <a:ext cx="1485900" cy="1028700"/>
            <a:chOff x="4941" y="5442"/>
            <a:chExt cx="2340" cy="1620"/>
          </a:xfrm>
        </p:grpSpPr>
        <p:sp>
          <p:nvSpPr>
            <p:cNvPr id="48181" name="Text Box 53"/>
            <p:cNvSpPr txBox="1">
              <a:spLocks noChangeArrowheads="1"/>
            </p:cNvSpPr>
            <p:nvPr/>
          </p:nvSpPr>
          <p:spPr bwMode="auto">
            <a:xfrm>
              <a:off x="4941" y="5442"/>
              <a:ext cx="2340" cy="16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endParaRPr lang="es-ES" sz="1200">
                <a:solidFill>
                  <a:schemeClr val="tx1"/>
                </a:solidFill>
                <a:latin typeface="Times New Roman" pitchFamily="18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1400" i="1">
                  <a:solidFill>
                    <a:schemeClr val="tx1"/>
                  </a:solidFill>
                  <a:latin typeface="Century Gothic" pitchFamily="34" charset="0"/>
                </a:rPr>
                <a:t>4 </a:t>
              </a:r>
              <a:r>
                <a:rPr lang="es-ES" sz="800">
                  <a:solidFill>
                    <a:schemeClr val="tx1"/>
                  </a:solidFill>
                  <a:latin typeface="Century Gothic" pitchFamily="34" charset="0"/>
                </a:rPr>
                <a:t> </a:t>
              </a:r>
              <a:r>
                <a:rPr lang="es-ES" sz="1200">
                  <a:solidFill>
                    <a:schemeClr val="tx1"/>
                  </a:solidFill>
                  <a:latin typeface="Century Gothic" pitchFamily="34" charset="0"/>
                </a:rPr>
                <a:t>p x q</a:t>
              </a:r>
            </a:p>
            <a:p>
              <a:pPr algn="l" eaLnBrk="0" hangingPunct="0">
                <a:spcBef>
                  <a:spcPct val="0"/>
                </a:spcBef>
              </a:pPr>
              <a:r>
                <a:rPr lang="es-ES" sz="1400" i="1">
                  <a:solidFill>
                    <a:schemeClr val="tx1"/>
                  </a:solidFill>
                  <a:latin typeface="Century Gothic" pitchFamily="34" charset="0"/>
                </a:rPr>
                <a:t>N</a:t>
              </a:r>
              <a:r>
                <a:rPr lang="es-ES" sz="1400">
                  <a:solidFill>
                    <a:schemeClr val="tx1"/>
                  </a:solidFill>
                  <a:latin typeface="Century Gothic" pitchFamily="34" charset="0"/>
                </a:rPr>
                <a:t>  =         </a:t>
              </a:r>
              <a:r>
                <a:rPr lang="es-ES" sz="800">
                  <a:solidFill>
                    <a:schemeClr val="tx1"/>
                  </a:solidFill>
                  <a:latin typeface="Century Gothic" pitchFamily="34" charset="0"/>
                </a:rPr>
                <a:t>2</a:t>
              </a:r>
              <a:endParaRPr lang="es-ES" sz="1400">
                <a:solidFill>
                  <a:schemeClr val="tx1"/>
                </a:solidFill>
                <a:latin typeface="Century Gothic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1400">
                  <a:solidFill>
                    <a:schemeClr val="tx1"/>
                  </a:solidFill>
                  <a:latin typeface="Century Gothic" pitchFamily="34" charset="0"/>
                </a:rPr>
                <a:t>e</a:t>
              </a:r>
            </a:p>
            <a:p>
              <a:pPr algn="l" eaLnBrk="0" hangingPunct="0">
                <a:spcBef>
                  <a:spcPct val="0"/>
                </a:spcBef>
              </a:pPr>
              <a:endParaRPr lang="es-ES" sz="1400">
                <a:solidFill>
                  <a:schemeClr val="tx1"/>
                </a:solidFill>
                <a:latin typeface="Century Gothic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1200" b="1">
                  <a:solidFill>
                    <a:schemeClr val="tx1"/>
                  </a:solidFill>
                  <a:latin typeface="Century Gothic" pitchFamily="34" charset="0"/>
                </a:rPr>
                <a:t>    </a:t>
              </a:r>
            </a:p>
            <a:p>
              <a:pPr algn="l" eaLnBrk="0" hangingPunct="0">
                <a:spcBef>
                  <a:spcPct val="0"/>
                </a:spcBef>
              </a:pPr>
              <a:endParaRPr lang="es-ES" sz="1400">
                <a:solidFill>
                  <a:schemeClr val="tx1"/>
                </a:solidFill>
                <a:latin typeface="Century Gothic" pitchFamily="34" charset="0"/>
              </a:endParaRPr>
            </a:p>
          </p:txBody>
        </p:sp>
        <p:sp>
          <p:nvSpPr>
            <p:cNvPr id="48182" name="Line 54"/>
            <p:cNvSpPr>
              <a:spLocks noChangeShapeType="1"/>
            </p:cNvSpPr>
            <p:nvPr/>
          </p:nvSpPr>
          <p:spPr bwMode="auto">
            <a:xfrm>
              <a:off x="5661" y="6162"/>
              <a:ext cx="1080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48183" name="Text Box 55"/>
          <p:cNvSpPr txBox="1">
            <a:spLocks noChangeArrowheads="1"/>
          </p:cNvSpPr>
          <p:nvPr/>
        </p:nvSpPr>
        <p:spPr bwMode="auto">
          <a:xfrm>
            <a:off x="3733800" y="1600200"/>
            <a:ext cx="388620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s-EC" sz="140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      p:   </a:t>
            </a:r>
            <a:r>
              <a:rPr lang="es-ES" sz="140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Proporción correspondiente a la variable </a:t>
            </a:r>
            <a:r>
              <a:rPr lang="es-EC" sz="140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just"/>
            <a:r>
              <a:rPr lang="es-EC" sz="140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             </a:t>
            </a:r>
            <a:r>
              <a:rPr lang="es-ES" sz="140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de interés.</a:t>
            </a:r>
            <a:endParaRPr lang="es-ES" sz="140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/>
            <a:r>
              <a:rPr lang="es-ES" sz="140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q:    Está dada por la diferencia 1- p.</a:t>
            </a:r>
            <a:endParaRPr lang="es-ES" sz="140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/>
            <a:r>
              <a:rPr lang="es-ES" sz="140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e:    Error muestral.</a:t>
            </a:r>
            <a:endParaRPr lang="es-ES" sz="140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/>
            <a:r>
              <a:rPr lang="es-ES" sz="140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N:    Tamaño de la población.</a:t>
            </a:r>
            <a:endParaRPr lang="es-ES" sz="1400">
              <a:solidFill>
                <a:schemeClr val="tx2"/>
              </a:solidFill>
            </a:endParaRPr>
          </a:p>
        </p:txBody>
      </p:sp>
      <p:sp>
        <p:nvSpPr>
          <p:cNvPr id="48184" name="Text Box 56"/>
          <p:cNvSpPr txBox="1">
            <a:spLocks noChangeArrowheads="1"/>
          </p:cNvSpPr>
          <p:nvPr/>
        </p:nvSpPr>
        <p:spPr bwMode="auto">
          <a:xfrm>
            <a:off x="7748588" y="228600"/>
            <a:ext cx="9794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VIVIANA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1066800" y="685800"/>
            <a:ext cx="4419600" cy="457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AR" sz="2400">
                <a:cs typeface="Arial" pitchFamily="34" charset="0"/>
              </a:rPr>
              <a:t>RESULTADOS CUANTITATIVOS</a:t>
            </a:r>
            <a:r>
              <a:rPr lang="es-ES" sz="2400" b="1">
                <a:latin typeface="Times New Roman" pitchFamily="18" charset="0"/>
              </a:rPr>
              <a:t> </a:t>
            </a:r>
            <a:endParaRPr lang="es-ES">
              <a:latin typeface="Arial" pitchFamily="34" charset="0"/>
              <a:cs typeface="Arial" pitchFamily="34" charset="0"/>
            </a:endParaRPr>
          </a:p>
        </p:txBody>
      </p:sp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2286000" y="2819400"/>
            <a:ext cx="586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es-EC"/>
          </a:p>
        </p:txBody>
      </p:sp>
      <p:sp>
        <p:nvSpPr>
          <p:cNvPr id="50186" name="Line 10"/>
          <p:cNvSpPr>
            <a:spLocks noChangeShapeType="1"/>
          </p:cNvSpPr>
          <p:nvPr/>
        </p:nvSpPr>
        <p:spPr bwMode="auto">
          <a:xfrm>
            <a:off x="5638800" y="914400"/>
            <a:ext cx="266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0187" name="Line 11"/>
          <p:cNvSpPr>
            <a:spLocks noChangeShapeType="1"/>
          </p:cNvSpPr>
          <p:nvPr/>
        </p:nvSpPr>
        <p:spPr bwMode="auto">
          <a:xfrm>
            <a:off x="1143000" y="6248400"/>
            <a:ext cx="7162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0188" name="Line 12"/>
          <p:cNvSpPr>
            <a:spLocks noChangeShapeType="1"/>
          </p:cNvSpPr>
          <p:nvPr/>
        </p:nvSpPr>
        <p:spPr bwMode="auto">
          <a:xfrm>
            <a:off x="8305800" y="914400"/>
            <a:ext cx="0" cy="53340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50457" name="Group 281"/>
          <p:cNvGrpSpPr>
            <a:grpSpLocks/>
          </p:cNvGrpSpPr>
          <p:nvPr/>
        </p:nvGrpSpPr>
        <p:grpSpPr bwMode="auto">
          <a:xfrm>
            <a:off x="914400" y="1676400"/>
            <a:ext cx="7086600" cy="1981200"/>
            <a:chOff x="576" y="1056"/>
            <a:chExt cx="4464" cy="2144"/>
          </a:xfrm>
        </p:grpSpPr>
        <p:grpSp>
          <p:nvGrpSpPr>
            <p:cNvPr id="50373" name="Group 197"/>
            <p:cNvGrpSpPr>
              <a:grpSpLocks/>
            </p:cNvGrpSpPr>
            <p:nvPr/>
          </p:nvGrpSpPr>
          <p:grpSpPr bwMode="auto">
            <a:xfrm>
              <a:off x="576" y="1056"/>
              <a:ext cx="1020" cy="350"/>
              <a:chOff x="0" y="0"/>
              <a:chExt cx="650" cy="496"/>
            </a:xfrm>
          </p:grpSpPr>
          <p:sp>
            <p:nvSpPr>
              <p:cNvPr id="50372" name="Rectangle 19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50" cy="496"/>
              </a:xfrm>
              <a:prstGeom prst="rect">
                <a:avLst/>
              </a:prstGeom>
              <a:solidFill>
                <a:srgbClr val="0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50371" name="Group 195"/>
              <p:cNvGrpSpPr>
                <a:grpSpLocks/>
              </p:cNvGrpSpPr>
              <p:nvPr/>
            </p:nvGrpSpPr>
            <p:grpSpPr bwMode="auto">
              <a:xfrm>
                <a:off x="0" y="0"/>
                <a:ext cx="650" cy="480"/>
                <a:chOff x="0" y="0"/>
                <a:chExt cx="650" cy="480"/>
              </a:xfrm>
            </p:grpSpPr>
            <p:sp>
              <p:nvSpPr>
                <p:cNvPr id="50335" name="Rectangle 159"/>
                <p:cNvSpPr>
                  <a:spLocks noChangeArrowheads="1"/>
                </p:cNvSpPr>
                <p:nvPr/>
              </p:nvSpPr>
              <p:spPr bwMode="auto">
                <a:xfrm>
                  <a:off x="8" y="8"/>
                  <a:ext cx="634" cy="472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200"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ALTERNATIVAS</a:t>
                  </a: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0370" name="Rectangle 194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650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50377" name="Group 201"/>
            <p:cNvGrpSpPr>
              <a:grpSpLocks/>
            </p:cNvGrpSpPr>
            <p:nvPr/>
          </p:nvGrpSpPr>
          <p:grpSpPr bwMode="auto">
            <a:xfrm>
              <a:off x="1596" y="1056"/>
              <a:ext cx="899" cy="350"/>
              <a:chOff x="650" y="0"/>
              <a:chExt cx="632" cy="496"/>
            </a:xfrm>
          </p:grpSpPr>
          <p:sp>
            <p:nvSpPr>
              <p:cNvPr id="50376" name="Rectangle 200"/>
              <p:cNvSpPr>
                <a:spLocks noChangeArrowheads="1"/>
              </p:cNvSpPr>
              <p:nvPr/>
            </p:nvSpPr>
            <p:spPr bwMode="auto">
              <a:xfrm>
                <a:off x="650" y="0"/>
                <a:ext cx="632" cy="496"/>
              </a:xfrm>
              <a:prstGeom prst="rect">
                <a:avLst/>
              </a:prstGeom>
              <a:solidFill>
                <a:srgbClr val="0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50375" name="Group 199"/>
              <p:cNvGrpSpPr>
                <a:grpSpLocks/>
              </p:cNvGrpSpPr>
              <p:nvPr/>
            </p:nvGrpSpPr>
            <p:grpSpPr bwMode="auto">
              <a:xfrm>
                <a:off x="650" y="0"/>
                <a:ext cx="632" cy="480"/>
                <a:chOff x="650" y="0"/>
                <a:chExt cx="632" cy="480"/>
              </a:xfrm>
            </p:grpSpPr>
            <p:sp>
              <p:nvSpPr>
                <p:cNvPr id="50336" name="Rectangle 160"/>
                <p:cNvSpPr>
                  <a:spLocks noChangeArrowheads="1"/>
                </p:cNvSpPr>
                <p:nvPr/>
              </p:nvSpPr>
              <p:spPr bwMode="auto">
                <a:xfrm>
                  <a:off x="658" y="8"/>
                  <a:ext cx="616" cy="472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200"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% RESPUESTA</a:t>
                  </a: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0374" name="Rectangle 198"/>
                <p:cNvSpPr>
                  <a:spLocks noChangeArrowheads="1"/>
                </p:cNvSpPr>
                <p:nvPr/>
              </p:nvSpPr>
              <p:spPr bwMode="auto">
                <a:xfrm>
                  <a:off x="650" y="0"/>
                  <a:ext cx="632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50381" name="Group 205"/>
            <p:cNvGrpSpPr>
              <a:grpSpLocks/>
            </p:cNvGrpSpPr>
            <p:nvPr/>
          </p:nvGrpSpPr>
          <p:grpSpPr bwMode="auto">
            <a:xfrm>
              <a:off x="2495" y="1056"/>
              <a:ext cx="898" cy="350"/>
              <a:chOff x="1282" y="0"/>
              <a:chExt cx="632" cy="496"/>
            </a:xfrm>
          </p:grpSpPr>
          <p:sp>
            <p:nvSpPr>
              <p:cNvPr id="50380" name="Rectangle 204"/>
              <p:cNvSpPr>
                <a:spLocks noChangeArrowheads="1"/>
              </p:cNvSpPr>
              <p:nvPr/>
            </p:nvSpPr>
            <p:spPr bwMode="auto">
              <a:xfrm>
                <a:off x="1282" y="0"/>
                <a:ext cx="632" cy="496"/>
              </a:xfrm>
              <a:prstGeom prst="rect">
                <a:avLst/>
              </a:prstGeom>
              <a:solidFill>
                <a:srgbClr val="0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50379" name="Group 203"/>
              <p:cNvGrpSpPr>
                <a:grpSpLocks/>
              </p:cNvGrpSpPr>
              <p:nvPr/>
            </p:nvGrpSpPr>
            <p:grpSpPr bwMode="auto">
              <a:xfrm>
                <a:off x="1282" y="0"/>
                <a:ext cx="632" cy="480"/>
                <a:chOff x="1282" y="0"/>
                <a:chExt cx="632" cy="480"/>
              </a:xfrm>
            </p:grpSpPr>
            <p:sp>
              <p:nvSpPr>
                <p:cNvPr id="50337" name="Rectangle 161"/>
                <p:cNvSpPr>
                  <a:spLocks noChangeArrowheads="1"/>
                </p:cNvSpPr>
                <p:nvPr/>
              </p:nvSpPr>
              <p:spPr bwMode="auto">
                <a:xfrm>
                  <a:off x="1290" y="8"/>
                  <a:ext cx="616" cy="472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200"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# ENCUESTAS</a:t>
                  </a: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0378" name="Rectangle 202"/>
                <p:cNvSpPr>
                  <a:spLocks noChangeArrowheads="1"/>
                </p:cNvSpPr>
                <p:nvPr/>
              </p:nvSpPr>
              <p:spPr bwMode="auto">
                <a:xfrm>
                  <a:off x="1282" y="0"/>
                  <a:ext cx="632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50385" name="Group 209"/>
            <p:cNvGrpSpPr>
              <a:grpSpLocks/>
            </p:cNvGrpSpPr>
            <p:nvPr/>
          </p:nvGrpSpPr>
          <p:grpSpPr bwMode="auto">
            <a:xfrm>
              <a:off x="3393" y="1056"/>
              <a:ext cx="899" cy="350"/>
              <a:chOff x="1914" y="0"/>
              <a:chExt cx="632" cy="496"/>
            </a:xfrm>
          </p:grpSpPr>
          <p:sp>
            <p:nvSpPr>
              <p:cNvPr id="50384" name="Rectangle 208"/>
              <p:cNvSpPr>
                <a:spLocks noChangeArrowheads="1"/>
              </p:cNvSpPr>
              <p:nvPr/>
            </p:nvSpPr>
            <p:spPr bwMode="auto">
              <a:xfrm>
                <a:off x="1914" y="0"/>
                <a:ext cx="632" cy="496"/>
              </a:xfrm>
              <a:prstGeom prst="rect">
                <a:avLst/>
              </a:prstGeom>
              <a:solidFill>
                <a:srgbClr val="0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50383" name="Group 207"/>
              <p:cNvGrpSpPr>
                <a:grpSpLocks/>
              </p:cNvGrpSpPr>
              <p:nvPr/>
            </p:nvGrpSpPr>
            <p:grpSpPr bwMode="auto">
              <a:xfrm>
                <a:off x="1914" y="0"/>
                <a:ext cx="632" cy="480"/>
                <a:chOff x="1914" y="0"/>
                <a:chExt cx="632" cy="480"/>
              </a:xfrm>
            </p:grpSpPr>
            <p:sp>
              <p:nvSpPr>
                <p:cNvPr id="50338" name="Rectangle 162"/>
                <p:cNvSpPr>
                  <a:spLocks noChangeArrowheads="1"/>
                </p:cNvSpPr>
                <p:nvPr/>
              </p:nvSpPr>
              <p:spPr bwMode="auto">
                <a:xfrm>
                  <a:off x="1922" y="8"/>
                  <a:ext cx="616" cy="472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200"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HOMBRES</a:t>
                  </a: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0382" name="Rectangle 206"/>
                <p:cNvSpPr>
                  <a:spLocks noChangeArrowheads="1"/>
                </p:cNvSpPr>
                <p:nvPr/>
              </p:nvSpPr>
              <p:spPr bwMode="auto">
                <a:xfrm>
                  <a:off x="1914" y="0"/>
                  <a:ext cx="632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50389" name="Group 213"/>
            <p:cNvGrpSpPr>
              <a:grpSpLocks/>
            </p:cNvGrpSpPr>
            <p:nvPr/>
          </p:nvGrpSpPr>
          <p:grpSpPr bwMode="auto">
            <a:xfrm>
              <a:off x="4320" y="1056"/>
              <a:ext cx="720" cy="350"/>
              <a:chOff x="2546" y="0"/>
              <a:chExt cx="422" cy="496"/>
            </a:xfrm>
          </p:grpSpPr>
          <p:sp>
            <p:nvSpPr>
              <p:cNvPr id="50388" name="Rectangle 212"/>
              <p:cNvSpPr>
                <a:spLocks noChangeArrowheads="1"/>
              </p:cNvSpPr>
              <p:nvPr/>
            </p:nvSpPr>
            <p:spPr bwMode="auto">
              <a:xfrm>
                <a:off x="2546" y="0"/>
                <a:ext cx="422" cy="496"/>
              </a:xfrm>
              <a:prstGeom prst="rect">
                <a:avLst/>
              </a:prstGeom>
              <a:solidFill>
                <a:srgbClr val="0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50387" name="Group 211"/>
              <p:cNvGrpSpPr>
                <a:grpSpLocks/>
              </p:cNvGrpSpPr>
              <p:nvPr/>
            </p:nvGrpSpPr>
            <p:grpSpPr bwMode="auto">
              <a:xfrm>
                <a:off x="2546" y="0"/>
                <a:ext cx="422" cy="480"/>
                <a:chOff x="2546" y="0"/>
                <a:chExt cx="422" cy="480"/>
              </a:xfrm>
            </p:grpSpPr>
            <p:sp>
              <p:nvSpPr>
                <p:cNvPr id="50339" name="Rectangle 163"/>
                <p:cNvSpPr>
                  <a:spLocks noChangeArrowheads="1"/>
                </p:cNvSpPr>
                <p:nvPr/>
              </p:nvSpPr>
              <p:spPr bwMode="auto">
                <a:xfrm>
                  <a:off x="2554" y="8"/>
                  <a:ext cx="406" cy="472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200"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MUJERES</a:t>
                  </a: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0386" name="Rectangle 210"/>
                <p:cNvSpPr>
                  <a:spLocks noChangeArrowheads="1"/>
                </p:cNvSpPr>
                <p:nvPr/>
              </p:nvSpPr>
              <p:spPr bwMode="auto">
                <a:xfrm>
                  <a:off x="2546" y="0"/>
                  <a:ext cx="422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50391" name="Group 215"/>
            <p:cNvGrpSpPr>
              <a:grpSpLocks/>
            </p:cNvGrpSpPr>
            <p:nvPr/>
          </p:nvGrpSpPr>
          <p:grpSpPr bwMode="auto">
            <a:xfrm>
              <a:off x="576" y="1400"/>
              <a:ext cx="1020" cy="271"/>
              <a:chOff x="0" y="488"/>
              <a:chExt cx="650" cy="384"/>
            </a:xfrm>
          </p:grpSpPr>
          <p:sp>
            <p:nvSpPr>
              <p:cNvPr id="50340" name="Rectangle 164"/>
              <p:cNvSpPr>
                <a:spLocks noChangeArrowheads="1"/>
              </p:cNvSpPr>
              <p:nvPr/>
            </p:nvSpPr>
            <p:spPr bwMode="auto">
              <a:xfrm>
                <a:off x="8" y="496"/>
                <a:ext cx="634" cy="3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 algn="l">
                  <a:spcBef>
                    <a:spcPct val="0"/>
                  </a:spcBef>
                </a:pPr>
                <a:r>
                  <a:rPr lang="es-ES" sz="12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SOLTEROS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390" name="Rectangle 214"/>
              <p:cNvSpPr>
                <a:spLocks noChangeArrowheads="1"/>
              </p:cNvSpPr>
              <p:nvPr/>
            </p:nvSpPr>
            <p:spPr bwMode="auto">
              <a:xfrm>
                <a:off x="0" y="488"/>
                <a:ext cx="650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393" name="Group 217"/>
            <p:cNvGrpSpPr>
              <a:grpSpLocks/>
            </p:cNvGrpSpPr>
            <p:nvPr/>
          </p:nvGrpSpPr>
          <p:grpSpPr bwMode="auto">
            <a:xfrm>
              <a:off x="1596" y="1400"/>
              <a:ext cx="899" cy="271"/>
              <a:chOff x="650" y="488"/>
              <a:chExt cx="632" cy="384"/>
            </a:xfrm>
          </p:grpSpPr>
          <p:sp>
            <p:nvSpPr>
              <p:cNvPr id="50341" name="Rectangle 165"/>
              <p:cNvSpPr>
                <a:spLocks noChangeArrowheads="1"/>
              </p:cNvSpPr>
              <p:nvPr/>
            </p:nvSpPr>
            <p:spPr bwMode="auto">
              <a:xfrm>
                <a:off x="658" y="496"/>
                <a:ext cx="616" cy="3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37.00%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392" name="Rectangle 216"/>
              <p:cNvSpPr>
                <a:spLocks noChangeArrowheads="1"/>
              </p:cNvSpPr>
              <p:nvPr/>
            </p:nvSpPr>
            <p:spPr bwMode="auto">
              <a:xfrm>
                <a:off x="650" y="488"/>
                <a:ext cx="632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395" name="Group 219"/>
            <p:cNvGrpSpPr>
              <a:grpSpLocks/>
            </p:cNvGrpSpPr>
            <p:nvPr/>
          </p:nvGrpSpPr>
          <p:grpSpPr bwMode="auto">
            <a:xfrm>
              <a:off x="2495" y="1400"/>
              <a:ext cx="898" cy="271"/>
              <a:chOff x="1282" y="488"/>
              <a:chExt cx="632" cy="384"/>
            </a:xfrm>
          </p:grpSpPr>
          <p:sp>
            <p:nvSpPr>
              <p:cNvPr id="50342" name="Rectangle 166"/>
              <p:cNvSpPr>
                <a:spLocks noChangeArrowheads="1"/>
              </p:cNvSpPr>
              <p:nvPr/>
            </p:nvSpPr>
            <p:spPr bwMode="auto">
              <a:xfrm>
                <a:off x="1290" y="496"/>
                <a:ext cx="616" cy="3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148</a:t>
                </a:r>
                <a:endParaRPr lang="es-ES" sz="1200">
                  <a:solidFill>
                    <a:schemeClr val="tx1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50394" name="Rectangle 218"/>
              <p:cNvSpPr>
                <a:spLocks noChangeArrowheads="1"/>
              </p:cNvSpPr>
              <p:nvPr/>
            </p:nvSpPr>
            <p:spPr bwMode="auto">
              <a:xfrm>
                <a:off x="1282" y="488"/>
                <a:ext cx="632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397" name="Group 221"/>
            <p:cNvGrpSpPr>
              <a:grpSpLocks/>
            </p:cNvGrpSpPr>
            <p:nvPr/>
          </p:nvGrpSpPr>
          <p:grpSpPr bwMode="auto">
            <a:xfrm>
              <a:off x="3393" y="1400"/>
              <a:ext cx="899" cy="271"/>
              <a:chOff x="1914" y="488"/>
              <a:chExt cx="632" cy="384"/>
            </a:xfrm>
          </p:grpSpPr>
          <p:sp>
            <p:nvSpPr>
              <p:cNvPr id="50343" name="Rectangle 167"/>
              <p:cNvSpPr>
                <a:spLocks noChangeArrowheads="1"/>
              </p:cNvSpPr>
              <p:nvPr/>
            </p:nvSpPr>
            <p:spPr bwMode="auto">
              <a:xfrm>
                <a:off x="1922" y="496"/>
                <a:ext cx="616" cy="3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56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396" name="Rectangle 220"/>
              <p:cNvSpPr>
                <a:spLocks noChangeArrowheads="1"/>
              </p:cNvSpPr>
              <p:nvPr/>
            </p:nvSpPr>
            <p:spPr bwMode="auto">
              <a:xfrm>
                <a:off x="1914" y="488"/>
                <a:ext cx="632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399" name="Group 223"/>
            <p:cNvGrpSpPr>
              <a:grpSpLocks/>
            </p:cNvGrpSpPr>
            <p:nvPr/>
          </p:nvGrpSpPr>
          <p:grpSpPr bwMode="auto">
            <a:xfrm>
              <a:off x="4292" y="1400"/>
              <a:ext cx="748" cy="271"/>
              <a:chOff x="2546" y="488"/>
              <a:chExt cx="422" cy="384"/>
            </a:xfrm>
          </p:grpSpPr>
          <p:sp>
            <p:nvSpPr>
              <p:cNvPr id="50344" name="Rectangle 168"/>
              <p:cNvSpPr>
                <a:spLocks noChangeArrowheads="1"/>
              </p:cNvSpPr>
              <p:nvPr/>
            </p:nvSpPr>
            <p:spPr bwMode="auto">
              <a:xfrm>
                <a:off x="2554" y="496"/>
                <a:ext cx="406" cy="3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92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398" name="Rectangle 222"/>
              <p:cNvSpPr>
                <a:spLocks noChangeArrowheads="1"/>
              </p:cNvSpPr>
              <p:nvPr/>
            </p:nvSpPr>
            <p:spPr bwMode="auto">
              <a:xfrm>
                <a:off x="2546" y="488"/>
                <a:ext cx="422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401" name="Group 225"/>
            <p:cNvGrpSpPr>
              <a:grpSpLocks/>
            </p:cNvGrpSpPr>
            <p:nvPr/>
          </p:nvGrpSpPr>
          <p:grpSpPr bwMode="auto">
            <a:xfrm>
              <a:off x="576" y="1677"/>
              <a:ext cx="1020" cy="270"/>
              <a:chOff x="0" y="880"/>
              <a:chExt cx="650" cy="384"/>
            </a:xfrm>
          </p:grpSpPr>
          <p:sp>
            <p:nvSpPr>
              <p:cNvPr id="50345" name="Rectangle 169"/>
              <p:cNvSpPr>
                <a:spLocks noChangeArrowheads="1"/>
              </p:cNvSpPr>
              <p:nvPr/>
            </p:nvSpPr>
            <p:spPr bwMode="auto">
              <a:xfrm>
                <a:off x="8" y="888"/>
                <a:ext cx="634" cy="3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 algn="l">
                  <a:spcBef>
                    <a:spcPct val="0"/>
                  </a:spcBef>
                </a:pPr>
                <a:r>
                  <a:rPr lang="es-ES" sz="12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CASADOS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400" name="Rectangle 224"/>
              <p:cNvSpPr>
                <a:spLocks noChangeArrowheads="1"/>
              </p:cNvSpPr>
              <p:nvPr/>
            </p:nvSpPr>
            <p:spPr bwMode="auto">
              <a:xfrm>
                <a:off x="0" y="880"/>
                <a:ext cx="650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403" name="Group 227"/>
            <p:cNvGrpSpPr>
              <a:grpSpLocks/>
            </p:cNvGrpSpPr>
            <p:nvPr/>
          </p:nvGrpSpPr>
          <p:grpSpPr bwMode="auto">
            <a:xfrm>
              <a:off x="1596" y="1677"/>
              <a:ext cx="899" cy="270"/>
              <a:chOff x="650" y="880"/>
              <a:chExt cx="632" cy="384"/>
            </a:xfrm>
          </p:grpSpPr>
          <p:sp>
            <p:nvSpPr>
              <p:cNvPr id="50346" name="Rectangle 170"/>
              <p:cNvSpPr>
                <a:spLocks noChangeArrowheads="1"/>
              </p:cNvSpPr>
              <p:nvPr/>
            </p:nvSpPr>
            <p:spPr bwMode="auto">
              <a:xfrm>
                <a:off x="658" y="888"/>
                <a:ext cx="616" cy="3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54.50%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402" name="Rectangle 226"/>
              <p:cNvSpPr>
                <a:spLocks noChangeArrowheads="1"/>
              </p:cNvSpPr>
              <p:nvPr/>
            </p:nvSpPr>
            <p:spPr bwMode="auto">
              <a:xfrm>
                <a:off x="650" y="880"/>
                <a:ext cx="632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405" name="Group 229"/>
            <p:cNvGrpSpPr>
              <a:grpSpLocks/>
            </p:cNvGrpSpPr>
            <p:nvPr/>
          </p:nvGrpSpPr>
          <p:grpSpPr bwMode="auto">
            <a:xfrm>
              <a:off x="2495" y="1677"/>
              <a:ext cx="898" cy="270"/>
              <a:chOff x="1282" y="880"/>
              <a:chExt cx="632" cy="384"/>
            </a:xfrm>
          </p:grpSpPr>
          <p:sp>
            <p:nvSpPr>
              <p:cNvPr id="50347" name="Rectangle 171"/>
              <p:cNvSpPr>
                <a:spLocks noChangeArrowheads="1"/>
              </p:cNvSpPr>
              <p:nvPr/>
            </p:nvSpPr>
            <p:spPr bwMode="auto">
              <a:xfrm>
                <a:off x="1290" y="888"/>
                <a:ext cx="616" cy="3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218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404" name="Rectangle 228"/>
              <p:cNvSpPr>
                <a:spLocks noChangeArrowheads="1"/>
              </p:cNvSpPr>
              <p:nvPr/>
            </p:nvSpPr>
            <p:spPr bwMode="auto">
              <a:xfrm>
                <a:off x="1282" y="880"/>
                <a:ext cx="632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407" name="Group 231"/>
            <p:cNvGrpSpPr>
              <a:grpSpLocks/>
            </p:cNvGrpSpPr>
            <p:nvPr/>
          </p:nvGrpSpPr>
          <p:grpSpPr bwMode="auto">
            <a:xfrm>
              <a:off x="3393" y="1677"/>
              <a:ext cx="899" cy="270"/>
              <a:chOff x="1914" y="880"/>
              <a:chExt cx="632" cy="384"/>
            </a:xfrm>
          </p:grpSpPr>
          <p:sp>
            <p:nvSpPr>
              <p:cNvPr id="50348" name="Rectangle 172"/>
              <p:cNvSpPr>
                <a:spLocks noChangeArrowheads="1"/>
              </p:cNvSpPr>
              <p:nvPr/>
            </p:nvSpPr>
            <p:spPr bwMode="auto">
              <a:xfrm>
                <a:off x="1922" y="888"/>
                <a:ext cx="616" cy="3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82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406" name="Rectangle 230"/>
              <p:cNvSpPr>
                <a:spLocks noChangeArrowheads="1"/>
              </p:cNvSpPr>
              <p:nvPr/>
            </p:nvSpPr>
            <p:spPr bwMode="auto">
              <a:xfrm>
                <a:off x="1914" y="880"/>
                <a:ext cx="632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409" name="Group 233"/>
            <p:cNvGrpSpPr>
              <a:grpSpLocks/>
            </p:cNvGrpSpPr>
            <p:nvPr/>
          </p:nvGrpSpPr>
          <p:grpSpPr bwMode="auto">
            <a:xfrm>
              <a:off x="4292" y="1677"/>
              <a:ext cx="748" cy="270"/>
              <a:chOff x="2546" y="880"/>
              <a:chExt cx="422" cy="384"/>
            </a:xfrm>
          </p:grpSpPr>
          <p:sp>
            <p:nvSpPr>
              <p:cNvPr id="50349" name="Rectangle 173"/>
              <p:cNvSpPr>
                <a:spLocks noChangeArrowheads="1"/>
              </p:cNvSpPr>
              <p:nvPr/>
            </p:nvSpPr>
            <p:spPr bwMode="auto">
              <a:xfrm>
                <a:off x="2554" y="888"/>
                <a:ext cx="406" cy="3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136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408" name="Rectangle 232"/>
              <p:cNvSpPr>
                <a:spLocks noChangeArrowheads="1"/>
              </p:cNvSpPr>
              <p:nvPr/>
            </p:nvSpPr>
            <p:spPr bwMode="auto">
              <a:xfrm>
                <a:off x="2546" y="880"/>
                <a:ext cx="422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411" name="Group 235"/>
            <p:cNvGrpSpPr>
              <a:grpSpLocks/>
            </p:cNvGrpSpPr>
            <p:nvPr/>
          </p:nvGrpSpPr>
          <p:grpSpPr bwMode="auto">
            <a:xfrm>
              <a:off x="576" y="1953"/>
              <a:ext cx="1020" cy="339"/>
              <a:chOff x="0" y="1272"/>
              <a:chExt cx="650" cy="480"/>
            </a:xfrm>
          </p:grpSpPr>
          <p:sp>
            <p:nvSpPr>
              <p:cNvPr id="50350" name="Rectangle 174"/>
              <p:cNvSpPr>
                <a:spLocks noChangeArrowheads="1"/>
              </p:cNvSpPr>
              <p:nvPr/>
            </p:nvSpPr>
            <p:spPr bwMode="auto">
              <a:xfrm>
                <a:off x="8" y="1280"/>
                <a:ext cx="634" cy="4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 algn="l">
                  <a:spcBef>
                    <a:spcPct val="0"/>
                  </a:spcBef>
                </a:pPr>
                <a:r>
                  <a:rPr lang="es-ES" sz="12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DIVORCIADOS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410" name="Rectangle 234"/>
              <p:cNvSpPr>
                <a:spLocks noChangeArrowheads="1"/>
              </p:cNvSpPr>
              <p:nvPr/>
            </p:nvSpPr>
            <p:spPr bwMode="auto">
              <a:xfrm>
                <a:off x="0" y="1272"/>
                <a:ext cx="650" cy="480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413" name="Group 237"/>
            <p:cNvGrpSpPr>
              <a:grpSpLocks/>
            </p:cNvGrpSpPr>
            <p:nvPr/>
          </p:nvGrpSpPr>
          <p:grpSpPr bwMode="auto">
            <a:xfrm>
              <a:off x="1596" y="1953"/>
              <a:ext cx="899" cy="339"/>
              <a:chOff x="650" y="1272"/>
              <a:chExt cx="632" cy="480"/>
            </a:xfrm>
          </p:grpSpPr>
          <p:sp>
            <p:nvSpPr>
              <p:cNvPr id="50351" name="Rectangle 175"/>
              <p:cNvSpPr>
                <a:spLocks noChangeArrowheads="1"/>
              </p:cNvSpPr>
              <p:nvPr/>
            </p:nvSpPr>
            <p:spPr bwMode="auto">
              <a:xfrm>
                <a:off x="658" y="1280"/>
                <a:ext cx="616" cy="4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2.75%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412" name="Rectangle 236"/>
              <p:cNvSpPr>
                <a:spLocks noChangeArrowheads="1"/>
              </p:cNvSpPr>
              <p:nvPr/>
            </p:nvSpPr>
            <p:spPr bwMode="auto">
              <a:xfrm>
                <a:off x="650" y="1272"/>
                <a:ext cx="632" cy="480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415" name="Group 239"/>
            <p:cNvGrpSpPr>
              <a:grpSpLocks/>
            </p:cNvGrpSpPr>
            <p:nvPr/>
          </p:nvGrpSpPr>
          <p:grpSpPr bwMode="auto">
            <a:xfrm>
              <a:off x="2495" y="1953"/>
              <a:ext cx="898" cy="339"/>
              <a:chOff x="1282" y="1272"/>
              <a:chExt cx="632" cy="480"/>
            </a:xfrm>
          </p:grpSpPr>
          <p:sp>
            <p:nvSpPr>
              <p:cNvPr id="50352" name="Rectangle 176"/>
              <p:cNvSpPr>
                <a:spLocks noChangeArrowheads="1"/>
              </p:cNvSpPr>
              <p:nvPr/>
            </p:nvSpPr>
            <p:spPr bwMode="auto">
              <a:xfrm>
                <a:off x="1290" y="1280"/>
                <a:ext cx="616" cy="4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11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414" name="Rectangle 238"/>
              <p:cNvSpPr>
                <a:spLocks noChangeArrowheads="1"/>
              </p:cNvSpPr>
              <p:nvPr/>
            </p:nvSpPr>
            <p:spPr bwMode="auto">
              <a:xfrm>
                <a:off x="1282" y="1272"/>
                <a:ext cx="632" cy="480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417" name="Group 241"/>
            <p:cNvGrpSpPr>
              <a:grpSpLocks/>
            </p:cNvGrpSpPr>
            <p:nvPr/>
          </p:nvGrpSpPr>
          <p:grpSpPr bwMode="auto">
            <a:xfrm>
              <a:off x="3393" y="1953"/>
              <a:ext cx="899" cy="339"/>
              <a:chOff x="1914" y="1272"/>
              <a:chExt cx="632" cy="480"/>
            </a:xfrm>
          </p:grpSpPr>
          <p:sp>
            <p:nvSpPr>
              <p:cNvPr id="50353" name="Rectangle 177"/>
              <p:cNvSpPr>
                <a:spLocks noChangeArrowheads="1"/>
              </p:cNvSpPr>
              <p:nvPr/>
            </p:nvSpPr>
            <p:spPr bwMode="auto">
              <a:xfrm>
                <a:off x="1922" y="1280"/>
                <a:ext cx="616" cy="4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6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416" name="Rectangle 240"/>
              <p:cNvSpPr>
                <a:spLocks noChangeArrowheads="1"/>
              </p:cNvSpPr>
              <p:nvPr/>
            </p:nvSpPr>
            <p:spPr bwMode="auto">
              <a:xfrm>
                <a:off x="1914" y="1272"/>
                <a:ext cx="632" cy="480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419" name="Group 243"/>
            <p:cNvGrpSpPr>
              <a:grpSpLocks/>
            </p:cNvGrpSpPr>
            <p:nvPr/>
          </p:nvGrpSpPr>
          <p:grpSpPr bwMode="auto">
            <a:xfrm>
              <a:off x="4292" y="1953"/>
              <a:ext cx="748" cy="339"/>
              <a:chOff x="2546" y="1272"/>
              <a:chExt cx="422" cy="480"/>
            </a:xfrm>
          </p:grpSpPr>
          <p:sp>
            <p:nvSpPr>
              <p:cNvPr id="50354" name="Rectangle 178"/>
              <p:cNvSpPr>
                <a:spLocks noChangeArrowheads="1"/>
              </p:cNvSpPr>
              <p:nvPr/>
            </p:nvSpPr>
            <p:spPr bwMode="auto">
              <a:xfrm>
                <a:off x="2554" y="1280"/>
                <a:ext cx="406" cy="4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5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418" name="Rectangle 242"/>
              <p:cNvSpPr>
                <a:spLocks noChangeArrowheads="1"/>
              </p:cNvSpPr>
              <p:nvPr/>
            </p:nvSpPr>
            <p:spPr bwMode="auto">
              <a:xfrm>
                <a:off x="2546" y="1272"/>
                <a:ext cx="422" cy="480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421" name="Group 245"/>
            <p:cNvGrpSpPr>
              <a:grpSpLocks/>
            </p:cNvGrpSpPr>
            <p:nvPr/>
          </p:nvGrpSpPr>
          <p:grpSpPr bwMode="auto">
            <a:xfrm>
              <a:off x="576" y="2297"/>
              <a:ext cx="1020" cy="271"/>
              <a:chOff x="0" y="1760"/>
              <a:chExt cx="650" cy="384"/>
            </a:xfrm>
          </p:grpSpPr>
          <p:sp>
            <p:nvSpPr>
              <p:cNvPr id="50355" name="Rectangle 179"/>
              <p:cNvSpPr>
                <a:spLocks noChangeArrowheads="1"/>
              </p:cNvSpPr>
              <p:nvPr/>
            </p:nvSpPr>
            <p:spPr bwMode="auto">
              <a:xfrm>
                <a:off x="8" y="1768"/>
                <a:ext cx="634" cy="3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 algn="l">
                  <a:spcBef>
                    <a:spcPct val="0"/>
                  </a:spcBef>
                </a:pPr>
                <a:r>
                  <a:rPr lang="es-ES" sz="12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VIUDOS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420" name="Rectangle 244"/>
              <p:cNvSpPr>
                <a:spLocks noChangeArrowheads="1"/>
              </p:cNvSpPr>
              <p:nvPr/>
            </p:nvSpPr>
            <p:spPr bwMode="auto">
              <a:xfrm>
                <a:off x="0" y="1760"/>
                <a:ext cx="650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423" name="Group 247"/>
            <p:cNvGrpSpPr>
              <a:grpSpLocks/>
            </p:cNvGrpSpPr>
            <p:nvPr/>
          </p:nvGrpSpPr>
          <p:grpSpPr bwMode="auto">
            <a:xfrm>
              <a:off x="1596" y="2297"/>
              <a:ext cx="899" cy="271"/>
              <a:chOff x="650" y="1760"/>
              <a:chExt cx="632" cy="384"/>
            </a:xfrm>
          </p:grpSpPr>
          <p:sp>
            <p:nvSpPr>
              <p:cNvPr id="50356" name="Rectangle 180"/>
              <p:cNvSpPr>
                <a:spLocks noChangeArrowheads="1"/>
              </p:cNvSpPr>
              <p:nvPr/>
            </p:nvSpPr>
            <p:spPr bwMode="auto">
              <a:xfrm>
                <a:off x="658" y="1768"/>
                <a:ext cx="616" cy="3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4.25%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422" name="Rectangle 246"/>
              <p:cNvSpPr>
                <a:spLocks noChangeArrowheads="1"/>
              </p:cNvSpPr>
              <p:nvPr/>
            </p:nvSpPr>
            <p:spPr bwMode="auto">
              <a:xfrm>
                <a:off x="650" y="1760"/>
                <a:ext cx="632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425" name="Group 249"/>
            <p:cNvGrpSpPr>
              <a:grpSpLocks/>
            </p:cNvGrpSpPr>
            <p:nvPr/>
          </p:nvGrpSpPr>
          <p:grpSpPr bwMode="auto">
            <a:xfrm>
              <a:off x="2495" y="2297"/>
              <a:ext cx="898" cy="271"/>
              <a:chOff x="1282" y="1760"/>
              <a:chExt cx="632" cy="384"/>
            </a:xfrm>
          </p:grpSpPr>
          <p:sp>
            <p:nvSpPr>
              <p:cNvPr id="50357" name="Rectangle 181"/>
              <p:cNvSpPr>
                <a:spLocks noChangeArrowheads="1"/>
              </p:cNvSpPr>
              <p:nvPr/>
            </p:nvSpPr>
            <p:spPr bwMode="auto">
              <a:xfrm>
                <a:off x="1290" y="1768"/>
                <a:ext cx="616" cy="3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17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424" name="Rectangle 248"/>
              <p:cNvSpPr>
                <a:spLocks noChangeArrowheads="1"/>
              </p:cNvSpPr>
              <p:nvPr/>
            </p:nvSpPr>
            <p:spPr bwMode="auto">
              <a:xfrm>
                <a:off x="1282" y="1760"/>
                <a:ext cx="632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427" name="Group 251"/>
            <p:cNvGrpSpPr>
              <a:grpSpLocks/>
            </p:cNvGrpSpPr>
            <p:nvPr/>
          </p:nvGrpSpPr>
          <p:grpSpPr bwMode="auto">
            <a:xfrm>
              <a:off x="3393" y="2297"/>
              <a:ext cx="899" cy="271"/>
              <a:chOff x="1914" y="1760"/>
              <a:chExt cx="632" cy="384"/>
            </a:xfrm>
          </p:grpSpPr>
          <p:sp>
            <p:nvSpPr>
              <p:cNvPr id="50358" name="Rectangle 182"/>
              <p:cNvSpPr>
                <a:spLocks noChangeArrowheads="1"/>
              </p:cNvSpPr>
              <p:nvPr/>
            </p:nvSpPr>
            <p:spPr bwMode="auto">
              <a:xfrm>
                <a:off x="1922" y="1768"/>
                <a:ext cx="616" cy="3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3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426" name="Rectangle 250"/>
              <p:cNvSpPr>
                <a:spLocks noChangeArrowheads="1"/>
              </p:cNvSpPr>
              <p:nvPr/>
            </p:nvSpPr>
            <p:spPr bwMode="auto">
              <a:xfrm>
                <a:off x="1914" y="1760"/>
                <a:ext cx="632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429" name="Group 253"/>
            <p:cNvGrpSpPr>
              <a:grpSpLocks/>
            </p:cNvGrpSpPr>
            <p:nvPr/>
          </p:nvGrpSpPr>
          <p:grpSpPr bwMode="auto">
            <a:xfrm>
              <a:off x="4292" y="2297"/>
              <a:ext cx="748" cy="271"/>
              <a:chOff x="2546" y="1760"/>
              <a:chExt cx="422" cy="384"/>
            </a:xfrm>
          </p:grpSpPr>
          <p:sp>
            <p:nvSpPr>
              <p:cNvPr id="50359" name="Rectangle 183"/>
              <p:cNvSpPr>
                <a:spLocks noChangeArrowheads="1"/>
              </p:cNvSpPr>
              <p:nvPr/>
            </p:nvSpPr>
            <p:spPr bwMode="auto">
              <a:xfrm>
                <a:off x="2554" y="1768"/>
                <a:ext cx="406" cy="3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14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428" name="Rectangle 252"/>
              <p:cNvSpPr>
                <a:spLocks noChangeArrowheads="1"/>
              </p:cNvSpPr>
              <p:nvPr/>
            </p:nvSpPr>
            <p:spPr bwMode="auto">
              <a:xfrm>
                <a:off x="2546" y="1760"/>
                <a:ext cx="422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431" name="Group 255"/>
            <p:cNvGrpSpPr>
              <a:grpSpLocks/>
            </p:cNvGrpSpPr>
            <p:nvPr/>
          </p:nvGrpSpPr>
          <p:grpSpPr bwMode="auto">
            <a:xfrm>
              <a:off x="576" y="2574"/>
              <a:ext cx="1020" cy="338"/>
              <a:chOff x="0" y="2152"/>
              <a:chExt cx="650" cy="480"/>
            </a:xfrm>
          </p:grpSpPr>
          <p:sp>
            <p:nvSpPr>
              <p:cNvPr id="50360" name="Rectangle 184"/>
              <p:cNvSpPr>
                <a:spLocks noChangeArrowheads="1"/>
              </p:cNvSpPr>
              <p:nvPr/>
            </p:nvSpPr>
            <p:spPr bwMode="auto">
              <a:xfrm>
                <a:off x="8" y="2160"/>
                <a:ext cx="634" cy="4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 algn="l">
                  <a:spcBef>
                    <a:spcPct val="0"/>
                  </a:spcBef>
                </a:pPr>
                <a:r>
                  <a:rPr lang="es-ES" sz="12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UNION LIBRE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430" name="Rectangle 254"/>
              <p:cNvSpPr>
                <a:spLocks noChangeArrowheads="1"/>
              </p:cNvSpPr>
              <p:nvPr/>
            </p:nvSpPr>
            <p:spPr bwMode="auto">
              <a:xfrm>
                <a:off x="0" y="2152"/>
                <a:ext cx="650" cy="480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433" name="Group 257"/>
            <p:cNvGrpSpPr>
              <a:grpSpLocks/>
            </p:cNvGrpSpPr>
            <p:nvPr/>
          </p:nvGrpSpPr>
          <p:grpSpPr bwMode="auto">
            <a:xfrm>
              <a:off x="1596" y="2574"/>
              <a:ext cx="899" cy="338"/>
              <a:chOff x="650" y="2152"/>
              <a:chExt cx="632" cy="480"/>
            </a:xfrm>
          </p:grpSpPr>
          <p:sp>
            <p:nvSpPr>
              <p:cNvPr id="50361" name="Rectangle 185"/>
              <p:cNvSpPr>
                <a:spLocks noChangeArrowheads="1"/>
              </p:cNvSpPr>
              <p:nvPr/>
            </p:nvSpPr>
            <p:spPr bwMode="auto">
              <a:xfrm>
                <a:off x="658" y="2160"/>
                <a:ext cx="616" cy="4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1.50%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432" name="Rectangle 256"/>
              <p:cNvSpPr>
                <a:spLocks noChangeArrowheads="1"/>
              </p:cNvSpPr>
              <p:nvPr/>
            </p:nvSpPr>
            <p:spPr bwMode="auto">
              <a:xfrm>
                <a:off x="650" y="2152"/>
                <a:ext cx="632" cy="480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435" name="Group 259"/>
            <p:cNvGrpSpPr>
              <a:grpSpLocks/>
            </p:cNvGrpSpPr>
            <p:nvPr/>
          </p:nvGrpSpPr>
          <p:grpSpPr bwMode="auto">
            <a:xfrm>
              <a:off x="2495" y="2574"/>
              <a:ext cx="898" cy="338"/>
              <a:chOff x="1282" y="2152"/>
              <a:chExt cx="632" cy="480"/>
            </a:xfrm>
          </p:grpSpPr>
          <p:sp>
            <p:nvSpPr>
              <p:cNvPr id="50362" name="Rectangle 186"/>
              <p:cNvSpPr>
                <a:spLocks noChangeArrowheads="1"/>
              </p:cNvSpPr>
              <p:nvPr/>
            </p:nvSpPr>
            <p:spPr bwMode="auto">
              <a:xfrm>
                <a:off x="1290" y="2160"/>
                <a:ext cx="616" cy="4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6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434" name="Rectangle 258"/>
              <p:cNvSpPr>
                <a:spLocks noChangeArrowheads="1"/>
              </p:cNvSpPr>
              <p:nvPr/>
            </p:nvSpPr>
            <p:spPr bwMode="auto">
              <a:xfrm>
                <a:off x="1282" y="2152"/>
                <a:ext cx="632" cy="480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437" name="Group 261"/>
            <p:cNvGrpSpPr>
              <a:grpSpLocks/>
            </p:cNvGrpSpPr>
            <p:nvPr/>
          </p:nvGrpSpPr>
          <p:grpSpPr bwMode="auto">
            <a:xfrm>
              <a:off x="3393" y="2574"/>
              <a:ext cx="899" cy="338"/>
              <a:chOff x="1914" y="2152"/>
              <a:chExt cx="632" cy="480"/>
            </a:xfrm>
          </p:grpSpPr>
          <p:sp>
            <p:nvSpPr>
              <p:cNvPr id="50363" name="Rectangle 187"/>
              <p:cNvSpPr>
                <a:spLocks noChangeArrowheads="1"/>
              </p:cNvSpPr>
              <p:nvPr/>
            </p:nvSpPr>
            <p:spPr bwMode="auto">
              <a:xfrm>
                <a:off x="1922" y="2160"/>
                <a:ext cx="616" cy="4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5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436" name="Rectangle 260"/>
              <p:cNvSpPr>
                <a:spLocks noChangeArrowheads="1"/>
              </p:cNvSpPr>
              <p:nvPr/>
            </p:nvSpPr>
            <p:spPr bwMode="auto">
              <a:xfrm>
                <a:off x="1914" y="2152"/>
                <a:ext cx="632" cy="480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439" name="Group 263"/>
            <p:cNvGrpSpPr>
              <a:grpSpLocks/>
            </p:cNvGrpSpPr>
            <p:nvPr/>
          </p:nvGrpSpPr>
          <p:grpSpPr bwMode="auto">
            <a:xfrm>
              <a:off x="4292" y="2574"/>
              <a:ext cx="748" cy="338"/>
              <a:chOff x="2546" y="2152"/>
              <a:chExt cx="422" cy="480"/>
            </a:xfrm>
          </p:grpSpPr>
          <p:sp>
            <p:nvSpPr>
              <p:cNvPr id="50364" name="Rectangle 188"/>
              <p:cNvSpPr>
                <a:spLocks noChangeArrowheads="1"/>
              </p:cNvSpPr>
              <p:nvPr/>
            </p:nvSpPr>
            <p:spPr bwMode="auto">
              <a:xfrm>
                <a:off x="2554" y="2160"/>
                <a:ext cx="406" cy="4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1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438" name="Rectangle 262"/>
              <p:cNvSpPr>
                <a:spLocks noChangeArrowheads="1"/>
              </p:cNvSpPr>
              <p:nvPr/>
            </p:nvSpPr>
            <p:spPr bwMode="auto">
              <a:xfrm>
                <a:off x="2546" y="2152"/>
                <a:ext cx="422" cy="480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443" name="Group 267"/>
            <p:cNvGrpSpPr>
              <a:grpSpLocks/>
            </p:cNvGrpSpPr>
            <p:nvPr/>
          </p:nvGrpSpPr>
          <p:grpSpPr bwMode="auto">
            <a:xfrm>
              <a:off x="576" y="2918"/>
              <a:ext cx="1020" cy="282"/>
              <a:chOff x="0" y="2640"/>
              <a:chExt cx="650" cy="400"/>
            </a:xfrm>
          </p:grpSpPr>
          <p:sp>
            <p:nvSpPr>
              <p:cNvPr id="50442" name="Rectangle 266"/>
              <p:cNvSpPr>
                <a:spLocks noChangeArrowheads="1"/>
              </p:cNvSpPr>
              <p:nvPr/>
            </p:nvSpPr>
            <p:spPr bwMode="auto">
              <a:xfrm>
                <a:off x="0" y="2640"/>
                <a:ext cx="650" cy="400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50441" name="Group 265"/>
              <p:cNvGrpSpPr>
                <a:grpSpLocks/>
              </p:cNvGrpSpPr>
              <p:nvPr/>
            </p:nvGrpSpPr>
            <p:grpSpPr bwMode="auto">
              <a:xfrm>
                <a:off x="0" y="2640"/>
                <a:ext cx="650" cy="384"/>
                <a:chOff x="0" y="2640"/>
                <a:chExt cx="650" cy="384"/>
              </a:xfrm>
            </p:grpSpPr>
            <p:sp>
              <p:nvSpPr>
                <p:cNvPr id="50365" name="Rectangle 189"/>
                <p:cNvSpPr>
                  <a:spLocks noChangeArrowheads="1"/>
                </p:cNvSpPr>
                <p:nvPr/>
              </p:nvSpPr>
              <p:spPr bwMode="auto">
                <a:xfrm>
                  <a:off x="8" y="2648"/>
                  <a:ext cx="634" cy="376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200"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TOTAL</a:t>
                  </a: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0440" name="Rectangle 264"/>
                <p:cNvSpPr>
                  <a:spLocks noChangeArrowheads="1"/>
                </p:cNvSpPr>
                <p:nvPr/>
              </p:nvSpPr>
              <p:spPr bwMode="auto">
                <a:xfrm>
                  <a:off x="0" y="2640"/>
                  <a:ext cx="65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50445" name="Group 269"/>
            <p:cNvGrpSpPr>
              <a:grpSpLocks/>
            </p:cNvGrpSpPr>
            <p:nvPr/>
          </p:nvGrpSpPr>
          <p:grpSpPr bwMode="auto">
            <a:xfrm>
              <a:off x="1596" y="2918"/>
              <a:ext cx="899" cy="271"/>
              <a:chOff x="650" y="2640"/>
              <a:chExt cx="632" cy="384"/>
            </a:xfrm>
          </p:grpSpPr>
          <p:sp>
            <p:nvSpPr>
              <p:cNvPr id="50366" name="Rectangle 190"/>
              <p:cNvSpPr>
                <a:spLocks noChangeArrowheads="1"/>
              </p:cNvSpPr>
              <p:nvPr/>
            </p:nvSpPr>
            <p:spPr bwMode="auto">
              <a:xfrm>
                <a:off x="658" y="2648"/>
                <a:ext cx="616" cy="3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100%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444" name="Rectangle 268"/>
              <p:cNvSpPr>
                <a:spLocks noChangeArrowheads="1"/>
              </p:cNvSpPr>
              <p:nvPr/>
            </p:nvSpPr>
            <p:spPr bwMode="auto">
              <a:xfrm>
                <a:off x="650" y="2640"/>
                <a:ext cx="632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447" name="Group 271"/>
            <p:cNvGrpSpPr>
              <a:grpSpLocks/>
            </p:cNvGrpSpPr>
            <p:nvPr/>
          </p:nvGrpSpPr>
          <p:grpSpPr bwMode="auto">
            <a:xfrm>
              <a:off x="2495" y="2918"/>
              <a:ext cx="898" cy="271"/>
              <a:chOff x="1282" y="2640"/>
              <a:chExt cx="632" cy="384"/>
            </a:xfrm>
          </p:grpSpPr>
          <p:sp>
            <p:nvSpPr>
              <p:cNvPr id="50367" name="Rectangle 191"/>
              <p:cNvSpPr>
                <a:spLocks noChangeArrowheads="1"/>
              </p:cNvSpPr>
              <p:nvPr/>
            </p:nvSpPr>
            <p:spPr bwMode="auto">
              <a:xfrm>
                <a:off x="1290" y="2648"/>
                <a:ext cx="616" cy="3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400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446" name="Rectangle 270"/>
              <p:cNvSpPr>
                <a:spLocks noChangeArrowheads="1"/>
              </p:cNvSpPr>
              <p:nvPr/>
            </p:nvSpPr>
            <p:spPr bwMode="auto">
              <a:xfrm>
                <a:off x="1282" y="2640"/>
                <a:ext cx="632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451" name="Group 275"/>
            <p:cNvGrpSpPr>
              <a:grpSpLocks/>
            </p:cNvGrpSpPr>
            <p:nvPr/>
          </p:nvGrpSpPr>
          <p:grpSpPr bwMode="auto">
            <a:xfrm>
              <a:off x="3393" y="2918"/>
              <a:ext cx="899" cy="282"/>
              <a:chOff x="1914" y="2640"/>
              <a:chExt cx="632" cy="400"/>
            </a:xfrm>
          </p:grpSpPr>
          <p:sp>
            <p:nvSpPr>
              <p:cNvPr id="50450" name="Rectangle 274"/>
              <p:cNvSpPr>
                <a:spLocks noChangeArrowheads="1"/>
              </p:cNvSpPr>
              <p:nvPr/>
            </p:nvSpPr>
            <p:spPr bwMode="auto">
              <a:xfrm>
                <a:off x="1914" y="2640"/>
                <a:ext cx="632" cy="400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50449" name="Group 273"/>
              <p:cNvGrpSpPr>
                <a:grpSpLocks/>
              </p:cNvGrpSpPr>
              <p:nvPr/>
            </p:nvGrpSpPr>
            <p:grpSpPr bwMode="auto">
              <a:xfrm>
                <a:off x="1914" y="2640"/>
                <a:ext cx="632" cy="384"/>
                <a:chOff x="1914" y="2640"/>
                <a:chExt cx="632" cy="384"/>
              </a:xfrm>
            </p:grpSpPr>
            <p:sp>
              <p:nvSpPr>
                <p:cNvPr id="50368" name="Rectangle 192"/>
                <p:cNvSpPr>
                  <a:spLocks noChangeArrowheads="1"/>
                </p:cNvSpPr>
                <p:nvPr/>
              </p:nvSpPr>
              <p:spPr bwMode="auto">
                <a:xfrm>
                  <a:off x="1922" y="2648"/>
                  <a:ext cx="616" cy="376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20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152</a:t>
                  </a: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0448" name="Rectangle 272"/>
                <p:cNvSpPr>
                  <a:spLocks noChangeArrowheads="1"/>
                </p:cNvSpPr>
                <p:nvPr/>
              </p:nvSpPr>
              <p:spPr bwMode="auto">
                <a:xfrm>
                  <a:off x="1914" y="2640"/>
                  <a:ext cx="632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50455" name="Group 279"/>
            <p:cNvGrpSpPr>
              <a:grpSpLocks/>
            </p:cNvGrpSpPr>
            <p:nvPr/>
          </p:nvGrpSpPr>
          <p:grpSpPr bwMode="auto">
            <a:xfrm>
              <a:off x="4292" y="2918"/>
              <a:ext cx="748" cy="282"/>
              <a:chOff x="2546" y="2640"/>
              <a:chExt cx="422" cy="400"/>
            </a:xfrm>
          </p:grpSpPr>
          <p:sp>
            <p:nvSpPr>
              <p:cNvPr id="50454" name="Rectangle 278"/>
              <p:cNvSpPr>
                <a:spLocks noChangeArrowheads="1"/>
              </p:cNvSpPr>
              <p:nvPr/>
            </p:nvSpPr>
            <p:spPr bwMode="auto">
              <a:xfrm>
                <a:off x="2546" y="2640"/>
                <a:ext cx="422" cy="400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50453" name="Group 277"/>
              <p:cNvGrpSpPr>
                <a:grpSpLocks/>
              </p:cNvGrpSpPr>
              <p:nvPr/>
            </p:nvGrpSpPr>
            <p:grpSpPr bwMode="auto">
              <a:xfrm>
                <a:off x="2546" y="2640"/>
                <a:ext cx="422" cy="384"/>
                <a:chOff x="2546" y="2640"/>
                <a:chExt cx="422" cy="384"/>
              </a:xfrm>
            </p:grpSpPr>
            <p:sp>
              <p:nvSpPr>
                <p:cNvPr id="50369" name="Rectangle 193"/>
                <p:cNvSpPr>
                  <a:spLocks noChangeArrowheads="1"/>
                </p:cNvSpPr>
                <p:nvPr/>
              </p:nvSpPr>
              <p:spPr bwMode="auto">
                <a:xfrm>
                  <a:off x="2554" y="2648"/>
                  <a:ext cx="406" cy="376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20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248</a:t>
                  </a: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0452" name="Rectangle 276"/>
                <p:cNvSpPr>
                  <a:spLocks noChangeArrowheads="1"/>
                </p:cNvSpPr>
                <p:nvPr/>
              </p:nvSpPr>
              <p:spPr bwMode="auto">
                <a:xfrm>
                  <a:off x="2546" y="2640"/>
                  <a:ext cx="422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</p:grpSp>
      <p:grpSp>
        <p:nvGrpSpPr>
          <p:cNvPr id="50659" name="Group 483"/>
          <p:cNvGrpSpPr>
            <a:grpSpLocks/>
          </p:cNvGrpSpPr>
          <p:nvPr/>
        </p:nvGrpSpPr>
        <p:grpSpPr bwMode="auto">
          <a:xfrm>
            <a:off x="914400" y="3767138"/>
            <a:ext cx="7086600" cy="2328862"/>
            <a:chOff x="0" y="0"/>
            <a:chExt cx="3540" cy="1947"/>
          </a:xfrm>
        </p:grpSpPr>
        <p:sp>
          <p:nvSpPr>
            <p:cNvPr id="50573" name="Rectangle 397"/>
            <p:cNvSpPr>
              <a:spLocks noChangeArrowheads="1"/>
            </p:cNvSpPr>
            <p:nvPr/>
          </p:nvSpPr>
          <p:spPr bwMode="auto">
            <a:xfrm>
              <a:off x="767" y="8"/>
              <a:ext cx="759" cy="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b"/>
            <a:lstStyle/>
            <a:p>
              <a:pPr algn="l">
                <a:spcBef>
                  <a:spcPct val="0"/>
                </a:spcBef>
              </a:pPr>
              <a:r>
                <a:rPr lang="es-ES" sz="12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 </a:t>
              </a:r>
            </a:p>
            <a:p>
              <a:pPr algn="l" eaLnBrk="0" hangingPunct="0">
                <a:spcBef>
                  <a:spcPct val="0"/>
                </a:spcBef>
              </a:pPr>
              <a:endParaRPr lang="es-ES" sz="12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50574" name="Rectangle 398"/>
            <p:cNvSpPr>
              <a:spLocks noChangeArrowheads="1"/>
            </p:cNvSpPr>
            <p:nvPr/>
          </p:nvSpPr>
          <p:spPr bwMode="auto">
            <a:xfrm>
              <a:off x="1526" y="8"/>
              <a:ext cx="692" cy="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b"/>
            <a:lstStyle/>
            <a:p>
              <a:pPr algn="l">
                <a:spcBef>
                  <a:spcPct val="0"/>
                </a:spcBef>
              </a:pPr>
              <a:r>
                <a:rPr lang="es-ES" sz="12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 </a:t>
              </a:r>
            </a:p>
            <a:p>
              <a:pPr algn="l" eaLnBrk="0" hangingPunct="0">
                <a:spcBef>
                  <a:spcPct val="0"/>
                </a:spcBef>
              </a:pPr>
              <a:endParaRPr lang="es-ES" sz="12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50575" name="Rectangle 399"/>
            <p:cNvSpPr>
              <a:spLocks noChangeArrowheads="1"/>
            </p:cNvSpPr>
            <p:nvPr/>
          </p:nvSpPr>
          <p:spPr bwMode="auto">
            <a:xfrm>
              <a:off x="2218" y="8"/>
              <a:ext cx="675" cy="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b"/>
            <a:lstStyle/>
            <a:p>
              <a:pPr algn="l">
                <a:spcBef>
                  <a:spcPct val="0"/>
                </a:spcBef>
              </a:pPr>
              <a:r>
                <a:rPr lang="es-ES" sz="12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 </a:t>
              </a:r>
            </a:p>
            <a:p>
              <a:pPr algn="l" eaLnBrk="0" hangingPunct="0">
                <a:spcBef>
                  <a:spcPct val="0"/>
                </a:spcBef>
              </a:pPr>
              <a:endParaRPr lang="es-ES" sz="12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50576" name="Rectangle 400"/>
            <p:cNvSpPr>
              <a:spLocks noChangeArrowheads="1"/>
            </p:cNvSpPr>
            <p:nvPr/>
          </p:nvSpPr>
          <p:spPr bwMode="auto">
            <a:xfrm>
              <a:off x="2893" y="8"/>
              <a:ext cx="591" cy="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b"/>
            <a:lstStyle/>
            <a:p>
              <a:pPr algn="l">
                <a:spcBef>
                  <a:spcPct val="0"/>
                </a:spcBef>
              </a:pPr>
              <a:r>
                <a:rPr lang="es-ES" sz="12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 </a:t>
              </a:r>
            </a:p>
            <a:p>
              <a:pPr algn="l" eaLnBrk="0" hangingPunct="0">
                <a:spcBef>
                  <a:spcPct val="0"/>
                </a:spcBef>
              </a:pPr>
              <a:endParaRPr lang="es-ES" sz="12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grpSp>
          <p:nvGrpSpPr>
            <p:cNvPr id="50600" name="Group 424"/>
            <p:cNvGrpSpPr>
              <a:grpSpLocks/>
            </p:cNvGrpSpPr>
            <p:nvPr/>
          </p:nvGrpSpPr>
          <p:grpSpPr bwMode="auto">
            <a:xfrm>
              <a:off x="0" y="0"/>
              <a:ext cx="759" cy="411"/>
              <a:chOff x="0" y="0"/>
              <a:chExt cx="759" cy="411"/>
            </a:xfrm>
          </p:grpSpPr>
          <p:sp>
            <p:nvSpPr>
              <p:cNvPr id="50599" name="Rectangle 42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59" cy="411"/>
              </a:xfrm>
              <a:prstGeom prst="rect">
                <a:avLst/>
              </a:prstGeom>
              <a:solidFill>
                <a:srgbClr val="CCFFCC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50598" name="Group 422"/>
              <p:cNvGrpSpPr>
                <a:grpSpLocks/>
              </p:cNvGrpSpPr>
              <p:nvPr/>
            </p:nvGrpSpPr>
            <p:grpSpPr bwMode="auto">
              <a:xfrm>
                <a:off x="0" y="0"/>
                <a:ext cx="759" cy="395"/>
                <a:chOff x="0" y="0"/>
                <a:chExt cx="759" cy="395"/>
              </a:xfrm>
            </p:grpSpPr>
            <p:sp>
              <p:nvSpPr>
                <p:cNvPr id="50572" name="Rectangle 396"/>
                <p:cNvSpPr>
                  <a:spLocks noChangeArrowheads="1"/>
                </p:cNvSpPr>
                <p:nvPr/>
              </p:nvSpPr>
              <p:spPr bwMode="auto">
                <a:xfrm>
                  <a:off x="8" y="8"/>
                  <a:ext cx="743" cy="387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l">
                    <a:spcBef>
                      <a:spcPct val="0"/>
                    </a:spcBef>
                  </a:pPr>
                  <a:r>
                    <a:rPr lang="es-ES" sz="1200"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TRABAJA</a:t>
                  </a: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0597" name="Rectangle 421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759" cy="395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50604" name="Group 428"/>
            <p:cNvGrpSpPr>
              <a:grpSpLocks/>
            </p:cNvGrpSpPr>
            <p:nvPr/>
          </p:nvGrpSpPr>
          <p:grpSpPr bwMode="auto">
            <a:xfrm>
              <a:off x="0" y="403"/>
              <a:ext cx="759" cy="392"/>
              <a:chOff x="0" y="403"/>
              <a:chExt cx="759" cy="392"/>
            </a:xfrm>
          </p:grpSpPr>
          <p:sp>
            <p:nvSpPr>
              <p:cNvPr id="50603" name="Rectangle 427"/>
              <p:cNvSpPr>
                <a:spLocks noChangeArrowheads="1"/>
              </p:cNvSpPr>
              <p:nvPr/>
            </p:nvSpPr>
            <p:spPr bwMode="auto">
              <a:xfrm>
                <a:off x="0" y="403"/>
                <a:ext cx="759" cy="392"/>
              </a:xfrm>
              <a:prstGeom prst="rect">
                <a:avLst/>
              </a:prstGeom>
              <a:solidFill>
                <a:srgbClr val="0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50602" name="Group 426"/>
              <p:cNvGrpSpPr>
                <a:grpSpLocks/>
              </p:cNvGrpSpPr>
              <p:nvPr/>
            </p:nvGrpSpPr>
            <p:grpSpPr bwMode="auto">
              <a:xfrm>
                <a:off x="0" y="403"/>
                <a:ext cx="759" cy="376"/>
                <a:chOff x="0" y="403"/>
                <a:chExt cx="759" cy="376"/>
              </a:xfrm>
            </p:grpSpPr>
            <p:sp>
              <p:nvSpPr>
                <p:cNvPr id="50577" name="Rectangle 401"/>
                <p:cNvSpPr>
                  <a:spLocks noChangeArrowheads="1"/>
                </p:cNvSpPr>
                <p:nvPr/>
              </p:nvSpPr>
              <p:spPr bwMode="auto">
                <a:xfrm>
                  <a:off x="8" y="411"/>
                  <a:ext cx="743" cy="368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200"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ALTERNATIVAS</a:t>
                  </a: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0601" name="Rectangle 425"/>
                <p:cNvSpPr>
                  <a:spLocks noChangeArrowheads="1"/>
                </p:cNvSpPr>
                <p:nvPr/>
              </p:nvSpPr>
              <p:spPr bwMode="auto">
                <a:xfrm>
                  <a:off x="0" y="403"/>
                  <a:ext cx="759" cy="37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50608" name="Group 432"/>
            <p:cNvGrpSpPr>
              <a:grpSpLocks/>
            </p:cNvGrpSpPr>
            <p:nvPr/>
          </p:nvGrpSpPr>
          <p:grpSpPr bwMode="auto">
            <a:xfrm>
              <a:off x="759" y="403"/>
              <a:ext cx="775" cy="392"/>
              <a:chOff x="759" y="403"/>
              <a:chExt cx="775" cy="392"/>
            </a:xfrm>
          </p:grpSpPr>
          <p:sp>
            <p:nvSpPr>
              <p:cNvPr id="50607" name="Rectangle 431"/>
              <p:cNvSpPr>
                <a:spLocks noChangeArrowheads="1"/>
              </p:cNvSpPr>
              <p:nvPr/>
            </p:nvSpPr>
            <p:spPr bwMode="auto">
              <a:xfrm>
                <a:off x="759" y="403"/>
                <a:ext cx="775" cy="392"/>
              </a:xfrm>
              <a:prstGeom prst="rect">
                <a:avLst/>
              </a:prstGeom>
              <a:solidFill>
                <a:srgbClr val="0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50606" name="Group 430"/>
              <p:cNvGrpSpPr>
                <a:grpSpLocks/>
              </p:cNvGrpSpPr>
              <p:nvPr/>
            </p:nvGrpSpPr>
            <p:grpSpPr bwMode="auto">
              <a:xfrm>
                <a:off x="759" y="403"/>
                <a:ext cx="775" cy="376"/>
                <a:chOff x="759" y="403"/>
                <a:chExt cx="775" cy="376"/>
              </a:xfrm>
            </p:grpSpPr>
            <p:sp>
              <p:nvSpPr>
                <p:cNvPr id="50578" name="Rectangle 402"/>
                <p:cNvSpPr>
                  <a:spLocks noChangeArrowheads="1"/>
                </p:cNvSpPr>
                <p:nvPr/>
              </p:nvSpPr>
              <p:spPr bwMode="auto">
                <a:xfrm>
                  <a:off x="767" y="411"/>
                  <a:ext cx="759" cy="368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200"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% RESPUESTA</a:t>
                  </a: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0605" name="Rectangle 429"/>
                <p:cNvSpPr>
                  <a:spLocks noChangeArrowheads="1"/>
                </p:cNvSpPr>
                <p:nvPr/>
              </p:nvSpPr>
              <p:spPr bwMode="auto">
                <a:xfrm>
                  <a:off x="759" y="403"/>
                  <a:ext cx="775" cy="37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50612" name="Group 436"/>
            <p:cNvGrpSpPr>
              <a:grpSpLocks/>
            </p:cNvGrpSpPr>
            <p:nvPr/>
          </p:nvGrpSpPr>
          <p:grpSpPr bwMode="auto">
            <a:xfrm>
              <a:off x="1534" y="403"/>
              <a:ext cx="708" cy="392"/>
              <a:chOff x="1534" y="403"/>
              <a:chExt cx="708" cy="392"/>
            </a:xfrm>
          </p:grpSpPr>
          <p:sp>
            <p:nvSpPr>
              <p:cNvPr id="50611" name="Rectangle 435"/>
              <p:cNvSpPr>
                <a:spLocks noChangeArrowheads="1"/>
              </p:cNvSpPr>
              <p:nvPr/>
            </p:nvSpPr>
            <p:spPr bwMode="auto">
              <a:xfrm>
                <a:off x="1534" y="403"/>
                <a:ext cx="708" cy="392"/>
              </a:xfrm>
              <a:prstGeom prst="rect">
                <a:avLst/>
              </a:prstGeom>
              <a:solidFill>
                <a:srgbClr val="0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50610" name="Group 434"/>
              <p:cNvGrpSpPr>
                <a:grpSpLocks/>
              </p:cNvGrpSpPr>
              <p:nvPr/>
            </p:nvGrpSpPr>
            <p:grpSpPr bwMode="auto">
              <a:xfrm>
                <a:off x="1534" y="403"/>
                <a:ext cx="708" cy="376"/>
                <a:chOff x="1534" y="403"/>
                <a:chExt cx="708" cy="376"/>
              </a:xfrm>
            </p:grpSpPr>
            <p:sp>
              <p:nvSpPr>
                <p:cNvPr id="50579" name="Rectangle 403"/>
                <p:cNvSpPr>
                  <a:spLocks noChangeArrowheads="1"/>
                </p:cNvSpPr>
                <p:nvPr/>
              </p:nvSpPr>
              <p:spPr bwMode="auto">
                <a:xfrm>
                  <a:off x="1542" y="411"/>
                  <a:ext cx="692" cy="368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200"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# ENCUESTAS</a:t>
                  </a: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0609" name="Rectangle 433"/>
                <p:cNvSpPr>
                  <a:spLocks noChangeArrowheads="1"/>
                </p:cNvSpPr>
                <p:nvPr/>
              </p:nvSpPr>
              <p:spPr bwMode="auto">
                <a:xfrm>
                  <a:off x="1534" y="403"/>
                  <a:ext cx="708" cy="37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50616" name="Group 440"/>
            <p:cNvGrpSpPr>
              <a:grpSpLocks/>
            </p:cNvGrpSpPr>
            <p:nvPr/>
          </p:nvGrpSpPr>
          <p:grpSpPr bwMode="auto">
            <a:xfrm>
              <a:off x="2242" y="403"/>
              <a:ext cx="691" cy="392"/>
              <a:chOff x="2242" y="403"/>
              <a:chExt cx="691" cy="392"/>
            </a:xfrm>
          </p:grpSpPr>
          <p:sp>
            <p:nvSpPr>
              <p:cNvPr id="50615" name="Rectangle 439"/>
              <p:cNvSpPr>
                <a:spLocks noChangeArrowheads="1"/>
              </p:cNvSpPr>
              <p:nvPr/>
            </p:nvSpPr>
            <p:spPr bwMode="auto">
              <a:xfrm>
                <a:off x="2242" y="403"/>
                <a:ext cx="691" cy="392"/>
              </a:xfrm>
              <a:prstGeom prst="rect">
                <a:avLst/>
              </a:prstGeom>
              <a:solidFill>
                <a:srgbClr val="0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50614" name="Group 438"/>
              <p:cNvGrpSpPr>
                <a:grpSpLocks/>
              </p:cNvGrpSpPr>
              <p:nvPr/>
            </p:nvGrpSpPr>
            <p:grpSpPr bwMode="auto">
              <a:xfrm>
                <a:off x="2242" y="403"/>
                <a:ext cx="691" cy="376"/>
                <a:chOff x="2242" y="403"/>
                <a:chExt cx="691" cy="376"/>
              </a:xfrm>
            </p:grpSpPr>
            <p:sp>
              <p:nvSpPr>
                <p:cNvPr id="50580" name="Rectangle 404"/>
                <p:cNvSpPr>
                  <a:spLocks noChangeArrowheads="1"/>
                </p:cNvSpPr>
                <p:nvPr/>
              </p:nvSpPr>
              <p:spPr bwMode="auto">
                <a:xfrm>
                  <a:off x="2250" y="411"/>
                  <a:ext cx="675" cy="368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200"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HOMBRES</a:t>
                  </a: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0613" name="Rectangle 437"/>
                <p:cNvSpPr>
                  <a:spLocks noChangeArrowheads="1"/>
                </p:cNvSpPr>
                <p:nvPr/>
              </p:nvSpPr>
              <p:spPr bwMode="auto">
                <a:xfrm>
                  <a:off x="2242" y="403"/>
                  <a:ext cx="691" cy="37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50620" name="Group 444"/>
            <p:cNvGrpSpPr>
              <a:grpSpLocks/>
            </p:cNvGrpSpPr>
            <p:nvPr/>
          </p:nvGrpSpPr>
          <p:grpSpPr bwMode="auto">
            <a:xfrm>
              <a:off x="2933" y="403"/>
              <a:ext cx="607" cy="392"/>
              <a:chOff x="2933" y="403"/>
              <a:chExt cx="607" cy="392"/>
            </a:xfrm>
          </p:grpSpPr>
          <p:sp>
            <p:nvSpPr>
              <p:cNvPr id="50619" name="Rectangle 443"/>
              <p:cNvSpPr>
                <a:spLocks noChangeArrowheads="1"/>
              </p:cNvSpPr>
              <p:nvPr/>
            </p:nvSpPr>
            <p:spPr bwMode="auto">
              <a:xfrm>
                <a:off x="2933" y="403"/>
                <a:ext cx="607" cy="392"/>
              </a:xfrm>
              <a:prstGeom prst="rect">
                <a:avLst/>
              </a:prstGeom>
              <a:solidFill>
                <a:srgbClr val="0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50618" name="Group 442"/>
              <p:cNvGrpSpPr>
                <a:grpSpLocks/>
              </p:cNvGrpSpPr>
              <p:nvPr/>
            </p:nvGrpSpPr>
            <p:grpSpPr bwMode="auto">
              <a:xfrm>
                <a:off x="2933" y="403"/>
                <a:ext cx="607" cy="376"/>
                <a:chOff x="2933" y="403"/>
                <a:chExt cx="607" cy="376"/>
              </a:xfrm>
            </p:grpSpPr>
            <p:sp>
              <p:nvSpPr>
                <p:cNvPr id="50581" name="Rectangle 405"/>
                <p:cNvSpPr>
                  <a:spLocks noChangeArrowheads="1"/>
                </p:cNvSpPr>
                <p:nvPr/>
              </p:nvSpPr>
              <p:spPr bwMode="auto">
                <a:xfrm>
                  <a:off x="2941" y="411"/>
                  <a:ext cx="591" cy="368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200"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MUJERES</a:t>
                  </a: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0617" name="Rectangle 441"/>
                <p:cNvSpPr>
                  <a:spLocks noChangeArrowheads="1"/>
                </p:cNvSpPr>
                <p:nvPr/>
              </p:nvSpPr>
              <p:spPr bwMode="auto">
                <a:xfrm>
                  <a:off x="2933" y="403"/>
                  <a:ext cx="607" cy="37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50622" name="Group 446"/>
            <p:cNvGrpSpPr>
              <a:grpSpLocks/>
            </p:cNvGrpSpPr>
            <p:nvPr/>
          </p:nvGrpSpPr>
          <p:grpSpPr bwMode="auto">
            <a:xfrm>
              <a:off x="0" y="787"/>
              <a:ext cx="759" cy="376"/>
              <a:chOff x="0" y="787"/>
              <a:chExt cx="759" cy="376"/>
            </a:xfrm>
          </p:grpSpPr>
          <p:sp>
            <p:nvSpPr>
              <p:cNvPr id="50582" name="Rectangle 406"/>
              <p:cNvSpPr>
                <a:spLocks noChangeArrowheads="1"/>
              </p:cNvSpPr>
              <p:nvPr/>
            </p:nvSpPr>
            <p:spPr bwMode="auto">
              <a:xfrm>
                <a:off x="8" y="795"/>
                <a:ext cx="743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SI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621" name="Rectangle 445"/>
              <p:cNvSpPr>
                <a:spLocks noChangeArrowheads="1"/>
              </p:cNvSpPr>
              <p:nvPr/>
            </p:nvSpPr>
            <p:spPr bwMode="auto">
              <a:xfrm>
                <a:off x="0" y="787"/>
                <a:ext cx="759" cy="376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624" name="Group 448"/>
            <p:cNvGrpSpPr>
              <a:grpSpLocks/>
            </p:cNvGrpSpPr>
            <p:nvPr/>
          </p:nvGrpSpPr>
          <p:grpSpPr bwMode="auto">
            <a:xfrm>
              <a:off x="759" y="787"/>
              <a:ext cx="775" cy="376"/>
              <a:chOff x="759" y="787"/>
              <a:chExt cx="775" cy="376"/>
            </a:xfrm>
          </p:grpSpPr>
          <p:sp>
            <p:nvSpPr>
              <p:cNvPr id="50583" name="Rectangle 407"/>
              <p:cNvSpPr>
                <a:spLocks noChangeArrowheads="1"/>
              </p:cNvSpPr>
              <p:nvPr/>
            </p:nvSpPr>
            <p:spPr bwMode="auto">
              <a:xfrm>
                <a:off x="767" y="795"/>
                <a:ext cx="759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69.00%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623" name="Rectangle 447"/>
              <p:cNvSpPr>
                <a:spLocks noChangeArrowheads="1"/>
              </p:cNvSpPr>
              <p:nvPr/>
            </p:nvSpPr>
            <p:spPr bwMode="auto">
              <a:xfrm>
                <a:off x="759" y="787"/>
                <a:ext cx="775" cy="376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626" name="Group 450"/>
            <p:cNvGrpSpPr>
              <a:grpSpLocks/>
            </p:cNvGrpSpPr>
            <p:nvPr/>
          </p:nvGrpSpPr>
          <p:grpSpPr bwMode="auto">
            <a:xfrm>
              <a:off x="1534" y="787"/>
              <a:ext cx="708" cy="376"/>
              <a:chOff x="1534" y="787"/>
              <a:chExt cx="708" cy="376"/>
            </a:xfrm>
          </p:grpSpPr>
          <p:sp>
            <p:nvSpPr>
              <p:cNvPr id="50584" name="Rectangle 408"/>
              <p:cNvSpPr>
                <a:spLocks noChangeArrowheads="1"/>
              </p:cNvSpPr>
              <p:nvPr/>
            </p:nvSpPr>
            <p:spPr bwMode="auto">
              <a:xfrm>
                <a:off x="1542" y="795"/>
                <a:ext cx="692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276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625" name="Rectangle 449"/>
              <p:cNvSpPr>
                <a:spLocks noChangeArrowheads="1"/>
              </p:cNvSpPr>
              <p:nvPr/>
            </p:nvSpPr>
            <p:spPr bwMode="auto">
              <a:xfrm>
                <a:off x="1534" y="787"/>
                <a:ext cx="708" cy="376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628" name="Group 452"/>
            <p:cNvGrpSpPr>
              <a:grpSpLocks/>
            </p:cNvGrpSpPr>
            <p:nvPr/>
          </p:nvGrpSpPr>
          <p:grpSpPr bwMode="auto">
            <a:xfrm>
              <a:off x="2242" y="787"/>
              <a:ext cx="691" cy="376"/>
              <a:chOff x="2242" y="787"/>
              <a:chExt cx="691" cy="376"/>
            </a:xfrm>
          </p:grpSpPr>
          <p:sp>
            <p:nvSpPr>
              <p:cNvPr id="50585" name="Rectangle 409"/>
              <p:cNvSpPr>
                <a:spLocks noChangeArrowheads="1"/>
              </p:cNvSpPr>
              <p:nvPr/>
            </p:nvSpPr>
            <p:spPr bwMode="auto">
              <a:xfrm>
                <a:off x="2250" y="795"/>
                <a:ext cx="675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123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627" name="Rectangle 451"/>
              <p:cNvSpPr>
                <a:spLocks noChangeArrowheads="1"/>
              </p:cNvSpPr>
              <p:nvPr/>
            </p:nvSpPr>
            <p:spPr bwMode="auto">
              <a:xfrm>
                <a:off x="2242" y="787"/>
                <a:ext cx="691" cy="376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630" name="Group 454"/>
            <p:cNvGrpSpPr>
              <a:grpSpLocks/>
            </p:cNvGrpSpPr>
            <p:nvPr/>
          </p:nvGrpSpPr>
          <p:grpSpPr bwMode="auto">
            <a:xfrm>
              <a:off x="2933" y="787"/>
              <a:ext cx="607" cy="376"/>
              <a:chOff x="2933" y="787"/>
              <a:chExt cx="607" cy="376"/>
            </a:xfrm>
          </p:grpSpPr>
          <p:sp>
            <p:nvSpPr>
              <p:cNvPr id="50586" name="Rectangle 410"/>
              <p:cNvSpPr>
                <a:spLocks noChangeArrowheads="1"/>
              </p:cNvSpPr>
              <p:nvPr/>
            </p:nvSpPr>
            <p:spPr bwMode="auto">
              <a:xfrm>
                <a:off x="2941" y="795"/>
                <a:ext cx="591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153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629" name="Rectangle 453"/>
              <p:cNvSpPr>
                <a:spLocks noChangeArrowheads="1"/>
              </p:cNvSpPr>
              <p:nvPr/>
            </p:nvSpPr>
            <p:spPr bwMode="auto">
              <a:xfrm>
                <a:off x="2933" y="787"/>
                <a:ext cx="607" cy="376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632" name="Group 456"/>
            <p:cNvGrpSpPr>
              <a:grpSpLocks/>
            </p:cNvGrpSpPr>
            <p:nvPr/>
          </p:nvGrpSpPr>
          <p:grpSpPr bwMode="auto">
            <a:xfrm>
              <a:off x="0" y="1171"/>
              <a:ext cx="759" cy="376"/>
              <a:chOff x="0" y="1171"/>
              <a:chExt cx="759" cy="376"/>
            </a:xfrm>
          </p:grpSpPr>
          <p:sp>
            <p:nvSpPr>
              <p:cNvPr id="50587" name="Rectangle 411"/>
              <p:cNvSpPr>
                <a:spLocks noChangeArrowheads="1"/>
              </p:cNvSpPr>
              <p:nvPr/>
            </p:nvSpPr>
            <p:spPr bwMode="auto">
              <a:xfrm>
                <a:off x="8" y="1179"/>
                <a:ext cx="743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NO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631" name="Rectangle 455"/>
              <p:cNvSpPr>
                <a:spLocks noChangeArrowheads="1"/>
              </p:cNvSpPr>
              <p:nvPr/>
            </p:nvSpPr>
            <p:spPr bwMode="auto">
              <a:xfrm>
                <a:off x="0" y="1171"/>
                <a:ext cx="759" cy="376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634" name="Group 458"/>
            <p:cNvGrpSpPr>
              <a:grpSpLocks/>
            </p:cNvGrpSpPr>
            <p:nvPr/>
          </p:nvGrpSpPr>
          <p:grpSpPr bwMode="auto">
            <a:xfrm>
              <a:off x="759" y="1171"/>
              <a:ext cx="775" cy="376"/>
              <a:chOff x="759" y="1171"/>
              <a:chExt cx="775" cy="376"/>
            </a:xfrm>
          </p:grpSpPr>
          <p:sp>
            <p:nvSpPr>
              <p:cNvPr id="50588" name="Rectangle 412"/>
              <p:cNvSpPr>
                <a:spLocks noChangeArrowheads="1"/>
              </p:cNvSpPr>
              <p:nvPr/>
            </p:nvSpPr>
            <p:spPr bwMode="auto">
              <a:xfrm>
                <a:off x="767" y="1179"/>
                <a:ext cx="759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31.00%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633" name="Rectangle 457"/>
              <p:cNvSpPr>
                <a:spLocks noChangeArrowheads="1"/>
              </p:cNvSpPr>
              <p:nvPr/>
            </p:nvSpPr>
            <p:spPr bwMode="auto">
              <a:xfrm>
                <a:off x="759" y="1171"/>
                <a:ext cx="775" cy="376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636" name="Group 460"/>
            <p:cNvGrpSpPr>
              <a:grpSpLocks/>
            </p:cNvGrpSpPr>
            <p:nvPr/>
          </p:nvGrpSpPr>
          <p:grpSpPr bwMode="auto">
            <a:xfrm>
              <a:off x="1534" y="1171"/>
              <a:ext cx="708" cy="376"/>
              <a:chOff x="1534" y="1171"/>
              <a:chExt cx="708" cy="376"/>
            </a:xfrm>
          </p:grpSpPr>
          <p:sp>
            <p:nvSpPr>
              <p:cNvPr id="50589" name="Rectangle 413"/>
              <p:cNvSpPr>
                <a:spLocks noChangeArrowheads="1"/>
              </p:cNvSpPr>
              <p:nvPr/>
            </p:nvSpPr>
            <p:spPr bwMode="auto">
              <a:xfrm>
                <a:off x="1542" y="1179"/>
                <a:ext cx="692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124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635" name="Rectangle 459"/>
              <p:cNvSpPr>
                <a:spLocks noChangeArrowheads="1"/>
              </p:cNvSpPr>
              <p:nvPr/>
            </p:nvSpPr>
            <p:spPr bwMode="auto">
              <a:xfrm>
                <a:off x="1534" y="1171"/>
                <a:ext cx="708" cy="376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638" name="Group 462"/>
            <p:cNvGrpSpPr>
              <a:grpSpLocks/>
            </p:cNvGrpSpPr>
            <p:nvPr/>
          </p:nvGrpSpPr>
          <p:grpSpPr bwMode="auto">
            <a:xfrm>
              <a:off x="2242" y="1171"/>
              <a:ext cx="691" cy="376"/>
              <a:chOff x="2242" y="1171"/>
              <a:chExt cx="691" cy="376"/>
            </a:xfrm>
          </p:grpSpPr>
          <p:sp>
            <p:nvSpPr>
              <p:cNvPr id="50590" name="Rectangle 414"/>
              <p:cNvSpPr>
                <a:spLocks noChangeArrowheads="1"/>
              </p:cNvSpPr>
              <p:nvPr/>
            </p:nvSpPr>
            <p:spPr bwMode="auto">
              <a:xfrm>
                <a:off x="2250" y="1179"/>
                <a:ext cx="675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29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637" name="Rectangle 461"/>
              <p:cNvSpPr>
                <a:spLocks noChangeArrowheads="1"/>
              </p:cNvSpPr>
              <p:nvPr/>
            </p:nvSpPr>
            <p:spPr bwMode="auto">
              <a:xfrm>
                <a:off x="2242" y="1171"/>
                <a:ext cx="691" cy="376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640" name="Group 464"/>
            <p:cNvGrpSpPr>
              <a:grpSpLocks/>
            </p:cNvGrpSpPr>
            <p:nvPr/>
          </p:nvGrpSpPr>
          <p:grpSpPr bwMode="auto">
            <a:xfrm>
              <a:off x="2933" y="1171"/>
              <a:ext cx="607" cy="376"/>
              <a:chOff x="2933" y="1171"/>
              <a:chExt cx="607" cy="376"/>
            </a:xfrm>
          </p:grpSpPr>
          <p:sp>
            <p:nvSpPr>
              <p:cNvPr id="50591" name="Rectangle 415"/>
              <p:cNvSpPr>
                <a:spLocks noChangeArrowheads="1"/>
              </p:cNvSpPr>
              <p:nvPr/>
            </p:nvSpPr>
            <p:spPr bwMode="auto">
              <a:xfrm>
                <a:off x="2941" y="1179"/>
                <a:ext cx="591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95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639" name="Rectangle 463"/>
              <p:cNvSpPr>
                <a:spLocks noChangeArrowheads="1"/>
              </p:cNvSpPr>
              <p:nvPr/>
            </p:nvSpPr>
            <p:spPr bwMode="auto">
              <a:xfrm>
                <a:off x="2933" y="1171"/>
                <a:ext cx="607" cy="376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644" name="Group 468"/>
            <p:cNvGrpSpPr>
              <a:grpSpLocks/>
            </p:cNvGrpSpPr>
            <p:nvPr/>
          </p:nvGrpSpPr>
          <p:grpSpPr bwMode="auto">
            <a:xfrm>
              <a:off x="0" y="1555"/>
              <a:ext cx="759" cy="392"/>
              <a:chOff x="0" y="1555"/>
              <a:chExt cx="759" cy="392"/>
            </a:xfrm>
          </p:grpSpPr>
          <p:sp>
            <p:nvSpPr>
              <p:cNvPr id="50643" name="Rectangle 467"/>
              <p:cNvSpPr>
                <a:spLocks noChangeArrowheads="1"/>
              </p:cNvSpPr>
              <p:nvPr/>
            </p:nvSpPr>
            <p:spPr bwMode="auto">
              <a:xfrm>
                <a:off x="0" y="1555"/>
                <a:ext cx="759" cy="392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50642" name="Group 466"/>
              <p:cNvGrpSpPr>
                <a:grpSpLocks/>
              </p:cNvGrpSpPr>
              <p:nvPr/>
            </p:nvGrpSpPr>
            <p:grpSpPr bwMode="auto">
              <a:xfrm>
                <a:off x="0" y="1555"/>
                <a:ext cx="759" cy="376"/>
                <a:chOff x="0" y="1555"/>
                <a:chExt cx="759" cy="376"/>
              </a:xfrm>
            </p:grpSpPr>
            <p:sp>
              <p:nvSpPr>
                <p:cNvPr id="50592" name="Rectangle 416"/>
                <p:cNvSpPr>
                  <a:spLocks noChangeArrowheads="1"/>
                </p:cNvSpPr>
                <p:nvPr/>
              </p:nvSpPr>
              <p:spPr bwMode="auto">
                <a:xfrm>
                  <a:off x="8" y="1563"/>
                  <a:ext cx="743" cy="368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200"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TOTAL</a:t>
                  </a: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0641" name="Rectangle 465"/>
                <p:cNvSpPr>
                  <a:spLocks noChangeArrowheads="1"/>
                </p:cNvSpPr>
                <p:nvPr/>
              </p:nvSpPr>
              <p:spPr bwMode="auto">
                <a:xfrm>
                  <a:off x="0" y="1555"/>
                  <a:ext cx="759" cy="37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50646" name="Group 470"/>
            <p:cNvGrpSpPr>
              <a:grpSpLocks/>
            </p:cNvGrpSpPr>
            <p:nvPr/>
          </p:nvGrpSpPr>
          <p:grpSpPr bwMode="auto">
            <a:xfrm>
              <a:off x="759" y="1555"/>
              <a:ext cx="775" cy="376"/>
              <a:chOff x="759" y="1555"/>
              <a:chExt cx="775" cy="376"/>
            </a:xfrm>
          </p:grpSpPr>
          <p:sp>
            <p:nvSpPr>
              <p:cNvPr id="50593" name="Rectangle 417"/>
              <p:cNvSpPr>
                <a:spLocks noChangeArrowheads="1"/>
              </p:cNvSpPr>
              <p:nvPr/>
            </p:nvSpPr>
            <p:spPr bwMode="auto">
              <a:xfrm>
                <a:off x="767" y="1563"/>
                <a:ext cx="759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>
                  <a:spcBef>
                    <a:spcPct val="0"/>
                  </a:spcBef>
                </a:pPr>
                <a:r>
                  <a:rPr lang="es-ES"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100.00%</a:t>
                </a:r>
                <a:endParaRPr lang="es-ES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645" name="Rectangle 469"/>
              <p:cNvSpPr>
                <a:spLocks noChangeArrowheads="1"/>
              </p:cNvSpPr>
              <p:nvPr/>
            </p:nvSpPr>
            <p:spPr bwMode="auto">
              <a:xfrm>
                <a:off x="759" y="1555"/>
                <a:ext cx="775" cy="376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0650" name="Group 474"/>
            <p:cNvGrpSpPr>
              <a:grpSpLocks/>
            </p:cNvGrpSpPr>
            <p:nvPr/>
          </p:nvGrpSpPr>
          <p:grpSpPr bwMode="auto">
            <a:xfrm>
              <a:off x="1534" y="1555"/>
              <a:ext cx="708" cy="392"/>
              <a:chOff x="1534" y="1555"/>
              <a:chExt cx="708" cy="392"/>
            </a:xfrm>
          </p:grpSpPr>
          <p:sp>
            <p:nvSpPr>
              <p:cNvPr id="50649" name="Rectangle 473"/>
              <p:cNvSpPr>
                <a:spLocks noChangeArrowheads="1"/>
              </p:cNvSpPr>
              <p:nvPr/>
            </p:nvSpPr>
            <p:spPr bwMode="auto">
              <a:xfrm>
                <a:off x="1534" y="1555"/>
                <a:ext cx="708" cy="392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50648" name="Group 472"/>
              <p:cNvGrpSpPr>
                <a:grpSpLocks/>
              </p:cNvGrpSpPr>
              <p:nvPr/>
            </p:nvGrpSpPr>
            <p:grpSpPr bwMode="auto">
              <a:xfrm>
                <a:off x="1534" y="1555"/>
                <a:ext cx="708" cy="376"/>
                <a:chOff x="1534" y="1555"/>
                <a:chExt cx="708" cy="376"/>
              </a:xfrm>
            </p:grpSpPr>
            <p:sp>
              <p:nvSpPr>
                <p:cNvPr id="50594" name="Rectangle 418"/>
                <p:cNvSpPr>
                  <a:spLocks noChangeArrowheads="1"/>
                </p:cNvSpPr>
                <p:nvPr/>
              </p:nvSpPr>
              <p:spPr bwMode="auto">
                <a:xfrm>
                  <a:off x="1542" y="1563"/>
                  <a:ext cx="692" cy="368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20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400</a:t>
                  </a: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0647" name="Rectangle 471"/>
                <p:cNvSpPr>
                  <a:spLocks noChangeArrowheads="1"/>
                </p:cNvSpPr>
                <p:nvPr/>
              </p:nvSpPr>
              <p:spPr bwMode="auto">
                <a:xfrm>
                  <a:off x="1534" y="1555"/>
                  <a:ext cx="708" cy="37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50654" name="Group 478"/>
            <p:cNvGrpSpPr>
              <a:grpSpLocks/>
            </p:cNvGrpSpPr>
            <p:nvPr/>
          </p:nvGrpSpPr>
          <p:grpSpPr bwMode="auto">
            <a:xfrm>
              <a:off x="2242" y="1555"/>
              <a:ext cx="691" cy="392"/>
              <a:chOff x="2242" y="1555"/>
              <a:chExt cx="691" cy="392"/>
            </a:xfrm>
          </p:grpSpPr>
          <p:sp>
            <p:nvSpPr>
              <p:cNvPr id="50653" name="Rectangle 477"/>
              <p:cNvSpPr>
                <a:spLocks noChangeArrowheads="1"/>
              </p:cNvSpPr>
              <p:nvPr/>
            </p:nvSpPr>
            <p:spPr bwMode="auto">
              <a:xfrm>
                <a:off x="2242" y="1555"/>
                <a:ext cx="691" cy="392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50652" name="Group 476"/>
              <p:cNvGrpSpPr>
                <a:grpSpLocks/>
              </p:cNvGrpSpPr>
              <p:nvPr/>
            </p:nvGrpSpPr>
            <p:grpSpPr bwMode="auto">
              <a:xfrm>
                <a:off x="2242" y="1555"/>
                <a:ext cx="691" cy="376"/>
                <a:chOff x="2242" y="1555"/>
                <a:chExt cx="691" cy="376"/>
              </a:xfrm>
            </p:grpSpPr>
            <p:sp>
              <p:nvSpPr>
                <p:cNvPr id="50595" name="Rectangle 419"/>
                <p:cNvSpPr>
                  <a:spLocks noChangeArrowheads="1"/>
                </p:cNvSpPr>
                <p:nvPr/>
              </p:nvSpPr>
              <p:spPr bwMode="auto">
                <a:xfrm>
                  <a:off x="2250" y="1563"/>
                  <a:ext cx="675" cy="368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20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152</a:t>
                  </a: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0651" name="Rectangle 475"/>
                <p:cNvSpPr>
                  <a:spLocks noChangeArrowheads="1"/>
                </p:cNvSpPr>
                <p:nvPr/>
              </p:nvSpPr>
              <p:spPr bwMode="auto">
                <a:xfrm>
                  <a:off x="2242" y="1555"/>
                  <a:ext cx="691" cy="37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50658" name="Group 482"/>
            <p:cNvGrpSpPr>
              <a:grpSpLocks/>
            </p:cNvGrpSpPr>
            <p:nvPr/>
          </p:nvGrpSpPr>
          <p:grpSpPr bwMode="auto">
            <a:xfrm>
              <a:off x="2933" y="1555"/>
              <a:ext cx="607" cy="392"/>
              <a:chOff x="2933" y="1555"/>
              <a:chExt cx="607" cy="392"/>
            </a:xfrm>
          </p:grpSpPr>
          <p:sp>
            <p:nvSpPr>
              <p:cNvPr id="50657" name="Rectangle 481"/>
              <p:cNvSpPr>
                <a:spLocks noChangeArrowheads="1"/>
              </p:cNvSpPr>
              <p:nvPr/>
            </p:nvSpPr>
            <p:spPr bwMode="auto">
              <a:xfrm>
                <a:off x="2933" y="1555"/>
                <a:ext cx="607" cy="392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50656" name="Group 480"/>
              <p:cNvGrpSpPr>
                <a:grpSpLocks/>
              </p:cNvGrpSpPr>
              <p:nvPr/>
            </p:nvGrpSpPr>
            <p:grpSpPr bwMode="auto">
              <a:xfrm>
                <a:off x="2933" y="1555"/>
                <a:ext cx="607" cy="376"/>
                <a:chOff x="2933" y="1555"/>
                <a:chExt cx="607" cy="376"/>
              </a:xfrm>
            </p:grpSpPr>
            <p:sp>
              <p:nvSpPr>
                <p:cNvPr id="50596" name="Rectangle 420"/>
                <p:cNvSpPr>
                  <a:spLocks noChangeArrowheads="1"/>
                </p:cNvSpPr>
                <p:nvPr/>
              </p:nvSpPr>
              <p:spPr bwMode="auto">
                <a:xfrm>
                  <a:off x="2941" y="1563"/>
                  <a:ext cx="591" cy="368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>
                    <a:spcBef>
                      <a:spcPct val="0"/>
                    </a:spcBef>
                  </a:pPr>
                  <a:r>
                    <a:rPr lang="es-ES" sz="120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248</a:t>
                  </a: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0655" name="Rectangle 479"/>
                <p:cNvSpPr>
                  <a:spLocks noChangeArrowheads="1"/>
                </p:cNvSpPr>
                <p:nvPr/>
              </p:nvSpPr>
              <p:spPr bwMode="auto">
                <a:xfrm>
                  <a:off x="2933" y="1555"/>
                  <a:ext cx="607" cy="37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</p:grpSp>
      <p:sp>
        <p:nvSpPr>
          <p:cNvPr id="50660" name="Text Box 484"/>
          <p:cNvSpPr txBox="1">
            <a:spLocks noChangeArrowheads="1"/>
          </p:cNvSpPr>
          <p:nvPr/>
        </p:nvSpPr>
        <p:spPr bwMode="auto">
          <a:xfrm>
            <a:off x="838200" y="1295400"/>
            <a:ext cx="2362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s-EC">
                <a:solidFill>
                  <a:schemeClr val="tx2"/>
                </a:solidFill>
                <a:latin typeface="Tahoma" pitchFamily="34" charset="0"/>
              </a:rPr>
              <a:t>   Perfil Encuestado</a:t>
            </a:r>
            <a:endParaRPr lang="es-ES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50661" name="Text Box 485"/>
          <p:cNvSpPr txBox="1">
            <a:spLocks noChangeArrowheads="1"/>
          </p:cNvSpPr>
          <p:nvPr/>
        </p:nvSpPr>
        <p:spPr bwMode="auto">
          <a:xfrm>
            <a:off x="7785100" y="228600"/>
            <a:ext cx="912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VANESA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1066800" y="304800"/>
            <a:ext cx="4419600" cy="457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AR" sz="2400">
                <a:cs typeface="Arial" pitchFamily="34" charset="0"/>
              </a:rPr>
              <a:t>RESULTADOS CUANTITATIVOS</a:t>
            </a:r>
            <a:r>
              <a:rPr lang="es-ES" sz="2400" b="1">
                <a:latin typeface="Times New Roman" pitchFamily="18" charset="0"/>
              </a:rPr>
              <a:t> </a:t>
            </a:r>
            <a:endParaRPr lang="es-ES">
              <a:latin typeface="Arial" pitchFamily="34" charset="0"/>
              <a:cs typeface="Arial" pitchFamily="34" charset="0"/>
            </a:endParaRPr>
          </a:p>
        </p:txBody>
      </p:sp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2286000" y="2819400"/>
            <a:ext cx="586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es-EC"/>
          </a:p>
        </p:txBody>
      </p:sp>
      <p:sp>
        <p:nvSpPr>
          <p:cNvPr id="51204" name="Line 4"/>
          <p:cNvSpPr>
            <a:spLocks noChangeShapeType="1"/>
          </p:cNvSpPr>
          <p:nvPr/>
        </p:nvSpPr>
        <p:spPr bwMode="auto">
          <a:xfrm>
            <a:off x="5638800" y="457200"/>
            <a:ext cx="2743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1205" name="Line 5"/>
          <p:cNvSpPr>
            <a:spLocks noChangeShapeType="1"/>
          </p:cNvSpPr>
          <p:nvPr/>
        </p:nvSpPr>
        <p:spPr bwMode="auto">
          <a:xfrm>
            <a:off x="1066800" y="3810000"/>
            <a:ext cx="73152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1206" name="Line 6"/>
          <p:cNvSpPr>
            <a:spLocks noChangeShapeType="1"/>
          </p:cNvSpPr>
          <p:nvPr/>
        </p:nvSpPr>
        <p:spPr bwMode="auto">
          <a:xfrm>
            <a:off x="8382000" y="457200"/>
            <a:ext cx="0" cy="60960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1417" name="Text Box 217"/>
          <p:cNvSpPr txBox="1">
            <a:spLocks noChangeArrowheads="1"/>
          </p:cNvSpPr>
          <p:nvPr/>
        </p:nvSpPr>
        <p:spPr bwMode="auto">
          <a:xfrm>
            <a:off x="838200" y="1371600"/>
            <a:ext cx="2362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s-EC">
                <a:solidFill>
                  <a:schemeClr val="tx2"/>
                </a:solidFill>
                <a:latin typeface="Tahoma" pitchFamily="34" charset="0"/>
              </a:rPr>
              <a:t>   Pregunta # 1</a:t>
            </a:r>
            <a:endParaRPr lang="es-ES">
              <a:solidFill>
                <a:schemeClr val="tx2"/>
              </a:solidFill>
              <a:latin typeface="Tahoma" pitchFamily="34" charset="0"/>
            </a:endParaRPr>
          </a:p>
        </p:txBody>
      </p:sp>
      <p:graphicFrame>
        <p:nvGraphicFramePr>
          <p:cNvPr id="51422" name="Object 222"/>
          <p:cNvGraphicFramePr>
            <a:graphicFrameLocks noChangeAspect="1"/>
          </p:cNvGraphicFramePr>
          <p:nvPr/>
        </p:nvGraphicFramePr>
        <p:xfrm>
          <a:off x="5257800" y="838200"/>
          <a:ext cx="2752725" cy="1628775"/>
        </p:xfrm>
        <a:graphic>
          <a:graphicData uri="http://schemas.openxmlformats.org/presentationml/2006/ole">
            <p:oleObj spid="_x0000_s51422" name="Hoja de cálculo" r:id="rId3" imgW="2752963" imgH="1629013" progId="Excel.Sheet.8">
              <p:embed/>
            </p:oleObj>
          </a:graphicData>
        </a:graphic>
      </p:graphicFrame>
      <p:graphicFrame>
        <p:nvGraphicFramePr>
          <p:cNvPr id="51423" name="Object 223"/>
          <p:cNvGraphicFramePr>
            <a:graphicFrameLocks noChangeAspect="1"/>
          </p:cNvGraphicFramePr>
          <p:nvPr/>
        </p:nvGraphicFramePr>
        <p:xfrm>
          <a:off x="2362200" y="1981200"/>
          <a:ext cx="2752725" cy="1304925"/>
        </p:xfrm>
        <a:graphic>
          <a:graphicData uri="http://schemas.openxmlformats.org/presentationml/2006/ole">
            <p:oleObj spid="_x0000_s51423" name="Hoja de cálculo" r:id="rId4" imgW="2752963" imgH="1305163" progId="Excel.Sheet.8">
              <p:embed/>
            </p:oleObj>
          </a:graphicData>
        </a:graphic>
      </p:graphicFrame>
      <p:graphicFrame>
        <p:nvGraphicFramePr>
          <p:cNvPr id="51424" name="Object 224"/>
          <p:cNvGraphicFramePr>
            <a:graphicFrameLocks noChangeAspect="1"/>
          </p:cNvGraphicFramePr>
          <p:nvPr/>
        </p:nvGraphicFramePr>
        <p:xfrm>
          <a:off x="5257800" y="2590800"/>
          <a:ext cx="2752725" cy="1143000"/>
        </p:xfrm>
        <a:graphic>
          <a:graphicData uri="http://schemas.openxmlformats.org/presentationml/2006/ole">
            <p:oleObj spid="_x0000_s51424" name="Hoja de cálculo" r:id="rId5" imgW="2752963" imgH="1143238" progId="Excel.Sheet.8">
              <p:embed/>
            </p:oleObj>
          </a:graphicData>
        </a:graphic>
      </p:graphicFrame>
      <p:sp>
        <p:nvSpPr>
          <p:cNvPr id="51425" name="Text Box 225"/>
          <p:cNvSpPr txBox="1">
            <a:spLocks noChangeArrowheads="1"/>
          </p:cNvSpPr>
          <p:nvPr/>
        </p:nvSpPr>
        <p:spPr bwMode="auto">
          <a:xfrm>
            <a:off x="914400" y="4724400"/>
            <a:ext cx="2362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s-EC">
                <a:solidFill>
                  <a:schemeClr val="tx2"/>
                </a:solidFill>
                <a:latin typeface="Tahoma" pitchFamily="34" charset="0"/>
              </a:rPr>
              <a:t>   Pregunta # 2</a:t>
            </a:r>
            <a:endParaRPr lang="es-ES">
              <a:solidFill>
                <a:schemeClr val="tx2"/>
              </a:solidFill>
              <a:latin typeface="Tahoma" pitchFamily="34" charset="0"/>
            </a:endParaRPr>
          </a:p>
        </p:txBody>
      </p:sp>
      <p:graphicFrame>
        <p:nvGraphicFramePr>
          <p:cNvPr id="51427" name="Object 227"/>
          <p:cNvGraphicFramePr>
            <a:graphicFrameLocks noChangeAspect="1"/>
          </p:cNvGraphicFramePr>
          <p:nvPr/>
        </p:nvGraphicFramePr>
        <p:xfrm>
          <a:off x="5181600" y="3886200"/>
          <a:ext cx="2857500" cy="2600325"/>
        </p:xfrm>
        <a:graphic>
          <a:graphicData uri="http://schemas.openxmlformats.org/presentationml/2006/ole">
            <p:oleObj spid="_x0000_s51427" name="Hoja de cálculo" r:id="rId6" imgW="2858042" imgH="2600687" progId="Excel.Sheet.8">
              <p:embed/>
            </p:oleObj>
          </a:graphicData>
        </a:graphic>
      </p:graphicFrame>
      <p:sp>
        <p:nvSpPr>
          <p:cNvPr id="51428" name="Line 228"/>
          <p:cNvSpPr>
            <a:spLocks noChangeShapeType="1"/>
          </p:cNvSpPr>
          <p:nvPr/>
        </p:nvSpPr>
        <p:spPr bwMode="auto">
          <a:xfrm>
            <a:off x="1066800" y="6553200"/>
            <a:ext cx="73152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1429" name="Text Box 229"/>
          <p:cNvSpPr txBox="1">
            <a:spLocks noChangeArrowheads="1"/>
          </p:cNvSpPr>
          <p:nvPr/>
        </p:nvSpPr>
        <p:spPr bwMode="auto">
          <a:xfrm>
            <a:off x="7785100" y="228600"/>
            <a:ext cx="912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VANESA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1066800" y="304800"/>
            <a:ext cx="4419600" cy="457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AR" sz="2400">
                <a:cs typeface="Arial" pitchFamily="34" charset="0"/>
              </a:rPr>
              <a:t>RESULTADOS CUANTITATIVOS</a:t>
            </a:r>
            <a:r>
              <a:rPr lang="es-ES" sz="2400" b="1">
                <a:latin typeface="Times New Roman" pitchFamily="18" charset="0"/>
              </a:rPr>
              <a:t> </a:t>
            </a:r>
            <a:endParaRPr lang="es-ES">
              <a:latin typeface="Arial" pitchFamily="34" charset="0"/>
              <a:cs typeface="Arial" pitchFamily="34" charset="0"/>
            </a:endParaRPr>
          </a:p>
        </p:txBody>
      </p:sp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2286000" y="2819400"/>
            <a:ext cx="586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es-EC"/>
          </a:p>
        </p:txBody>
      </p:sp>
      <p:sp>
        <p:nvSpPr>
          <p:cNvPr id="52228" name="Line 4"/>
          <p:cNvSpPr>
            <a:spLocks noChangeShapeType="1"/>
          </p:cNvSpPr>
          <p:nvPr/>
        </p:nvSpPr>
        <p:spPr bwMode="auto">
          <a:xfrm>
            <a:off x="5638800" y="457200"/>
            <a:ext cx="2743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2229" name="Line 5"/>
          <p:cNvSpPr>
            <a:spLocks noChangeShapeType="1"/>
          </p:cNvSpPr>
          <p:nvPr/>
        </p:nvSpPr>
        <p:spPr bwMode="auto">
          <a:xfrm>
            <a:off x="1066800" y="3810000"/>
            <a:ext cx="73152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2230" name="Line 6"/>
          <p:cNvSpPr>
            <a:spLocks noChangeShapeType="1"/>
          </p:cNvSpPr>
          <p:nvPr/>
        </p:nvSpPr>
        <p:spPr bwMode="auto">
          <a:xfrm>
            <a:off x="8382000" y="457200"/>
            <a:ext cx="0" cy="60960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2231" name="Text Box 7"/>
          <p:cNvSpPr txBox="1">
            <a:spLocks noChangeArrowheads="1"/>
          </p:cNvSpPr>
          <p:nvPr/>
        </p:nvSpPr>
        <p:spPr bwMode="auto">
          <a:xfrm>
            <a:off x="838200" y="1371600"/>
            <a:ext cx="2362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s-EC">
                <a:solidFill>
                  <a:schemeClr val="tx2"/>
                </a:solidFill>
                <a:latin typeface="Tahoma" pitchFamily="34" charset="0"/>
              </a:rPr>
              <a:t>   Pregunta # 3</a:t>
            </a:r>
            <a:endParaRPr lang="es-ES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52235" name="Text Box 11"/>
          <p:cNvSpPr txBox="1">
            <a:spLocks noChangeArrowheads="1"/>
          </p:cNvSpPr>
          <p:nvPr/>
        </p:nvSpPr>
        <p:spPr bwMode="auto">
          <a:xfrm>
            <a:off x="914400" y="4724400"/>
            <a:ext cx="2362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s-EC">
                <a:solidFill>
                  <a:schemeClr val="tx2"/>
                </a:solidFill>
                <a:latin typeface="Tahoma" pitchFamily="34" charset="0"/>
              </a:rPr>
              <a:t>   Pregunta # 4</a:t>
            </a:r>
            <a:endParaRPr lang="es-ES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52237" name="Line 13"/>
          <p:cNvSpPr>
            <a:spLocks noChangeShapeType="1"/>
          </p:cNvSpPr>
          <p:nvPr/>
        </p:nvSpPr>
        <p:spPr bwMode="auto">
          <a:xfrm>
            <a:off x="1066800" y="6553200"/>
            <a:ext cx="73152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aphicFrame>
        <p:nvGraphicFramePr>
          <p:cNvPr id="52238" name="Object 14"/>
          <p:cNvGraphicFramePr>
            <a:graphicFrameLocks noChangeAspect="1"/>
          </p:cNvGraphicFramePr>
          <p:nvPr/>
        </p:nvGraphicFramePr>
        <p:xfrm>
          <a:off x="3505200" y="1676400"/>
          <a:ext cx="3581400" cy="1676400"/>
        </p:xfrm>
        <a:graphic>
          <a:graphicData uri="http://schemas.openxmlformats.org/presentationml/2006/ole">
            <p:oleObj spid="_x0000_s52238" name="Hoja de cálculo" r:id="rId3" imgW="2991301" imgH="1143362" progId="Excel.Sheet.8">
              <p:embed/>
            </p:oleObj>
          </a:graphicData>
        </a:graphic>
      </p:graphicFrame>
      <p:graphicFrame>
        <p:nvGraphicFramePr>
          <p:cNvPr id="52239" name="Object 15"/>
          <p:cNvGraphicFramePr>
            <a:graphicFrameLocks noChangeAspect="1"/>
          </p:cNvGraphicFramePr>
          <p:nvPr/>
        </p:nvGraphicFramePr>
        <p:xfrm>
          <a:off x="3505200" y="4191000"/>
          <a:ext cx="4648200" cy="1676400"/>
        </p:xfrm>
        <a:graphic>
          <a:graphicData uri="http://schemas.openxmlformats.org/presentationml/2006/ole">
            <p:oleObj spid="_x0000_s52239" name="Hoja de cálculo" r:id="rId4" imgW="4457938" imgH="1143238" progId="Excel.Sheet.8">
              <p:embed/>
            </p:oleObj>
          </a:graphicData>
        </a:graphic>
      </p:graphicFrame>
      <p:sp>
        <p:nvSpPr>
          <p:cNvPr id="52240" name="Text Box 16"/>
          <p:cNvSpPr txBox="1">
            <a:spLocks noChangeArrowheads="1"/>
          </p:cNvSpPr>
          <p:nvPr/>
        </p:nvSpPr>
        <p:spPr bwMode="auto">
          <a:xfrm>
            <a:off x="7785100" y="228600"/>
            <a:ext cx="912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VANESA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1066800" y="304800"/>
            <a:ext cx="4419600" cy="457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AR" sz="2400">
                <a:cs typeface="Arial" pitchFamily="34" charset="0"/>
              </a:rPr>
              <a:t>RESULTADOS CUANTITATIVOS</a:t>
            </a:r>
            <a:r>
              <a:rPr lang="es-ES" sz="2400" b="1">
                <a:latin typeface="Times New Roman" pitchFamily="18" charset="0"/>
              </a:rPr>
              <a:t> </a:t>
            </a:r>
            <a:endParaRPr lang="es-ES">
              <a:latin typeface="Arial" pitchFamily="34" charset="0"/>
              <a:cs typeface="Arial" pitchFamily="34" charset="0"/>
            </a:endParaRPr>
          </a:p>
        </p:txBody>
      </p:sp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2286000" y="2819400"/>
            <a:ext cx="586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es-EC"/>
          </a:p>
        </p:txBody>
      </p:sp>
      <p:sp>
        <p:nvSpPr>
          <p:cNvPr id="53252" name="Line 4"/>
          <p:cNvSpPr>
            <a:spLocks noChangeShapeType="1"/>
          </p:cNvSpPr>
          <p:nvPr/>
        </p:nvSpPr>
        <p:spPr bwMode="auto">
          <a:xfrm>
            <a:off x="5638800" y="457200"/>
            <a:ext cx="2743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3253" name="Line 5"/>
          <p:cNvSpPr>
            <a:spLocks noChangeShapeType="1"/>
          </p:cNvSpPr>
          <p:nvPr/>
        </p:nvSpPr>
        <p:spPr bwMode="auto">
          <a:xfrm>
            <a:off x="1066800" y="3810000"/>
            <a:ext cx="73152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3254" name="Line 6"/>
          <p:cNvSpPr>
            <a:spLocks noChangeShapeType="1"/>
          </p:cNvSpPr>
          <p:nvPr/>
        </p:nvSpPr>
        <p:spPr bwMode="auto">
          <a:xfrm>
            <a:off x="8382000" y="457200"/>
            <a:ext cx="0" cy="60960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3255" name="Text Box 7"/>
          <p:cNvSpPr txBox="1">
            <a:spLocks noChangeArrowheads="1"/>
          </p:cNvSpPr>
          <p:nvPr/>
        </p:nvSpPr>
        <p:spPr bwMode="auto">
          <a:xfrm>
            <a:off x="381000" y="1219200"/>
            <a:ext cx="2362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s-EC">
                <a:solidFill>
                  <a:schemeClr val="tx2"/>
                </a:solidFill>
                <a:latin typeface="Tahoma" pitchFamily="34" charset="0"/>
              </a:rPr>
              <a:t>   Pregunta # 5</a:t>
            </a:r>
            <a:endParaRPr lang="es-ES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53256" name="Text Box 8"/>
          <p:cNvSpPr txBox="1">
            <a:spLocks noChangeArrowheads="1"/>
          </p:cNvSpPr>
          <p:nvPr/>
        </p:nvSpPr>
        <p:spPr bwMode="auto">
          <a:xfrm>
            <a:off x="304800" y="4953000"/>
            <a:ext cx="2362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s-EC">
                <a:solidFill>
                  <a:schemeClr val="tx2"/>
                </a:solidFill>
                <a:latin typeface="Tahoma" pitchFamily="34" charset="0"/>
              </a:rPr>
              <a:t>   Pregunta # 6</a:t>
            </a:r>
            <a:endParaRPr lang="es-ES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53257" name="Line 9"/>
          <p:cNvSpPr>
            <a:spLocks noChangeShapeType="1"/>
          </p:cNvSpPr>
          <p:nvPr/>
        </p:nvSpPr>
        <p:spPr bwMode="auto">
          <a:xfrm>
            <a:off x="1066800" y="6553200"/>
            <a:ext cx="73152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aphicFrame>
        <p:nvGraphicFramePr>
          <p:cNvPr id="53260" name="Object 12"/>
          <p:cNvGraphicFramePr>
            <a:graphicFrameLocks noChangeAspect="1"/>
          </p:cNvGraphicFramePr>
          <p:nvPr/>
        </p:nvGraphicFramePr>
        <p:xfrm>
          <a:off x="2514600" y="1828800"/>
          <a:ext cx="5715000" cy="1676400"/>
        </p:xfrm>
        <a:graphic>
          <a:graphicData uri="http://schemas.openxmlformats.org/presentationml/2006/ole">
            <p:oleObj spid="_x0000_s53260" name="Hoja de cálculo" r:id="rId3" imgW="4400788" imgH="1362313" progId="Excel.Sheet.8">
              <p:embed/>
            </p:oleObj>
          </a:graphicData>
        </a:graphic>
      </p:graphicFrame>
      <p:graphicFrame>
        <p:nvGraphicFramePr>
          <p:cNvPr id="53261" name="Object 13"/>
          <p:cNvGraphicFramePr>
            <a:graphicFrameLocks noChangeAspect="1"/>
          </p:cNvGraphicFramePr>
          <p:nvPr/>
        </p:nvGraphicFramePr>
        <p:xfrm>
          <a:off x="2590800" y="4343400"/>
          <a:ext cx="4953000" cy="1752600"/>
        </p:xfrm>
        <a:graphic>
          <a:graphicData uri="http://schemas.openxmlformats.org/presentationml/2006/ole">
            <p:oleObj spid="_x0000_s53261" name="Hoja de cálculo" r:id="rId4" imgW="3419713" imgH="1324213" progId="Excel.Sheet.8">
              <p:embed/>
            </p:oleObj>
          </a:graphicData>
        </a:graphic>
      </p:graphicFrame>
      <p:sp>
        <p:nvSpPr>
          <p:cNvPr id="53262" name="Text Box 14"/>
          <p:cNvSpPr txBox="1">
            <a:spLocks noChangeArrowheads="1"/>
          </p:cNvSpPr>
          <p:nvPr/>
        </p:nvSpPr>
        <p:spPr bwMode="auto">
          <a:xfrm>
            <a:off x="7785100" y="228600"/>
            <a:ext cx="912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VANESA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1066800" y="685800"/>
            <a:ext cx="4419600" cy="457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AR" sz="2400">
                <a:cs typeface="Arial" pitchFamily="34" charset="0"/>
              </a:rPr>
              <a:t>RESULTADOS CUALITATIVOS</a:t>
            </a:r>
            <a:endParaRPr lang="es-ES">
              <a:latin typeface="Arial" pitchFamily="34" charset="0"/>
              <a:cs typeface="Arial" pitchFamily="34" charset="0"/>
            </a:endParaRPr>
          </a:p>
        </p:txBody>
      </p:sp>
      <p:sp>
        <p:nvSpPr>
          <p:cNvPr id="55299" name="Text Box 3"/>
          <p:cNvSpPr txBox="1">
            <a:spLocks noChangeArrowheads="1"/>
          </p:cNvSpPr>
          <p:nvPr/>
        </p:nvSpPr>
        <p:spPr bwMode="auto">
          <a:xfrm>
            <a:off x="2286000" y="2819400"/>
            <a:ext cx="586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es-EC"/>
          </a:p>
        </p:txBody>
      </p:sp>
      <p:sp>
        <p:nvSpPr>
          <p:cNvPr id="55300" name="Line 4"/>
          <p:cNvSpPr>
            <a:spLocks noChangeShapeType="1"/>
          </p:cNvSpPr>
          <p:nvPr/>
        </p:nvSpPr>
        <p:spPr bwMode="auto">
          <a:xfrm>
            <a:off x="5638800" y="914400"/>
            <a:ext cx="266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5301" name="Line 5"/>
          <p:cNvSpPr>
            <a:spLocks noChangeShapeType="1"/>
          </p:cNvSpPr>
          <p:nvPr/>
        </p:nvSpPr>
        <p:spPr bwMode="auto">
          <a:xfrm>
            <a:off x="1143000" y="6248400"/>
            <a:ext cx="7162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5302" name="Line 6"/>
          <p:cNvSpPr>
            <a:spLocks noChangeShapeType="1"/>
          </p:cNvSpPr>
          <p:nvPr/>
        </p:nvSpPr>
        <p:spPr bwMode="auto">
          <a:xfrm>
            <a:off x="8305800" y="914400"/>
            <a:ext cx="0" cy="53340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aphicFrame>
        <p:nvGraphicFramePr>
          <p:cNvPr id="55564" name="Object 268"/>
          <p:cNvGraphicFramePr>
            <a:graphicFrameLocks noChangeAspect="1"/>
          </p:cNvGraphicFramePr>
          <p:nvPr/>
        </p:nvGraphicFramePr>
        <p:xfrm>
          <a:off x="1676400" y="4495800"/>
          <a:ext cx="3962400" cy="1447800"/>
        </p:xfrm>
        <a:graphic>
          <a:graphicData uri="http://schemas.openxmlformats.org/presentationml/2006/ole">
            <p:oleObj spid="_x0000_s55564" name="Hoja de cálculo" r:id="rId3" imgW="2762488" imgH="1124188" progId="Excel.Sheet.8">
              <p:embed/>
            </p:oleObj>
          </a:graphicData>
        </a:graphic>
      </p:graphicFrame>
      <p:sp>
        <p:nvSpPr>
          <p:cNvPr id="55566" name="Text Box 270"/>
          <p:cNvSpPr txBox="1">
            <a:spLocks noChangeArrowheads="1"/>
          </p:cNvSpPr>
          <p:nvPr/>
        </p:nvSpPr>
        <p:spPr bwMode="auto">
          <a:xfrm>
            <a:off x="1524000" y="1600200"/>
            <a:ext cx="46482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000">
                <a:solidFill>
                  <a:schemeClr val="tx1"/>
                </a:solidFill>
              </a:rPr>
              <a:t>Aspectos Generales Hábitos de Compra</a:t>
            </a:r>
          </a:p>
          <a:p>
            <a:pPr algn="l">
              <a:buFontTx/>
              <a:buChar char="•"/>
            </a:pPr>
            <a:r>
              <a:rPr lang="es-EC">
                <a:solidFill>
                  <a:schemeClr val="tx1"/>
                </a:solidFill>
                <a:latin typeface="Tahoma" pitchFamily="34" charset="0"/>
              </a:rPr>
              <a:t> Comprar lo necesario</a:t>
            </a:r>
          </a:p>
          <a:p>
            <a:pPr algn="l">
              <a:buFontTx/>
              <a:buChar char="•"/>
            </a:pPr>
            <a:r>
              <a:rPr lang="es-EC">
                <a:solidFill>
                  <a:schemeClr val="tx1"/>
                </a:solidFill>
                <a:latin typeface="Tahoma" pitchFamily="34" charset="0"/>
              </a:rPr>
              <a:t> Buscar alternativas de precios</a:t>
            </a:r>
          </a:p>
          <a:p>
            <a:pPr algn="l">
              <a:buFontTx/>
              <a:buChar char="•"/>
            </a:pPr>
            <a:r>
              <a:rPr lang="es-EC">
                <a:solidFill>
                  <a:schemeClr val="tx1"/>
                </a:solidFill>
                <a:latin typeface="Tahoma" pitchFamily="34" charset="0"/>
              </a:rPr>
              <a:t> Comprar lo que se considera de mayor </a:t>
            </a: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  calidad con el mayor ahorro posible</a:t>
            </a:r>
            <a:endParaRPr lang="es-ES">
              <a:solidFill>
                <a:schemeClr val="tx1"/>
              </a:solidFill>
              <a:latin typeface="Tahoma" pitchFamily="34" charset="0"/>
            </a:endParaRPr>
          </a:p>
        </p:txBody>
      </p:sp>
      <p:grpSp>
        <p:nvGrpSpPr>
          <p:cNvPr id="55567" name="Group 271"/>
          <p:cNvGrpSpPr>
            <a:grpSpLocks/>
          </p:cNvGrpSpPr>
          <p:nvPr/>
        </p:nvGrpSpPr>
        <p:grpSpPr bwMode="auto">
          <a:xfrm>
            <a:off x="990600" y="1524000"/>
            <a:ext cx="304800" cy="304800"/>
            <a:chOff x="528" y="1200"/>
            <a:chExt cx="192" cy="192"/>
          </a:xfrm>
        </p:grpSpPr>
        <p:sp>
          <p:nvSpPr>
            <p:cNvPr id="55568" name="Rectangle 272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5569" name="Rectangle 273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55571" name="Group 275"/>
          <p:cNvGrpSpPr>
            <a:grpSpLocks/>
          </p:cNvGrpSpPr>
          <p:nvPr/>
        </p:nvGrpSpPr>
        <p:grpSpPr bwMode="auto">
          <a:xfrm>
            <a:off x="990600" y="3733800"/>
            <a:ext cx="304800" cy="304800"/>
            <a:chOff x="528" y="1200"/>
            <a:chExt cx="192" cy="192"/>
          </a:xfrm>
        </p:grpSpPr>
        <p:sp>
          <p:nvSpPr>
            <p:cNvPr id="55572" name="Rectangle 276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5573" name="Rectangle 277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55574" name="Text Box 278"/>
          <p:cNvSpPr txBox="1">
            <a:spLocks noChangeArrowheads="1"/>
          </p:cNvSpPr>
          <p:nvPr/>
        </p:nvSpPr>
        <p:spPr bwMode="auto">
          <a:xfrm>
            <a:off x="1371600" y="3733800"/>
            <a:ext cx="6172200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Percepción de los  </a:t>
            </a:r>
            <a:r>
              <a:rPr lang="en-GB" sz="2000">
                <a:solidFill>
                  <a:schemeClr val="tx1"/>
                </a:solidFill>
              </a:rPr>
              <a:t>miembros del focus group</a:t>
            </a:r>
            <a:r>
              <a:rPr lang="es-EC">
                <a:solidFill>
                  <a:schemeClr val="tx1"/>
                </a:solidFill>
              </a:rPr>
              <a:t> sobre la competencia</a:t>
            </a:r>
            <a:r>
              <a:rPr lang="en-GB">
                <a:solidFill>
                  <a:schemeClr val="tx1"/>
                </a:solidFill>
              </a:rPr>
              <a:t>.</a:t>
            </a:r>
            <a:endParaRPr lang="es-ES">
              <a:solidFill>
                <a:schemeClr val="tx1"/>
              </a:solidFill>
            </a:endParaRPr>
          </a:p>
        </p:txBody>
      </p:sp>
      <p:sp>
        <p:nvSpPr>
          <p:cNvPr id="55575" name="Text Box 279"/>
          <p:cNvSpPr txBox="1">
            <a:spLocks noChangeArrowheads="1"/>
          </p:cNvSpPr>
          <p:nvPr/>
        </p:nvSpPr>
        <p:spPr bwMode="auto">
          <a:xfrm>
            <a:off x="7785100" y="228600"/>
            <a:ext cx="912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VANESA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1066800" y="685800"/>
            <a:ext cx="4419600" cy="457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AR" sz="2400">
                <a:cs typeface="Arial" pitchFamily="34" charset="0"/>
              </a:rPr>
              <a:t>RESULTADOS CUALITATIVOS</a:t>
            </a:r>
            <a:endParaRPr lang="es-ES">
              <a:latin typeface="Arial" pitchFamily="34" charset="0"/>
              <a:cs typeface="Arial" pitchFamily="34" charset="0"/>
            </a:endParaRPr>
          </a:p>
        </p:txBody>
      </p:sp>
      <p:sp>
        <p:nvSpPr>
          <p:cNvPr id="58371" name="Text Box 3"/>
          <p:cNvSpPr txBox="1">
            <a:spLocks noChangeArrowheads="1"/>
          </p:cNvSpPr>
          <p:nvPr/>
        </p:nvSpPr>
        <p:spPr bwMode="auto">
          <a:xfrm>
            <a:off x="2286000" y="2819400"/>
            <a:ext cx="586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es-EC"/>
          </a:p>
        </p:txBody>
      </p:sp>
      <p:sp>
        <p:nvSpPr>
          <p:cNvPr id="58372" name="Line 4"/>
          <p:cNvSpPr>
            <a:spLocks noChangeShapeType="1"/>
          </p:cNvSpPr>
          <p:nvPr/>
        </p:nvSpPr>
        <p:spPr bwMode="auto">
          <a:xfrm>
            <a:off x="5638800" y="914400"/>
            <a:ext cx="266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8373" name="Line 5"/>
          <p:cNvSpPr>
            <a:spLocks noChangeShapeType="1"/>
          </p:cNvSpPr>
          <p:nvPr/>
        </p:nvSpPr>
        <p:spPr bwMode="auto">
          <a:xfrm>
            <a:off x="1143000" y="6248400"/>
            <a:ext cx="7162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8374" name="Line 6"/>
          <p:cNvSpPr>
            <a:spLocks noChangeShapeType="1"/>
          </p:cNvSpPr>
          <p:nvPr/>
        </p:nvSpPr>
        <p:spPr bwMode="auto">
          <a:xfrm>
            <a:off x="8305800" y="914400"/>
            <a:ext cx="0" cy="53340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58377" name="Group 9"/>
          <p:cNvGrpSpPr>
            <a:grpSpLocks/>
          </p:cNvGrpSpPr>
          <p:nvPr/>
        </p:nvGrpSpPr>
        <p:grpSpPr bwMode="auto">
          <a:xfrm>
            <a:off x="990600" y="1524000"/>
            <a:ext cx="304800" cy="304800"/>
            <a:chOff x="528" y="1200"/>
            <a:chExt cx="192" cy="192"/>
          </a:xfrm>
        </p:grpSpPr>
        <p:sp>
          <p:nvSpPr>
            <p:cNvPr id="58378" name="Rectangle 1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8379" name="Rectangle 1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58386" name="Text Box 18"/>
          <p:cNvSpPr txBox="1">
            <a:spLocks noChangeArrowheads="1"/>
          </p:cNvSpPr>
          <p:nvPr/>
        </p:nvSpPr>
        <p:spPr bwMode="auto">
          <a:xfrm>
            <a:off x="1524000" y="1524000"/>
            <a:ext cx="365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solidFill>
                  <a:schemeClr val="tx1"/>
                </a:solidFill>
              </a:rPr>
              <a:t>Análisis de Gran Hogar</a:t>
            </a:r>
            <a:endParaRPr lang="es-ES" sz="2400">
              <a:solidFill>
                <a:schemeClr val="tx1"/>
              </a:solidFill>
            </a:endParaRPr>
          </a:p>
        </p:txBody>
      </p:sp>
      <p:graphicFrame>
        <p:nvGraphicFramePr>
          <p:cNvPr id="58387" name="Object 19"/>
          <p:cNvGraphicFramePr>
            <a:graphicFrameLocks noChangeAspect="1"/>
          </p:cNvGraphicFramePr>
          <p:nvPr/>
        </p:nvGraphicFramePr>
        <p:xfrm>
          <a:off x="2033588" y="2362200"/>
          <a:ext cx="6043612" cy="2514600"/>
        </p:xfrm>
        <a:graphic>
          <a:graphicData uri="http://schemas.openxmlformats.org/presentationml/2006/ole">
            <p:oleObj spid="_x0000_s58387" name="Hoja de cálculo" r:id="rId3" imgW="5077063" imgH="1467088" progId="Excel.Sheet.8">
              <p:embed/>
            </p:oleObj>
          </a:graphicData>
        </a:graphic>
      </p:graphicFrame>
      <p:sp>
        <p:nvSpPr>
          <p:cNvPr id="58388" name="Text Box 20"/>
          <p:cNvSpPr txBox="1">
            <a:spLocks noChangeArrowheads="1"/>
          </p:cNvSpPr>
          <p:nvPr/>
        </p:nvSpPr>
        <p:spPr bwMode="auto">
          <a:xfrm>
            <a:off x="7785100" y="228600"/>
            <a:ext cx="912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VANESA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2"/>
          <p:cNvSpPr txBox="1">
            <a:spLocks noChangeArrowheads="1"/>
          </p:cNvSpPr>
          <p:nvPr/>
        </p:nvSpPr>
        <p:spPr bwMode="auto">
          <a:xfrm>
            <a:off x="1676400" y="2819400"/>
            <a:ext cx="571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C"/>
          </a:p>
        </p:txBody>
      </p:sp>
      <p:sp>
        <p:nvSpPr>
          <p:cNvPr id="59395" name="Text Box 3"/>
          <p:cNvSpPr txBox="1">
            <a:spLocks noChangeArrowheads="1"/>
          </p:cNvSpPr>
          <p:nvPr/>
        </p:nvSpPr>
        <p:spPr bwMode="auto">
          <a:xfrm>
            <a:off x="2743200" y="3200400"/>
            <a:ext cx="4953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3600">
                <a:solidFill>
                  <a:schemeClr val="tx1"/>
                </a:solidFill>
              </a:rPr>
              <a:t>PLAN ESTRATÉGICO</a:t>
            </a:r>
            <a:endParaRPr lang="es-ES" sz="3600">
              <a:solidFill>
                <a:schemeClr val="tx1"/>
              </a:solidFill>
            </a:endParaRPr>
          </a:p>
        </p:txBody>
      </p:sp>
      <p:sp>
        <p:nvSpPr>
          <p:cNvPr id="59396" name="Line 4"/>
          <p:cNvSpPr>
            <a:spLocks noChangeShapeType="1"/>
          </p:cNvSpPr>
          <p:nvPr/>
        </p:nvSpPr>
        <p:spPr bwMode="auto">
          <a:xfrm>
            <a:off x="2819400" y="990600"/>
            <a:ext cx="0" cy="51816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9397" name="Line 5"/>
          <p:cNvSpPr>
            <a:spLocks noChangeShapeType="1"/>
          </p:cNvSpPr>
          <p:nvPr/>
        </p:nvSpPr>
        <p:spPr bwMode="auto">
          <a:xfrm>
            <a:off x="533400" y="3810000"/>
            <a:ext cx="72390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9398" name="Line 6"/>
          <p:cNvSpPr>
            <a:spLocks noChangeShapeType="1"/>
          </p:cNvSpPr>
          <p:nvPr/>
        </p:nvSpPr>
        <p:spPr bwMode="auto">
          <a:xfrm>
            <a:off x="2743200" y="990600"/>
            <a:ext cx="0" cy="5181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1828800" y="762000"/>
            <a:ext cx="5105400" cy="466725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solidFill>
                  <a:schemeClr val="tx1"/>
                </a:solidFill>
                <a:cs typeface="Times New Roman" pitchFamily="18" charset="0"/>
              </a:rPr>
              <a:t>PLAN ESTRATÉGICO</a:t>
            </a:r>
            <a:r>
              <a:rPr lang="es-ES" sz="24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62467" name="Text Box 3"/>
          <p:cNvSpPr txBox="1">
            <a:spLocks noChangeArrowheads="1"/>
          </p:cNvSpPr>
          <p:nvPr/>
        </p:nvSpPr>
        <p:spPr bwMode="auto">
          <a:xfrm>
            <a:off x="1143000" y="2057400"/>
            <a:ext cx="2667000" cy="457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cs typeface="Times New Roman" pitchFamily="18" charset="0"/>
              </a:rPr>
              <a:t>SEGMENTACIÓN</a:t>
            </a:r>
            <a:r>
              <a:rPr lang="es-ES" sz="2400"/>
              <a:t> </a:t>
            </a:r>
          </a:p>
        </p:txBody>
      </p:sp>
      <p:sp>
        <p:nvSpPr>
          <p:cNvPr id="62478" name="Line 14"/>
          <p:cNvSpPr>
            <a:spLocks noChangeShapeType="1"/>
          </p:cNvSpPr>
          <p:nvPr/>
        </p:nvSpPr>
        <p:spPr bwMode="auto">
          <a:xfrm>
            <a:off x="4876800" y="2286000"/>
            <a:ext cx="3429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2479" name="Line 15"/>
          <p:cNvSpPr>
            <a:spLocks noChangeShapeType="1"/>
          </p:cNvSpPr>
          <p:nvPr/>
        </p:nvSpPr>
        <p:spPr bwMode="auto">
          <a:xfrm>
            <a:off x="8305800" y="2286000"/>
            <a:ext cx="0" cy="35052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2480" name="Line 16"/>
          <p:cNvSpPr>
            <a:spLocks noChangeShapeType="1"/>
          </p:cNvSpPr>
          <p:nvPr/>
        </p:nvSpPr>
        <p:spPr bwMode="auto">
          <a:xfrm>
            <a:off x="1828800" y="5791200"/>
            <a:ext cx="647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aphicFrame>
        <p:nvGraphicFramePr>
          <p:cNvPr id="62482" name="Object 18"/>
          <p:cNvGraphicFramePr>
            <a:graphicFrameLocks noChangeAspect="1"/>
          </p:cNvGraphicFramePr>
          <p:nvPr/>
        </p:nvGraphicFramePr>
        <p:xfrm>
          <a:off x="1600200" y="2895600"/>
          <a:ext cx="6324600" cy="1876425"/>
        </p:xfrm>
        <a:graphic>
          <a:graphicData uri="http://schemas.openxmlformats.org/presentationml/2006/ole">
            <p:oleObj spid="_x0000_s62482" name="Hoja de cálculo" r:id="rId3" imgW="4724638" imgH="1305163" progId="Excel.Sheet.8">
              <p:embed/>
            </p:oleObj>
          </a:graphicData>
        </a:graphic>
      </p:graphicFrame>
      <p:grpSp>
        <p:nvGrpSpPr>
          <p:cNvPr id="62487" name="Group 23"/>
          <p:cNvGrpSpPr>
            <a:grpSpLocks/>
          </p:cNvGrpSpPr>
          <p:nvPr/>
        </p:nvGrpSpPr>
        <p:grpSpPr bwMode="auto">
          <a:xfrm>
            <a:off x="4572000" y="2133600"/>
            <a:ext cx="304800" cy="304800"/>
            <a:chOff x="528" y="1200"/>
            <a:chExt cx="192" cy="192"/>
          </a:xfrm>
        </p:grpSpPr>
        <p:sp>
          <p:nvSpPr>
            <p:cNvPr id="62488" name="Rectangle 24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2489" name="Rectangle 25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62490" name="Group 26"/>
          <p:cNvGrpSpPr>
            <a:grpSpLocks/>
          </p:cNvGrpSpPr>
          <p:nvPr/>
        </p:nvGrpSpPr>
        <p:grpSpPr bwMode="auto">
          <a:xfrm>
            <a:off x="1524000" y="5562600"/>
            <a:ext cx="304800" cy="304800"/>
            <a:chOff x="528" y="1200"/>
            <a:chExt cx="192" cy="192"/>
          </a:xfrm>
        </p:grpSpPr>
        <p:sp>
          <p:nvSpPr>
            <p:cNvPr id="62491" name="Rectangle 2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2492" name="Rectangle 2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62493" name="Text Box 29"/>
          <p:cNvSpPr txBox="1">
            <a:spLocks noChangeArrowheads="1"/>
          </p:cNvSpPr>
          <p:nvPr/>
        </p:nvSpPr>
        <p:spPr bwMode="auto">
          <a:xfrm>
            <a:off x="7748588" y="228600"/>
            <a:ext cx="9794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VIVIANA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3429000" y="609600"/>
            <a:ext cx="2514600" cy="482600"/>
          </a:xfrm>
          <a:prstGeom prst="rect">
            <a:avLst/>
          </a:prstGeom>
          <a:noFill/>
          <a:ln w="2540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solidFill>
                  <a:schemeClr val="tx1"/>
                </a:solidFill>
              </a:rPr>
              <a:t>INTRODUCCION</a:t>
            </a:r>
            <a:endParaRPr lang="es-ES" sz="2400">
              <a:solidFill>
                <a:schemeClr val="tx1"/>
              </a:solidFill>
            </a:endParaRPr>
          </a:p>
        </p:txBody>
      </p:sp>
      <p:sp>
        <p:nvSpPr>
          <p:cNvPr id="29699" name="Line 3"/>
          <p:cNvSpPr>
            <a:spLocks noChangeShapeType="1"/>
          </p:cNvSpPr>
          <p:nvPr/>
        </p:nvSpPr>
        <p:spPr bwMode="auto">
          <a:xfrm>
            <a:off x="609600" y="838200"/>
            <a:ext cx="2743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>
            <a:off x="5988050" y="838200"/>
            <a:ext cx="2743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609600" y="2514600"/>
            <a:ext cx="1752600" cy="3667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/>
              <a:t>COMERCIO</a:t>
            </a:r>
            <a:endParaRPr lang="es-ES"/>
          </a:p>
        </p:txBody>
      </p:sp>
      <p:sp>
        <p:nvSpPr>
          <p:cNvPr id="29707" name="Text Box 11"/>
          <p:cNvSpPr txBox="1">
            <a:spLocks noChangeArrowheads="1"/>
          </p:cNvSpPr>
          <p:nvPr/>
        </p:nvSpPr>
        <p:spPr bwMode="auto">
          <a:xfrm>
            <a:off x="3505200" y="1600200"/>
            <a:ext cx="4648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Crecimiento del mercado de almacenes por departamentos a una tasa del  36% anual.  </a:t>
            </a:r>
            <a:endParaRPr lang="es-ES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9709" name="Oval 13"/>
          <p:cNvSpPr>
            <a:spLocks noChangeArrowheads="1"/>
          </p:cNvSpPr>
          <p:nvPr/>
        </p:nvSpPr>
        <p:spPr bwMode="auto">
          <a:xfrm>
            <a:off x="3048000" y="2667000"/>
            <a:ext cx="3048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9710" name="Oval 14"/>
          <p:cNvSpPr>
            <a:spLocks noChangeArrowheads="1"/>
          </p:cNvSpPr>
          <p:nvPr/>
        </p:nvSpPr>
        <p:spPr bwMode="auto">
          <a:xfrm>
            <a:off x="3048000" y="1676400"/>
            <a:ext cx="304800" cy="152400"/>
          </a:xfrm>
          <a:prstGeom prst="ellipse">
            <a:avLst/>
          </a:prstGeom>
          <a:solidFill>
            <a:srgbClr val="000080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9711" name="Line 15"/>
          <p:cNvSpPr>
            <a:spLocks noChangeShapeType="1"/>
          </p:cNvSpPr>
          <p:nvPr/>
        </p:nvSpPr>
        <p:spPr bwMode="auto">
          <a:xfrm>
            <a:off x="2438400" y="2743200"/>
            <a:ext cx="304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713" name="Line 17"/>
          <p:cNvSpPr>
            <a:spLocks noChangeShapeType="1"/>
          </p:cNvSpPr>
          <p:nvPr/>
        </p:nvSpPr>
        <p:spPr bwMode="auto">
          <a:xfrm>
            <a:off x="2743200" y="2743200"/>
            <a:ext cx="228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715" name="Line 19"/>
          <p:cNvSpPr>
            <a:spLocks noChangeShapeType="1"/>
          </p:cNvSpPr>
          <p:nvPr/>
        </p:nvSpPr>
        <p:spPr bwMode="auto">
          <a:xfrm>
            <a:off x="2743200" y="1828800"/>
            <a:ext cx="228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716" name="Line 20"/>
          <p:cNvSpPr>
            <a:spLocks noChangeShapeType="1"/>
          </p:cNvSpPr>
          <p:nvPr/>
        </p:nvSpPr>
        <p:spPr bwMode="auto">
          <a:xfrm>
            <a:off x="2743200" y="1828800"/>
            <a:ext cx="0" cy="1905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717" name="Text Box 21"/>
          <p:cNvSpPr txBox="1">
            <a:spLocks noChangeArrowheads="1"/>
          </p:cNvSpPr>
          <p:nvPr/>
        </p:nvSpPr>
        <p:spPr bwMode="auto">
          <a:xfrm>
            <a:off x="3505200" y="2514600"/>
            <a:ext cx="487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s-AR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Se centraliza en Sierra (52%) y Costa (48%): Pichincha (86%), Guayas (94%)</a:t>
            </a:r>
            <a:endParaRPr lang="es-ES"/>
          </a:p>
        </p:txBody>
      </p:sp>
      <p:sp>
        <p:nvSpPr>
          <p:cNvPr id="29718" name="Line 22"/>
          <p:cNvSpPr>
            <a:spLocks noChangeShapeType="1"/>
          </p:cNvSpPr>
          <p:nvPr/>
        </p:nvSpPr>
        <p:spPr bwMode="auto">
          <a:xfrm>
            <a:off x="2760663" y="3746500"/>
            <a:ext cx="228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719" name="Oval 23"/>
          <p:cNvSpPr>
            <a:spLocks noChangeArrowheads="1"/>
          </p:cNvSpPr>
          <p:nvPr/>
        </p:nvSpPr>
        <p:spPr bwMode="auto">
          <a:xfrm>
            <a:off x="3048000" y="3671888"/>
            <a:ext cx="304800" cy="152400"/>
          </a:xfrm>
          <a:prstGeom prst="ellipse">
            <a:avLst/>
          </a:prstGeom>
          <a:solidFill>
            <a:srgbClr val="000080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9720" name="Text Box 24"/>
          <p:cNvSpPr txBox="1">
            <a:spLocks noChangeArrowheads="1"/>
          </p:cNvSpPr>
          <p:nvPr/>
        </p:nvSpPr>
        <p:spPr bwMode="auto">
          <a:xfrm>
            <a:off x="3657600" y="3429000"/>
            <a:ext cx="472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C"/>
          </a:p>
        </p:txBody>
      </p:sp>
      <p:sp>
        <p:nvSpPr>
          <p:cNvPr id="29721" name="Text Box 25"/>
          <p:cNvSpPr txBox="1">
            <a:spLocks noChangeArrowheads="1"/>
          </p:cNvSpPr>
          <p:nvPr/>
        </p:nvSpPr>
        <p:spPr bwMode="auto">
          <a:xfrm>
            <a:off x="3505200" y="3505200"/>
            <a:ext cx="4953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s-AR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Gasto de consumo de los hogares*: 5.2% (muebles y accesorios) 4.7% (vestido y calzado)</a:t>
            </a:r>
            <a:endParaRPr lang="es-ES"/>
          </a:p>
        </p:txBody>
      </p:sp>
      <p:sp>
        <p:nvSpPr>
          <p:cNvPr id="29722" name="Text Box 26"/>
          <p:cNvSpPr txBox="1">
            <a:spLocks noChangeArrowheads="1"/>
          </p:cNvSpPr>
          <p:nvPr/>
        </p:nvSpPr>
        <p:spPr bwMode="auto">
          <a:xfrm>
            <a:off x="533400" y="5029200"/>
            <a:ext cx="1882775" cy="3667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/>
              <a:t>“GRAN HOGAR”</a:t>
            </a:r>
            <a:endParaRPr lang="es-ES"/>
          </a:p>
        </p:txBody>
      </p:sp>
      <p:sp>
        <p:nvSpPr>
          <p:cNvPr id="29724" name="Oval 28"/>
          <p:cNvSpPr>
            <a:spLocks noChangeArrowheads="1"/>
          </p:cNvSpPr>
          <p:nvPr/>
        </p:nvSpPr>
        <p:spPr bwMode="auto">
          <a:xfrm>
            <a:off x="3048000" y="4953000"/>
            <a:ext cx="304800" cy="152400"/>
          </a:xfrm>
          <a:prstGeom prst="ellipse">
            <a:avLst/>
          </a:prstGeom>
          <a:solidFill>
            <a:srgbClr val="000080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9725" name="Line 29"/>
          <p:cNvSpPr>
            <a:spLocks noChangeShapeType="1"/>
          </p:cNvSpPr>
          <p:nvPr/>
        </p:nvSpPr>
        <p:spPr bwMode="auto">
          <a:xfrm>
            <a:off x="2514600" y="5257800"/>
            <a:ext cx="304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732" name="Text Box 36"/>
          <p:cNvSpPr txBox="1">
            <a:spLocks noChangeArrowheads="1"/>
          </p:cNvSpPr>
          <p:nvPr/>
        </p:nvSpPr>
        <p:spPr bwMode="auto">
          <a:xfrm>
            <a:off x="3581400" y="4876800"/>
            <a:ext cx="4572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Cadena de almacenes de artículos para el hogar, que se asemeja a un almacén americano de grandes dimensiones</a:t>
            </a:r>
            <a:endParaRPr lang="es-ES">
              <a:solidFill>
                <a:schemeClr val="tx1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29733" name="Text Box 37"/>
          <p:cNvSpPr txBox="1">
            <a:spLocks noChangeArrowheads="1"/>
          </p:cNvSpPr>
          <p:nvPr/>
        </p:nvSpPr>
        <p:spPr bwMode="auto">
          <a:xfrm>
            <a:off x="3581400" y="5562600"/>
            <a:ext cx="472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C"/>
          </a:p>
        </p:txBody>
      </p:sp>
      <p:sp>
        <p:nvSpPr>
          <p:cNvPr id="29737" name="Text Box 41"/>
          <p:cNvSpPr txBox="1">
            <a:spLocks noChangeArrowheads="1"/>
          </p:cNvSpPr>
          <p:nvPr/>
        </p:nvSpPr>
        <p:spPr bwMode="auto">
          <a:xfrm>
            <a:off x="533400" y="6019800"/>
            <a:ext cx="29718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1400">
                <a:solidFill>
                  <a:schemeClr val="tx1"/>
                </a:solidFill>
              </a:rPr>
              <a:t>Fuente: Inec, Censo Anual de comercio 2000</a:t>
            </a:r>
            <a:endParaRPr lang="es-ES" sz="1400">
              <a:solidFill>
                <a:schemeClr val="tx1"/>
              </a:solidFill>
            </a:endParaRPr>
          </a:p>
        </p:txBody>
      </p:sp>
      <p:sp>
        <p:nvSpPr>
          <p:cNvPr id="29739" name="Line 43"/>
          <p:cNvSpPr>
            <a:spLocks noChangeShapeType="1"/>
          </p:cNvSpPr>
          <p:nvPr/>
        </p:nvSpPr>
        <p:spPr bwMode="auto">
          <a:xfrm>
            <a:off x="2819400" y="5029200"/>
            <a:ext cx="0" cy="228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740" name="Line 44"/>
          <p:cNvSpPr>
            <a:spLocks noChangeShapeType="1"/>
          </p:cNvSpPr>
          <p:nvPr/>
        </p:nvSpPr>
        <p:spPr bwMode="auto">
          <a:xfrm>
            <a:off x="2819400" y="5029200"/>
            <a:ext cx="228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741" name="Text Box 45"/>
          <p:cNvSpPr txBox="1">
            <a:spLocks noChangeArrowheads="1"/>
          </p:cNvSpPr>
          <p:nvPr/>
        </p:nvSpPr>
        <p:spPr bwMode="auto">
          <a:xfrm>
            <a:off x="7391400" y="1143000"/>
            <a:ext cx="912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VANESA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3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300"/>
                                        <p:tgtEl>
                                          <p:spTgt spid="29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0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300"/>
                                        <p:tgtEl>
                                          <p:spTgt spid="29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63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300"/>
                                        <p:tgtEl>
                                          <p:spTgt spid="29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5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300"/>
                                        <p:tgtEl>
                                          <p:spTgt spid="29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6" grpId="0" animBg="1" autoUpdateAnimBg="0"/>
      <p:bldP spid="29707" grpId="0" autoUpdateAnimBg="0"/>
      <p:bldP spid="29717" grpId="0" autoUpdateAnimBg="0"/>
      <p:bldP spid="29721" grpId="0" autoUpdateAnimBg="0"/>
      <p:bldP spid="29722" grpId="0" animBg="1" autoUpdateAnimBg="0"/>
      <p:bldP spid="29732" grpId="0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1828800" y="762000"/>
            <a:ext cx="5105400" cy="466725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solidFill>
                  <a:schemeClr val="tx1"/>
                </a:solidFill>
                <a:cs typeface="Times New Roman" pitchFamily="18" charset="0"/>
              </a:rPr>
              <a:t>PLAN ESTRATÉGICO</a:t>
            </a:r>
            <a:r>
              <a:rPr lang="es-ES" sz="24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65539" name="Text Box 3"/>
          <p:cNvSpPr txBox="1">
            <a:spLocks noChangeArrowheads="1"/>
          </p:cNvSpPr>
          <p:nvPr/>
        </p:nvSpPr>
        <p:spPr bwMode="auto">
          <a:xfrm>
            <a:off x="1143000" y="2057400"/>
            <a:ext cx="2667000" cy="457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cs typeface="Times New Roman" pitchFamily="18" charset="0"/>
              </a:rPr>
              <a:t>MERCADO META</a:t>
            </a:r>
            <a:r>
              <a:rPr lang="es-ES" sz="2400"/>
              <a:t> </a:t>
            </a:r>
          </a:p>
        </p:txBody>
      </p:sp>
      <p:sp>
        <p:nvSpPr>
          <p:cNvPr id="65540" name="Line 4"/>
          <p:cNvSpPr>
            <a:spLocks noChangeShapeType="1"/>
          </p:cNvSpPr>
          <p:nvPr/>
        </p:nvSpPr>
        <p:spPr bwMode="auto">
          <a:xfrm>
            <a:off x="4876800" y="2286000"/>
            <a:ext cx="3429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5541" name="Line 5"/>
          <p:cNvSpPr>
            <a:spLocks noChangeShapeType="1"/>
          </p:cNvSpPr>
          <p:nvPr/>
        </p:nvSpPr>
        <p:spPr bwMode="auto">
          <a:xfrm>
            <a:off x="8305800" y="2286000"/>
            <a:ext cx="0" cy="35052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5542" name="Line 6"/>
          <p:cNvSpPr>
            <a:spLocks noChangeShapeType="1"/>
          </p:cNvSpPr>
          <p:nvPr/>
        </p:nvSpPr>
        <p:spPr bwMode="auto">
          <a:xfrm>
            <a:off x="1828800" y="5791200"/>
            <a:ext cx="647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65544" name="Group 8"/>
          <p:cNvGrpSpPr>
            <a:grpSpLocks/>
          </p:cNvGrpSpPr>
          <p:nvPr/>
        </p:nvGrpSpPr>
        <p:grpSpPr bwMode="auto">
          <a:xfrm>
            <a:off x="4572000" y="2133600"/>
            <a:ext cx="304800" cy="304800"/>
            <a:chOff x="528" y="1200"/>
            <a:chExt cx="192" cy="192"/>
          </a:xfrm>
        </p:grpSpPr>
        <p:sp>
          <p:nvSpPr>
            <p:cNvPr id="65545" name="Rectangle 9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5546" name="Rectangle 10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65547" name="Group 11"/>
          <p:cNvGrpSpPr>
            <a:grpSpLocks/>
          </p:cNvGrpSpPr>
          <p:nvPr/>
        </p:nvGrpSpPr>
        <p:grpSpPr bwMode="auto">
          <a:xfrm>
            <a:off x="1524000" y="5562600"/>
            <a:ext cx="304800" cy="304800"/>
            <a:chOff x="528" y="1200"/>
            <a:chExt cx="192" cy="192"/>
          </a:xfrm>
        </p:grpSpPr>
        <p:sp>
          <p:nvSpPr>
            <p:cNvPr id="65548" name="Rectangle 12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5549" name="Rectangle 13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65550" name="Text Box 14"/>
          <p:cNvSpPr txBox="1">
            <a:spLocks noChangeArrowheads="1"/>
          </p:cNvSpPr>
          <p:nvPr/>
        </p:nvSpPr>
        <p:spPr bwMode="auto">
          <a:xfrm>
            <a:off x="1219200" y="3200400"/>
            <a:ext cx="6858000" cy="2235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endParaRPr lang="es-AR" sz="2000">
              <a:solidFill>
                <a:schemeClr val="tx1"/>
              </a:solidFill>
              <a:latin typeface="Tahoma" pitchFamily="34" charset="0"/>
              <a:cs typeface="Times New Roman" pitchFamily="18" charset="0"/>
            </a:endParaRPr>
          </a:p>
          <a:p>
            <a:pPr algn="just"/>
            <a:r>
              <a:rPr lang="es-AR" sz="2000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Hombres y mujeres residentes en la ciudad de Guayaquil con capacidad de pago, de clase media típica, que no compren en tiendas especializadas sino en cadenas por departamentos.</a:t>
            </a:r>
            <a:endParaRPr lang="es-AR" sz="2000">
              <a:solidFill>
                <a:srgbClr val="000000"/>
              </a:solidFill>
              <a:latin typeface="Tahoma" pitchFamily="34" charset="0"/>
              <a:cs typeface="Times New Roman" pitchFamily="18" charset="0"/>
            </a:endParaRPr>
          </a:p>
          <a:p>
            <a:endParaRPr lang="es-ES" sz="2000">
              <a:latin typeface="Tahoma" pitchFamily="34" charset="0"/>
            </a:endParaRPr>
          </a:p>
        </p:txBody>
      </p:sp>
      <p:sp>
        <p:nvSpPr>
          <p:cNvPr id="65551" name="Text Box 15"/>
          <p:cNvSpPr txBox="1">
            <a:spLocks noChangeArrowheads="1"/>
          </p:cNvSpPr>
          <p:nvPr/>
        </p:nvSpPr>
        <p:spPr bwMode="auto">
          <a:xfrm>
            <a:off x="7748588" y="228600"/>
            <a:ext cx="9794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VIVIANA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2"/>
          <p:cNvSpPr txBox="1">
            <a:spLocks noChangeArrowheads="1"/>
          </p:cNvSpPr>
          <p:nvPr/>
        </p:nvSpPr>
        <p:spPr bwMode="auto">
          <a:xfrm>
            <a:off x="1828800" y="762000"/>
            <a:ext cx="5105400" cy="466725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solidFill>
                  <a:schemeClr val="tx1"/>
                </a:solidFill>
                <a:cs typeface="Times New Roman" pitchFamily="18" charset="0"/>
              </a:rPr>
              <a:t>PLAN ESTRATÉGICO</a:t>
            </a:r>
            <a:r>
              <a:rPr lang="es-ES" sz="24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68611" name="Text Box 3"/>
          <p:cNvSpPr txBox="1">
            <a:spLocks noChangeArrowheads="1"/>
          </p:cNvSpPr>
          <p:nvPr/>
        </p:nvSpPr>
        <p:spPr bwMode="auto">
          <a:xfrm>
            <a:off x="1066800" y="1524000"/>
            <a:ext cx="6248400" cy="457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cs typeface="Times New Roman" pitchFamily="18" charset="0"/>
              </a:rPr>
              <a:t>CARACTERISTICAS DEL MERCADO META</a:t>
            </a:r>
            <a:r>
              <a:rPr lang="es-ES" sz="2400"/>
              <a:t> </a:t>
            </a:r>
          </a:p>
        </p:txBody>
      </p:sp>
      <p:sp>
        <p:nvSpPr>
          <p:cNvPr id="68612" name="Line 4"/>
          <p:cNvSpPr>
            <a:spLocks noChangeShapeType="1"/>
          </p:cNvSpPr>
          <p:nvPr/>
        </p:nvSpPr>
        <p:spPr bwMode="auto">
          <a:xfrm>
            <a:off x="7848600" y="1752600"/>
            <a:ext cx="457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8613" name="Line 5"/>
          <p:cNvSpPr>
            <a:spLocks noChangeShapeType="1"/>
          </p:cNvSpPr>
          <p:nvPr/>
        </p:nvSpPr>
        <p:spPr bwMode="auto">
          <a:xfrm>
            <a:off x="8305800" y="1752600"/>
            <a:ext cx="0" cy="40386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8614" name="Line 6"/>
          <p:cNvSpPr>
            <a:spLocks noChangeShapeType="1"/>
          </p:cNvSpPr>
          <p:nvPr/>
        </p:nvSpPr>
        <p:spPr bwMode="auto">
          <a:xfrm>
            <a:off x="1828800" y="5791200"/>
            <a:ext cx="647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68616" name="Group 8"/>
          <p:cNvGrpSpPr>
            <a:grpSpLocks/>
          </p:cNvGrpSpPr>
          <p:nvPr/>
        </p:nvGrpSpPr>
        <p:grpSpPr bwMode="auto">
          <a:xfrm>
            <a:off x="7467600" y="1600200"/>
            <a:ext cx="304800" cy="304800"/>
            <a:chOff x="528" y="1200"/>
            <a:chExt cx="192" cy="192"/>
          </a:xfrm>
        </p:grpSpPr>
        <p:sp>
          <p:nvSpPr>
            <p:cNvPr id="68617" name="Rectangle 9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8618" name="Rectangle 10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68619" name="Group 11"/>
          <p:cNvGrpSpPr>
            <a:grpSpLocks/>
          </p:cNvGrpSpPr>
          <p:nvPr/>
        </p:nvGrpSpPr>
        <p:grpSpPr bwMode="auto">
          <a:xfrm>
            <a:off x="1524000" y="5562600"/>
            <a:ext cx="304800" cy="304800"/>
            <a:chOff x="528" y="1200"/>
            <a:chExt cx="192" cy="192"/>
          </a:xfrm>
        </p:grpSpPr>
        <p:sp>
          <p:nvSpPr>
            <p:cNvPr id="68620" name="Rectangle 12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8621" name="Rectangle 13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aphicFrame>
        <p:nvGraphicFramePr>
          <p:cNvPr id="68622" name="Object 14"/>
          <p:cNvGraphicFramePr>
            <a:graphicFrameLocks noChangeAspect="1"/>
          </p:cNvGraphicFramePr>
          <p:nvPr/>
        </p:nvGraphicFramePr>
        <p:xfrm>
          <a:off x="1981200" y="2133600"/>
          <a:ext cx="5791200" cy="3562350"/>
        </p:xfrm>
        <a:graphic>
          <a:graphicData uri="http://schemas.openxmlformats.org/presentationml/2006/ole">
            <p:oleObj spid="_x0000_s68622" name="Hoja de cálculo" r:id="rId3" imgW="5029438" imgH="3257788" progId="Excel.Sheet.8">
              <p:embed/>
            </p:oleObj>
          </a:graphicData>
        </a:graphic>
      </p:graphicFrame>
      <p:sp>
        <p:nvSpPr>
          <p:cNvPr id="68623" name="Text Box 15"/>
          <p:cNvSpPr txBox="1">
            <a:spLocks noChangeArrowheads="1"/>
          </p:cNvSpPr>
          <p:nvPr/>
        </p:nvSpPr>
        <p:spPr bwMode="auto">
          <a:xfrm>
            <a:off x="7748588" y="228600"/>
            <a:ext cx="9794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VIVIANA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2"/>
          <p:cNvSpPr txBox="1">
            <a:spLocks noChangeArrowheads="1"/>
          </p:cNvSpPr>
          <p:nvPr/>
        </p:nvSpPr>
        <p:spPr bwMode="auto">
          <a:xfrm>
            <a:off x="1828800" y="762000"/>
            <a:ext cx="5105400" cy="466725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solidFill>
                  <a:schemeClr val="tx1"/>
                </a:solidFill>
                <a:cs typeface="Times New Roman" pitchFamily="18" charset="0"/>
              </a:rPr>
              <a:t>ANALISIS DE MATRICES</a:t>
            </a:r>
            <a:r>
              <a:rPr lang="es-ES" sz="24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69635" name="Text Box 3"/>
          <p:cNvSpPr txBox="1">
            <a:spLocks noChangeArrowheads="1"/>
          </p:cNvSpPr>
          <p:nvPr/>
        </p:nvSpPr>
        <p:spPr bwMode="auto">
          <a:xfrm>
            <a:off x="1828800" y="1524000"/>
            <a:ext cx="5486400" cy="4270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C" sz="2200">
                <a:cs typeface="Times New Roman" pitchFamily="18" charset="0"/>
              </a:rPr>
              <a:t>ANALISIS DE PORTER</a:t>
            </a:r>
            <a:r>
              <a:rPr lang="es-ES" sz="2200"/>
              <a:t> </a:t>
            </a:r>
          </a:p>
        </p:txBody>
      </p:sp>
      <p:sp>
        <p:nvSpPr>
          <p:cNvPr id="69636" name="Line 4"/>
          <p:cNvSpPr>
            <a:spLocks noChangeShapeType="1"/>
          </p:cNvSpPr>
          <p:nvPr/>
        </p:nvSpPr>
        <p:spPr bwMode="auto">
          <a:xfrm>
            <a:off x="7848600" y="1752600"/>
            <a:ext cx="457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9637" name="Line 5"/>
          <p:cNvSpPr>
            <a:spLocks noChangeShapeType="1"/>
          </p:cNvSpPr>
          <p:nvPr/>
        </p:nvSpPr>
        <p:spPr bwMode="auto">
          <a:xfrm>
            <a:off x="8305800" y="1752600"/>
            <a:ext cx="0" cy="40386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9638" name="Line 6"/>
          <p:cNvSpPr>
            <a:spLocks noChangeShapeType="1"/>
          </p:cNvSpPr>
          <p:nvPr/>
        </p:nvSpPr>
        <p:spPr bwMode="auto">
          <a:xfrm>
            <a:off x="1828800" y="5791200"/>
            <a:ext cx="647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69639" name="Group 7"/>
          <p:cNvGrpSpPr>
            <a:grpSpLocks/>
          </p:cNvGrpSpPr>
          <p:nvPr/>
        </p:nvGrpSpPr>
        <p:grpSpPr bwMode="auto">
          <a:xfrm>
            <a:off x="7467600" y="1600200"/>
            <a:ext cx="304800" cy="304800"/>
            <a:chOff x="528" y="1200"/>
            <a:chExt cx="192" cy="192"/>
          </a:xfrm>
        </p:grpSpPr>
        <p:sp>
          <p:nvSpPr>
            <p:cNvPr id="69640" name="Rectangle 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9641" name="Rectangle 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69642" name="Group 10"/>
          <p:cNvGrpSpPr>
            <a:grpSpLocks/>
          </p:cNvGrpSpPr>
          <p:nvPr/>
        </p:nvGrpSpPr>
        <p:grpSpPr bwMode="auto">
          <a:xfrm>
            <a:off x="1524000" y="5562600"/>
            <a:ext cx="304800" cy="304800"/>
            <a:chOff x="528" y="1200"/>
            <a:chExt cx="192" cy="192"/>
          </a:xfrm>
        </p:grpSpPr>
        <p:sp>
          <p:nvSpPr>
            <p:cNvPr id="69643" name="Rectangle 1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9644" name="Rectangle 1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69666" name="Group 34"/>
          <p:cNvGrpSpPr>
            <a:grpSpLocks/>
          </p:cNvGrpSpPr>
          <p:nvPr/>
        </p:nvGrpSpPr>
        <p:grpSpPr bwMode="auto">
          <a:xfrm>
            <a:off x="2133600" y="2057400"/>
            <a:ext cx="5143500" cy="3657600"/>
            <a:chOff x="2552" y="4418"/>
            <a:chExt cx="8100" cy="5760"/>
          </a:xfrm>
        </p:grpSpPr>
        <p:sp>
          <p:nvSpPr>
            <p:cNvPr id="69667" name="Rectangle 35"/>
            <p:cNvSpPr>
              <a:spLocks noChangeArrowheads="1"/>
            </p:cNvSpPr>
            <p:nvPr/>
          </p:nvSpPr>
          <p:spPr bwMode="auto">
            <a:xfrm>
              <a:off x="2552" y="4418"/>
              <a:ext cx="8100" cy="57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grpSp>
          <p:nvGrpSpPr>
            <p:cNvPr id="69668" name="Group 36"/>
            <p:cNvGrpSpPr>
              <a:grpSpLocks/>
            </p:cNvGrpSpPr>
            <p:nvPr/>
          </p:nvGrpSpPr>
          <p:grpSpPr bwMode="auto">
            <a:xfrm>
              <a:off x="2912" y="4778"/>
              <a:ext cx="7563" cy="5181"/>
              <a:chOff x="2912" y="4778"/>
              <a:chExt cx="7563" cy="5181"/>
            </a:xfrm>
          </p:grpSpPr>
          <p:grpSp>
            <p:nvGrpSpPr>
              <p:cNvPr id="69669" name="Group 37"/>
              <p:cNvGrpSpPr>
                <a:grpSpLocks/>
              </p:cNvGrpSpPr>
              <p:nvPr/>
            </p:nvGrpSpPr>
            <p:grpSpPr bwMode="auto">
              <a:xfrm>
                <a:off x="5612" y="4778"/>
                <a:ext cx="2340" cy="1440"/>
                <a:chOff x="5612" y="4598"/>
                <a:chExt cx="2340" cy="1440"/>
              </a:xfrm>
            </p:grpSpPr>
            <p:sp>
              <p:nvSpPr>
                <p:cNvPr id="69670" name="Rectangle 38"/>
                <p:cNvSpPr>
                  <a:spLocks noChangeArrowheads="1"/>
                </p:cNvSpPr>
                <p:nvPr/>
              </p:nvSpPr>
              <p:spPr bwMode="auto">
                <a:xfrm>
                  <a:off x="5612" y="4598"/>
                  <a:ext cx="2340" cy="900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spcBef>
                      <a:spcPct val="0"/>
                    </a:spcBef>
                  </a:pPr>
                  <a:r>
                    <a:rPr lang="es-ES" sz="1000" b="1">
                      <a:solidFill>
                        <a:srgbClr val="000000"/>
                      </a:solidFill>
                      <a:latin typeface="Arial" pitchFamily="34" charset="0"/>
                    </a:rPr>
                    <a:t>AMENAZA DE NUEVOS  ENTRANTES</a:t>
                  </a:r>
                </a:p>
              </p:txBody>
            </p:sp>
            <p:sp>
              <p:nvSpPr>
                <p:cNvPr id="69671" name="Rectangle 39"/>
                <p:cNvSpPr>
                  <a:spLocks noChangeArrowheads="1"/>
                </p:cNvSpPr>
                <p:nvPr/>
              </p:nvSpPr>
              <p:spPr bwMode="auto">
                <a:xfrm>
                  <a:off x="5612" y="5498"/>
                  <a:ext cx="2317" cy="540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spcBef>
                      <a:spcPct val="0"/>
                    </a:spcBef>
                  </a:pPr>
                  <a:r>
                    <a:rPr lang="es-ES" sz="900">
                      <a:solidFill>
                        <a:schemeClr val="tx1"/>
                      </a:solidFill>
                      <a:latin typeface="Arial" pitchFamily="34" charset="0"/>
                    </a:rPr>
                    <a:t>Baja amenaza de nuevos entrantes</a:t>
                  </a:r>
                </a:p>
                <a:p>
                  <a:pPr algn="l" eaLnBrk="0" hangingPunct="0">
                    <a:spcBef>
                      <a:spcPct val="0"/>
                    </a:spcBef>
                  </a:pPr>
                  <a:endParaRPr lang="es-ES" sz="1000">
                    <a:solidFill>
                      <a:schemeClr val="tx1"/>
                    </a:solidFill>
                    <a:latin typeface="Century Gothic" pitchFamily="34" charset="0"/>
                  </a:endParaRPr>
                </a:p>
                <a:p>
                  <a:pPr algn="l" eaLnBrk="0" hangingPunct="0">
                    <a:spcBef>
                      <a:spcPct val="0"/>
                    </a:spcBef>
                  </a:pPr>
                  <a:endParaRPr lang="es-ES" sz="1200">
                    <a:solidFill>
                      <a:srgbClr val="000000"/>
                    </a:solidFill>
                    <a:latin typeface="Times New Roman" pitchFamily="18" charset="0"/>
                  </a:endParaRPr>
                </a:p>
                <a:p>
                  <a:pPr algn="l" eaLnBrk="0" hangingPunct="0">
                    <a:spcBef>
                      <a:spcPts val="500"/>
                    </a:spcBef>
                    <a:spcAft>
                      <a:spcPts val="500"/>
                    </a:spcAft>
                  </a:pPr>
                  <a:endParaRPr lang="es-ES" sz="1200">
                    <a:solidFill>
                      <a:srgbClr val="000000"/>
                    </a:solidFill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69672" name="Rectangle 40"/>
              <p:cNvSpPr>
                <a:spLocks noChangeArrowheads="1"/>
              </p:cNvSpPr>
              <p:nvPr/>
            </p:nvSpPr>
            <p:spPr bwMode="auto">
              <a:xfrm>
                <a:off x="5533" y="6578"/>
                <a:ext cx="2317" cy="857"/>
              </a:xfrm>
              <a:prstGeom prst="rect">
                <a:avLst/>
              </a:prstGeom>
              <a:solidFill>
                <a:srgbClr val="00808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0"/>
                  </a:spcBef>
                </a:pPr>
                <a:r>
                  <a:rPr lang="es-ES" sz="1000">
                    <a:solidFill>
                      <a:srgbClr val="FFFFFF"/>
                    </a:solidFill>
                    <a:latin typeface="Arial" pitchFamily="34" charset="0"/>
                  </a:rPr>
                  <a:t>COMPETIDORES ACTUALES</a:t>
                </a:r>
              </a:p>
            </p:txBody>
          </p:sp>
          <p:sp>
            <p:nvSpPr>
              <p:cNvPr id="69673" name="Rectangle 41"/>
              <p:cNvSpPr>
                <a:spLocks noChangeArrowheads="1"/>
              </p:cNvSpPr>
              <p:nvPr/>
            </p:nvSpPr>
            <p:spPr bwMode="auto">
              <a:xfrm>
                <a:off x="5533" y="7442"/>
                <a:ext cx="2317" cy="90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just" eaLnBrk="0" hangingPunct="0">
                  <a:spcBef>
                    <a:spcPct val="0"/>
                  </a:spcBef>
                  <a:buSzPts val="1000"/>
                  <a:buFont typeface="Wingdings 2" pitchFamily="18" charset="2"/>
                  <a:buChar char="­"/>
                </a:pPr>
                <a:r>
                  <a:rPr lang="es-ES" sz="900">
                    <a:solidFill>
                      <a:schemeClr val="tx1"/>
                    </a:solidFill>
                    <a:latin typeface="Arial" pitchFamily="34" charset="0"/>
                  </a:rPr>
                  <a:t>DE PRATI</a:t>
                </a:r>
              </a:p>
              <a:p>
                <a:pPr algn="just" eaLnBrk="0" hangingPunct="0">
                  <a:spcBef>
                    <a:spcPct val="0"/>
                  </a:spcBef>
                  <a:buSzPts val="1000"/>
                  <a:buFont typeface="Wingdings 2" pitchFamily="18" charset="2"/>
                  <a:buChar char="­"/>
                </a:pPr>
                <a:r>
                  <a:rPr lang="es-ES" sz="900">
                    <a:solidFill>
                      <a:schemeClr val="tx1"/>
                    </a:solidFill>
                    <a:latin typeface="Arial" pitchFamily="34" charset="0"/>
                  </a:rPr>
                  <a:t>MI COMISARIATO</a:t>
                </a:r>
              </a:p>
              <a:p>
                <a:pPr algn="just" eaLnBrk="0" hangingPunct="0">
                  <a:spcBef>
                    <a:spcPct val="0"/>
                  </a:spcBef>
                  <a:buSzPts val="1000"/>
                  <a:buFont typeface="Wingdings 2" pitchFamily="18" charset="2"/>
                  <a:buChar char="­"/>
                </a:pPr>
                <a:r>
                  <a:rPr lang="es-ES" sz="900">
                    <a:solidFill>
                      <a:schemeClr val="tx1"/>
                    </a:solidFill>
                    <a:latin typeface="Arial" pitchFamily="34" charset="0"/>
                  </a:rPr>
                  <a:t>PYCCA</a:t>
                </a:r>
              </a:p>
              <a:p>
                <a:pPr algn="just" eaLnBrk="0" hangingPunct="0">
                  <a:spcBef>
                    <a:spcPct val="0"/>
                  </a:spcBef>
                </a:pPr>
                <a:endParaRPr lang="es-ES" sz="900">
                  <a:solidFill>
                    <a:srgbClr val="000080"/>
                  </a:solidFill>
                  <a:latin typeface="Arial" pitchFamily="34" charset="0"/>
                </a:endParaRPr>
              </a:p>
            </p:txBody>
          </p:sp>
          <p:sp>
            <p:nvSpPr>
              <p:cNvPr id="69674" name="Rectangle 42"/>
              <p:cNvSpPr>
                <a:spLocks noChangeArrowheads="1"/>
              </p:cNvSpPr>
              <p:nvPr/>
            </p:nvSpPr>
            <p:spPr bwMode="auto">
              <a:xfrm>
                <a:off x="8154" y="6758"/>
                <a:ext cx="2318" cy="900"/>
              </a:xfrm>
              <a:prstGeom prst="rect">
                <a:avLst/>
              </a:prstGeom>
              <a:solidFill>
                <a:srgbClr val="00808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0"/>
                  </a:spcBef>
                </a:pPr>
                <a:r>
                  <a:rPr lang="es-ES" sz="1000">
                    <a:solidFill>
                      <a:schemeClr val="tx1"/>
                    </a:solidFill>
                    <a:latin typeface="Arial" pitchFamily="34" charset="0"/>
                  </a:rPr>
                  <a:t>PODER DE NEGOCIACIÓN CLIENTES</a:t>
                </a:r>
              </a:p>
            </p:txBody>
          </p:sp>
          <p:sp>
            <p:nvSpPr>
              <p:cNvPr id="69675" name="Rectangle 43"/>
              <p:cNvSpPr>
                <a:spLocks noChangeArrowheads="1"/>
              </p:cNvSpPr>
              <p:nvPr/>
            </p:nvSpPr>
            <p:spPr bwMode="auto">
              <a:xfrm>
                <a:off x="8157" y="7622"/>
                <a:ext cx="2318" cy="77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0"/>
                  </a:spcBef>
                </a:pPr>
                <a:r>
                  <a:rPr lang="es-ES" sz="900">
                    <a:solidFill>
                      <a:srgbClr val="000000"/>
                    </a:solidFill>
                    <a:latin typeface="Arial" pitchFamily="34" charset="0"/>
                  </a:rPr>
                  <a:t>Moderado poder de los CLIENTES</a:t>
                </a:r>
              </a:p>
              <a:p>
                <a:pPr eaLnBrk="0" hangingPunct="0">
                  <a:spcBef>
                    <a:spcPct val="0"/>
                  </a:spcBef>
                </a:pPr>
                <a:endParaRPr lang="es-ES" sz="900">
                  <a:solidFill>
                    <a:srgbClr val="000000"/>
                  </a:solidFill>
                  <a:latin typeface="Arial" pitchFamily="34" charset="0"/>
                </a:endParaRPr>
              </a:p>
              <a:p>
                <a:pPr algn="just" eaLnBrk="0" hangingPunct="0">
                  <a:spcBef>
                    <a:spcPct val="0"/>
                  </a:spcBef>
                </a:pPr>
                <a:endParaRPr lang="es-ES" sz="900">
                  <a:solidFill>
                    <a:srgbClr val="000000"/>
                  </a:solidFill>
                  <a:latin typeface="Century Gothic" pitchFamily="34" charset="0"/>
                </a:endParaRPr>
              </a:p>
            </p:txBody>
          </p:sp>
          <p:sp>
            <p:nvSpPr>
              <p:cNvPr id="69676" name="Rectangle 44"/>
              <p:cNvSpPr>
                <a:spLocks noChangeArrowheads="1"/>
              </p:cNvSpPr>
              <p:nvPr/>
            </p:nvSpPr>
            <p:spPr bwMode="auto">
              <a:xfrm>
                <a:off x="2912" y="6758"/>
                <a:ext cx="2318" cy="900"/>
              </a:xfrm>
              <a:prstGeom prst="rect">
                <a:avLst/>
              </a:prstGeom>
              <a:solidFill>
                <a:srgbClr val="00808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0"/>
                  </a:spcBef>
                </a:pPr>
                <a:r>
                  <a:rPr lang="es-ES" sz="1000">
                    <a:solidFill>
                      <a:schemeClr val="tx1"/>
                    </a:solidFill>
                    <a:latin typeface="Arial" pitchFamily="34" charset="0"/>
                  </a:rPr>
                  <a:t>PODER DE NEGOCIACIÓN</a:t>
                </a:r>
                <a:r>
                  <a:rPr lang="es-ES" sz="1000" b="1">
                    <a:solidFill>
                      <a:schemeClr val="tx1"/>
                    </a:solidFill>
                    <a:latin typeface="Arial" pitchFamily="34" charset="0"/>
                  </a:rPr>
                  <a:t>  PROVEEDORES</a:t>
                </a:r>
              </a:p>
            </p:txBody>
          </p:sp>
          <p:sp>
            <p:nvSpPr>
              <p:cNvPr id="69677" name="Rectangle 45"/>
              <p:cNvSpPr>
                <a:spLocks noChangeArrowheads="1"/>
              </p:cNvSpPr>
              <p:nvPr/>
            </p:nvSpPr>
            <p:spPr bwMode="auto">
              <a:xfrm>
                <a:off x="2912" y="7622"/>
                <a:ext cx="2318" cy="77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0"/>
                  </a:spcBef>
                </a:pPr>
                <a:r>
                  <a:rPr lang="es-ES" sz="900">
                    <a:solidFill>
                      <a:srgbClr val="000000"/>
                    </a:solidFill>
                    <a:latin typeface="Arial" pitchFamily="34" charset="0"/>
                  </a:rPr>
                  <a:t>Baja influencia de los PROVEEDORES</a:t>
                </a:r>
              </a:p>
              <a:p>
                <a:pPr algn="just" eaLnBrk="0" hangingPunct="0">
                  <a:spcBef>
                    <a:spcPct val="0"/>
                  </a:spcBef>
                </a:pPr>
                <a:r>
                  <a:rPr lang="es-ES" sz="900">
                    <a:solidFill>
                      <a:schemeClr val="tx1"/>
                    </a:solidFill>
                    <a:latin typeface="Century Gothic" pitchFamily="34" charset="0"/>
                  </a:rPr>
                  <a:t> </a:t>
                </a:r>
              </a:p>
            </p:txBody>
          </p:sp>
          <p:sp>
            <p:nvSpPr>
              <p:cNvPr id="69678" name="Rectangle 46"/>
              <p:cNvSpPr>
                <a:spLocks noChangeArrowheads="1"/>
              </p:cNvSpPr>
              <p:nvPr/>
            </p:nvSpPr>
            <p:spPr bwMode="auto">
              <a:xfrm>
                <a:off x="5533" y="8882"/>
                <a:ext cx="2318" cy="612"/>
              </a:xfrm>
              <a:prstGeom prst="rect">
                <a:avLst/>
              </a:prstGeom>
              <a:solidFill>
                <a:srgbClr val="00808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0"/>
                  </a:spcBef>
                </a:pPr>
                <a:r>
                  <a:rPr lang="es-ES" sz="1000">
                    <a:solidFill>
                      <a:srgbClr val="000000"/>
                    </a:solidFill>
                    <a:latin typeface="Arial" pitchFamily="34" charset="0"/>
                  </a:rPr>
                  <a:t>AMENAZA DE SUSTITUTOS</a:t>
                </a:r>
              </a:p>
            </p:txBody>
          </p:sp>
          <p:sp>
            <p:nvSpPr>
              <p:cNvPr id="69679" name="Rectangle 47"/>
              <p:cNvSpPr>
                <a:spLocks noChangeArrowheads="1"/>
              </p:cNvSpPr>
              <p:nvPr/>
            </p:nvSpPr>
            <p:spPr bwMode="auto">
              <a:xfrm>
                <a:off x="5533" y="9419"/>
                <a:ext cx="2318" cy="54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0"/>
                  </a:spcBef>
                </a:pPr>
                <a:r>
                  <a:rPr lang="es-ES" sz="900">
                    <a:solidFill>
                      <a:schemeClr val="tx1"/>
                    </a:solidFill>
                    <a:latin typeface="Arial" pitchFamily="34" charset="0"/>
                  </a:rPr>
                  <a:t>Alta amenaza de SUSTITUTOS</a:t>
                </a:r>
              </a:p>
              <a:p>
                <a:pPr algn="just" eaLnBrk="0" hangingPunct="0">
                  <a:spcBef>
                    <a:spcPct val="0"/>
                  </a:spcBef>
                </a:pPr>
                <a:endParaRPr lang="es-ES" sz="90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69680" name="Line 48"/>
              <p:cNvSpPr>
                <a:spLocks noChangeShapeType="1"/>
              </p:cNvSpPr>
              <p:nvPr/>
            </p:nvSpPr>
            <p:spPr bwMode="auto">
              <a:xfrm>
                <a:off x="6692" y="6218"/>
                <a:ext cx="0" cy="26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9681" name="Line 49"/>
              <p:cNvSpPr>
                <a:spLocks noChangeShapeType="1"/>
              </p:cNvSpPr>
              <p:nvPr/>
            </p:nvSpPr>
            <p:spPr bwMode="auto">
              <a:xfrm flipV="1">
                <a:off x="6698" y="8342"/>
                <a:ext cx="0" cy="4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9682" name="Line 50"/>
              <p:cNvSpPr>
                <a:spLocks noChangeShapeType="1"/>
              </p:cNvSpPr>
              <p:nvPr/>
            </p:nvSpPr>
            <p:spPr bwMode="auto">
              <a:xfrm>
                <a:off x="5242" y="7982"/>
                <a:ext cx="29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9683" name="Line 51"/>
              <p:cNvSpPr>
                <a:spLocks noChangeShapeType="1"/>
              </p:cNvSpPr>
              <p:nvPr/>
            </p:nvSpPr>
            <p:spPr bwMode="auto">
              <a:xfrm flipH="1">
                <a:off x="7863" y="7982"/>
                <a:ext cx="29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</p:grpSp>
      </p:grpSp>
      <p:sp>
        <p:nvSpPr>
          <p:cNvPr id="69684" name="Text Box 52"/>
          <p:cNvSpPr txBox="1">
            <a:spLocks noChangeArrowheads="1"/>
          </p:cNvSpPr>
          <p:nvPr/>
        </p:nvSpPr>
        <p:spPr bwMode="auto">
          <a:xfrm>
            <a:off x="7785100" y="228600"/>
            <a:ext cx="912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VANESA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2"/>
          <p:cNvSpPr txBox="1">
            <a:spLocks noChangeArrowheads="1"/>
          </p:cNvSpPr>
          <p:nvPr/>
        </p:nvSpPr>
        <p:spPr bwMode="auto">
          <a:xfrm>
            <a:off x="1828800" y="762000"/>
            <a:ext cx="5105400" cy="466725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solidFill>
                  <a:schemeClr val="tx1"/>
                </a:solidFill>
                <a:cs typeface="Times New Roman" pitchFamily="18" charset="0"/>
              </a:rPr>
              <a:t>ANALISIS DE MATRICES</a:t>
            </a:r>
            <a:r>
              <a:rPr lang="es-ES" sz="24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70659" name="Text Box 3"/>
          <p:cNvSpPr txBox="1">
            <a:spLocks noChangeArrowheads="1"/>
          </p:cNvSpPr>
          <p:nvPr/>
        </p:nvSpPr>
        <p:spPr bwMode="auto">
          <a:xfrm>
            <a:off x="1828800" y="1524000"/>
            <a:ext cx="5486400" cy="4270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C" sz="2200">
                <a:cs typeface="Times New Roman" pitchFamily="18" charset="0"/>
              </a:rPr>
              <a:t>MODELO DE IMPLICACIÓN F.C.B.</a:t>
            </a:r>
            <a:r>
              <a:rPr lang="es-ES" sz="2200"/>
              <a:t> </a:t>
            </a:r>
          </a:p>
        </p:txBody>
      </p:sp>
      <p:sp>
        <p:nvSpPr>
          <p:cNvPr id="70660" name="Line 4"/>
          <p:cNvSpPr>
            <a:spLocks noChangeShapeType="1"/>
          </p:cNvSpPr>
          <p:nvPr/>
        </p:nvSpPr>
        <p:spPr bwMode="auto">
          <a:xfrm>
            <a:off x="7848600" y="1752600"/>
            <a:ext cx="457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0661" name="Line 5"/>
          <p:cNvSpPr>
            <a:spLocks noChangeShapeType="1"/>
          </p:cNvSpPr>
          <p:nvPr/>
        </p:nvSpPr>
        <p:spPr bwMode="auto">
          <a:xfrm>
            <a:off x="8305800" y="1752600"/>
            <a:ext cx="0" cy="40386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0662" name="Line 6"/>
          <p:cNvSpPr>
            <a:spLocks noChangeShapeType="1"/>
          </p:cNvSpPr>
          <p:nvPr/>
        </p:nvSpPr>
        <p:spPr bwMode="auto">
          <a:xfrm>
            <a:off x="1828800" y="5791200"/>
            <a:ext cx="647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70663" name="Group 7"/>
          <p:cNvGrpSpPr>
            <a:grpSpLocks/>
          </p:cNvGrpSpPr>
          <p:nvPr/>
        </p:nvGrpSpPr>
        <p:grpSpPr bwMode="auto">
          <a:xfrm>
            <a:off x="7467600" y="1600200"/>
            <a:ext cx="304800" cy="304800"/>
            <a:chOff x="528" y="1200"/>
            <a:chExt cx="192" cy="192"/>
          </a:xfrm>
        </p:grpSpPr>
        <p:sp>
          <p:nvSpPr>
            <p:cNvPr id="70664" name="Rectangle 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0665" name="Rectangle 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70666" name="Group 10"/>
          <p:cNvGrpSpPr>
            <a:grpSpLocks/>
          </p:cNvGrpSpPr>
          <p:nvPr/>
        </p:nvGrpSpPr>
        <p:grpSpPr bwMode="auto">
          <a:xfrm>
            <a:off x="1524000" y="5562600"/>
            <a:ext cx="304800" cy="304800"/>
            <a:chOff x="528" y="1200"/>
            <a:chExt cx="192" cy="192"/>
          </a:xfrm>
        </p:grpSpPr>
        <p:sp>
          <p:nvSpPr>
            <p:cNvPr id="70667" name="Rectangle 1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0668" name="Rectangle 1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70737" name="Text Box 81"/>
          <p:cNvSpPr txBox="1">
            <a:spLocks noChangeArrowheads="1"/>
          </p:cNvSpPr>
          <p:nvPr/>
        </p:nvSpPr>
        <p:spPr bwMode="auto">
          <a:xfrm>
            <a:off x="3771900" y="1981200"/>
            <a:ext cx="2286000" cy="2286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0"/>
              </a:spcBef>
            </a:pPr>
            <a:r>
              <a:rPr lang="es-ES" sz="1200" b="1">
                <a:solidFill>
                  <a:schemeClr val="tx1"/>
                </a:solidFill>
                <a:latin typeface="Arial" pitchFamily="34" charset="0"/>
              </a:rPr>
              <a:t>APREHENSION</a:t>
            </a:r>
          </a:p>
        </p:txBody>
      </p:sp>
      <p:sp>
        <p:nvSpPr>
          <p:cNvPr id="70740" name="Text Box 84"/>
          <p:cNvSpPr txBox="1">
            <a:spLocks noChangeArrowheads="1"/>
          </p:cNvSpPr>
          <p:nvPr/>
        </p:nvSpPr>
        <p:spPr bwMode="auto">
          <a:xfrm>
            <a:off x="2171700" y="3124200"/>
            <a:ext cx="457200" cy="25146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0" hangingPunct="0">
              <a:spcBef>
                <a:spcPct val="0"/>
              </a:spcBef>
            </a:pPr>
            <a:r>
              <a:rPr lang="es-ES" sz="1200" b="1">
                <a:solidFill>
                  <a:schemeClr val="tx1"/>
                </a:solidFill>
                <a:latin typeface="Arial" pitchFamily="34" charset="0"/>
              </a:rPr>
              <a:t>I</a:t>
            </a:r>
            <a:endParaRPr lang="es-EC" sz="1200" b="1">
              <a:solidFill>
                <a:schemeClr val="tx1"/>
              </a:solidFill>
              <a:latin typeface="Arial" pitchFamily="34" charset="0"/>
            </a:endParaRPr>
          </a:p>
          <a:p>
            <a:pPr algn="l" eaLnBrk="0" hangingPunct="0">
              <a:spcBef>
                <a:spcPct val="0"/>
              </a:spcBef>
            </a:pPr>
            <a:r>
              <a:rPr lang="es-ES" sz="1200" b="1">
                <a:solidFill>
                  <a:schemeClr val="tx1"/>
                </a:solidFill>
                <a:latin typeface="Arial" pitchFamily="34" charset="0"/>
              </a:rPr>
              <a:t>M</a:t>
            </a:r>
            <a:endParaRPr lang="es-EC" sz="1200" b="1">
              <a:solidFill>
                <a:schemeClr val="tx1"/>
              </a:solidFill>
              <a:latin typeface="Arial" pitchFamily="34" charset="0"/>
            </a:endParaRPr>
          </a:p>
          <a:p>
            <a:pPr algn="l" eaLnBrk="0" hangingPunct="0">
              <a:spcBef>
                <a:spcPct val="0"/>
              </a:spcBef>
            </a:pPr>
            <a:r>
              <a:rPr lang="es-ES" sz="1200" b="1">
                <a:solidFill>
                  <a:schemeClr val="tx1"/>
                </a:solidFill>
                <a:latin typeface="Arial" pitchFamily="34" charset="0"/>
              </a:rPr>
              <a:t>P</a:t>
            </a:r>
            <a:endParaRPr lang="es-EC" sz="1200" b="1">
              <a:solidFill>
                <a:schemeClr val="tx1"/>
              </a:solidFill>
              <a:latin typeface="Arial" pitchFamily="34" charset="0"/>
            </a:endParaRPr>
          </a:p>
          <a:p>
            <a:pPr algn="l" eaLnBrk="0" hangingPunct="0">
              <a:spcBef>
                <a:spcPct val="0"/>
              </a:spcBef>
            </a:pPr>
            <a:r>
              <a:rPr lang="es-ES" sz="1200" b="1">
                <a:solidFill>
                  <a:schemeClr val="tx1"/>
                </a:solidFill>
                <a:latin typeface="Arial" pitchFamily="34" charset="0"/>
              </a:rPr>
              <a:t>L</a:t>
            </a:r>
            <a:endParaRPr lang="es-EC" sz="1200" b="1">
              <a:solidFill>
                <a:schemeClr val="tx1"/>
              </a:solidFill>
              <a:latin typeface="Arial" pitchFamily="34" charset="0"/>
            </a:endParaRPr>
          </a:p>
          <a:p>
            <a:pPr algn="l" eaLnBrk="0" hangingPunct="0">
              <a:spcBef>
                <a:spcPct val="0"/>
              </a:spcBef>
            </a:pPr>
            <a:r>
              <a:rPr lang="es-ES" sz="1200" b="1">
                <a:solidFill>
                  <a:schemeClr val="tx1"/>
                </a:solidFill>
                <a:latin typeface="Arial" pitchFamily="34" charset="0"/>
              </a:rPr>
              <a:t>I</a:t>
            </a:r>
            <a:endParaRPr lang="es-EC" sz="1200" b="1">
              <a:solidFill>
                <a:schemeClr val="tx1"/>
              </a:solidFill>
              <a:latin typeface="Arial" pitchFamily="34" charset="0"/>
            </a:endParaRPr>
          </a:p>
          <a:p>
            <a:pPr algn="l" eaLnBrk="0" hangingPunct="0">
              <a:spcBef>
                <a:spcPct val="0"/>
              </a:spcBef>
            </a:pPr>
            <a:r>
              <a:rPr lang="es-ES" sz="1200" b="1">
                <a:solidFill>
                  <a:schemeClr val="tx1"/>
                </a:solidFill>
                <a:latin typeface="Arial" pitchFamily="34" charset="0"/>
              </a:rPr>
              <a:t>C</a:t>
            </a:r>
            <a:endParaRPr lang="es-EC" sz="1200" b="1">
              <a:solidFill>
                <a:schemeClr val="tx1"/>
              </a:solidFill>
              <a:latin typeface="Arial" pitchFamily="34" charset="0"/>
            </a:endParaRPr>
          </a:p>
          <a:p>
            <a:pPr algn="l" eaLnBrk="0" hangingPunct="0">
              <a:spcBef>
                <a:spcPct val="0"/>
              </a:spcBef>
            </a:pPr>
            <a:r>
              <a:rPr lang="es-ES" sz="1200" b="1">
                <a:solidFill>
                  <a:schemeClr val="tx1"/>
                </a:solidFill>
                <a:latin typeface="Arial" pitchFamily="34" charset="0"/>
              </a:rPr>
              <a:t>A</a:t>
            </a:r>
            <a:endParaRPr lang="es-EC" sz="1200" b="1">
              <a:solidFill>
                <a:schemeClr val="tx1"/>
              </a:solidFill>
              <a:latin typeface="Arial" pitchFamily="34" charset="0"/>
            </a:endParaRPr>
          </a:p>
          <a:p>
            <a:pPr algn="l" eaLnBrk="0" hangingPunct="0">
              <a:spcBef>
                <a:spcPct val="0"/>
              </a:spcBef>
            </a:pPr>
            <a:r>
              <a:rPr lang="es-ES" sz="1200" b="1">
                <a:solidFill>
                  <a:schemeClr val="tx1"/>
                </a:solidFill>
                <a:latin typeface="Arial" pitchFamily="34" charset="0"/>
              </a:rPr>
              <a:t>C</a:t>
            </a:r>
            <a:endParaRPr lang="es-EC" sz="1200" b="1">
              <a:solidFill>
                <a:schemeClr val="tx1"/>
              </a:solidFill>
              <a:latin typeface="Arial" pitchFamily="34" charset="0"/>
            </a:endParaRPr>
          </a:p>
          <a:p>
            <a:pPr algn="l" eaLnBrk="0" hangingPunct="0">
              <a:spcBef>
                <a:spcPct val="0"/>
              </a:spcBef>
            </a:pPr>
            <a:r>
              <a:rPr lang="es-ES" sz="1200" b="1">
                <a:solidFill>
                  <a:schemeClr val="tx1"/>
                </a:solidFill>
                <a:latin typeface="Arial" pitchFamily="34" charset="0"/>
              </a:rPr>
              <a:t>I</a:t>
            </a:r>
            <a:endParaRPr lang="es-EC" sz="1200" b="1">
              <a:solidFill>
                <a:schemeClr val="tx1"/>
              </a:solidFill>
              <a:latin typeface="Arial" pitchFamily="34" charset="0"/>
            </a:endParaRPr>
          </a:p>
          <a:p>
            <a:pPr algn="l" eaLnBrk="0" hangingPunct="0">
              <a:spcBef>
                <a:spcPct val="0"/>
              </a:spcBef>
            </a:pPr>
            <a:r>
              <a:rPr lang="es-ES" sz="1200" b="1">
                <a:solidFill>
                  <a:schemeClr val="tx1"/>
                </a:solidFill>
                <a:latin typeface="Arial" pitchFamily="34" charset="0"/>
              </a:rPr>
              <a:t>O</a:t>
            </a:r>
            <a:endParaRPr lang="es-EC" sz="1200" b="1">
              <a:solidFill>
                <a:schemeClr val="tx1"/>
              </a:solidFill>
              <a:latin typeface="Arial" pitchFamily="34" charset="0"/>
            </a:endParaRPr>
          </a:p>
          <a:p>
            <a:pPr algn="l" eaLnBrk="0" hangingPunct="0">
              <a:spcBef>
                <a:spcPct val="0"/>
              </a:spcBef>
            </a:pPr>
            <a:r>
              <a:rPr lang="es-ES" sz="1200" b="1">
                <a:solidFill>
                  <a:schemeClr val="tx1"/>
                </a:solidFill>
                <a:latin typeface="Arial" pitchFamily="34" charset="0"/>
              </a:rPr>
              <a:t>N</a:t>
            </a:r>
            <a:endParaRPr lang="es-ES" sz="1200">
              <a:solidFill>
                <a:schemeClr val="tx1"/>
              </a:solidFill>
              <a:latin typeface="Times New Roman" pitchFamily="18" charset="0"/>
            </a:endParaRPr>
          </a:p>
          <a:p>
            <a:pPr algn="l" eaLnBrk="0" hangingPunct="0">
              <a:spcBef>
                <a:spcPct val="0"/>
              </a:spcBef>
            </a:pPr>
            <a:endParaRPr lang="es-E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0741" name="Text Box 85"/>
          <p:cNvSpPr txBox="1">
            <a:spLocks noChangeArrowheads="1"/>
          </p:cNvSpPr>
          <p:nvPr/>
        </p:nvSpPr>
        <p:spPr bwMode="auto">
          <a:xfrm>
            <a:off x="2628900" y="4622800"/>
            <a:ext cx="342900" cy="1143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0" hangingPunct="0">
              <a:spcBef>
                <a:spcPct val="0"/>
              </a:spcBef>
            </a:pPr>
            <a:r>
              <a:rPr lang="es-ES" sz="1100" b="1">
                <a:solidFill>
                  <a:schemeClr val="tx1"/>
                </a:solidFill>
                <a:latin typeface="Arial" pitchFamily="34" charset="0"/>
              </a:rPr>
              <a:t>DEB</a:t>
            </a:r>
            <a:endParaRPr lang="es-EC" sz="1100" b="1">
              <a:solidFill>
                <a:schemeClr val="tx1"/>
              </a:solidFill>
              <a:latin typeface="Arial" pitchFamily="34" charset="0"/>
            </a:endParaRPr>
          </a:p>
          <a:p>
            <a:pPr algn="l" eaLnBrk="0" hangingPunct="0">
              <a:spcBef>
                <a:spcPct val="0"/>
              </a:spcBef>
            </a:pPr>
            <a:r>
              <a:rPr lang="es-ES" sz="1100" b="1">
                <a:solidFill>
                  <a:schemeClr val="tx1"/>
                </a:solidFill>
                <a:latin typeface="Arial" pitchFamily="34" charset="0"/>
              </a:rPr>
              <a:t>I</a:t>
            </a:r>
            <a:endParaRPr lang="es-EC" sz="1100" b="1">
              <a:solidFill>
                <a:schemeClr val="tx1"/>
              </a:solidFill>
              <a:latin typeface="Arial" pitchFamily="34" charset="0"/>
            </a:endParaRPr>
          </a:p>
          <a:p>
            <a:pPr algn="l" eaLnBrk="0" hangingPunct="0">
              <a:spcBef>
                <a:spcPct val="0"/>
              </a:spcBef>
            </a:pPr>
            <a:r>
              <a:rPr lang="es-ES" sz="1100" b="1">
                <a:solidFill>
                  <a:schemeClr val="tx1"/>
                </a:solidFill>
                <a:latin typeface="Arial" pitchFamily="34" charset="0"/>
              </a:rPr>
              <a:t>L</a:t>
            </a:r>
            <a:endParaRPr lang="es-ES" sz="1200">
              <a:solidFill>
                <a:schemeClr val="tx1"/>
              </a:solidFill>
              <a:latin typeface="Times New Roman" pitchFamily="18" charset="0"/>
            </a:endParaRPr>
          </a:p>
          <a:p>
            <a:pPr algn="l" eaLnBrk="0" hangingPunct="0">
              <a:spcBef>
                <a:spcPct val="0"/>
              </a:spcBef>
            </a:pPr>
            <a:endParaRPr lang="es-E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0743" name="Text Box 87"/>
          <p:cNvSpPr txBox="1">
            <a:spLocks noChangeArrowheads="1"/>
          </p:cNvSpPr>
          <p:nvPr/>
        </p:nvSpPr>
        <p:spPr bwMode="auto">
          <a:xfrm>
            <a:off x="6629400" y="5867400"/>
            <a:ext cx="1524000" cy="685800"/>
          </a:xfrm>
          <a:prstGeom prst="rect">
            <a:avLst/>
          </a:prstGeom>
          <a:solidFill>
            <a:srgbClr val="FFFFFF"/>
          </a:solidFill>
          <a:ln w="38100">
            <a:solidFill>
              <a:srgbClr val="008080"/>
            </a:solidFill>
            <a:miter lim="800000"/>
            <a:headEnd/>
            <a:tailEnd/>
          </a:ln>
        </p:spPr>
        <p:txBody>
          <a:bodyPr/>
          <a:lstStyle/>
          <a:p>
            <a:pPr algn="l" eaLnBrk="0" hangingPunct="0">
              <a:spcBef>
                <a:spcPct val="0"/>
              </a:spcBef>
            </a:pPr>
            <a:r>
              <a:rPr lang="es-ES" sz="1200">
                <a:solidFill>
                  <a:schemeClr val="tx1"/>
                </a:solidFill>
                <a:latin typeface="Arial" pitchFamily="34" charset="0"/>
              </a:rPr>
              <a:t>A :   acción</a:t>
            </a:r>
          </a:p>
          <a:p>
            <a:pPr algn="l" eaLnBrk="0" hangingPunct="0">
              <a:spcBef>
                <a:spcPct val="0"/>
              </a:spcBef>
            </a:pPr>
            <a:r>
              <a:rPr lang="es-ES" sz="1200">
                <a:solidFill>
                  <a:schemeClr val="tx1"/>
                </a:solidFill>
                <a:latin typeface="Arial" pitchFamily="34" charset="0"/>
              </a:rPr>
              <a:t>E :   evaluación</a:t>
            </a:r>
          </a:p>
          <a:p>
            <a:pPr algn="l" eaLnBrk="0" hangingPunct="0">
              <a:spcBef>
                <a:spcPct val="0"/>
              </a:spcBef>
            </a:pPr>
            <a:r>
              <a:rPr lang="es-ES" sz="1200">
                <a:solidFill>
                  <a:schemeClr val="tx1"/>
                </a:solidFill>
                <a:latin typeface="Arial" pitchFamily="34" charset="0"/>
              </a:rPr>
              <a:t>I  :    información</a:t>
            </a:r>
          </a:p>
        </p:txBody>
      </p:sp>
      <p:grpSp>
        <p:nvGrpSpPr>
          <p:cNvPr id="70764" name="Group 108"/>
          <p:cNvGrpSpPr>
            <a:grpSpLocks/>
          </p:cNvGrpSpPr>
          <p:nvPr/>
        </p:nvGrpSpPr>
        <p:grpSpPr bwMode="auto">
          <a:xfrm>
            <a:off x="2624138" y="2438400"/>
            <a:ext cx="4348162" cy="3124200"/>
            <a:chOff x="1653" y="1536"/>
            <a:chExt cx="2739" cy="1968"/>
          </a:xfrm>
        </p:grpSpPr>
        <p:sp>
          <p:nvSpPr>
            <p:cNvPr id="70734" name="Text Box 78"/>
            <p:cNvSpPr txBox="1">
              <a:spLocks noChangeArrowheads="1"/>
            </p:cNvSpPr>
            <p:nvPr/>
          </p:nvSpPr>
          <p:spPr bwMode="auto">
            <a:xfrm>
              <a:off x="3984" y="3264"/>
              <a:ext cx="192" cy="144"/>
            </a:xfrm>
            <a:prstGeom prst="rect">
              <a:avLst/>
            </a:prstGeom>
            <a:solidFill>
              <a:srgbClr val="FFFF99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r>
                <a:rPr lang="es-ES" sz="900">
                  <a:solidFill>
                    <a:srgbClr val="000000"/>
                  </a:solidFill>
                  <a:latin typeface="Arial Black" pitchFamily="34" charset="0"/>
                </a:rPr>
                <a:t>J</a:t>
              </a:r>
            </a:p>
          </p:txBody>
        </p:sp>
        <p:sp>
          <p:nvSpPr>
            <p:cNvPr id="70735" name="Text Box 79"/>
            <p:cNvSpPr txBox="1">
              <a:spLocks noChangeArrowheads="1"/>
            </p:cNvSpPr>
            <p:nvPr/>
          </p:nvSpPr>
          <p:spPr bwMode="auto">
            <a:xfrm>
              <a:off x="2592" y="2544"/>
              <a:ext cx="192" cy="144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r>
                <a:rPr lang="es-ES" sz="900">
                  <a:solidFill>
                    <a:srgbClr val="000000"/>
                  </a:solidFill>
                  <a:latin typeface="Arial Black" pitchFamily="34" charset="0"/>
                </a:rPr>
                <a:t>H</a:t>
              </a:r>
            </a:p>
          </p:txBody>
        </p:sp>
        <p:sp>
          <p:nvSpPr>
            <p:cNvPr id="70736" name="Text Box 80"/>
            <p:cNvSpPr txBox="1">
              <a:spLocks noChangeArrowheads="1"/>
            </p:cNvSpPr>
            <p:nvPr/>
          </p:nvSpPr>
          <p:spPr bwMode="auto">
            <a:xfrm>
              <a:off x="3600" y="2501"/>
              <a:ext cx="192" cy="144"/>
            </a:xfrm>
            <a:prstGeom prst="rect">
              <a:avLst/>
            </a:prstGeom>
            <a:solidFill>
              <a:srgbClr val="99CC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r>
                <a:rPr lang="es-ES" sz="900">
                  <a:solidFill>
                    <a:srgbClr val="000000"/>
                  </a:solidFill>
                  <a:latin typeface="Arial Black" pitchFamily="34" charset="0"/>
                </a:rPr>
                <a:t>R</a:t>
              </a:r>
            </a:p>
          </p:txBody>
        </p:sp>
        <p:sp>
          <p:nvSpPr>
            <p:cNvPr id="70738" name="Text Box 82"/>
            <p:cNvSpPr txBox="1">
              <a:spLocks noChangeArrowheads="1"/>
            </p:cNvSpPr>
            <p:nvPr/>
          </p:nvSpPr>
          <p:spPr bwMode="auto">
            <a:xfrm>
              <a:off x="1944" y="1536"/>
              <a:ext cx="1152" cy="28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100" b="1">
                  <a:solidFill>
                    <a:schemeClr val="tx1"/>
                  </a:solidFill>
                  <a:latin typeface="Arial" pitchFamily="34" charset="0"/>
                </a:rPr>
                <a:t>INTELECTUAL</a:t>
              </a:r>
            </a:p>
            <a:p>
              <a:pPr eaLnBrk="0" hangingPunct="0">
                <a:spcBef>
                  <a:spcPct val="0"/>
                </a:spcBef>
              </a:pPr>
              <a:r>
                <a:rPr lang="es-ES" sz="1100">
                  <a:solidFill>
                    <a:schemeClr val="tx1"/>
                  </a:solidFill>
                  <a:latin typeface="Arial" pitchFamily="34" charset="0"/>
                </a:rPr>
                <a:t>(razón lógica hechos)</a:t>
              </a:r>
            </a:p>
          </p:txBody>
        </p:sp>
        <p:sp>
          <p:nvSpPr>
            <p:cNvPr id="70739" name="Text Box 83"/>
            <p:cNvSpPr txBox="1">
              <a:spLocks noChangeArrowheads="1"/>
            </p:cNvSpPr>
            <p:nvPr/>
          </p:nvSpPr>
          <p:spPr bwMode="auto">
            <a:xfrm>
              <a:off x="3024" y="1536"/>
              <a:ext cx="1368" cy="28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100" b="1">
                  <a:solidFill>
                    <a:schemeClr val="tx1"/>
                  </a:solidFill>
                  <a:latin typeface="Arial" pitchFamily="34" charset="0"/>
                </a:rPr>
                <a:t>EMOCIONAL</a:t>
              </a:r>
            </a:p>
            <a:p>
              <a:pPr eaLnBrk="0" hangingPunct="0">
                <a:spcBef>
                  <a:spcPct val="0"/>
                </a:spcBef>
              </a:pPr>
              <a:r>
                <a:rPr lang="es-ES" sz="1100">
                  <a:solidFill>
                    <a:schemeClr val="tx1"/>
                  </a:solidFill>
                  <a:latin typeface="Arial" pitchFamily="34" charset="0"/>
                </a:rPr>
                <a:t>(emociones sentidos intuición)</a:t>
              </a:r>
            </a:p>
          </p:txBody>
        </p:sp>
        <p:sp>
          <p:nvSpPr>
            <p:cNvPr id="70742" name="Text Box 86"/>
            <p:cNvSpPr txBox="1">
              <a:spLocks noChangeArrowheads="1"/>
            </p:cNvSpPr>
            <p:nvPr/>
          </p:nvSpPr>
          <p:spPr bwMode="auto">
            <a:xfrm>
              <a:off x="1653" y="2111"/>
              <a:ext cx="216" cy="57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r>
                <a:rPr lang="es-ES" sz="1100" b="1">
                  <a:solidFill>
                    <a:schemeClr val="tx1"/>
                  </a:solidFill>
                  <a:latin typeface="Arial" pitchFamily="34" charset="0"/>
                </a:rPr>
                <a:t>FUERTE</a:t>
              </a:r>
              <a:endParaRPr lang="es-ES" sz="1200">
                <a:solidFill>
                  <a:schemeClr val="tx1"/>
                </a:solidFill>
                <a:latin typeface="Times New Roman" pitchFamily="18" charset="0"/>
              </a:endParaRPr>
            </a:p>
            <a:p>
              <a:pPr algn="l" eaLnBrk="0" hangingPunct="0">
                <a:spcBef>
                  <a:spcPct val="0"/>
                </a:spcBef>
              </a:pPr>
              <a:endParaRPr lang="es-ES" sz="12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70744" name="Line 88"/>
            <p:cNvSpPr>
              <a:spLocks noChangeShapeType="1"/>
            </p:cNvSpPr>
            <p:nvPr/>
          </p:nvSpPr>
          <p:spPr bwMode="auto">
            <a:xfrm>
              <a:off x="2112" y="1872"/>
              <a:ext cx="21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70745" name="Line 89"/>
            <p:cNvSpPr>
              <a:spLocks noChangeShapeType="1"/>
            </p:cNvSpPr>
            <p:nvPr/>
          </p:nvSpPr>
          <p:spPr bwMode="auto">
            <a:xfrm>
              <a:off x="2112" y="2736"/>
              <a:ext cx="21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70746" name="Line 90"/>
            <p:cNvSpPr>
              <a:spLocks noChangeShapeType="1"/>
            </p:cNvSpPr>
            <p:nvPr/>
          </p:nvSpPr>
          <p:spPr bwMode="auto">
            <a:xfrm>
              <a:off x="2112" y="3504"/>
              <a:ext cx="21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70747" name="Line 91"/>
            <p:cNvSpPr>
              <a:spLocks noChangeShapeType="1"/>
            </p:cNvSpPr>
            <p:nvPr/>
          </p:nvSpPr>
          <p:spPr bwMode="auto">
            <a:xfrm>
              <a:off x="2112" y="1920"/>
              <a:ext cx="0" cy="158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70748" name="Line 92"/>
            <p:cNvSpPr>
              <a:spLocks noChangeShapeType="1"/>
            </p:cNvSpPr>
            <p:nvPr/>
          </p:nvSpPr>
          <p:spPr bwMode="auto">
            <a:xfrm>
              <a:off x="2112" y="1872"/>
              <a:ext cx="0" cy="163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70749" name="Line 93"/>
            <p:cNvSpPr>
              <a:spLocks noChangeShapeType="1"/>
            </p:cNvSpPr>
            <p:nvPr/>
          </p:nvSpPr>
          <p:spPr bwMode="auto">
            <a:xfrm>
              <a:off x="4224" y="1872"/>
              <a:ext cx="0" cy="163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70751" name="Line 95"/>
            <p:cNvSpPr>
              <a:spLocks noChangeShapeType="1"/>
            </p:cNvSpPr>
            <p:nvPr/>
          </p:nvSpPr>
          <p:spPr bwMode="auto">
            <a:xfrm>
              <a:off x="3168" y="1872"/>
              <a:ext cx="0" cy="163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70759" name="Text Box 103"/>
            <p:cNvSpPr txBox="1">
              <a:spLocks noChangeArrowheads="1"/>
            </p:cNvSpPr>
            <p:nvPr/>
          </p:nvSpPr>
          <p:spPr bwMode="auto">
            <a:xfrm>
              <a:off x="2208" y="1968"/>
              <a:ext cx="960" cy="5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C" sz="1400" b="1">
                  <a:solidFill>
                    <a:schemeClr val="tx1"/>
                  </a:solidFill>
                  <a:latin typeface="Arial" pitchFamily="34" charset="0"/>
                </a:rPr>
                <a:t>Aprendizaje</a:t>
              </a:r>
            </a:p>
            <a:p>
              <a:r>
                <a:rPr lang="es-EC" sz="1200">
                  <a:solidFill>
                    <a:schemeClr val="tx1"/>
                  </a:solidFill>
                  <a:latin typeface="Arial" pitchFamily="34" charset="0"/>
                </a:rPr>
                <a:t>(1)</a:t>
              </a:r>
            </a:p>
            <a:p>
              <a:r>
                <a:rPr lang="es-ES" sz="1200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rPr>
                <a:t>(i,e,a)</a:t>
              </a:r>
              <a:r>
                <a:rPr lang="es-ES" sz="1400">
                  <a:solidFill>
                    <a:schemeClr val="tx1"/>
                  </a:solidFill>
                  <a:latin typeface="Arial" pitchFamily="34" charset="0"/>
                </a:rPr>
                <a:t> </a:t>
              </a:r>
            </a:p>
          </p:txBody>
        </p:sp>
        <p:sp>
          <p:nvSpPr>
            <p:cNvPr id="70761" name="Text Box 105"/>
            <p:cNvSpPr txBox="1">
              <a:spLocks noChangeArrowheads="1"/>
            </p:cNvSpPr>
            <p:nvPr/>
          </p:nvSpPr>
          <p:spPr bwMode="auto">
            <a:xfrm>
              <a:off x="2256" y="2832"/>
              <a:ext cx="672" cy="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C" sz="1400">
                  <a:solidFill>
                    <a:schemeClr val="tx1"/>
                  </a:solidFill>
                  <a:latin typeface="Arial" pitchFamily="34" charset="0"/>
                </a:rPr>
                <a:t>Rutina</a:t>
              </a:r>
            </a:p>
            <a:p>
              <a:r>
                <a:rPr lang="es-EC" sz="1400">
                  <a:solidFill>
                    <a:schemeClr val="tx1"/>
                  </a:solidFill>
                  <a:latin typeface="Arial" pitchFamily="34" charset="0"/>
                </a:rPr>
                <a:t>(3)</a:t>
              </a:r>
            </a:p>
            <a:p>
              <a:r>
                <a:rPr lang="es-EC" sz="1400">
                  <a:solidFill>
                    <a:schemeClr val="tx1"/>
                  </a:solidFill>
                  <a:latin typeface="Arial" pitchFamily="34" charset="0"/>
                </a:rPr>
                <a:t>(a,i,e)</a:t>
              </a:r>
              <a:endParaRPr lang="es-ES" sz="140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70762" name="Text Box 106"/>
            <p:cNvSpPr txBox="1">
              <a:spLocks noChangeArrowheads="1"/>
            </p:cNvSpPr>
            <p:nvPr/>
          </p:nvSpPr>
          <p:spPr bwMode="auto">
            <a:xfrm>
              <a:off x="3312" y="2832"/>
              <a:ext cx="768" cy="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C" sz="1400">
                  <a:solidFill>
                    <a:schemeClr val="tx1"/>
                  </a:solidFill>
                  <a:latin typeface="Arial" pitchFamily="34" charset="0"/>
                </a:rPr>
                <a:t>Hedonismo</a:t>
              </a:r>
            </a:p>
            <a:p>
              <a:r>
                <a:rPr lang="es-EC" sz="1400">
                  <a:solidFill>
                    <a:schemeClr val="tx1"/>
                  </a:solidFill>
                  <a:latin typeface="Arial" pitchFamily="34" charset="0"/>
                </a:rPr>
                <a:t>(4)</a:t>
              </a:r>
            </a:p>
            <a:p>
              <a:r>
                <a:rPr lang="es-EC" sz="1400">
                  <a:solidFill>
                    <a:schemeClr val="tx1"/>
                  </a:solidFill>
                  <a:latin typeface="Arial" pitchFamily="34" charset="0"/>
                </a:rPr>
                <a:t>(a,e,i)</a:t>
              </a:r>
              <a:endParaRPr lang="es-ES" sz="140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70763" name="Text Box 107"/>
            <p:cNvSpPr txBox="1">
              <a:spLocks noChangeArrowheads="1"/>
            </p:cNvSpPr>
            <p:nvPr/>
          </p:nvSpPr>
          <p:spPr bwMode="auto">
            <a:xfrm>
              <a:off x="3216" y="1968"/>
              <a:ext cx="960" cy="5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C" sz="1400" b="1">
                  <a:solidFill>
                    <a:schemeClr val="tx1"/>
                  </a:solidFill>
                  <a:latin typeface="Arial" pitchFamily="34" charset="0"/>
                </a:rPr>
                <a:t>Afectividad</a:t>
              </a:r>
            </a:p>
            <a:p>
              <a:r>
                <a:rPr lang="es-EC" sz="1200">
                  <a:solidFill>
                    <a:schemeClr val="tx1"/>
                  </a:solidFill>
                  <a:latin typeface="Arial" pitchFamily="34" charset="0"/>
                </a:rPr>
                <a:t>(2)</a:t>
              </a:r>
            </a:p>
            <a:p>
              <a:r>
                <a:rPr lang="es-ES" sz="1200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rPr>
                <a:t>(</a:t>
              </a:r>
              <a:r>
                <a:rPr lang="es-EC" sz="1200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rPr>
                <a:t>e,i,a</a:t>
              </a:r>
              <a:r>
                <a:rPr lang="es-ES" sz="1200">
                  <a:solidFill>
                    <a:schemeClr val="tx1"/>
                  </a:solidFill>
                  <a:latin typeface="Arial" pitchFamily="34" charset="0"/>
                  <a:cs typeface="Times New Roman" pitchFamily="18" charset="0"/>
                </a:rPr>
                <a:t>)</a:t>
              </a:r>
              <a:r>
                <a:rPr lang="es-ES" sz="1400">
                  <a:solidFill>
                    <a:schemeClr val="tx1"/>
                  </a:solidFill>
                  <a:latin typeface="Arial" pitchFamily="34" charset="0"/>
                </a:rPr>
                <a:t> </a:t>
              </a:r>
            </a:p>
          </p:txBody>
        </p:sp>
      </p:grpSp>
      <p:sp>
        <p:nvSpPr>
          <p:cNvPr id="70765" name="Text Box 109"/>
          <p:cNvSpPr txBox="1">
            <a:spLocks noChangeArrowheads="1"/>
          </p:cNvSpPr>
          <p:nvPr/>
        </p:nvSpPr>
        <p:spPr bwMode="auto">
          <a:xfrm>
            <a:off x="7785100" y="228600"/>
            <a:ext cx="912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VANESA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1828800" y="762000"/>
            <a:ext cx="5105400" cy="466725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solidFill>
                  <a:schemeClr val="tx1"/>
                </a:solidFill>
                <a:cs typeface="Times New Roman" pitchFamily="18" charset="0"/>
              </a:rPr>
              <a:t>ANALISIS DE MATRICES</a:t>
            </a:r>
            <a:r>
              <a:rPr lang="es-ES" sz="24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73731" name="Text Box 3"/>
          <p:cNvSpPr txBox="1">
            <a:spLocks noChangeArrowheads="1"/>
          </p:cNvSpPr>
          <p:nvPr/>
        </p:nvSpPr>
        <p:spPr bwMode="auto">
          <a:xfrm>
            <a:off x="1600200" y="1676400"/>
            <a:ext cx="5486400" cy="4270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2200">
                <a:cs typeface="Times New Roman" pitchFamily="18" charset="0"/>
              </a:rPr>
              <a:t>Atributos de Gran Hogar Vs. Competencia</a:t>
            </a:r>
            <a:r>
              <a:rPr lang="es-ES" sz="2200"/>
              <a:t> </a:t>
            </a:r>
          </a:p>
        </p:txBody>
      </p:sp>
      <p:sp>
        <p:nvSpPr>
          <p:cNvPr id="73732" name="Line 4"/>
          <p:cNvSpPr>
            <a:spLocks noChangeShapeType="1"/>
          </p:cNvSpPr>
          <p:nvPr/>
        </p:nvSpPr>
        <p:spPr bwMode="auto">
          <a:xfrm>
            <a:off x="7848600" y="1752600"/>
            <a:ext cx="457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3733" name="Line 5"/>
          <p:cNvSpPr>
            <a:spLocks noChangeShapeType="1"/>
          </p:cNvSpPr>
          <p:nvPr/>
        </p:nvSpPr>
        <p:spPr bwMode="auto">
          <a:xfrm>
            <a:off x="8305800" y="1752600"/>
            <a:ext cx="0" cy="47244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3734" name="Line 6"/>
          <p:cNvSpPr>
            <a:spLocks noChangeShapeType="1"/>
          </p:cNvSpPr>
          <p:nvPr/>
        </p:nvSpPr>
        <p:spPr bwMode="auto">
          <a:xfrm>
            <a:off x="1828800" y="6477000"/>
            <a:ext cx="647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73735" name="Group 7"/>
          <p:cNvGrpSpPr>
            <a:grpSpLocks/>
          </p:cNvGrpSpPr>
          <p:nvPr/>
        </p:nvGrpSpPr>
        <p:grpSpPr bwMode="auto">
          <a:xfrm>
            <a:off x="7467600" y="1600200"/>
            <a:ext cx="304800" cy="304800"/>
            <a:chOff x="528" y="1200"/>
            <a:chExt cx="192" cy="192"/>
          </a:xfrm>
        </p:grpSpPr>
        <p:sp>
          <p:nvSpPr>
            <p:cNvPr id="73736" name="Rectangle 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3737" name="Rectangle 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73738" name="Group 10"/>
          <p:cNvGrpSpPr>
            <a:grpSpLocks/>
          </p:cNvGrpSpPr>
          <p:nvPr/>
        </p:nvGrpSpPr>
        <p:grpSpPr bwMode="auto">
          <a:xfrm>
            <a:off x="1447800" y="6248400"/>
            <a:ext cx="304800" cy="304800"/>
            <a:chOff x="528" y="1200"/>
            <a:chExt cx="192" cy="192"/>
          </a:xfrm>
        </p:grpSpPr>
        <p:sp>
          <p:nvSpPr>
            <p:cNvPr id="73739" name="Rectangle 1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3740" name="Rectangle 1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aphicFrame>
        <p:nvGraphicFramePr>
          <p:cNvPr id="73741" name="Object 13"/>
          <p:cNvGraphicFramePr>
            <a:graphicFrameLocks noChangeAspect="1"/>
          </p:cNvGraphicFramePr>
          <p:nvPr/>
        </p:nvGraphicFramePr>
        <p:xfrm>
          <a:off x="1700213" y="2709863"/>
          <a:ext cx="6224587" cy="2014537"/>
        </p:xfrm>
        <a:graphic>
          <a:graphicData uri="http://schemas.openxmlformats.org/presentationml/2006/ole">
            <p:oleObj spid="_x0000_s73741" name="Hoja de cálculo" r:id="rId3" imgW="5743813" imgH="1438513" progId="Excel.Sheet.8">
              <p:embed/>
            </p:oleObj>
          </a:graphicData>
        </a:graphic>
      </p:graphicFrame>
      <p:sp>
        <p:nvSpPr>
          <p:cNvPr id="73742" name="Text Box 14"/>
          <p:cNvSpPr txBox="1">
            <a:spLocks noChangeArrowheads="1"/>
          </p:cNvSpPr>
          <p:nvPr/>
        </p:nvSpPr>
        <p:spPr bwMode="auto">
          <a:xfrm>
            <a:off x="7785100" y="228600"/>
            <a:ext cx="912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VANESA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2"/>
          <p:cNvSpPr txBox="1">
            <a:spLocks noChangeArrowheads="1"/>
          </p:cNvSpPr>
          <p:nvPr/>
        </p:nvSpPr>
        <p:spPr bwMode="auto">
          <a:xfrm>
            <a:off x="1981200" y="304800"/>
            <a:ext cx="5105400" cy="466725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solidFill>
                  <a:schemeClr val="tx1"/>
                </a:solidFill>
                <a:cs typeface="Times New Roman" pitchFamily="18" charset="0"/>
              </a:rPr>
              <a:t>ANALISIS DE MATRICES</a:t>
            </a:r>
            <a:r>
              <a:rPr lang="es-ES" sz="24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71683" name="Text Box 3"/>
          <p:cNvSpPr txBox="1">
            <a:spLocks noChangeArrowheads="1"/>
          </p:cNvSpPr>
          <p:nvPr/>
        </p:nvSpPr>
        <p:spPr bwMode="auto">
          <a:xfrm>
            <a:off x="1600200" y="1066800"/>
            <a:ext cx="5486400" cy="4270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C" sz="2200">
                <a:cs typeface="Times New Roman" pitchFamily="18" charset="0"/>
              </a:rPr>
              <a:t>MATRIZ IMPORTANCIA RESULTADO</a:t>
            </a:r>
            <a:r>
              <a:rPr lang="es-ES" sz="2200"/>
              <a:t> </a:t>
            </a:r>
          </a:p>
        </p:txBody>
      </p:sp>
      <p:sp>
        <p:nvSpPr>
          <p:cNvPr id="71684" name="Line 4"/>
          <p:cNvSpPr>
            <a:spLocks noChangeShapeType="1"/>
          </p:cNvSpPr>
          <p:nvPr/>
        </p:nvSpPr>
        <p:spPr bwMode="auto">
          <a:xfrm>
            <a:off x="7848600" y="1752600"/>
            <a:ext cx="457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1685" name="Line 5"/>
          <p:cNvSpPr>
            <a:spLocks noChangeShapeType="1"/>
          </p:cNvSpPr>
          <p:nvPr/>
        </p:nvSpPr>
        <p:spPr bwMode="auto">
          <a:xfrm>
            <a:off x="8305800" y="1752600"/>
            <a:ext cx="0" cy="47244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1686" name="Line 6"/>
          <p:cNvSpPr>
            <a:spLocks noChangeShapeType="1"/>
          </p:cNvSpPr>
          <p:nvPr/>
        </p:nvSpPr>
        <p:spPr bwMode="auto">
          <a:xfrm>
            <a:off x="1828800" y="6477000"/>
            <a:ext cx="647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71687" name="Group 7"/>
          <p:cNvGrpSpPr>
            <a:grpSpLocks/>
          </p:cNvGrpSpPr>
          <p:nvPr/>
        </p:nvGrpSpPr>
        <p:grpSpPr bwMode="auto">
          <a:xfrm>
            <a:off x="7467600" y="1600200"/>
            <a:ext cx="304800" cy="304800"/>
            <a:chOff x="528" y="1200"/>
            <a:chExt cx="192" cy="192"/>
          </a:xfrm>
        </p:grpSpPr>
        <p:sp>
          <p:nvSpPr>
            <p:cNvPr id="71688" name="Rectangle 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1689" name="Rectangle 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71690" name="Group 10"/>
          <p:cNvGrpSpPr>
            <a:grpSpLocks/>
          </p:cNvGrpSpPr>
          <p:nvPr/>
        </p:nvGrpSpPr>
        <p:grpSpPr bwMode="auto">
          <a:xfrm>
            <a:off x="1447800" y="6248400"/>
            <a:ext cx="304800" cy="304800"/>
            <a:chOff x="528" y="1200"/>
            <a:chExt cx="192" cy="192"/>
          </a:xfrm>
        </p:grpSpPr>
        <p:sp>
          <p:nvSpPr>
            <p:cNvPr id="71691" name="Rectangle 1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1692" name="Rectangle 1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71758" name="Group 78"/>
          <p:cNvGrpSpPr>
            <a:grpSpLocks/>
          </p:cNvGrpSpPr>
          <p:nvPr/>
        </p:nvGrpSpPr>
        <p:grpSpPr bwMode="auto">
          <a:xfrm>
            <a:off x="2743200" y="1676400"/>
            <a:ext cx="4686300" cy="4686300"/>
            <a:chOff x="2552" y="2978"/>
            <a:chExt cx="7380" cy="7380"/>
          </a:xfrm>
        </p:grpSpPr>
        <p:sp>
          <p:nvSpPr>
            <p:cNvPr id="71759" name="Rectangle 79"/>
            <p:cNvSpPr>
              <a:spLocks noChangeArrowheads="1"/>
            </p:cNvSpPr>
            <p:nvPr/>
          </p:nvSpPr>
          <p:spPr bwMode="auto">
            <a:xfrm>
              <a:off x="2552" y="2978"/>
              <a:ext cx="7380" cy="7380"/>
            </a:xfrm>
            <a:prstGeom prst="rect">
              <a:avLst/>
            </a:prstGeom>
            <a:solidFill>
              <a:srgbClr val="C0C0C0"/>
            </a:solidFill>
            <a:ln w="38100" cmpd="dbl">
              <a:solidFill>
                <a:srgbClr val="0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1760" name="Line 80"/>
            <p:cNvSpPr>
              <a:spLocks noChangeShapeType="1"/>
            </p:cNvSpPr>
            <p:nvPr/>
          </p:nvSpPr>
          <p:spPr bwMode="auto">
            <a:xfrm>
              <a:off x="4892" y="3878"/>
              <a:ext cx="0" cy="612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1761" name="Line 81"/>
            <p:cNvSpPr>
              <a:spLocks noChangeShapeType="1"/>
            </p:cNvSpPr>
            <p:nvPr/>
          </p:nvSpPr>
          <p:spPr bwMode="auto">
            <a:xfrm>
              <a:off x="2732" y="7880"/>
              <a:ext cx="666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1762" name="Text Box 82"/>
            <p:cNvSpPr txBox="1">
              <a:spLocks noChangeArrowheads="1"/>
            </p:cNvSpPr>
            <p:nvPr/>
          </p:nvSpPr>
          <p:spPr bwMode="auto">
            <a:xfrm>
              <a:off x="3452" y="3236"/>
              <a:ext cx="2520" cy="516"/>
            </a:xfrm>
            <a:prstGeom prst="rect">
              <a:avLst/>
            </a:prstGeom>
            <a:solidFill>
              <a:srgbClr val="C0C0C0"/>
            </a:solidFill>
            <a:ln w="38100" cmpd="dbl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200" b="1">
                  <a:solidFill>
                    <a:schemeClr val="tx1"/>
                  </a:solidFill>
                  <a:latin typeface="Arial" pitchFamily="34" charset="0"/>
                </a:rPr>
                <a:t>RENDIMIENTO</a:t>
              </a:r>
            </a:p>
          </p:txBody>
        </p:sp>
        <p:sp>
          <p:nvSpPr>
            <p:cNvPr id="71763" name="Text Box 83"/>
            <p:cNvSpPr txBox="1">
              <a:spLocks noChangeArrowheads="1"/>
            </p:cNvSpPr>
            <p:nvPr/>
          </p:nvSpPr>
          <p:spPr bwMode="auto">
            <a:xfrm>
              <a:off x="7232" y="9638"/>
              <a:ext cx="2520" cy="516"/>
            </a:xfrm>
            <a:prstGeom prst="rect">
              <a:avLst/>
            </a:prstGeom>
            <a:solidFill>
              <a:srgbClr val="C0C0C0"/>
            </a:solidFill>
            <a:ln w="38100" cmpd="dbl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200" b="1">
                  <a:solidFill>
                    <a:schemeClr val="tx1"/>
                  </a:solidFill>
                  <a:latin typeface="Arial" pitchFamily="34" charset="0"/>
                </a:rPr>
                <a:t>IMPORTANCIA</a:t>
              </a:r>
            </a:p>
          </p:txBody>
        </p:sp>
        <p:sp>
          <p:nvSpPr>
            <p:cNvPr id="71764" name="Text Box 84"/>
            <p:cNvSpPr txBox="1">
              <a:spLocks noChangeArrowheads="1"/>
            </p:cNvSpPr>
            <p:nvPr/>
          </p:nvSpPr>
          <p:spPr bwMode="auto">
            <a:xfrm>
              <a:off x="5072" y="7838"/>
              <a:ext cx="3960" cy="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r>
                <a:rPr lang="es-ES" sz="1200" b="1">
                  <a:solidFill>
                    <a:schemeClr val="tx1"/>
                  </a:solidFill>
                  <a:latin typeface="Times New Roman" pitchFamily="18" charset="0"/>
                </a:rPr>
                <a:t>      5          4          3          2          1</a:t>
              </a:r>
            </a:p>
          </p:txBody>
        </p:sp>
        <p:sp>
          <p:nvSpPr>
            <p:cNvPr id="71765" name="Text Box 85"/>
            <p:cNvSpPr txBox="1">
              <a:spLocks noChangeArrowheads="1"/>
            </p:cNvSpPr>
            <p:nvPr/>
          </p:nvSpPr>
          <p:spPr bwMode="auto">
            <a:xfrm>
              <a:off x="3092" y="7838"/>
              <a:ext cx="1620" cy="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r>
                <a:rPr lang="es-ES" sz="1200">
                  <a:solidFill>
                    <a:schemeClr val="tx1"/>
                  </a:solidFill>
                  <a:latin typeface="Times New Roman" pitchFamily="18" charset="0"/>
                </a:rPr>
                <a:t>   </a:t>
              </a:r>
              <a:r>
                <a:rPr lang="es-ES" sz="1200" b="1">
                  <a:solidFill>
                    <a:schemeClr val="tx1"/>
                  </a:solidFill>
                  <a:latin typeface="Times New Roman" pitchFamily="18" charset="0"/>
                </a:rPr>
                <a:t>7          6</a:t>
              </a:r>
            </a:p>
          </p:txBody>
        </p:sp>
        <p:sp>
          <p:nvSpPr>
            <p:cNvPr id="71766" name="Line 86"/>
            <p:cNvSpPr>
              <a:spLocks noChangeShapeType="1"/>
            </p:cNvSpPr>
            <p:nvPr/>
          </p:nvSpPr>
          <p:spPr bwMode="auto">
            <a:xfrm>
              <a:off x="5612" y="7622"/>
              <a:ext cx="0" cy="2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1767" name="Line 87"/>
            <p:cNvSpPr>
              <a:spLocks noChangeShapeType="1"/>
            </p:cNvSpPr>
            <p:nvPr/>
          </p:nvSpPr>
          <p:spPr bwMode="auto">
            <a:xfrm>
              <a:off x="6332" y="7622"/>
              <a:ext cx="0" cy="2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1768" name="Line 88"/>
            <p:cNvSpPr>
              <a:spLocks noChangeShapeType="1"/>
            </p:cNvSpPr>
            <p:nvPr/>
          </p:nvSpPr>
          <p:spPr bwMode="auto">
            <a:xfrm>
              <a:off x="7052" y="7622"/>
              <a:ext cx="0" cy="2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1769" name="Line 89"/>
            <p:cNvSpPr>
              <a:spLocks noChangeShapeType="1"/>
            </p:cNvSpPr>
            <p:nvPr/>
          </p:nvSpPr>
          <p:spPr bwMode="auto">
            <a:xfrm>
              <a:off x="7772" y="7622"/>
              <a:ext cx="0" cy="2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1770" name="Line 90"/>
            <p:cNvSpPr>
              <a:spLocks noChangeShapeType="1"/>
            </p:cNvSpPr>
            <p:nvPr/>
          </p:nvSpPr>
          <p:spPr bwMode="auto">
            <a:xfrm>
              <a:off x="8492" y="7622"/>
              <a:ext cx="0" cy="2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1771" name="Line 91"/>
            <p:cNvSpPr>
              <a:spLocks noChangeShapeType="1"/>
            </p:cNvSpPr>
            <p:nvPr/>
          </p:nvSpPr>
          <p:spPr bwMode="auto">
            <a:xfrm>
              <a:off x="4172" y="7622"/>
              <a:ext cx="0" cy="2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1772" name="Line 92"/>
            <p:cNvSpPr>
              <a:spLocks noChangeShapeType="1"/>
            </p:cNvSpPr>
            <p:nvPr/>
          </p:nvSpPr>
          <p:spPr bwMode="auto">
            <a:xfrm>
              <a:off x="3452" y="7622"/>
              <a:ext cx="0" cy="2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1773" name="Text Box 93"/>
            <p:cNvSpPr txBox="1">
              <a:spLocks noChangeArrowheads="1"/>
            </p:cNvSpPr>
            <p:nvPr/>
          </p:nvSpPr>
          <p:spPr bwMode="auto">
            <a:xfrm>
              <a:off x="8132" y="5498"/>
              <a:ext cx="720" cy="4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900" b="1">
                  <a:solidFill>
                    <a:schemeClr val="tx1"/>
                  </a:solidFill>
                  <a:latin typeface="Arial" pitchFamily="34" charset="0"/>
                </a:rPr>
                <a:t>CT</a:t>
              </a:r>
            </a:p>
            <a:p>
              <a:pPr eaLnBrk="0" hangingPunct="0">
                <a:spcBef>
                  <a:spcPct val="0"/>
                </a:spcBef>
              </a:pPr>
              <a:endParaRPr lang="es-ES" sz="900" b="1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900" b="1">
                  <a:solidFill>
                    <a:schemeClr val="tx1"/>
                  </a:solidFill>
                  <a:latin typeface="Arial" pitchFamily="34" charset="0"/>
                </a:rPr>
                <a:t>DP </a:t>
              </a:r>
            </a:p>
            <a:p>
              <a:pPr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900" b="1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900" b="1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900" b="1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900" b="1">
                  <a:solidFill>
                    <a:schemeClr val="tx1"/>
                  </a:solidFill>
                  <a:latin typeface="Arial" pitchFamily="34" charset="0"/>
                </a:rPr>
                <a:t>P</a:t>
              </a:r>
            </a:p>
            <a:p>
              <a:pPr eaLnBrk="0" hangingPunct="0">
                <a:spcBef>
                  <a:spcPct val="0"/>
                </a:spcBef>
              </a:pPr>
              <a:endParaRPr lang="es-ES" sz="900" b="1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900" b="1">
                <a:solidFill>
                  <a:srgbClr val="000080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900" b="1">
                <a:solidFill>
                  <a:srgbClr val="000080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900" b="1">
                <a:solidFill>
                  <a:srgbClr val="000080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900" b="1">
                <a:solidFill>
                  <a:srgbClr val="000080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900" b="1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900" b="1">
                  <a:solidFill>
                    <a:schemeClr val="tx1"/>
                  </a:solidFill>
                  <a:latin typeface="Arial" pitchFamily="34" charset="0"/>
                </a:rPr>
                <a:t>CM</a:t>
              </a:r>
            </a:p>
            <a:p>
              <a:pPr eaLnBrk="0" hangingPunct="0">
                <a:spcBef>
                  <a:spcPct val="0"/>
                </a:spcBef>
              </a:pPr>
              <a:endParaRPr lang="es-ES" sz="900" b="1">
                <a:solidFill>
                  <a:schemeClr val="tx1"/>
                </a:solidFill>
                <a:latin typeface="Arial" pitchFamily="34" charset="0"/>
              </a:endParaRPr>
            </a:p>
            <a:p>
              <a:pPr algn="l" eaLnBrk="0" hangingPunct="0">
                <a:spcBef>
                  <a:spcPct val="0"/>
                </a:spcBef>
              </a:pPr>
              <a:r>
                <a:rPr lang="es-ES" sz="900">
                  <a:solidFill>
                    <a:srgbClr val="333399"/>
                  </a:solidFill>
                  <a:latin typeface="Arial" pitchFamily="34" charset="0"/>
                </a:rPr>
                <a:t> GH</a:t>
              </a:r>
              <a:endParaRPr lang="es-ES" sz="900" b="1">
                <a:solidFill>
                  <a:srgbClr val="333399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900">
                <a:solidFill>
                  <a:srgbClr val="000080"/>
                </a:solidFill>
                <a:latin typeface="Arial" pitchFamily="34" charset="0"/>
              </a:endParaRPr>
            </a:p>
          </p:txBody>
        </p:sp>
        <p:sp>
          <p:nvSpPr>
            <p:cNvPr id="71774" name="Text Box 94"/>
            <p:cNvSpPr txBox="1">
              <a:spLocks noChangeArrowheads="1"/>
            </p:cNvSpPr>
            <p:nvPr/>
          </p:nvSpPr>
          <p:spPr bwMode="auto">
            <a:xfrm>
              <a:off x="7232" y="5678"/>
              <a:ext cx="1080" cy="3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900">
                  <a:solidFill>
                    <a:schemeClr val="tx1"/>
                  </a:solidFill>
                  <a:latin typeface="Arial" pitchFamily="34" charset="0"/>
                </a:rPr>
                <a:t>DP</a:t>
              </a:r>
            </a:p>
            <a:p>
              <a:pPr algn="l"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900">
                  <a:solidFill>
                    <a:srgbClr val="333399"/>
                  </a:solidFill>
                  <a:latin typeface="Arial" pitchFamily="34" charset="0"/>
                </a:rPr>
                <a:t>GH</a:t>
              </a:r>
            </a:p>
            <a:p>
              <a:pPr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900">
                  <a:solidFill>
                    <a:schemeClr val="tx1"/>
                  </a:solidFill>
                  <a:latin typeface="Arial" pitchFamily="34" charset="0"/>
                </a:rPr>
                <a:t>CT</a:t>
              </a:r>
            </a:p>
            <a:p>
              <a:pPr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900">
                  <a:solidFill>
                    <a:schemeClr val="tx1"/>
                  </a:solidFill>
                  <a:latin typeface="Arial" pitchFamily="34" charset="0"/>
                </a:rPr>
                <a:t>P</a:t>
              </a:r>
            </a:p>
            <a:p>
              <a:pPr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  <a:p>
              <a:pPr algn="l"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900">
                  <a:solidFill>
                    <a:schemeClr val="tx1"/>
                  </a:solidFill>
                  <a:latin typeface="Arial" pitchFamily="34" charset="0"/>
                </a:rPr>
                <a:t>CM</a:t>
              </a:r>
              <a:endParaRPr lang="es-ES" sz="900">
                <a:solidFill>
                  <a:srgbClr val="000080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900">
                  <a:solidFill>
                    <a:schemeClr val="tx1"/>
                  </a:solidFill>
                  <a:latin typeface="Arial" pitchFamily="34" charset="0"/>
                </a:rPr>
                <a:t> </a:t>
              </a:r>
            </a:p>
            <a:p>
              <a:pPr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900" b="1">
                <a:solidFill>
                  <a:srgbClr val="000080"/>
                </a:solidFill>
                <a:latin typeface="Arial" pitchFamily="34" charset="0"/>
              </a:endParaRPr>
            </a:p>
          </p:txBody>
        </p:sp>
        <p:sp>
          <p:nvSpPr>
            <p:cNvPr id="71775" name="Text Box 95"/>
            <p:cNvSpPr txBox="1">
              <a:spLocks noChangeArrowheads="1"/>
            </p:cNvSpPr>
            <p:nvPr/>
          </p:nvSpPr>
          <p:spPr bwMode="auto">
            <a:xfrm>
              <a:off x="6692" y="5858"/>
              <a:ext cx="900" cy="3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1000">
                  <a:solidFill>
                    <a:schemeClr val="tx1"/>
                  </a:solidFill>
                  <a:latin typeface="Arial" pitchFamily="34" charset="0"/>
                </a:rPr>
                <a:t>CM</a:t>
              </a:r>
            </a:p>
            <a:p>
              <a:pPr eaLnBrk="0" hangingPunct="0">
                <a:spcBef>
                  <a:spcPct val="0"/>
                </a:spcBef>
              </a:pPr>
              <a:endParaRPr lang="es-ES" sz="10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1000">
                  <a:solidFill>
                    <a:schemeClr val="tx1"/>
                  </a:solidFill>
                  <a:latin typeface="Arial" pitchFamily="34" charset="0"/>
                </a:rPr>
                <a:t>P</a:t>
              </a:r>
            </a:p>
            <a:p>
              <a:pPr eaLnBrk="0" hangingPunct="0">
                <a:spcBef>
                  <a:spcPct val="0"/>
                </a:spcBef>
              </a:pPr>
              <a:endParaRPr lang="es-ES" sz="10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10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1000">
                <a:solidFill>
                  <a:srgbClr val="000080"/>
                </a:solidFill>
                <a:latin typeface="Arial" pitchFamily="34" charset="0"/>
              </a:endParaRPr>
            </a:p>
            <a:p>
              <a:pPr algn="l" eaLnBrk="0" hangingPunct="0">
                <a:spcBef>
                  <a:spcPct val="0"/>
                </a:spcBef>
              </a:pPr>
              <a:endParaRPr lang="es-ES" sz="1000" b="1">
                <a:solidFill>
                  <a:srgbClr val="000080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1000" b="1">
                <a:solidFill>
                  <a:srgbClr val="000080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1000" b="1">
                  <a:solidFill>
                    <a:schemeClr val="tx1"/>
                  </a:solidFill>
                  <a:latin typeface="Arial" pitchFamily="34" charset="0"/>
                </a:rPr>
                <a:t>DP</a:t>
              </a:r>
            </a:p>
            <a:p>
              <a:pPr eaLnBrk="0" hangingPunct="0">
                <a:spcBef>
                  <a:spcPct val="0"/>
                </a:spcBef>
              </a:pPr>
              <a:endParaRPr lang="es-ES" sz="1000" b="1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1000" b="1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1000" b="1">
                  <a:solidFill>
                    <a:srgbClr val="000080"/>
                  </a:solidFill>
                  <a:latin typeface="Arial" pitchFamily="34" charset="0"/>
                </a:rPr>
                <a:t>GH</a:t>
              </a:r>
            </a:p>
            <a:p>
              <a:pPr eaLnBrk="0" hangingPunct="0">
                <a:spcBef>
                  <a:spcPct val="0"/>
                </a:spcBef>
              </a:pPr>
              <a:r>
                <a:rPr lang="es-ES" sz="1000" b="1">
                  <a:solidFill>
                    <a:schemeClr val="tx1"/>
                  </a:solidFill>
                  <a:latin typeface="Arial" pitchFamily="34" charset="0"/>
                </a:rPr>
                <a:t>CT</a:t>
              </a:r>
              <a:endParaRPr lang="es-ES" sz="900" b="1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71776" name="Text Box 96"/>
            <p:cNvSpPr txBox="1">
              <a:spLocks noChangeArrowheads="1"/>
            </p:cNvSpPr>
            <p:nvPr/>
          </p:nvSpPr>
          <p:spPr bwMode="auto">
            <a:xfrm>
              <a:off x="5972" y="5498"/>
              <a:ext cx="900" cy="4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900">
                  <a:solidFill>
                    <a:schemeClr val="tx1"/>
                  </a:solidFill>
                  <a:latin typeface="Arial" pitchFamily="34" charset="0"/>
                </a:rPr>
                <a:t>CM</a:t>
              </a:r>
              <a:endParaRPr lang="es-ES" sz="900">
                <a:solidFill>
                  <a:srgbClr val="000080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900">
                  <a:solidFill>
                    <a:schemeClr val="tx1"/>
                  </a:solidFill>
                  <a:latin typeface="Arial" pitchFamily="34" charset="0"/>
                </a:rPr>
                <a:t>P</a:t>
              </a:r>
            </a:p>
            <a:p>
              <a:pPr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900">
                  <a:solidFill>
                    <a:schemeClr val="tx1"/>
                  </a:solidFill>
                  <a:latin typeface="Arial" pitchFamily="34" charset="0"/>
                </a:rPr>
                <a:t>DP</a:t>
              </a:r>
            </a:p>
            <a:p>
              <a:pPr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900">
                  <a:solidFill>
                    <a:schemeClr val="tx1"/>
                  </a:solidFill>
                  <a:latin typeface="Arial" pitchFamily="34" charset="0"/>
                </a:rPr>
                <a:t>CT</a:t>
              </a:r>
            </a:p>
            <a:p>
              <a:pPr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  <a:p>
              <a:pPr algn="l"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900" b="1">
                  <a:solidFill>
                    <a:srgbClr val="000080"/>
                  </a:solidFill>
                  <a:latin typeface="Arial" pitchFamily="34" charset="0"/>
                </a:rPr>
                <a:t>GH</a:t>
              </a:r>
              <a:endParaRPr lang="es-ES" sz="900" b="1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71777" name="Text Box 97"/>
            <p:cNvSpPr txBox="1">
              <a:spLocks noChangeArrowheads="1"/>
            </p:cNvSpPr>
            <p:nvPr/>
          </p:nvSpPr>
          <p:spPr bwMode="auto">
            <a:xfrm>
              <a:off x="5072" y="6398"/>
              <a:ext cx="900" cy="3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900">
                  <a:solidFill>
                    <a:schemeClr val="tx1"/>
                  </a:solidFill>
                  <a:latin typeface="Arial" pitchFamily="34" charset="0"/>
                </a:rPr>
                <a:t>CT </a:t>
              </a:r>
            </a:p>
            <a:p>
              <a:pPr eaLnBrk="0" hangingPunct="0">
                <a:spcBef>
                  <a:spcPct val="0"/>
                </a:spcBef>
              </a:pPr>
              <a:r>
                <a:rPr lang="es-ES" sz="900">
                  <a:solidFill>
                    <a:schemeClr val="tx1"/>
                  </a:solidFill>
                  <a:latin typeface="Arial" pitchFamily="34" charset="0"/>
                </a:rPr>
                <a:t>DP</a:t>
              </a: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800">
                  <a:solidFill>
                    <a:schemeClr val="tx1"/>
                  </a:solidFill>
                  <a:latin typeface="Arial" pitchFamily="34" charset="0"/>
                </a:rPr>
                <a:t>CM</a:t>
              </a:r>
            </a:p>
            <a:p>
              <a:pPr eaLnBrk="0" hangingPunct="0">
                <a:spcBef>
                  <a:spcPct val="0"/>
                </a:spcBef>
              </a:pPr>
              <a:r>
                <a:rPr lang="es-ES" sz="900" b="1">
                  <a:solidFill>
                    <a:srgbClr val="000080"/>
                  </a:solidFill>
                  <a:latin typeface="Arial" pitchFamily="34" charset="0"/>
                </a:rPr>
                <a:t>GH</a:t>
              </a:r>
              <a:r>
                <a:rPr lang="es-ES" sz="900">
                  <a:solidFill>
                    <a:schemeClr val="tx1"/>
                  </a:solidFill>
                  <a:latin typeface="Arial" pitchFamily="34" charset="0"/>
                </a:rPr>
                <a:t> - P</a:t>
              </a:r>
            </a:p>
          </p:txBody>
        </p:sp>
        <p:sp>
          <p:nvSpPr>
            <p:cNvPr id="71778" name="Text Box 98"/>
            <p:cNvSpPr txBox="1">
              <a:spLocks noChangeArrowheads="1"/>
            </p:cNvSpPr>
            <p:nvPr/>
          </p:nvSpPr>
          <p:spPr bwMode="auto">
            <a:xfrm>
              <a:off x="3092" y="6038"/>
              <a:ext cx="900" cy="3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900">
                  <a:solidFill>
                    <a:srgbClr val="333399"/>
                  </a:solidFill>
                  <a:latin typeface="Arial" pitchFamily="34" charset="0"/>
                </a:rPr>
                <a:t>GH </a:t>
              </a: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800">
                  <a:solidFill>
                    <a:schemeClr val="tx1"/>
                  </a:solidFill>
                  <a:latin typeface="Arial" pitchFamily="34" charset="0"/>
                </a:rPr>
                <a:t>CM</a:t>
              </a:r>
            </a:p>
            <a:p>
              <a:pPr eaLnBrk="0" hangingPunct="0">
                <a:spcBef>
                  <a:spcPct val="0"/>
                </a:spcBef>
              </a:pPr>
              <a:r>
                <a:rPr lang="es-ES" sz="800">
                  <a:solidFill>
                    <a:schemeClr val="tx1"/>
                  </a:solidFill>
                  <a:latin typeface="Arial" pitchFamily="34" charset="0"/>
                </a:rPr>
                <a:t>DP</a:t>
              </a: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algn="l" eaLnBrk="0" hangingPunct="0">
                <a:spcBef>
                  <a:spcPct val="0"/>
                </a:spcBef>
              </a:pPr>
              <a:endParaRPr lang="es-ES" sz="9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900">
                  <a:solidFill>
                    <a:schemeClr val="tx1"/>
                  </a:solidFill>
                  <a:latin typeface="Arial" pitchFamily="34" charset="0"/>
                </a:rPr>
                <a:t>P </a:t>
              </a:r>
            </a:p>
            <a:p>
              <a:pPr eaLnBrk="0" hangingPunct="0">
                <a:spcBef>
                  <a:spcPct val="0"/>
                </a:spcBef>
              </a:pPr>
              <a:r>
                <a:rPr lang="es-ES" sz="800" b="1">
                  <a:solidFill>
                    <a:schemeClr val="tx1"/>
                  </a:solidFill>
                  <a:latin typeface="Arial" pitchFamily="34" charset="0"/>
                </a:rPr>
                <a:t>CT</a:t>
              </a: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71779" name="Text Box 99"/>
            <p:cNvSpPr txBox="1">
              <a:spLocks noChangeArrowheads="1"/>
            </p:cNvSpPr>
            <p:nvPr/>
          </p:nvSpPr>
          <p:spPr bwMode="auto">
            <a:xfrm>
              <a:off x="3812" y="6398"/>
              <a:ext cx="900" cy="28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algn="l"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800">
                  <a:solidFill>
                    <a:schemeClr val="tx1"/>
                  </a:solidFill>
                  <a:latin typeface="Arial" pitchFamily="34" charset="0"/>
                </a:rPr>
                <a:t> </a:t>
              </a:r>
            </a:p>
            <a:p>
              <a:pPr eaLnBrk="0" hangingPunct="0">
                <a:spcBef>
                  <a:spcPct val="0"/>
                </a:spcBef>
              </a:pPr>
              <a:r>
                <a:rPr lang="es-ES" sz="800">
                  <a:solidFill>
                    <a:schemeClr val="tx1"/>
                  </a:solidFill>
                  <a:latin typeface="Arial" pitchFamily="34" charset="0"/>
                </a:rPr>
                <a:t>DP –CT</a:t>
              </a: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800">
                  <a:solidFill>
                    <a:srgbClr val="333399"/>
                  </a:solidFill>
                  <a:latin typeface="Arial" pitchFamily="34" charset="0"/>
                </a:rPr>
                <a:t>GH</a:t>
              </a: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s-ES" sz="900">
                  <a:solidFill>
                    <a:schemeClr val="tx1"/>
                  </a:solidFill>
                  <a:latin typeface="Arial" pitchFamily="34" charset="0"/>
                </a:rPr>
                <a:t>P - CM</a:t>
              </a: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  <a:p>
              <a:pPr eaLnBrk="0" hangingPunct="0">
                <a:spcBef>
                  <a:spcPct val="0"/>
                </a:spcBef>
              </a:pPr>
              <a:endParaRPr lang="es-ES" sz="800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sp>
        <p:nvSpPr>
          <p:cNvPr id="71780" name="Text Box 100"/>
          <p:cNvSpPr txBox="1">
            <a:spLocks noChangeArrowheads="1"/>
          </p:cNvSpPr>
          <p:nvPr/>
        </p:nvSpPr>
        <p:spPr bwMode="auto">
          <a:xfrm>
            <a:off x="7785100" y="228600"/>
            <a:ext cx="912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VANESA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2"/>
          <p:cNvSpPr txBox="1">
            <a:spLocks noChangeArrowheads="1"/>
          </p:cNvSpPr>
          <p:nvPr/>
        </p:nvSpPr>
        <p:spPr bwMode="auto">
          <a:xfrm>
            <a:off x="1828800" y="762000"/>
            <a:ext cx="5105400" cy="466725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solidFill>
                  <a:schemeClr val="tx1"/>
                </a:solidFill>
                <a:cs typeface="Times New Roman" pitchFamily="18" charset="0"/>
              </a:rPr>
              <a:t>ESTRATEGIAS DE MERCADOTECIA</a:t>
            </a:r>
            <a:r>
              <a:rPr lang="es-ES" sz="24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78852" name="Line 4"/>
          <p:cNvSpPr>
            <a:spLocks noChangeShapeType="1"/>
          </p:cNvSpPr>
          <p:nvPr/>
        </p:nvSpPr>
        <p:spPr bwMode="auto">
          <a:xfrm>
            <a:off x="7543800" y="1752600"/>
            <a:ext cx="762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8853" name="Line 5"/>
          <p:cNvSpPr>
            <a:spLocks noChangeShapeType="1"/>
          </p:cNvSpPr>
          <p:nvPr/>
        </p:nvSpPr>
        <p:spPr bwMode="auto">
          <a:xfrm>
            <a:off x="8305800" y="1752600"/>
            <a:ext cx="0" cy="43434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8854" name="Line 6"/>
          <p:cNvSpPr>
            <a:spLocks noChangeShapeType="1"/>
          </p:cNvSpPr>
          <p:nvPr/>
        </p:nvSpPr>
        <p:spPr bwMode="auto">
          <a:xfrm>
            <a:off x="1828800" y="6096000"/>
            <a:ext cx="647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78855" name="Group 7"/>
          <p:cNvGrpSpPr>
            <a:grpSpLocks/>
          </p:cNvGrpSpPr>
          <p:nvPr/>
        </p:nvGrpSpPr>
        <p:grpSpPr bwMode="auto">
          <a:xfrm>
            <a:off x="7162800" y="1600200"/>
            <a:ext cx="304800" cy="304800"/>
            <a:chOff x="528" y="1200"/>
            <a:chExt cx="192" cy="192"/>
          </a:xfrm>
        </p:grpSpPr>
        <p:sp>
          <p:nvSpPr>
            <p:cNvPr id="78856" name="Rectangle 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8857" name="Rectangle 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78858" name="Group 10"/>
          <p:cNvGrpSpPr>
            <a:grpSpLocks/>
          </p:cNvGrpSpPr>
          <p:nvPr/>
        </p:nvGrpSpPr>
        <p:grpSpPr bwMode="auto">
          <a:xfrm>
            <a:off x="1524000" y="5943600"/>
            <a:ext cx="304800" cy="304800"/>
            <a:chOff x="528" y="1200"/>
            <a:chExt cx="192" cy="192"/>
          </a:xfrm>
        </p:grpSpPr>
        <p:sp>
          <p:nvSpPr>
            <p:cNvPr id="78859" name="Rectangle 1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8860" name="Rectangle 1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78862" name="Group 14"/>
          <p:cNvGrpSpPr>
            <a:grpSpLocks/>
          </p:cNvGrpSpPr>
          <p:nvPr/>
        </p:nvGrpSpPr>
        <p:grpSpPr bwMode="auto">
          <a:xfrm>
            <a:off x="1905000" y="2286000"/>
            <a:ext cx="5067300" cy="3581400"/>
            <a:chOff x="2552" y="9098"/>
            <a:chExt cx="7380" cy="5040"/>
          </a:xfrm>
        </p:grpSpPr>
        <p:sp>
          <p:nvSpPr>
            <p:cNvPr id="78863" name="Rectangle 15"/>
            <p:cNvSpPr>
              <a:spLocks noChangeArrowheads="1"/>
            </p:cNvSpPr>
            <p:nvPr/>
          </p:nvSpPr>
          <p:spPr bwMode="auto">
            <a:xfrm>
              <a:off x="2552" y="9098"/>
              <a:ext cx="7380" cy="5040"/>
            </a:xfrm>
            <a:prstGeom prst="rect">
              <a:avLst/>
            </a:prstGeom>
            <a:solidFill>
              <a:srgbClr val="C0C0C0"/>
            </a:solidFill>
            <a:ln w="3810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grpSp>
          <p:nvGrpSpPr>
            <p:cNvPr id="78864" name="Group 16"/>
            <p:cNvGrpSpPr>
              <a:grpSpLocks/>
            </p:cNvGrpSpPr>
            <p:nvPr/>
          </p:nvGrpSpPr>
          <p:grpSpPr bwMode="auto">
            <a:xfrm>
              <a:off x="4612" y="10718"/>
              <a:ext cx="4977" cy="2880"/>
              <a:chOff x="4352" y="10368"/>
              <a:chExt cx="5220" cy="2520"/>
            </a:xfrm>
          </p:grpSpPr>
          <p:sp>
            <p:nvSpPr>
              <p:cNvPr id="78865" name="Rectangle 17"/>
              <p:cNvSpPr>
                <a:spLocks noChangeArrowheads="1"/>
              </p:cNvSpPr>
              <p:nvPr/>
            </p:nvSpPr>
            <p:spPr bwMode="auto">
              <a:xfrm>
                <a:off x="4352" y="10368"/>
                <a:ext cx="5220" cy="252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78866" name="Line 18"/>
              <p:cNvSpPr>
                <a:spLocks noChangeShapeType="1"/>
              </p:cNvSpPr>
              <p:nvPr/>
            </p:nvSpPr>
            <p:spPr bwMode="auto">
              <a:xfrm>
                <a:off x="6872" y="10368"/>
                <a:ext cx="0" cy="12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78867" name="Line 19"/>
              <p:cNvSpPr>
                <a:spLocks noChangeShapeType="1"/>
              </p:cNvSpPr>
              <p:nvPr/>
            </p:nvSpPr>
            <p:spPr bwMode="auto">
              <a:xfrm>
                <a:off x="4352" y="11628"/>
                <a:ext cx="522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78868" name="Text Box 20"/>
            <p:cNvSpPr txBox="1">
              <a:spLocks noChangeArrowheads="1"/>
            </p:cNvSpPr>
            <p:nvPr/>
          </p:nvSpPr>
          <p:spPr bwMode="auto">
            <a:xfrm>
              <a:off x="4265" y="9278"/>
              <a:ext cx="4978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200" b="1">
                  <a:solidFill>
                    <a:schemeClr val="tx1"/>
                  </a:solidFill>
                  <a:latin typeface="Arial" pitchFamily="34" charset="0"/>
                </a:rPr>
                <a:t>Ventajas Competitivas</a:t>
              </a:r>
            </a:p>
          </p:txBody>
        </p:sp>
        <p:sp>
          <p:nvSpPr>
            <p:cNvPr id="78869" name="Text Box 21"/>
            <p:cNvSpPr txBox="1">
              <a:spLocks noChangeArrowheads="1"/>
            </p:cNvSpPr>
            <p:nvPr/>
          </p:nvSpPr>
          <p:spPr bwMode="auto">
            <a:xfrm>
              <a:off x="4265" y="9818"/>
              <a:ext cx="2403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 eaLnBrk="0" hangingPunct="0">
                <a:spcBef>
                  <a:spcPct val="0"/>
                </a:spcBef>
              </a:pPr>
              <a:r>
                <a:rPr lang="es-ES" sz="900">
                  <a:solidFill>
                    <a:schemeClr val="tx1"/>
                  </a:solidFill>
                  <a:latin typeface="Arial" pitchFamily="34" charset="0"/>
                </a:rPr>
                <a:t>Carácter único del producto percibido por los compradores</a:t>
              </a:r>
            </a:p>
          </p:txBody>
        </p:sp>
        <p:sp>
          <p:nvSpPr>
            <p:cNvPr id="78870" name="Text Box 22"/>
            <p:cNvSpPr txBox="1">
              <a:spLocks noChangeArrowheads="1"/>
            </p:cNvSpPr>
            <p:nvPr/>
          </p:nvSpPr>
          <p:spPr bwMode="auto">
            <a:xfrm>
              <a:off x="6843" y="9818"/>
              <a:ext cx="2402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900">
                  <a:solidFill>
                    <a:schemeClr val="tx1"/>
                  </a:solidFill>
                  <a:latin typeface="Arial" pitchFamily="34" charset="0"/>
                </a:rPr>
                <a:t>Costos bajos</a:t>
              </a:r>
            </a:p>
          </p:txBody>
        </p:sp>
        <p:sp>
          <p:nvSpPr>
            <p:cNvPr id="78871" name="Text Box 23"/>
            <p:cNvSpPr txBox="1">
              <a:spLocks noChangeArrowheads="1"/>
            </p:cNvSpPr>
            <p:nvPr/>
          </p:nvSpPr>
          <p:spPr bwMode="auto">
            <a:xfrm>
              <a:off x="4892" y="11078"/>
              <a:ext cx="2060" cy="5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900">
                  <a:solidFill>
                    <a:schemeClr val="tx1"/>
                  </a:solidFill>
                  <a:latin typeface="Arial" pitchFamily="34" charset="0"/>
                </a:rPr>
                <a:t>DIFERENCIACION</a:t>
              </a:r>
            </a:p>
          </p:txBody>
        </p:sp>
        <p:sp>
          <p:nvSpPr>
            <p:cNvPr id="78872" name="Text Box 24"/>
            <p:cNvSpPr txBox="1">
              <a:spLocks noChangeArrowheads="1"/>
            </p:cNvSpPr>
            <p:nvPr/>
          </p:nvSpPr>
          <p:spPr bwMode="auto">
            <a:xfrm>
              <a:off x="7232" y="11258"/>
              <a:ext cx="2231" cy="5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900">
                  <a:solidFill>
                    <a:schemeClr val="tx1"/>
                  </a:solidFill>
                  <a:latin typeface="Arial" pitchFamily="34" charset="0"/>
                </a:rPr>
                <a:t>DOMINIO POR LOS COSTOS</a:t>
              </a:r>
            </a:p>
          </p:txBody>
        </p:sp>
        <p:sp>
          <p:nvSpPr>
            <p:cNvPr id="78873" name="Text Box 25"/>
            <p:cNvSpPr txBox="1">
              <a:spLocks noChangeArrowheads="1"/>
            </p:cNvSpPr>
            <p:nvPr/>
          </p:nvSpPr>
          <p:spPr bwMode="auto">
            <a:xfrm>
              <a:off x="5641" y="12518"/>
              <a:ext cx="3090" cy="5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 eaLnBrk="0" hangingPunct="0">
                <a:spcBef>
                  <a:spcPct val="0"/>
                </a:spcBef>
              </a:pPr>
              <a:r>
                <a:rPr lang="es-ES" sz="900">
                  <a:solidFill>
                    <a:schemeClr val="tx1"/>
                  </a:solidFill>
                  <a:latin typeface="Arial" pitchFamily="34" charset="0"/>
                </a:rPr>
                <a:t>CONCENTRACIÓN O ENFOQUE</a:t>
              </a:r>
            </a:p>
          </p:txBody>
        </p:sp>
        <p:sp>
          <p:nvSpPr>
            <p:cNvPr id="78874" name="Text Box 26"/>
            <p:cNvSpPr txBox="1">
              <a:spLocks noChangeArrowheads="1"/>
            </p:cNvSpPr>
            <p:nvPr/>
          </p:nvSpPr>
          <p:spPr bwMode="auto">
            <a:xfrm>
              <a:off x="3067" y="10898"/>
              <a:ext cx="1201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 eaLnBrk="0" hangingPunct="0">
                <a:spcBef>
                  <a:spcPct val="0"/>
                </a:spcBef>
              </a:pPr>
              <a:r>
                <a:rPr lang="es-ES" sz="900">
                  <a:solidFill>
                    <a:schemeClr val="tx1"/>
                  </a:solidFill>
                  <a:latin typeface="Arial" pitchFamily="34" charset="0"/>
                </a:rPr>
                <a:t>Todo el Sector</a:t>
              </a:r>
            </a:p>
          </p:txBody>
        </p:sp>
        <p:sp>
          <p:nvSpPr>
            <p:cNvPr id="78875" name="Text Box 27"/>
            <p:cNvSpPr txBox="1">
              <a:spLocks noChangeArrowheads="1"/>
            </p:cNvSpPr>
            <p:nvPr/>
          </p:nvSpPr>
          <p:spPr bwMode="auto">
            <a:xfrm>
              <a:off x="3067" y="12698"/>
              <a:ext cx="1373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 eaLnBrk="0" hangingPunct="0">
                <a:spcBef>
                  <a:spcPct val="0"/>
                </a:spcBef>
              </a:pPr>
              <a:r>
                <a:rPr lang="es-ES" sz="900">
                  <a:solidFill>
                    <a:schemeClr val="tx1"/>
                  </a:solidFill>
                  <a:latin typeface="Arial" pitchFamily="34" charset="0"/>
                </a:rPr>
                <a:t>Segmento Concentrado</a:t>
              </a:r>
            </a:p>
          </p:txBody>
        </p:sp>
        <p:sp>
          <p:nvSpPr>
            <p:cNvPr id="78876" name="Text Box 28"/>
            <p:cNvSpPr txBox="1">
              <a:spLocks noChangeArrowheads="1"/>
            </p:cNvSpPr>
            <p:nvPr/>
          </p:nvSpPr>
          <p:spPr bwMode="auto">
            <a:xfrm>
              <a:off x="2892" y="11798"/>
              <a:ext cx="182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r>
                <a:rPr lang="es-ES" sz="1200" b="1">
                  <a:solidFill>
                    <a:schemeClr val="tx1"/>
                  </a:solidFill>
                  <a:latin typeface="Arial" pitchFamily="34" charset="0"/>
                </a:rPr>
                <a:t>Objetivo Estratégico</a:t>
              </a:r>
            </a:p>
          </p:txBody>
        </p:sp>
        <p:sp>
          <p:nvSpPr>
            <p:cNvPr id="78877" name="Text Box 29"/>
            <p:cNvSpPr txBox="1">
              <a:spLocks noChangeArrowheads="1"/>
            </p:cNvSpPr>
            <p:nvPr/>
          </p:nvSpPr>
          <p:spPr bwMode="auto">
            <a:xfrm>
              <a:off x="4892" y="11438"/>
              <a:ext cx="1980" cy="540"/>
            </a:xfrm>
            <a:prstGeom prst="rect">
              <a:avLst/>
            </a:prstGeom>
            <a:solidFill>
              <a:srgbClr val="008080"/>
            </a:solidFill>
            <a:ln w="38100" cmpd="dbl">
              <a:solidFill>
                <a:srgbClr val="969696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100" b="1">
                  <a:solidFill>
                    <a:schemeClr val="tx1"/>
                  </a:solidFill>
                  <a:latin typeface="Arial" pitchFamily="34" charset="0"/>
                </a:rPr>
                <a:t>GRAN HOGAR</a:t>
              </a:r>
            </a:p>
          </p:txBody>
        </p:sp>
      </p:grpSp>
      <p:sp>
        <p:nvSpPr>
          <p:cNvPr id="78878" name="Text Box 30"/>
          <p:cNvSpPr txBox="1">
            <a:spLocks noChangeArrowheads="1"/>
          </p:cNvSpPr>
          <p:nvPr/>
        </p:nvSpPr>
        <p:spPr bwMode="auto">
          <a:xfrm>
            <a:off x="1371600" y="1600200"/>
            <a:ext cx="5562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Estrategias Básicas de Desarrollo según Porter</a:t>
            </a:r>
            <a:r>
              <a:rPr lang="es-ES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78879" name="Text Box 31"/>
          <p:cNvSpPr txBox="1">
            <a:spLocks noChangeArrowheads="1"/>
          </p:cNvSpPr>
          <p:nvPr/>
        </p:nvSpPr>
        <p:spPr bwMode="auto">
          <a:xfrm>
            <a:off x="7754938" y="228600"/>
            <a:ext cx="9794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VIVIANA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2"/>
          <p:cNvSpPr txBox="1">
            <a:spLocks noChangeArrowheads="1"/>
          </p:cNvSpPr>
          <p:nvPr/>
        </p:nvSpPr>
        <p:spPr bwMode="auto">
          <a:xfrm>
            <a:off x="1828800" y="762000"/>
            <a:ext cx="5105400" cy="466725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solidFill>
                  <a:schemeClr val="tx1"/>
                </a:solidFill>
                <a:cs typeface="Times New Roman" pitchFamily="18" charset="0"/>
              </a:rPr>
              <a:t>ESTRATEGIAS DE MERCADOTECIA</a:t>
            </a:r>
            <a:r>
              <a:rPr lang="es-ES" sz="24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79875" name="Line 3"/>
          <p:cNvSpPr>
            <a:spLocks noChangeShapeType="1"/>
          </p:cNvSpPr>
          <p:nvPr/>
        </p:nvSpPr>
        <p:spPr bwMode="auto">
          <a:xfrm>
            <a:off x="7543800" y="1752600"/>
            <a:ext cx="762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9876" name="Line 4"/>
          <p:cNvSpPr>
            <a:spLocks noChangeShapeType="1"/>
          </p:cNvSpPr>
          <p:nvPr/>
        </p:nvSpPr>
        <p:spPr bwMode="auto">
          <a:xfrm>
            <a:off x="8305800" y="1752600"/>
            <a:ext cx="0" cy="43434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9877" name="Line 5"/>
          <p:cNvSpPr>
            <a:spLocks noChangeShapeType="1"/>
          </p:cNvSpPr>
          <p:nvPr/>
        </p:nvSpPr>
        <p:spPr bwMode="auto">
          <a:xfrm>
            <a:off x="1828800" y="6096000"/>
            <a:ext cx="647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79878" name="Group 6"/>
          <p:cNvGrpSpPr>
            <a:grpSpLocks/>
          </p:cNvGrpSpPr>
          <p:nvPr/>
        </p:nvGrpSpPr>
        <p:grpSpPr bwMode="auto">
          <a:xfrm>
            <a:off x="7162800" y="1600200"/>
            <a:ext cx="304800" cy="304800"/>
            <a:chOff x="528" y="1200"/>
            <a:chExt cx="192" cy="192"/>
          </a:xfrm>
        </p:grpSpPr>
        <p:sp>
          <p:nvSpPr>
            <p:cNvPr id="79879" name="Rectangle 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9880" name="Rectangle 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79881" name="Group 9"/>
          <p:cNvGrpSpPr>
            <a:grpSpLocks/>
          </p:cNvGrpSpPr>
          <p:nvPr/>
        </p:nvGrpSpPr>
        <p:grpSpPr bwMode="auto">
          <a:xfrm>
            <a:off x="1524000" y="5943600"/>
            <a:ext cx="304800" cy="304800"/>
            <a:chOff x="528" y="1200"/>
            <a:chExt cx="192" cy="192"/>
          </a:xfrm>
        </p:grpSpPr>
        <p:sp>
          <p:nvSpPr>
            <p:cNvPr id="79882" name="Rectangle 1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9883" name="Rectangle 1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79900" name="Text Box 28"/>
          <p:cNvSpPr txBox="1">
            <a:spLocks noChangeArrowheads="1"/>
          </p:cNvSpPr>
          <p:nvPr/>
        </p:nvSpPr>
        <p:spPr bwMode="auto">
          <a:xfrm>
            <a:off x="1371600" y="1600200"/>
            <a:ext cx="5562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Estrategias de Crecimiento Producto</a:t>
            </a:r>
            <a:r>
              <a:rPr lang="es-EC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– Mercado</a:t>
            </a:r>
            <a:r>
              <a:rPr lang="es-ES">
                <a:solidFill>
                  <a:schemeClr val="tx1"/>
                </a:solidFill>
              </a:rPr>
              <a:t> </a:t>
            </a:r>
          </a:p>
        </p:txBody>
      </p:sp>
      <p:grpSp>
        <p:nvGrpSpPr>
          <p:cNvPr id="79901" name="Group 29"/>
          <p:cNvGrpSpPr>
            <a:grpSpLocks/>
          </p:cNvGrpSpPr>
          <p:nvPr/>
        </p:nvGrpSpPr>
        <p:grpSpPr bwMode="auto">
          <a:xfrm>
            <a:off x="1905000" y="2362200"/>
            <a:ext cx="5715000" cy="3505200"/>
            <a:chOff x="2552" y="7457"/>
            <a:chExt cx="7560" cy="4320"/>
          </a:xfrm>
        </p:grpSpPr>
        <p:sp>
          <p:nvSpPr>
            <p:cNvPr id="79902" name="Rectangle 30"/>
            <p:cNvSpPr>
              <a:spLocks noChangeArrowheads="1"/>
            </p:cNvSpPr>
            <p:nvPr/>
          </p:nvSpPr>
          <p:spPr bwMode="auto">
            <a:xfrm>
              <a:off x="2552" y="7457"/>
              <a:ext cx="7560" cy="4320"/>
            </a:xfrm>
            <a:prstGeom prst="rect">
              <a:avLst/>
            </a:prstGeom>
            <a:solidFill>
              <a:srgbClr val="C0C0C0"/>
            </a:solidFill>
            <a:ln w="38100" cmpd="dbl">
              <a:solidFill>
                <a:srgbClr val="0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9903" name="Rectangle 31"/>
            <p:cNvSpPr>
              <a:spLocks noChangeArrowheads="1"/>
            </p:cNvSpPr>
            <p:nvPr/>
          </p:nvSpPr>
          <p:spPr bwMode="auto">
            <a:xfrm>
              <a:off x="3992" y="8177"/>
              <a:ext cx="5760" cy="32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9904" name="Line 32"/>
            <p:cNvSpPr>
              <a:spLocks noChangeShapeType="1"/>
            </p:cNvSpPr>
            <p:nvPr/>
          </p:nvSpPr>
          <p:spPr bwMode="auto">
            <a:xfrm>
              <a:off x="6692" y="8177"/>
              <a:ext cx="0" cy="32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9905" name="Line 33"/>
            <p:cNvSpPr>
              <a:spLocks noChangeShapeType="1"/>
            </p:cNvSpPr>
            <p:nvPr/>
          </p:nvSpPr>
          <p:spPr bwMode="auto">
            <a:xfrm>
              <a:off x="3992" y="9797"/>
              <a:ext cx="576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9906" name="Text Box 34"/>
            <p:cNvSpPr txBox="1">
              <a:spLocks noChangeArrowheads="1"/>
            </p:cNvSpPr>
            <p:nvPr/>
          </p:nvSpPr>
          <p:spPr bwMode="auto">
            <a:xfrm>
              <a:off x="4172" y="8514"/>
              <a:ext cx="234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100">
                  <a:solidFill>
                    <a:schemeClr val="tx1"/>
                  </a:solidFill>
                  <a:latin typeface="Arial" pitchFamily="34" charset="0"/>
                </a:rPr>
                <a:t>Penetración de Mercado</a:t>
              </a:r>
            </a:p>
          </p:txBody>
        </p:sp>
        <p:sp>
          <p:nvSpPr>
            <p:cNvPr id="79907" name="Text Box 35"/>
            <p:cNvSpPr txBox="1">
              <a:spLocks noChangeArrowheads="1"/>
            </p:cNvSpPr>
            <p:nvPr/>
          </p:nvSpPr>
          <p:spPr bwMode="auto">
            <a:xfrm>
              <a:off x="7052" y="10336"/>
              <a:ext cx="234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100">
                  <a:solidFill>
                    <a:schemeClr val="tx1"/>
                  </a:solidFill>
                  <a:latin typeface="Arial" pitchFamily="34" charset="0"/>
                </a:rPr>
                <a:t>Diversificación</a:t>
              </a:r>
            </a:p>
          </p:txBody>
        </p:sp>
        <p:sp>
          <p:nvSpPr>
            <p:cNvPr id="79908" name="Text Box 36"/>
            <p:cNvSpPr txBox="1">
              <a:spLocks noChangeArrowheads="1"/>
            </p:cNvSpPr>
            <p:nvPr/>
          </p:nvSpPr>
          <p:spPr bwMode="auto">
            <a:xfrm>
              <a:off x="4172" y="10336"/>
              <a:ext cx="234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100">
                  <a:solidFill>
                    <a:schemeClr val="tx1"/>
                  </a:solidFill>
                  <a:latin typeface="Arial" pitchFamily="34" charset="0"/>
                </a:rPr>
                <a:t>Desarrollo de Mercados</a:t>
              </a:r>
            </a:p>
          </p:txBody>
        </p:sp>
        <p:sp>
          <p:nvSpPr>
            <p:cNvPr id="79909" name="Text Box 37"/>
            <p:cNvSpPr txBox="1">
              <a:spLocks noChangeArrowheads="1"/>
            </p:cNvSpPr>
            <p:nvPr/>
          </p:nvSpPr>
          <p:spPr bwMode="auto">
            <a:xfrm>
              <a:off x="7052" y="8514"/>
              <a:ext cx="234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100">
                  <a:solidFill>
                    <a:schemeClr val="tx1"/>
                  </a:solidFill>
                  <a:latin typeface="Arial" pitchFamily="34" charset="0"/>
                </a:rPr>
                <a:t>Desarrollo de Productos</a:t>
              </a:r>
            </a:p>
          </p:txBody>
        </p:sp>
        <p:sp>
          <p:nvSpPr>
            <p:cNvPr id="79910" name="Text Box 38"/>
            <p:cNvSpPr txBox="1">
              <a:spLocks noChangeArrowheads="1"/>
            </p:cNvSpPr>
            <p:nvPr/>
          </p:nvSpPr>
          <p:spPr bwMode="auto">
            <a:xfrm>
              <a:off x="3992" y="7637"/>
              <a:ext cx="270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000">
                  <a:solidFill>
                    <a:schemeClr val="tx1"/>
                  </a:solidFill>
                  <a:latin typeface="Arial" pitchFamily="34" charset="0"/>
                </a:rPr>
                <a:t>PRODUCTOS ACTUALES</a:t>
              </a:r>
            </a:p>
          </p:txBody>
        </p:sp>
        <p:sp>
          <p:nvSpPr>
            <p:cNvPr id="79911" name="Text Box 39"/>
            <p:cNvSpPr txBox="1">
              <a:spLocks noChangeArrowheads="1"/>
            </p:cNvSpPr>
            <p:nvPr/>
          </p:nvSpPr>
          <p:spPr bwMode="auto">
            <a:xfrm>
              <a:off x="7052" y="7637"/>
              <a:ext cx="270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000">
                  <a:solidFill>
                    <a:schemeClr val="tx1"/>
                  </a:solidFill>
                  <a:latin typeface="Arial" pitchFamily="34" charset="0"/>
                </a:rPr>
                <a:t>PRODUCTOS NUEVOS</a:t>
              </a:r>
            </a:p>
          </p:txBody>
        </p:sp>
        <p:sp>
          <p:nvSpPr>
            <p:cNvPr id="79912" name="Text Box 40"/>
            <p:cNvSpPr txBox="1">
              <a:spLocks noChangeArrowheads="1"/>
            </p:cNvSpPr>
            <p:nvPr/>
          </p:nvSpPr>
          <p:spPr bwMode="auto">
            <a:xfrm>
              <a:off x="2552" y="8717"/>
              <a:ext cx="162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000" b="1">
                  <a:solidFill>
                    <a:schemeClr val="tx1"/>
                  </a:solidFill>
                  <a:latin typeface="Arial" pitchFamily="34" charset="0"/>
                </a:rPr>
                <a:t>MERCADOS</a:t>
              </a:r>
              <a:r>
                <a:rPr lang="es-ES" sz="1000">
                  <a:solidFill>
                    <a:schemeClr val="tx1"/>
                  </a:solidFill>
                  <a:latin typeface="Arial" pitchFamily="34" charset="0"/>
                </a:rPr>
                <a:t> ACTUALES</a:t>
              </a:r>
            </a:p>
          </p:txBody>
        </p:sp>
        <p:sp>
          <p:nvSpPr>
            <p:cNvPr id="79913" name="Text Box 41"/>
            <p:cNvSpPr txBox="1">
              <a:spLocks noChangeArrowheads="1"/>
            </p:cNvSpPr>
            <p:nvPr/>
          </p:nvSpPr>
          <p:spPr bwMode="auto">
            <a:xfrm>
              <a:off x="2552" y="10156"/>
              <a:ext cx="162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000" b="1">
                  <a:solidFill>
                    <a:schemeClr val="tx1"/>
                  </a:solidFill>
                  <a:latin typeface="Arial" pitchFamily="34" charset="0"/>
                </a:rPr>
                <a:t>NUEVOS</a:t>
              </a:r>
              <a:r>
                <a:rPr lang="es-ES" sz="1000">
                  <a:solidFill>
                    <a:schemeClr val="tx1"/>
                  </a:solidFill>
                  <a:latin typeface="Arial" pitchFamily="34" charset="0"/>
                </a:rPr>
                <a:t> MERCADOS</a:t>
              </a:r>
            </a:p>
          </p:txBody>
        </p:sp>
        <p:sp>
          <p:nvSpPr>
            <p:cNvPr id="79914" name="Text Box 42"/>
            <p:cNvSpPr txBox="1">
              <a:spLocks noChangeArrowheads="1"/>
            </p:cNvSpPr>
            <p:nvPr/>
          </p:nvSpPr>
          <p:spPr bwMode="auto">
            <a:xfrm>
              <a:off x="7232" y="9234"/>
              <a:ext cx="1800" cy="486"/>
            </a:xfrm>
            <a:prstGeom prst="rect">
              <a:avLst/>
            </a:prstGeom>
            <a:solidFill>
              <a:srgbClr val="008080"/>
            </a:solidFill>
            <a:ln w="38100" cmpd="dbl">
              <a:solidFill>
                <a:srgbClr val="969696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r>
                <a:rPr lang="es-ES" sz="1000" b="1">
                  <a:solidFill>
                    <a:schemeClr val="tx1"/>
                  </a:solidFill>
                  <a:latin typeface="Arial" pitchFamily="34" charset="0"/>
                </a:rPr>
                <a:t>GRAN HOGAR</a:t>
              </a:r>
            </a:p>
          </p:txBody>
        </p:sp>
      </p:grpSp>
      <p:sp>
        <p:nvSpPr>
          <p:cNvPr id="79915" name="Text Box 43"/>
          <p:cNvSpPr txBox="1">
            <a:spLocks noChangeArrowheads="1"/>
          </p:cNvSpPr>
          <p:nvPr/>
        </p:nvSpPr>
        <p:spPr bwMode="auto">
          <a:xfrm>
            <a:off x="7754938" y="228600"/>
            <a:ext cx="9794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VIVIANA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ext Box 2"/>
          <p:cNvSpPr txBox="1">
            <a:spLocks noChangeArrowheads="1"/>
          </p:cNvSpPr>
          <p:nvPr/>
        </p:nvSpPr>
        <p:spPr bwMode="auto">
          <a:xfrm>
            <a:off x="1828800" y="762000"/>
            <a:ext cx="5105400" cy="466725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solidFill>
                  <a:schemeClr val="tx1"/>
                </a:solidFill>
                <a:cs typeface="Times New Roman" pitchFamily="18" charset="0"/>
              </a:rPr>
              <a:t>ESTRATEGIAS DE MERCADOTECIA</a:t>
            </a:r>
            <a:r>
              <a:rPr lang="es-ES" sz="24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80899" name="Line 3"/>
          <p:cNvSpPr>
            <a:spLocks noChangeShapeType="1"/>
          </p:cNvSpPr>
          <p:nvPr/>
        </p:nvSpPr>
        <p:spPr bwMode="auto">
          <a:xfrm>
            <a:off x="6553200" y="1981200"/>
            <a:ext cx="1752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0900" name="Line 4"/>
          <p:cNvSpPr>
            <a:spLocks noChangeShapeType="1"/>
          </p:cNvSpPr>
          <p:nvPr/>
        </p:nvSpPr>
        <p:spPr bwMode="auto">
          <a:xfrm>
            <a:off x="8305800" y="1981200"/>
            <a:ext cx="0" cy="41148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0901" name="Line 5"/>
          <p:cNvSpPr>
            <a:spLocks noChangeShapeType="1"/>
          </p:cNvSpPr>
          <p:nvPr/>
        </p:nvSpPr>
        <p:spPr bwMode="auto">
          <a:xfrm>
            <a:off x="1828800" y="6096000"/>
            <a:ext cx="647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80902" name="Group 6"/>
          <p:cNvGrpSpPr>
            <a:grpSpLocks/>
          </p:cNvGrpSpPr>
          <p:nvPr/>
        </p:nvGrpSpPr>
        <p:grpSpPr bwMode="auto">
          <a:xfrm>
            <a:off x="6172200" y="1828800"/>
            <a:ext cx="304800" cy="304800"/>
            <a:chOff x="528" y="1200"/>
            <a:chExt cx="192" cy="192"/>
          </a:xfrm>
        </p:grpSpPr>
        <p:sp>
          <p:nvSpPr>
            <p:cNvPr id="80903" name="Rectangle 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0904" name="Rectangle 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80905" name="Group 9"/>
          <p:cNvGrpSpPr>
            <a:grpSpLocks/>
          </p:cNvGrpSpPr>
          <p:nvPr/>
        </p:nvGrpSpPr>
        <p:grpSpPr bwMode="auto">
          <a:xfrm>
            <a:off x="1524000" y="5943600"/>
            <a:ext cx="304800" cy="304800"/>
            <a:chOff x="528" y="1200"/>
            <a:chExt cx="192" cy="192"/>
          </a:xfrm>
        </p:grpSpPr>
        <p:sp>
          <p:nvSpPr>
            <p:cNvPr id="80906" name="Rectangle 1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0907" name="Rectangle 1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80908" name="Text Box 12"/>
          <p:cNvSpPr txBox="1">
            <a:spLocks noChangeArrowheads="1"/>
          </p:cNvSpPr>
          <p:nvPr/>
        </p:nvSpPr>
        <p:spPr bwMode="auto">
          <a:xfrm>
            <a:off x="1828800" y="1752600"/>
            <a:ext cx="449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Estrategia aplicada a Matriz B.C.G</a:t>
            </a:r>
            <a:r>
              <a:rPr lang="es-ES">
                <a:solidFill>
                  <a:schemeClr val="tx1"/>
                </a:solidFill>
              </a:rPr>
              <a:t> </a:t>
            </a:r>
          </a:p>
        </p:txBody>
      </p:sp>
      <p:grpSp>
        <p:nvGrpSpPr>
          <p:cNvPr id="80923" name="Group 27"/>
          <p:cNvGrpSpPr>
            <a:grpSpLocks/>
          </p:cNvGrpSpPr>
          <p:nvPr/>
        </p:nvGrpSpPr>
        <p:grpSpPr bwMode="auto">
          <a:xfrm>
            <a:off x="1752600" y="2514600"/>
            <a:ext cx="5943600" cy="3276600"/>
            <a:chOff x="2372" y="10139"/>
            <a:chExt cx="7200" cy="3600"/>
          </a:xfrm>
        </p:grpSpPr>
        <p:sp>
          <p:nvSpPr>
            <p:cNvPr id="80924" name="Rectangle 28"/>
            <p:cNvSpPr>
              <a:spLocks noChangeArrowheads="1"/>
            </p:cNvSpPr>
            <p:nvPr/>
          </p:nvSpPr>
          <p:spPr bwMode="auto">
            <a:xfrm>
              <a:off x="2543" y="10139"/>
              <a:ext cx="7029" cy="3495"/>
            </a:xfrm>
            <a:prstGeom prst="rect">
              <a:avLst/>
            </a:prstGeom>
            <a:solidFill>
              <a:srgbClr val="C0C0C0"/>
            </a:solidFill>
            <a:ln w="38100" cmpd="dbl">
              <a:solidFill>
                <a:srgbClr val="0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0925" name="Rectangle 29"/>
            <p:cNvSpPr>
              <a:spLocks noChangeArrowheads="1"/>
            </p:cNvSpPr>
            <p:nvPr/>
          </p:nvSpPr>
          <p:spPr bwMode="auto">
            <a:xfrm>
              <a:off x="4086" y="10794"/>
              <a:ext cx="4629" cy="229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0926" name="Line 30"/>
            <p:cNvSpPr>
              <a:spLocks noChangeShapeType="1"/>
            </p:cNvSpPr>
            <p:nvPr/>
          </p:nvSpPr>
          <p:spPr bwMode="auto">
            <a:xfrm>
              <a:off x="6315" y="10794"/>
              <a:ext cx="0" cy="229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0927" name="Line 31"/>
            <p:cNvSpPr>
              <a:spLocks noChangeShapeType="1"/>
            </p:cNvSpPr>
            <p:nvPr/>
          </p:nvSpPr>
          <p:spPr bwMode="auto">
            <a:xfrm>
              <a:off x="4086" y="11939"/>
              <a:ext cx="462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0928" name="Text Box 32"/>
            <p:cNvSpPr txBox="1">
              <a:spLocks noChangeArrowheads="1"/>
            </p:cNvSpPr>
            <p:nvPr/>
          </p:nvSpPr>
          <p:spPr bwMode="auto">
            <a:xfrm>
              <a:off x="4601" y="11284"/>
              <a:ext cx="1371" cy="4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200">
                  <a:solidFill>
                    <a:schemeClr val="tx1"/>
                  </a:solidFill>
                  <a:latin typeface="Arial" pitchFamily="34" charset="0"/>
                </a:rPr>
                <a:t>Estrella</a:t>
              </a:r>
            </a:p>
          </p:txBody>
        </p:sp>
        <p:sp>
          <p:nvSpPr>
            <p:cNvPr id="80929" name="Text Box 33"/>
            <p:cNvSpPr txBox="1">
              <a:spLocks noChangeArrowheads="1"/>
            </p:cNvSpPr>
            <p:nvPr/>
          </p:nvSpPr>
          <p:spPr bwMode="auto">
            <a:xfrm>
              <a:off x="7001" y="11284"/>
              <a:ext cx="1371" cy="4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200">
                  <a:solidFill>
                    <a:schemeClr val="tx1"/>
                  </a:solidFill>
                  <a:latin typeface="Arial" pitchFamily="34" charset="0"/>
                </a:rPr>
                <a:t>Dilema</a:t>
              </a:r>
            </a:p>
          </p:txBody>
        </p:sp>
        <p:sp>
          <p:nvSpPr>
            <p:cNvPr id="80930" name="Text Box 34"/>
            <p:cNvSpPr txBox="1">
              <a:spLocks noChangeArrowheads="1"/>
            </p:cNvSpPr>
            <p:nvPr/>
          </p:nvSpPr>
          <p:spPr bwMode="auto">
            <a:xfrm>
              <a:off x="4258" y="12266"/>
              <a:ext cx="2074" cy="4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200">
                  <a:solidFill>
                    <a:schemeClr val="tx1"/>
                  </a:solidFill>
                  <a:latin typeface="Arial" pitchFamily="34" charset="0"/>
                </a:rPr>
                <a:t>Vaca Lechera</a:t>
              </a:r>
            </a:p>
          </p:txBody>
        </p:sp>
        <p:sp>
          <p:nvSpPr>
            <p:cNvPr id="80931" name="Text Box 35"/>
            <p:cNvSpPr txBox="1">
              <a:spLocks noChangeArrowheads="1"/>
            </p:cNvSpPr>
            <p:nvPr/>
          </p:nvSpPr>
          <p:spPr bwMode="auto">
            <a:xfrm>
              <a:off x="6829" y="12266"/>
              <a:ext cx="1372" cy="4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200">
                  <a:solidFill>
                    <a:schemeClr val="tx1"/>
                  </a:solidFill>
                  <a:latin typeface="Arial" pitchFamily="34" charset="0"/>
                </a:rPr>
                <a:t>Perro</a:t>
              </a:r>
            </a:p>
          </p:txBody>
        </p:sp>
        <p:sp>
          <p:nvSpPr>
            <p:cNvPr id="80932" name="Text Box 36"/>
            <p:cNvSpPr txBox="1">
              <a:spLocks noChangeArrowheads="1"/>
            </p:cNvSpPr>
            <p:nvPr/>
          </p:nvSpPr>
          <p:spPr bwMode="auto">
            <a:xfrm>
              <a:off x="2372" y="11448"/>
              <a:ext cx="1714" cy="1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200">
                  <a:solidFill>
                    <a:schemeClr val="tx1"/>
                  </a:solidFill>
                  <a:latin typeface="Arial" pitchFamily="34" charset="0"/>
                </a:rPr>
                <a:t>Tasa de Crecimiento</a:t>
              </a:r>
            </a:p>
          </p:txBody>
        </p:sp>
        <p:sp>
          <p:nvSpPr>
            <p:cNvPr id="80933" name="Text Box 37"/>
            <p:cNvSpPr txBox="1">
              <a:spLocks noChangeArrowheads="1"/>
            </p:cNvSpPr>
            <p:nvPr/>
          </p:nvSpPr>
          <p:spPr bwMode="auto">
            <a:xfrm>
              <a:off x="4772" y="13248"/>
              <a:ext cx="3771" cy="4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es-ES" sz="1200">
                  <a:solidFill>
                    <a:schemeClr val="tx1"/>
                  </a:solidFill>
                  <a:latin typeface="Arial" pitchFamily="34" charset="0"/>
                </a:rPr>
                <a:t>Participación Relativa</a:t>
              </a:r>
            </a:p>
          </p:txBody>
        </p:sp>
      </p:grpSp>
      <p:sp>
        <p:nvSpPr>
          <p:cNvPr id="80934" name="Text Box 38"/>
          <p:cNvSpPr txBox="1">
            <a:spLocks noChangeArrowheads="1"/>
          </p:cNvSpPr>
          <p:nvPr/>
        </p:nvSpPr>
        <p:spPr bwMode="auto">
          <a:xfrm>
            <a:off x="7754938" y="228600"/>
            <a:ext cx="9794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VIVIANA</a:t>
            </a:r>
            <a:endParaRPr lang="es-ES">
              <a:solidFill>
                <a:schemeClr val="tx1"/>
              </a:solidFill>
            </a:endParaRPr>
          </a:p>
        </p:txBody>
      </p:sp>
      <p:sp>
        <p:nvSpPr>
          <p:cNvPr id="80935" name="AutoShape 39"/>
          <p:cNvSpPr>
            <a:spLocks noChangeArrowheads="1"/>
          </p:cNvSpPr>
          <p:nvPr/>
        </p:nvSpPr>
        <p:spPr bwMode="auto">
          <a:xfrm rot="-4103728">
            <a:off x="6096000" y="4038600"/>
            <a:ext cx="1066800" cy="457200"/>
          </a:xfrm>
          <a:prstGeom prst="curvedUpArrow">
            <a:avLst>
              <a:gd name="adj1" fmla="val 46667"/>
              <a:gd name="adj2" fmla="val 93333"/>
              <a:gd name="adj3" fmla="val 33333"/>
            </a:avLst>
          </a:prstGeom>
          <a:solidFill>
            <a:schemeClr val="hlink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ext Box 2"/>
          <p:cNvSpPr txBox="1">
            <a:spLocks noChangeArrowheads="1"/>
          </p:cNvSpPr>
          <p:nvPr/>
        </p:nvSpPr>
        <p:spPr bwMode="auto">
          <a:xfrm>
            <a:off x="1828800" y="762000"/>
            <a:ext cx="5105400" cy="466725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solidFill>
                  <a:schemeClr val="tx1"/>
                </a:solidFill>
                <a:cs typeface="Times New Roman" pitchFamily="18" charset="0"/>
              </a:rPr>
              <a:t>ESTRATEGIAS DE MERCADOTECIA</a:t>
            </a:r>
            <a:r>
              <a:rPr lang="es-ES" sz="24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81923" name="Line 3"/>
          <p:cNvSpPr>
            <a:spLocks noChangeShapeType="1"/>
          </p:cNvSpPr>
          <p:nvPr/>
        </p:nvSpPr>
        <p:spPr bwMode="auto">
          <a:xfrm>
            <a:off x="6553200" y="1981200"/>
            <a:ext cx="1752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1924" name="Line 4"/>
          <p:cNvSpPr>
            <a:spLocks noChangeShapeType="1"/>
          </p:cNvSpPr>
          <p:nvPr/>
        </p:nvSpPr>
        <p:spPr bwMode="auto">
          <a:xfrm>
            <a:off x="8305800" y="1981200"/>
            <a:ext cx="0" cy="41148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1925" name="Line 5"/>
          <p:cNvSpPr>
            <a:spLocks noChangeShapeType="1"/>
          </p:cNvSpPr>
          <p:nvPr/>
        </p:nvSpPr>
        <p:spPr bwMode="auto">
          <a:xfrm>
            <a:off x="1828800" y="6096000"/>
            <a:ext cx="647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81926" name="Group 6"/>
          <p:cNvGrpSpPr>
            <a:grpSpLocks/>
          </p:cNvGrpSpPr>
          <p:nvPr/>
        </p:nvGrpSpPr>
        <p:grpSpPr bwMode="auto">
          <a:xfrm>
            <a:off x="6172200" y="1828800"/>
            <a:ext cx="304800" cy="304800"/>
            <a:chOff x="528" y="1200"/>
            <a:chExt cx="192" cy="192"/>
          </a:xfrm>
        </p:grpSpPr>
        <p:sp>
          <p:nvSpPr>
            <p:cNvPr id="81927" name="Rectangle 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1928" name="Rectangle 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81929" name="Group 9"/>
          <p:cNvGrpSpPr>
            <a:grpSpLocks/>
          </p:cNvGrpSpPr>
          <p:nvPr/>
        </p:nvGrpSpPr>
        <p:grpSpPr bwMode="auto">
          <a:xfrm>
            <a:off x="1524000" y="5943600"/>
            <a:ext cx="304800" cy="304800"/>
            <a:chOff x="528" y="1200"/>
            <a:chExt cx="192" cy="192"/>
          </a:xfrm>
        </p:grpSpPr>
        <p:sp>
          <p:nvSpPr>
            <p:cNvPr id="81930" name="Rectangle 1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1931" name="Rectangle 1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81932" name="Text Box 12"/>
          <p:cNvSpPr txBox="1">
            <a:spLocks noChangeArrowheads="1"/>
          </p:cNvSpPr>
          <p:nvPr/>
        </p:nvSpPr>
        <p:spPr bwMode="auto">
          <a:xfrm>
            <a:off x="1828800" y="1752600"/>
            <a:ext cx="449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Posicionamiento</a:t>
            </a:r>
            <a:r>
              <a:rPr lang="es-ES">
                <a:solidFill>
                  <a:schemeClr val="tx1"/>
                </a:solidFill>
              </a:rPr>
              <a:t> </a:t>
            </a:r>
          </a:p>
        </p:txBody>
      </p:sp>
      <p:grpSp>
        <p:nvGrpSpPr>
          <p:cNvPr id="81955" name="Group 35"/>
          <p:cNvGrpSpPr>
            <a:grpSpLocks/>
          </p:cNvGrpSpPr>
          <p:nvPr/>
        </p:nvGrpSpPr>
        <p:grpSpPr bwMode="auto">
          <a:xfrm>
            <a:off x="2362200" y="2438400"/>
            <a:ext cx="5486400" cy="3352800"/>
            <a:chOff x="1488" y="1536"/>
            <a:chExt cx="3456" cy="2112"/>
          </a:xfrm>
        </p:grpSpPr>
        <p:grpSp>
          <p:nvGrpSpPr>
            <p:cNvPr id="81945" name="Group 25"/>
            <p:cNvGrpSpPr>
              <a:grpSpLocks/>
            </p:cNvGrpSpPr>
            <p:nvPr/>
          </p:nvGrpSpPr>
          <p:grpSpPr bwMode="auto">
            <a:xfrm>
              <a:off x="1488" y="1536"/>
              <a:ext cx="3456" cy="2112"/>
              <a:chOff x="2552" y="5088"/>
              <a:chExt cx="7303" cy="4680"/>
            </a:xfrm>
          </p:grpSpPr>
          <p:sp>
            <p:nvSpPr>
              <p:cNvPr id="81946" name="Text Box 26"/>
              <p:cNvSpPr txBox="1">
                <a:spLocks noChangeArrowheads="1"/>
              </p:cNvSpPr>
              <p:nvPr/>
            </p:nvSpPr>
            <p:spPr bwMode="auto">
              <a:xfrm>
                <a:off x="2552" y="5088"/>
                <a:ext cx="7200" cy="468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0"/>
                  </a:spcBef>
                </a:pPr>
                <a:endParaRPr lang="es-EC" sz="12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grpSp>
            <p:nvGrpSpPr>
              <p:cNvPr id="81947" name="Group 27"/>
              <p:cNvGrpSpPr>
                <a:grpSpLocks/>
              </p:cNvGrpSpPr>
              <p:nvPr/>
            </p:nvGrpSpPr>
            <p:grpSpPr bwMode="auto">
              <a:xfrm>
                <a:off x="2912" y="5088"/>
                <a:ext cx="6943" cy="4581"/>
                <a:chOff x="2989" y="4896"/>
                <a:chExt cx="6943" cy="4581"/>
              </a:xfrm>
            </p:grpSpPr>
            <p:sp>
              <p:nvSpPr>
                <p:cNvPr id="81948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3712" y="8459"/>
                  <a:ext cx="4340" cy="10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spcBef>
                      <a:spcPct val="0"/>
                    </a:spcBef>
                  </a:pPr>
                  <a:r>
                    <a:rPr lang="es-ES" sz="1000">
                      <a:solidFill>
                        <a:schemeClr val="tx1"/>
                      </a:solidFill>
                      <a:latin typeface="Arial" pitchFamily="34" charset="0"/>
                    </a:rPr>
                    <a:t>RASGO DIFERENCIAL:</a:t>
                  </a:r>
                </a:p>
                <a:p>
                  <a:pPr eaLnBrk="0" hangingPunct="0">
                    <a:spcBef>
                      <a:spcPct val="0"/>
                    </a:spcBef>
                  </a:pPr>
                  <a:r>
                    <a:rPr lang="es-ES" sz="1000">
                      <a:solidFill>
                        <a:srgbClr val="000000"/>
                      </a:solidFill>
                      <a:latin typeface="Arial" pitchFamily="34" charset="0"/>
                    </a:rPr>
                    <a:t>Servicios adicionales</a:t>
                  </a:r>
                </a:p>
              </p:txBody>
            </p:sp>
            <p:sp>
              <p:nvSpPr>
                <p:cNvPr id="81949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8196" y="8120"/>
                  <a:ext cx="1736" cy="10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spcBef>
                      <a:spcPct val="0"/>
                    </a:spcBef>
                  </a:pPr>
                  <a:r>
                    <a:rPr lang="es-ES" sz="1000">
                      <a:solidFill>
                        <a:schemeClr val="tx1"/>
                      </a:solidFill>
                      <a:latin typeface="Arial" pitchFamily="34" charset="0"/>
                    </a:rPr>
                    <a:t>Mi COMISARIATO</a:t>
                  </a:r>
                </a:p>
              </p:txBody>
            </p:sp>
            <p:sp>
              <p:nvSpPr>
                <p:cNvPr id="81950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4002" y="4896"/>
                  <a:ext cx="3760" cy="108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spcBef>
                      <a:spcPct val="0"/>
                    </a:spcBef>
                  </a:pPr>
                  <a:r>
                    <a:rPr lang="es-ES" sz="1000">
                      <a:solidFill>
                        <a:schemeClr val="tx1"/>
                      </a:solidFill>
                      <a:latin typeface="Arial" pitchFamily="34" charset="0"/>
                    </a:rPr>
                    <a:t>CATEGORÍA</a:t>
                  </a:r>
                </a:p>
                <a:p>
                  <a:pPr eaLnBrk="0" hangingPunct="0">
                    <a:spcBef>
                      <a:spcPct val="0"/>
                    </a:spcBef>
                  </a:pPr>
                  <a:r>
                    <a:rPr lang="es-ES" sz="1000">
                      <a:solidFill>
                        <a:schemeClr val="tx1"/>
                      </a:solidFill>
                      <a:latin typeface="Arial" pitchFamily="34" charset="0"/>
                    </a:rPr>
                    <a:t>ALMACENES POR DEPARTAMENTOS</a:t>
                  </a:r>
                </a:p>
              </p:txBody>
            </p:sp>
            <p:sp>
              <p:nvSpPr>
                <p:cNvPr id="81951" name="Text Box 31"/>
                <p:cNvSpPr txBox="1">
                  <a:spLocks noChangeArrowheads="1"/>
                </p:cNvSpPr>
                <p:nvPr/>
              </p:nvSpPr>
              <p:spPr bwMode="auto">
                <a:xfrm>
                  <a:off x="2989" y="6593"/>
                  <a:ext cx="1881" cy="13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spcBef>
                      <a:spcPct val="0"/>
                    </a:spcBef>
                  </a:pPr>
                  <a:r>
                    <a:rPr lang="es-ES" sz="1000">
                      <a:solidFill>
                        <a:schemeClr val="tx1"/>
                      </a:solidFill>
                      <a:latin typeface="Arial" pitchFamily="34" charset="0"/>
                    </a:rPr>
                    <a:t>Punto de Paridad:</a:t>
                  </a:r>
                </a:p>
                <a:p>
                  <a:pPr eaLnBrk="0" hangingPunct="0">
                    <a:spcBef>
                      <a:spcPct val="0"/>
                    </a:spcBef>
                  </a:pPr>
                  <a:r>
                    <a:rPr lang="es-ES" sz="1000">
                      <a:solidFill>
                        <a:schemeClr val="tx1"/>
                      </a:solidFill>
                      <a:latin typeface="Arial" pitchFamily="34" charset="0"/>
                    </a:rPr>
                    <a:t>Variedad</a:t>
                  </a:r>
                  <a:endParaRPr lang="es-ES" sz="12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81952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7328" y="6593"/>
                  <a:ext cx="2170" cy="1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spcBef>
                      <a:spcPct val="0"/>
                    </a:spcBef>
                  </a:pPr>
                  <a:r>
                    <a:rPr lang="es-ES" sz="1000">
                      <a:solidFill>
                        <a:schemeClr val="tx1"/>
                      </a:solidFill>
                      <a:latin typeface="Arial" pitchFamily="34" charset="0"/>
                    </a:rPr>
                    <a:t>Punto de Paridad:</a:t>
                  </a:r>
                </a:p>
                <a:p>
                  <a:pPr eaLnBrk="0" hangingPunct="0">
                    <a:spcBef>
                      <a:spcPct val="0"/>
                    </a:spcBef>
                  </a:pPr>
                  <a:r>
                    <a:rPr lang="es-ES" sz="1000">
                      <a:solidFill>
                        <a:schemeClr val="tx1"/>
                      </a:solidFill>
                      <a:latin typeface="Arial" pitchFamily="34" charset="0"/>
                    </a:rPr>
                    <a:t>Todo en un solo lugar </a:t>
                  </a:r>
                </a:p>
              </p:txBody>
            </p:sp>
            <p:sp>
              <p:nvSpPr>
                <p:cNvPr id="81953" name="AutoShape 33"/>
                <p:cNvSpPr>
                  <a:spLocks noChangeArrowheads="1"/>
                </p:cNvSpPr>
                <p:nvPr/>
              </p:nvSpPr>
              <p:spPr bwMode="auto">
                <a:xfrm>
                  <a:off x="3992" y="5976"/>
                  <a:ext cx="4140" cy="234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sp>
          <p:nvSpPr>
            <p:cNvPr id="81954" name="Text Box 34"/>
            <p:cNvSpPr txBox="1">
              <a:spLocks noChangeArrowheads="1"/>
            </p:cNvSpPr>
            <p:nvPr/>
          </p:nvSpPr>
          <p:spPr bwMode="auto">
            <a:xfrm>
              <a:off x="1536" y="3024"/>
              <a:ext cx="57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r>
                <a:rPr lang="es-ES" sz="1000">
                  <a:solidFill>
                    <a:schemeClr val="tx1"/>
                  </a:solidFill>
                  <a:latin typeface="Arial" pitchFamily="34" charset="0"/>
                </a:rPr>
                <a:t>DEPRATI</a:t>
              </a:r>
            </a:p>
          </p:txBody>
        </p:sp>
      </p:grpSp>
      <p:sp>
        <p:nvSpPr>
          <p:cNvPr id="81957" name="Text Box 37"/>
          <p:cNvSpPr txBox="1">
            <a:spLocks noChangeArrowheads="1"/>
          </p:cNvSpPr>
          <p:nvPr/>
        </p:nvSpPr>
        <p:spPr bwMode="auto">
          <a:xfrm>
            <a:off x="7785100" y="228600"/>
            <a:ext cx="912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VANESA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1676400" y="2819400"/>
            <a:ext cx="571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C"/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2590800" y="3124200"/>
            <a:ext cx="4267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3600">
                <a:solidFill>
                  <a:schemeClr val="tx1"/>
                </a:solidFill>
              </a:rPr>
              <a:t>ANTECEDENTES</a:t>
            </a:r>
            <a:endParaRPr lang="es-ES" sz="3600">
              <a:solidFill>
                <a:schemeClr val="tx1"/>
              </a:solidFill>
            </a:endParaRPr>
          </a:p>
        </p:txBody>
      </p:sp>
      <p:sp>
        <p:nvSpPr>
          <p:cNvPr id="31748" name="Line 4"/>
          <p:cNvSpPr>
            <a:spLocks noChangeShapeType="1"/>
          </p:cNvSpPr>
          <p:nvPr/>
        </p:nvSpPr>
        <p:spPr bwMode="auto">
          <a:xfrm>
            <a:off x="2819400" y="990600"/>
            <a:ext cx="0" cy="51816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1749" name="Line 5"/>
          <p:cNvSpPr>
            <a:spLocks noChangeShapeType="1"/>
          </p:cNvSpPr>
          <p:nvPr/>
        </p:nvSpPr>
        <p:spPr bwMode="auto">
          <a:xfrm>
            <a:off x="533400" y="3810000"/>
            <a:ext cx="72390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1750" name="Line 6"/>
          <p:cNvSpPr>
            <a:spLocks noChangeShapeType="1"/>
          </p:cNvSpPr>
          <p:nvPr/>
        </p:nvSpPr>
        <p:spPr bwMode="auto">
          <a:xfrm>
            <a:off x="2743200" y="990600"/>
            <a:ext cx="0" cy="5181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2"/>
          <p:cNvSpPr txBox="1">
            <a:spLocks noChangeArrowheads="1"/>
          </p:cNvSpPr>
          <p:nvPr/>
        </p:nvSpPr>
        <p:spPr bwMode="auto">
          <a:xfrm>
            <a:off x="1828800" y="762000"/>
            <a:ext cx="5105400" cy="466725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solidFill>
                  <a:schemeClr val="tx1"/>
                </a:solidFill>
                <a:cs typeface="Times New Roman" pitchFamily="18" charset="0"/>
              </a:rPr>
              <a:t>ESTRATEGIAS DE MERCADOTECIA</a:t>
            </a:r>
            <a:r>
              <a:rPr lang="es-ES" sz="24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82947" name="Line 3"/>
          <p:cNvSpPr>
            <a:spLocks noChangeShapeType="1"/>
          </p:cNvSpPr>
          <p:nvPr/>
        </p:nvSpPr>
        <p:spPr bwMode="auto">
          <a:xfrm>
            <a:off x="6553200" y="1981200"/>
            <a:ext cx="1752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2948" name="Line 4"/>
          <p:cNvSpPr>
            <a:spLocks noChangeShapeType="1"/>
          </p:cNvSpPr>
          <p:nvPr/>
        </p:nvSpPr>
        <p:spPr bwMode="auto">
          <a:xfrm>
            <a:off x="8305800" y="1981200"/>
            <a:ext cx="0" cy="41148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2949" name="Line 5"/>
          <p:cNvSpPr>
            <a:spLocks noChangeShapeType="1"/>
          </p:cNvSpPr>
          <p:nvPr/>
        </p:nvSpPr>
        <p:spPr bwMode="auto">
          <a:xfrm>
            <a:off x="1828800" y="6096000"/>
            <a:ext cx="647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82950" name="Group 6"/>
          <p:cNvGrpSpPr>
            <a:grpSpLocks/>
          </p:cNvGrpSpPr>
          <p:nvPr/>
        </p:nvGrpSpPr>
        <p:grpSpPr bwMode="auto">
          <a:xfrm>
            <a:off x="6172200" y="1828800"/>
            <a:ext cx="304800" cy="304800"/>
            <a:chOff x="528" y="1200"/>
            <a:chExt cx="192" cy="192"/>
          </a:xfrm>
        </p:grpSpPr>
        <p:sp>
          <p:nvSpPr>
            <p:cNvPr id="82951" name="Rectangle 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2952" name="Rectangle 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82953" name="Group 9"/>
          <p:cNvGrpSpPr>
            <a:grpSpLocks/>
          </p:cNvGrpSpPr>
          <p:nvPr/>
        </p:nvGrpSpPr>
        <p:grpSpPr bwMode="auto">
          <a:xfrm>
            <a:off x="1524000" y="5943600"/>
            <a:ext cx="304800" cy="304800"/>
            <a:chOff x="528" y="1200"/>
            <a:chExt cx="192" cy="192"/>
          </a:xfrm>
        </p:grpSpPr>
        <p:sp>
          <p:nvSpPr>
            <p:cNvPr id="82954" name="Rectangle 1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2955" name="Rectangle 1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82956" name="Text Box 12"/>
          <p:cNvSpPr txBox="1">
            <a:spLocks noChangeArrowheads="1"/>
          </p:cNvSpPr>
          <p:nvPr/>
        </p:nvSpPr>
        <p:spPr bwMode="auto">
          <a:xfrm>
            <a:off x="1828800" y="1752600"/>
            <a:ext cx="449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Posicionamiento</a:t>
            </a:r>
            <a:r>
              <a:rPr lang="es-ES">
                <a:solidFill>
                  <a:schemeClr val="tx1"/>
                </a:solidFill>
              </a:rPr>
              <a:t> </a:t>
            </a:r>
          </a:p>
        </p:txBody>
      </p:sp>
      <p:graphicFrame>
        <p:nvGraphicFramePr>
          <p:cNvPr id="83010" name="Object 66"/>
          <p:cNvGraphicFramePr>
            <a:graphicFrameLocks noChangeAspect="1"/>
          </p:cNvGraphicFramePr>
          <p:nvPr/>
        </p:nvGraphicFramePr>
        <p:xfrm>
          <a:off x="1905000" y="2514600"/>
          <a:ext cx="5943600" cy="2786063"/>
        </p:xfrm>
        <a:graphic>
          <a:graphicData uri="http://schemas.openxmlformats.org/presentationml/2006/ole">
            <p:oleObj spid="_x0000_s83010" name="Hoja de cálculo" r:id="rId3" imgW="3905488" imgH="1914763" progId="Excel.Sheet.8">
              <p:embed/>
            </p:oleObj>
          </a:graphicData>
        </a:graphic>
      </p:graphicFrame>
      <p:sp>
        <p:nvSpPr>
          <p:cNvPr id="83011" name="Text Box 67"/>
          <p:cNvSpPr txBox="1">
            <a:spLocks noChangeArrowheads="1"/>
          </p:cNvSpPr>
          <p:nvPr/>
        </p:nvSpPr>
        <p:spPr bwMode="auto">
          <a:xfrm>
            <a:off x="7785100" y="228600"/>
            <a:ext cx="912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VANESA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2"/>
          <p:cNvSpPr txBox="1">
            <a:spLocks noChangeArrowheads="1"/>
          </p:cNvSpPr>
          <p:nvPr/>
        </p:nvSpPr>
        <p:spPr bwMode="auto">
          <a:xfrm>
            <a:off x="1676400" y="2819400"/>
            <a:ext cx="571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C"/>
          </a:p>
        </p:txBody>
      </p:sp>
      <p:sp>
        <p:nvSpPr>
          <p:cNvPr id="77827" name="Text Box 3"/>
          <p:cNvSpPr txBox="1">
            <a:spLocks noChangeArrowheads="1"/>
          </p:cNvSpPr>
          <p:nvPr/>
        </p:nvSpPr>
        <p:spPr bwMode="auto">
          <a:xfrm>
            <a:off x="2743200" y="3200400"/>
            <a:ext cx="4953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3600">
                <a:solidFill>
                  <a:schemeClr val="tx1"/>
                </a:solidFill>
              </a:rPr>
              <a:t>PLAN DE MERCADEO</a:t>
            </a:r>
            <a:endParaRPr lang="es-ES" sz="3600">
              <a:solidFill>
                <a:schemeClr val="tx1"/>
              </a:solidFill>
            </a:endParaRPr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>
            <a:off x="2819400" y="990600"/>
            <a:ext cx="0" cy="51816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7829" name="Line 5"/>
          <p:cNvSpPr>
            <a:spLocks noChangeShapeType="1"/>
          </p:cNvSpPr>
          <p:nvPr/>
        </p:nvSpPr>
        <p:spPr bwMode="auto">
          <a:xfrm>
            <a:off x="533400" y="3810000"/>
            <a:ext cx="72390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7830" name="Line 6"/>
          <p:cNvSpPr>
            <a:spLocks noChangeShapeType="1"/>
          </p:cNvSpPr>
          <p:nvPr/>
        </p:nvSpPr>
        <p:spPr bwMode="auto">
          <a:xfrm>
            <a:off x="2743200" y="990600"/>
            <a:ext cx="0" cy="5181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2"/>
          <p:cNvSpPr txBox="1">
            <a:spLocks noChangeArrowheads="1"/>
          </p:cNvSpPr>
          <p:nvPr/>
        </p:nvSpPr>
        <p:spPr bwMode="auto">
          <a:xfrm>
            <a:off x="1828800" y="762000"/>
            <a:ext cx="5105400" cy="466725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solidFill>
                  <a:schemeClr val="tx1"/>
                </a:solidFill>
                <a:cs typeface="Times New Roman" pitchFamily="18" charset="0"/>
              </a:rPr>
              <a:t>PLAN DE MERCADEO</a:t>
            </a:r>
            <a:r>
              <a:rPr lang="es-ES" sz="24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74755" name="Text Box 3"/>
          <p:cNvSpPr txBox="1">
            <a:spLocks noChangeArrowheads="1"/>
          </p:cNvSpPr>
          <p:nvPr/>
        </p:nvSpPr>
        <p:spPr bwMode="auto">
          <a:xfrm>
            <a:off x="1066800" y="2057400"/>
            <a:ext cx="3124200" cy="457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cs typeface="Times New Roman" pitchFamily="18" charset="0"/>
              </a:rPr>
              <a:t>OBEJTIVO DE VENTAS</a:t>
            </a:r>
            <a:r>
              <a:rPr lang="es-ES" sz="2400"/>
              <a:t> </a:t>
            </a:r>
          </a:p>
        </p:txBody>
      </p:sp>
      <p:sp>
        <p:nvSpPr>
          <p:cNvPr id="74756" name="Line 4"/>
          <p:cNvSpPr>
            <a:spLocks noChangeShapeType="1"/>
          </p:cNvSpPr>
          <p:nvPr/>
        </p:nvSpPr>
        <p:spPr bwMode="auto">
          <a:xfrm>
            <a:off x="4876800" y="2286000"/>
            <a:ext cx="3429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4757" name="Line 5"/>
          <p:cNvSpPr>
            <a:spLocks noChangeShapeType="1"/>
          </p:cNvSpPr>
          <p:nvPr/>
        </p:nvSpPr>
        <p:spPr bwMode="auto">
          <a:xfrm>
            <a:off x="8305800" y="2286000"/>
            <a:ext cx="0" cy="38100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4758" name="Line 6"/>
          <p:cNvSpPr>
            <a:spLocks noChangeShapeType="1"/>
          </p:cNvSpPr>
          <p:nvPr/>
        </p:nvSpPr>
        <p:spPr bwMode="auto">
          <a:xfrm>
            <a:off x="1828800" y="6096000"/>
            <a:ext cx="647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74759" name="Group 7"/>
          <p:cNvGrpSpPr>
            <a:grpSpLocks/>
          </p:cNvGrpSpPr>
          <p:nvPr/>
        </p:nvGrpSpPr>
        <p:grpSpPr bwMode="auto">
          <a:xfrm>
            <a:off x="4572000" y="2133600"/>
            <a:ext cx="304800" cy="304800"/>
            <a:chOff x="528" y="1200"/>
            <a:chExt cx="192" cy="192"/>
          </a:xfrm>
        </p:grpSpPr>
        <p:sp>
          <p:nvSpPr>
            <p:cNvPr id="74760" name="Rectangle 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4761" name="Rectangle 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74762" name="Group 10"/>
          <p:cNvGrpSpPr>
            <a:grpSpLocks/>
          </p:cNvGrpSpPr>
          <p:nvPr/>
        </p:nvGrpSpPr>
        <p:grpSpPr bwMode="auto">
          <a:xfrm>
            <a:off x="1524000" y="5943600"/>
            <a:ext cx="304800" cy="304800"/>
            <a:chOff x="528" y="1200"/>
            <a:chExt cx="192" cy="192"/>
          </a:xfrm>
        </p:grpSpPr>
        <p:sp>
          <p:nvSpPr>
            <p:cNvPr id="74763" name="Rectangle 1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4764" name="Rectangle 1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74765" name="Text Box 13"/>
          <p:cNvSpPr txBox="1">
            <a:spLocks noChangeArrowheads="1"/>
          </p:cNvSpPr>
          <p:nvPr/>
        </p:nvSpPr>
        <p:spPr bwMode="auto">
          <a:xfrm>
            <a:off x="914400" y="2819400"/>
            <a:ext cx="7162800" cy="285273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buFontTx/>
              <a:buChar char="•"/>
            </a:pPr>
            <a:r>
              <a:rPr lang="es-ES_tradnl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Corto Plazo (1 a</a:t>
            </a:r>
            <a:r>
              <a:rPr lang="es-ES_tradnl">
                <a:solidFill>
                  <a:schemeClr val="tx1"/>
                </a:solidFill>
                <a:latin typeface="Tahoma"/>
                <a:cs typeface="Arial" pitchFamily="34" charset="0"/>
              </a:rPr>
              <a:t>ñ</a:t>
            </a:r>
            <a:r>
              <a:rPr lang="es-ES_tradnl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o)</a:t>
            </a:r>
            <a:endParaRPr lang="es-ES_tradnl" b="1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EC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s-ES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Incrementar Volumen de Ventas en un  6% con respecto al 2003.</a:t>
            </a:r>
            <a:endParaRPr lang="es-AR">
              <a:solidFill>
                <a:srgbClr val="000000"/>
              </a:solidFill>
              <a:latin typeface="Arial" pitchFamily="34" charset="0"/>
              <a:cs typeface="Times New Roman" pitchFamily="18" charset="0"/>
            </a:endParaRPr>
          </a:p>
          <a:p>
            <a:pPr algn="just">
              <a:buFontTx/>
              <a:buChar char="•"/>
            </a:pPr>
            <a:r>
              <a:rPr lang="es-MX">
                <a:solidFill>
                  <a:schemeClr val="tx1"/>
                </a:solidFill>
                <a:latin typeface="Arial" pitchFamily="34" charset="0"/>
                <a:cs typeface="Times New Roman" pitchFamily="18" charset="0"/>
              </a:rPr>
              <a:t>Mediano Plazo (2 a</a:t>
            </a:r>
            <a:r>
              <a:rPr lang="es-MX">
                <a:solidFill>
                  <a:schemeClr val="tx1"/>
                </a:solidFill>
                <a:latin typeface="Tahoma"/>
                <a:cs typeface="Times New Roman" pitchFamily="18" charset="0"/>
              </a:rPr>
              <a:t>ñ</a:t>
            </a:r>
            <a:r>
              <a:rPr lang="es-MX">
                <a:solidFill>
                  <a:schemeClr val="tx1"/>
                </a:solidFill>
                <a:latin typeface="Arial" pitchFamily="34" charset="0"/>
                <a:cs typeface="Times New Roman" pitchFamily="18" charset="0"/>
              </a:rPr>
              <a:t>os)</a:t>
            </a:r>
            <a:endParaRPr lang="es-MX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s-MX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Liquidar mercader</a:t>
            </a:r>
            <a:r>
              <a:rPr lang="es-MX">
                <a:solidFill>
                  <a:schemeClr val="tx1"/>
                </a:solidFill>
                <a:latin typeface="Tahoma"/>
                <a:cs typeface="Arial" pitchFamily="34" charset="0"/>
              </a:rPr>
              <a:t>í</a:t>
            </a:r>
            <a:r>
              <a:rPr lang="es-MX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 sin movimiento de precios altos  u obsoleta.</a:t>
            </a:r>
            <a:endParaRPr lang="es-ES">
              <a:solidFill>
                <a:schemeClr val="tx1"/>
              </a:solidFill>
              <a:latin typeface="Tahoma" pitchFamily="34" charset="0"/>
              <a:cs typeface="Times New Roman" pitchFamily="18" charset="0"/>
            </a:endParaRPr>
          </a:p>
          <a:p>
            <a:pPr algn="just">
              <a:buFontTx/>
              <a:buChar char="•"/>
            </a:pPr>
            <a:r>
              <a:rPr lang="es-MX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Largo Plazo (m</a:t>
            </a:r>
            <a:r>
              <a:rPr lang="es-MX">
                <a:solidFill>
                  <a:schemeClr val="tx1"/>
                </a:solidFill>
                <a:latin typeface="Tahoma"/>
                <a:cs typeface="Arial" pitchFamily="34" charset="0"/>
              </a:rPr>
              <a:t>á</a:t>
            </a:r>
            <a:r>
              <a:rPr lang="es-MX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 de 2 a</a:t>
            </a:r>
            <a:r>
              <a:rPr lang="es-MX">
                <a:solidFill>
                  <a:schemeClr val="tx1"/>
                </a:solidFill>
                <a:latin typeface="Tahoma"/>
                <a:cs typeface="Arial" pitchFamily="34" charset="0"/>
              </a:rPr>
              <a:t>ñ</a:t>
            </a:r>
            <a:r>
              <a:rPr lang="es-MX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os)</a:t>
            </a:r>
            <a:endParaRPr lang="es-EC">
              <a:solidFill>
                <a:schemeClr val="tx1"/>
              </a:solidFill>
              <a:latin typeface="Wingdings" pitchFamily="2" charset="2"/>
              <a:cs typeface="Arial" pitchFamily="34" charset="0"/>
            </a:endParaRPr>
          </a:p>
          <a:p>
            <a:pPr algn="just"/>
            <a:r>
              <a:rPr lang="es-MX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Reposicionar la imagen de Gran Hogar en la mente del consumidor</a:t>
            </a:r>
            <a:endParaRPr lang="es-AR">
              <a:solidFill>
                <a:srgbClr val="000000"/>
              </a:solidFill>
              <a:latin typeface="Tahoma" pitchFamily="34" charset="0"/>
              <a:cs typeface="Times New Roman" pitchFamily="18" charset="0"/>
            </a:endParaRPr>
          </a:p>
          <a:p>
            <a:endParaRPr lang="es-ES">
              <a:latin typeface="Tahoma" pitchFamily="34" charset="0"/>
            </a:endParaRPr>
          </a:p>
        </p:txBody>
      </p:sp>
      <p:sp>
        <p:nvSpPr>
          <p:cNvPr id="74766" name="Text Box 14"/>
          <p:cNvSpPr txBox="1">
            <a:spLocks noChangeArrowheads="1"/>
          </p:cNvSpPr>
          <p:nvPr/>
        </p:nvSpPr>
        <p:spPr bwMode="auto">
          <a:xfrm>
            <a:off x="7785100" y="228600"/>
            <a:ext cx="912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VANESA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ext Box 2"/>
          <p:cNvSpPr txBox="1">
            <a:spLocks noChangeArrowheads="1"/>
          </p:cNvSpPr>
          <p:nvPr/>
        </p:nvSpPr>
        <p:spPr bwMode="auto">
          <a:xfrm>
            <a:off x="914400" y="1752600"/>
            <a:ext cx="7924800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2 Almacenes en Gquil con sus </a:t>
            </a:r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líneas principales: </a:t>
            </a:r>
            <a:endParaRPr lang="en-GB">
              <a:solidFill>
                <a:schemeClr val="tx1"/>
              </a:solidFill>
              <a:latin typeface="Tahoma" pitchFamily="34" charset="0"/>
              <a:cs typeface="Arial" pitchFamily="34" charset="0"/>
            </a:endParaRPr>
          </a:p>
          <a:p>
            <a:pPr algn="l"/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	</a:t>
            </a:r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Hogar</a:t>
            </a:r>
            <a:endParaRPr lang="en-GB">
              <a:solidFill>
                <a:schemeClr val="tx1"/>
              </a:solidFill>
              <a:latin typeface="Tahoma" pitchFamily="34" charset="0"/>
              <a:cs typeface="Arial" pitchFamily="34" charset="0"/>
            </a:endParaRPr>
          </a:p>
          <a:p>
            <a:pPr algn="l"/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	</a:t>
            </a:r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Ropa</a:t>
            </a:r>
            <a:endParaRPr lang="en-GB">
              <a:solidFill>
                <a:schemeClr val="tx1"/>
              </a:solidFill>
              <a:latin typeface="Tahoma" pitchFamily="34" charset="0"/>
              <a:cs typeface="Arial" pitchFamily="34" charset="0"/>
            </a:endParaRPr>
          </a:p>
          <a:p>
            <a:pPr algn="l"/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	</a:t>
            </a:r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Juguetes</a:t>
            </a:r>
            <a:endParaRPr lang="en-GB">
              <a:solidFill>
                <a:schemeClr val="tx1"/>
              </a:solidFill>
              <a:latin typeface="Tahoma" pitchFamily="34" charset="0"/>
              <a:cs typeface="Arial" pitchFamily="34" charset="0"/>
            </a:endParaRPr>
          </a:p>
          <a:p>
            <a:pPr algn="l"/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	Cafetería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88067" name="Text Box 3"/>
          <p:cNvSpPr txBox="1">
            <a:spLocks noChangeArrowheads="1"/>
          </p:cNvSpPr>
          <p:nvPr/>
        </p:nvSpPr>
        <p:spPr bwMode="auto">
          <a:xfrm>
            <a:off x="304800" y="1066800"/>
            <a:ext cx="1928813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400" b="1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PRODUCTO</a:t>
            </a:r>
            <a:endParaRPr lang="es-EC" sz="2400" b="1"/>
          </a:p>
        </p:txBody>
      </p:sp>
      <p:sp>
        <p:nvSpPr>
          <p:cNvPr id="88068" name="Text Box 4"/>
          <p:cNvSpPr txBox="1">
            <a:spLocks noChangeArrowheads="1"/>
          </p:cNvSpPr>
          <p:nvPr/>
        </p:nvSpPr>
        <p:spPr bwMode="auto">
          <a:xfrm>
            <a:off x="1828800" y="228600"/>
            <a:ext cx="52578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400">
                <a:solidFill>
                  <a:srgbClr val="000066"/>
                </a:solidFill>
                <a:latin typeface="Tahoma" pitchFamily="34" charset="0"/>
                <a:cs typeface="Times New Roman" pitchFamily="18" charset="0"/>
              </a:rPr>
              <a:t>MARKETING MIX</a:t>
            </a:r>
            <a:endParaRPr lang="es-ES" sz="2400">
              <a:solidFill>
                <a:srgbClr val="000066"/>
              </a:solidFill>
              <a:latin typeface="Tahoma" pitchFamily="34" charset="0"/>
            </a:endParaRPr>
          </a:p>
        </p:txBody>
      </p:sp>
      <p:sp>
        <p:nvSpPr>
          <p:cNvPr id="88069" name="Line 5"/>
          <p:cNvSpPr>
            <a:spLocks noChangeShapeType="1"/>
          </p:cNvSpPr>
          <p:nvPr/>
        </p:nvSpPr>
        <p:spPr bwMode="auto">
          <a:xfrm>
            <a:off x="609600" y="6400800"/>
            <a:ext cx="7772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8070" name="Line 6"/>
          <p:cNvSpPr>
            <a:spLocks noChangeShapeType="1"/>
          </p:cNvSpPr>
          <p:nvPr/>
        </p:nvSpPr>
        <p:spPr bwMode="auto">
          <a:xfrm>
            <a:off x="609600" y="1524000"/>
            <a:ext cx="0" cy="48768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88071" name="Group 7"/>
          <p:cNvGrpSpPr>
            <a:grpSpLocks/>
          </p:cNvGrpSpPr>
          <p:nvPr/>
        </p:nvGrpSpPr>
        <p:grpSpPr bwMode="auto">
          <a:xfrm>
            <a:off x="8382000" y="6172200"/>
            <a:ext cx="304800" cy="304800"/>
            <a:chOff x="528" y="1200"/>
            <a:chExt cx="192" cy="192"/>
          </a:xfrm>
        </p:grpSpPr>
        <p:sp>
          <p:nvSpPr>
            <p:cNvPr id="88072" name="Rectangle 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8073" name="Rectangle 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88074" name="Rectangle 10"/>
          <p:cNvSpPr>
            <a:spLocks noChangeArrowheads="1"/>
          </p:cNvSpPr>
          <p:nvPr/>
        </p:nvSpPr>
        <p:spPr bwMode="auto">
          <a:xfrm>
            <a:off x="990600" y="3886200"/>
            <a:ext cx="7391400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Tácticas:</a:t>
            </a:r>
          </a:p>
          <a:p>
            <a:pPr algn="l"/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	Renovación del almacén y su merchandising.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 </a:t>
            </a:r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	S</a:t>
            </a:r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istema de compras </a:t>
            </a:r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para renovar stocks</a:t>
            </a:r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.</a:t>
            </a:r>
            <a:endParaRPr lang="en-GB">
              <a:solidFill>
                <a:schemeClr val="tx1"/>
              </a:solidFill>
              <a:latin typeface="Tahoma" pitchFamily="34" charset="0"/>
              <a:cs typeface="Arial" pitchFamily="34" charset="0"/>
            </a:endParaRPr>
          </a:p>
          <a:p>
            <a:pPr algn="l"/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	A</a:t>
            </a:r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ctividades y eventos</a:t>
            </a:r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 para generar tráfico.</a:t>
            </a: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 </a:t>
            </a:r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	P</a:t>
            </a:r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lan de responsabilidades, incentivos y capacitación al </a:t>
            </a:r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	</a:t>
            </a:r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personal de ventas y servicios.</a:t>
            </a:r>
          </a:p>
        </p:txBody>
      </p:sp>
      <p:grpSp>
        <p:nvGrpSpPr>
          <p:cNvPr id="88075" name="Group 11"/>
          <p:cNvGrpSpPr>
            <a:grpSpLocks/>
          </p:cNvGrpSpPr>
          <p:nvPr/>
        </p:nvGrpSpPr>
        <p:grpSpPr bwMode="auto">
          <a:xfrm>
            <a:off x="1447800" y="4419600"/>
            <a:ext cx="228600" cy="152400"/>
            <a:chOff x="528" y="1200"/>
            <a:chExt cx="192" cy="192"/>
          </a:xfrm>
        </p:grpSpPr>
        <p:sp>
          <p:nvSpPr>
            <p:cNvPr id="88076" name="Rectangle 12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8077" name="Rectangle 13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88078" name="Group 14"/>
          <p:cNvGrpSpPr>
            <a:grpSpLocks/>
          </p:cNvGrpSpPr>
          <p:nvPr/>
        </p:nvGrpSpPr>
        <p:grpSpPr bwMode="auto">
          <a:xfrm>
            <a:off x="1447800" y="4800600"/>
            <a:ext cx="228600" cy="152400"/>
            <a:chOff x="528" y="1200"/>
            <a:chExt cx="192" cy="192"/>
          </a:xfrm>
        </p:grpSpPr>
        <p:sp>
          <p:nvSpPr>
            <p:cNvPr id="88079" name="Rectangle 15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8080" name="Rectangle 16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88081" name="Group 17"/>
          <p:cNvGrpSpPr>
            <a:grpSpLocks/>
          </p:cNvGrpSpPr>
          <p:nvPr/>
        </p:nvGrpSpPr>
        <p:grpSpPr bwMode="auto">
          <a:xfrm>
            <a:off x="1447800" y="5181600"/>
            <a:ext cx="228600" cy="152400"/>
            <a:chOff x="528" y="1200"/>
            <a:chExt cx="192" cy="192"/>
          </a:xfrm>
        </p:grpSpPr>
        <p:sp>
          <p:nvSpPr>
            <p:cNvPr id="88082" name="Rectangle 1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8083" name="Rectangle 1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88084" name="Group 20"/>
          <p:cNvGrpSpPr>
            <a:grpSpLocks/>
          </p:cNvGrpSpPr>
          <p:nvPr/>
        </p:nvGrpSpPr>
        <p:grpSpPr bwMode="auto">
          <a:xfrm>
            <a:off x="1447800" y="5638800"/>
            <a:ext cx="228600" cy="152400"/>
            <a:chOff x="528" y="1200"/>
            <a:chExt cx="192" cy="192"/>
          </a:xfrm>
        </p:grpSpPr>
        <p:sp>
          <p:nvSpPr>
            <p:cNvPr id="88085" name="Rectangle 2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8086" name="Rectangle 2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88087" name="Group 23"/>
          <p:cNvGrpSpPr>
            <a:grpSpLocks/>
          </p:cNvGrpSpPr>
          <p:nvPr/>
        </p:nvGrpSpPr>
        <p:grpSpPr bwMode="auto">
          <a:xfrm>
            <a:off x="1447800" y="2286000"/>
            <a:ext cx="228600" cy="152400"/>
            <a:chOff x="528" y="1200"/>
            <a:chExt cx="192" cy="192"/>
          </a:xfrm>
        </p:grpSpPr>
        <p:sp>
          <p:nvSpPr>
            <p:cNvPr id="88088" name="Rectangle 24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8089" name="Rectangle 25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88090" name="Group 26"/>
          <p:cNvGrpSpPr>
            <a:grpSpLocks/>
          </p:cNvGrpSpPr>
          <p:nvPr/>
        </p:nvGrpSpPr>
        <p:grpSpPr bwMode="auto">
          <a:xfrm>
            <a:off x="1447800" y="2743200"/>
            <a:ext cx="228600" cy="152400"/>
            <a:chOff x="528" y="1200"/>
            <a:chExt cx="192" cy="192"/>
          </a:xfrm>
        </p:grpSpPr>
        <p:sp>
          <p:nvSpPr>
            <p:cNvPr id="88091" name="Rectangle 2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8092" name="Rectangle 2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88093" name="Group 29"/>
          <p:cNvGrpSpPr>
            <a:grpSpLocks/>
          </p:cNvGrpSpPr>
          <p:nvPr/>
        </p:nvGrpSpPr>
        <p:grpSpPr bwMode="auto">
          <a:xfrm>
            <a:off x="1447800" y="3124200"/>
            <a:ext cx="228600" cy="152400"/>
            <a:chOff x="528" y="1200"/>
            <a:chExt cx="192" cy="192"/>
          </a:xfrm>
        </p:grpSpPr>
        <p:sp>
          <p:nvSpPr>
            <p:cNvPr id="88094" name="Rectangle 3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8095" name="Rectangle 3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88096" name="Group 32"/>
          <p:cNvGrpSpPr>
            <a:grpSpLocks/>
          </p:cNvGrpSpPr>
          <p:nvPr/>
        </p:nvGrpSpPr>
        <p:grpSpPr bwMode="auto">
          <a:xfrm>
            <a:off x="1447800" y="3505200"/>
            <a:ext cx="228600" cy="152400"/>
            <a:chOff x="528" y="1200"/>
            <a:chExt cx="192" cy="192"/>
          </a:xfrm>
        </p:grpSpPr>
        <p:sp>
          <p:nvSpPr>
            <p:cNvPr id="88097" name="Rectangle 33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8098" name="Rectangle 34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88099" name="Text Box 35"/>
          <p:cNvSpPr txBox="1">
            <a:spLocks noChangeArrowheads="1"/>
          </p:cNvSpPr>
          <p:nvPr/>
        </p:nvSpPr>
        <p:spPr bwMode="auto">
          <a:xfrm>
            <a:off x="7785100" y="228600"/>
            <a:ext cx="912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VANESA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ChangeArrowheads="1"/>
          </p:cNvSpPr>
          <p:nvPr/>
        </p:nvSpPr>
        <p:spPr bwMode="auto">
          <a:xfrm>
            <a:off x="1066800" y="1447800"/>
            <a:ext cx="4343400" cy="37623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>
                <a:solidFill>
                  <a:srgbClr val="000066"/>
                </a:solidFill>
                <a:latin typeface="Tahoma" pitchFamily="34" charset="0"/>
                <a:cs typeface="Arial" pitchFamily="34" charset="0"/>
              </a:rPr>
              <a:t>TARJETA DE CREDITO GRAN HOGAR</a:t>
            </a:r>
          </a:p>
        </p:txBody>
      </p:sp>
      <p:sp>
        <p:nvSpPr>
          <p:cNvPr id="89091" name="Rectangle 3"/>
          <p:cNvSpPr>
            <a:spLocks noChangeArrowheads="1"/>
          </p:cNvSpPr>
          <p:nvPr/>
        </p:nvSpPr>
        <p:spPr bwMode="auto">
          <a:xfrm>
            <a:off x="2819400" y="304800"/>
            <a:ext cx="4610100" cy="466725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400">
                <a:solidFill>
                  <a:srgbClr val="FF0000"/>
                </a:solidFill>
                <a:latin typeface="Tahoma" pitchFamily="34" charset="0"/>
                <a:cs typeface="Arial" pitchFamily="34" charset="0"/>
              </a:rPr>
              <a:t>SISTEMA DE CREDITO INTERNO</a:t>
            </a:r>
          </a:p>
        </p:txBody>
      </p:sp>
      <p:sp>
        <p:nvSpPr>
          <p:cNvPr id="89092" name="Rectangle 4"/>
          <p:cNvSpPr>
            <a:spLocks noChangeArrowheads="1"/>
          </p:cNvSpPr>
          <p:nvPr/>
        </p:nvSpPr>
        <p:spPr bwMode="auto">
          <a:xfrm>
            <a:off x="2590800" y="4800600"/>
            <a:ext cx="54102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GB" b="1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Objetivos:  </a:t>
            </a:r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Ampliar cartera de empresas.</a:t>
            </a:r>
          </a:p>
          <a:p>
            <a:pPr algn="l"/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Crear programa de incentivos para contratación de ejecutivos de venta free lance.</a:t>
            </a:r>
            <a:endParaRPr lang="es-EC">
              <a:solidFill>
                <a:schemeClr val="tx1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89093" name="Rectangle 5"/>
          <p:cNvSpPr>
            <a:spLocks noChangeArrowheads="1"/>
          </p:cNvSpPr>
          <p:nvPr/>
        </p:nvSpPr>
        <p:spPr bwMode="auto">
          <a:xfrm>
            <a:off x="1062038" y="4191000"/>
            <a:ext cx="6899275" cy="37623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66"/>
                </a:solidFill>
                <a:latin typeface="Tahoma" pitchFamily="34" charset="0"/>
                <a:cs typeface="Arial" pitchFamily="34" charset="0"/>
              </a:rPr>
              <a:t>TARJETA DE CREDITO CORPORATIVA CREDICORP Y CREDIGOLD</a:t>
            </a:r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 </a:t>
            </a:r>
            <a:endParaRPr lang="es-EC">
              <a:solidFill>
                <a:schemeClr val="tx1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89094" name="Rectangle 6"/>
          <p:cNvSpPr>
            <a:spLocks noChangeArrowheads="1"/>
          </p:cNvSpPr>
          <p:nvPr/>
        </p:nvSpPr>
        <p:spPr bwMode="auto">
          <a:xfrm>
            <a:off x="2286000" y="2286000"/>
            <a:ext cx="43894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b="1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Objetivos:  </a:t>
            </a:r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Reactivar clientes pasivos.</a:t>
            </a:r>
            <a:endParaRPr lang="es-EC">
              <a:solidFill>
                <a:schemeClr val="tx1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89095" name="Rectangle 7"/>
          <p:cNvSpPr>
            <a:spLocks noChangeArrowheads="1"/>
          </p:cNvSpPr>
          <p:nvPr/>
        </p:nvSpPr>
        <p:spPr bwMode="auto">
          <a:xfrm>
            <a:off x="2478088" y="2971800"/>
            <a:ext cx="6443662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Generar valor agregado y beneficios alrededor de la tarjeta.</a:t>
            </a:r>
          </a:p>
          <a:p>
            <a:pPr algn="l"/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Generar promociones através de Marketing de Base de Datos.</a:t>
            </a:r>
            <a:endParaRPr lang="es-EC">
              <a:solidFill>
                <a:schemeClr val="tx1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89096" name="Line 8"/>
          <p:cNvSpPr>
            <a:spLocks noChangeShapeType="1"/>
          </p:cNvSpPr>
          <p:nvPr/>
        </p:nvSpPr>
        <p:spPr bwMode="auto">
          <a:xfrm flipV="1">
            <a:off x="609600" y="6400800"/>
            <a:ext cx="7239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89097" name="Group 9"/>
          <p:cNvGrpSpPr>
            <a:grpSpLocks/>
          </p:cNvGrpSpPr>
          <p:nvPr/>
        </p:nvGrpSpPr>
        <p:grpSpPr bwMode="auto">
          <a:xfrm>
            <a:off x="7848600" y="6248400"/>
            <a:ext cx="304800" cy="304800"/>
            <a:chOff x="528" y="1200"/>
            <a:chExt cx="192" cy="192"/>
          </a:xfrm>
        </p:grpSpPr>
        <p:sp>
          <p:nvSpPr>
            <p:cNvPr id="89098" name="Rectangle 1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9099" name="Rectangle 1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89100" name="Line 12"/>
          <p:cNvSpPr>
            <a:spLocks noChangeShapeType="1"/>
          </p:cNvSpPr>
          <p:nvPr/>
        </p:nvSpPr>
        <p:spPr bwMode="auto">
          <a:xfrm>
            <a:off x="609600" y="609600"/>
            <a:ext cx="0" cy="57912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9101" name="Text Box 13"/>
          <p:cNvSpPr txBox="1">
            <a:spLocks noChangeArrowheads="1"/>
          </p:cNvSpPr>
          <p:nvPr/>
        </p:nvSpPr>
        <p:spPr bwMode="auto">
          <a:xfrm>
            <a:off x="7754938" y="228600"/>
            <a:ext cx="9794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VIVIANA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ChangeArrowheads="1"/>
          </p:cNvSpPr>
          <p:nvPr/>
        </p:nvSpPr>
        <p:spPr bwMode="auto">
          <a:xfrm>
            <a:off x="1600200" y="1447800"/>
            <a:ext cx="6096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GB" b="1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Objetivo:</a:t>
            </a:r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 Generar fidelidad de marca e incremento en volúmenes de venta sin incrementar de cartera de crédito.</a:t>
            </a:r>
            <a:endParaRPr lang="es-EC">
              <a:solidFill>
                <a:schemeClr val="tx1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90115" name="Text Box 3"/>
          <p:cNvSpPr txBox="1">
            <a:spLocks noChangeArrowheads="1"/>
          </p:cNvSpPr>
          <p:nvPr/>
        </p:nvSpPr>
        <p:spPr bwMode="auto">
          <a:xfrm>
            <a:off x="3352800" y="3733800"/>
            <a:ext cx="53038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GB">
                <a:solidFill>
                  <a:schemeClr val="tx1"/>
                </a:solidFill>
                <a:latin typeface="Tahoma" pitchFamily="34" charset="0"/>
              </a:rPr>
              <a:t>Beneficios y descuentos con aliados promocionales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90116" name="Text Box 4"/>
          <p:cNvSpPr txBox="1">
            <a:spLocks noChangeArrowheads="1"/>
          </p:cNvSpPr>
          <p:nvPr/>
        </p:nvSpPr>
        <p:spPr bwMode="auto">
          <a:xfrm>
            <a:off x="3810000" y="4419600"/>
            <a:ext cx="12080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tx1"/>
                </a:solidFill>
                <a:latin typeface="Tahoma" pitchFamily="34" charset="0"/>
              </a:rPr>
              <a:t>Gimnasios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90117" name="Text Box 5"/>
          <p:cNvSpPr txBox="1">
            <a:spLocks noChangeArrowheads="1"/>
          </p:cNvSpPr>
          <p:nvPr/>
        </p:nvSpPr>
        <p:spPr bwMode="auto">
          <a:xfrm>
            <a:off x="3886200" y="5029200"/>
            <a:ext cx="1198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tx1"/>
                </a:solidFill>
                <a:latin typeface="Tahoma" pitchFamily="34" charset="0"/>
              </a:rPr>
              <a:t>Farmacias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90118" name="Text Box 6"/>
          <p:cNvSpPr txBox="1">
            <a:spLocks noChangeArrowheads="1"/>
          </p:cNvSpPr>
          <p:nvPr/>
        </p:nvSpPr>
        <p:spPr bwMode="auto">
          <a:xfrm>
            <a:off x="3886200" y="5638800"/>
            <a:ext cx="7223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tx1"/>
                </a:solidFill>
                <a:latin typeface="Tahoma" pitchFamily="34" charset="0"/>
              </a:rPr>
              <a:t>Cines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90119" name="Text Box 7"/>
          <p:cNvSpPr txBox="1">
            <a:spLocks noChangeArrowheads="1"/>
          </p:cNvSpPr>
          <p:nvPr/>
        </p:nvSpPr>
        <p:spPr bwMode="auto">
          <a:xfrm>
            <a:off x="5562600" y="4419600"/>
            <a:ext cx="2982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tx1"/>
                </a:solidFill>
                <a:latin typeface="Tahoma" pitchFamily="34" charset="0"/>
              </a:rPr>
              <a:t>Centro de Estética y Belleza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90120" name="Text Box 8"/>
          <p:cNvSpPr txBox="1">
            <a:spLocks noChangeArrowheads="1"/>
          </p:cNvSpPr>
          <p:nvPr/>
        </p:nvSpPr>
        <p:spPr bwMode="auto">
          <a:xfrm>
            <a:off x="3886200" y="6096000"/>
            <a:ext cx="1555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tx1"/>
                </a:solidFill>
                <a:latin typeface="Tahoma" pitchFamily="34" charset="0"/>
              </a:rPr>
              <a:t>Aseguradoras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90121" name="Text Box 9"/>
          <p:cNvSpPr txBox="1">
            <a:spLocks noChangeArrowheads="1"/>
          </p:cNvSpPr>
          <p:nvPr/>
        </p:nvSpPr>
        <p:spPr bwMode="auto">
          <a:xfrm>
            <a:off x="6159500" y="6019800"/>
            <a:ext cx="2011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tx1"/>
                </a:solidFill>
                <a:latin typeface="Tahoma" pitchFamily="34" charset="0"/>
              </a:rPr>
              <a:t>Servicios de Cable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90122" name="Text Box 10"/>
          <p:cNvSpPr txBox="1">
            <a:spLocks noChangeArrowheads="1"/>
          </p:cNvSpPr>
          <p:nvPr/>
        </p:nvSpPr>
        <p:spPr bwMode="auto">
          <a:xfrm>
            <a:off x="6019800" y="5486400"/>
            <a:ext cx="2346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tx1"/>
                </a:solidFill>
                <a:latin typeface="Tahoma" pitchFamily="34" charset="0"/>
              </a:rPr>
              <a:t>Revista de Actualidad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90123" name="Text Box 11"/>
          <p:cNvSpPr txBox="1">
            <a:spLocks noChangeArrowheads="1"/>
          </p:cNvSpPr>
          <p:nvPr/>
        </p:nvSpPr>
        <p:spPr bwMode="auto">
          <a:xfrm>
            <a:off x="6553200" y="4953000"/>
            <a:ext cx="18303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tx1"/>
                </a:solidFill>
                <a:latin typeface="Tahoma" pitchFamily="34" charset="0"/>
              </a:rPr>
              <a:t>Detalles y Rosas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90124" name="Rectangle 12"/>
          <p:cNvSpPr>
            <a:spLocks noChangeArrowheads="1"/>
          </p:cNvSpPr>
          <p:nvPr/>
        </p:nvSpPr>
        <p:spPr bwMode="auto">
          <a:xfrm>
            <a:off x="3352800" y="2514600"/>
            <a:ext cx="4073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10% de descuento en todo el almacén</a:t>
            </a:r>
            <a:endParaRPr lang="es-EC">
              <a:solidFill>
                <a:schemeClr val="tx1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90125" name="Rectangle 13"/>
          <p:cNvSpPr>
            <a:spLocks noChangeArrowheads="1"/>
          </p:cNvSpPr>
          <p:nvPr/>
        </p:nvSpPr>
        <p:spPr bwMode="auto">
          <a:xfrm>
            <a:off x="452438" y="609600"/>
            <a:ext cx="7015162" cy="466725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400">
                <a:solidFill>
                  <a:srgbClr val="000066"/>
                </a:solidFill>
                <a:latin typeface="Tahoma" pitchFamily="34" charset="0"/>
                <a:cs typeface="Arial" pitchFamily="34" charset="0"/>
              </a:rPr>
              <a:t>LANZAMIENTO     ‘‘ </a:t>
            </a:r>
            <a:r>
              <a:rPr lang="en-GB" sz="2400">
                <a:solidFill>
                  <a:srgbClr val="FF0000"/>
                </a:solidFill>
                <a:latin typeface="Tahoma" pitchFamily="34" charset="0"/>
                <a:cs typeface="Arial" pitchFamily="34" charset="0"/>
              </a:rPr>
              <a:t>CLUB GRAN HOGAR </a:t>
            </a:r>
            <a:r>
              <a:rPr lang="en-GB" sz="2400">
                <a:solidFill>
                  <a:srgbClr val="000066"/>
                </a:solidFill>
                <a:latin typeface="Tahoma" pitchFamily="34" charset="0"/>
                <a:cs typeface="Arial" pitchFamily="34" charset="0"/>
              </a:rPr>
              <a:t>’’</a:t>
            </a:r>
            <a:endParaRPr lang="es-EC" sz="2400">
              <a:solidFill>
                <a:srgbClr val="000066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90126" name="Line 14"/>
          <p:cNvSpPr>
            <a:spLocks noChangeShapeType="1"/>
          </p:cNvSpPr>
          <p:nvPr/>
        </p:nvSpPr>
        <p:spPr bwMode="auto">
          <a:xfrm>
            <a:off x="1066800" y="1143000"/>
            <a:ext cx="0" cy="19050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0127" name="Line 15"/>
          <p:cNvSpPr>
            <a:spLocks noChangeShapeType="1"/>
          </p:cNvSpPr>
          <p:nvPr/>
        </p:nvSpPr>
        <p:spPr bwMode="auto">
          <a:xfrm>
            <a:off x="1066800" y="3048000"/>
            <a:ext cx="1066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0128" name="Line 16"/>
          <p:cNvSpPr>
            <a:spLocks noChangeShapeType="1"/>
          </p:cNvSpPr>
          <p:nvPr/>
        </p:nvSpPr>
        <p:spPr bwMode="auto">
          <a:xfrm>
            <a:off x="2133600" y="2667000"/>
            <a:ext cx="0" cy="1143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90129" name="Group 17"/>
          <p:cNvGrpSpPr>
            <a:grpSpLocks/>
          </p:cNvGrpSpPr>
          <p:nvPr/>
        </p:nvGrpSpPr>
        <p:grpSpPr bwMode="auto">
          <a:xfrm>
            <a:off x="2590800" y="2590800"/>
            <a:ext cx="152400" cy="152400"/>
            <a:chOff x="528" y="1200"/>
            <a:chExt cx="192" cy="192"/>
          </a:xfrm>
        </p:grpSpPr>
        <p:sp>
          <p:nvSpPr>
            <p:cNvPr id="90130" name="Rectangle 1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0131" name="Rectangle 1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90132" name="Group 20"/>
          <p:cNvGrpSpPr>
            <a:grpSpLocks/>
          </p:cNvGrpSpPr>
          <p:nvPr/>
        </p:nvGrpSpPr>
        <p:grpSpPr bwMode="auto">
          <a:xfrm>
            <a:off x="2590800" y="3810000"/>
            <a:ext cx="152400" cy="152400"/>
            <a:chOff x="528" y="1200"/>
            <a:chExt cx="192" cy="192"/>
          </a:xfrm>
        </p:grpSpPr>
        <p:sp>
          <p:nvSpPr>
            <p:cNvPr id="90133" name="Rectangle 2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0134" name="Rectangle 2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90135" name="Rectangle 23"/>
          <p:cNvSpPr>
            <a:spLocks noChangeArrowheads="1"/>
          </p:cNvSpPr>
          <p:nvPr/>
        </p:nvSpPr>
        <p:spPr bwMode="auto">
          <a:xfrm>
            <a:off x="3429000" y="3124200"/>
            <a:ext cx="4476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Programa de puntos Gran Hogar renovado</a:t>
            </a:r>
            <a:endParaRPr lang="es-EC">
              <a:solidFill>
                <a:schemeClr val="tx1"/>
              </a:solidFill>
              <a:latin typeface="Tahoma" pitchFamily="34" charset="0"/>
              <a:cs typeface="Arial" pitchFamily="34" charset="0"/>
            </a:endParaRPr>
          </a:p>
        </p:txBody>
      </p:sp>
      <p:grpSp>
        <p:nvGrpSpPr>
          <p:cNvPr id="90136" name="Group 24"/>
          <p:cNvGrpSpPr>
            <a:grpSpLocks/>
          </p:cNvGrpSpPr>
          <p:nvPr/>
        </p:nvGrpSpPr>
        <p:grpSpPr bwMode="auto">
          <a:xfrm>
            <a:off x="2590800" y="3200400"/>
            <a:ext cx="152400" cy="152400"/>
            <a:chOff x="528" y="1200"/>
            <a:chExt cx="192" cy="192"/>
          </a:xfrm>
        </p:grpSpPr>
        <p:sp>
          <p:nvSpPr>
            <p:cNvPr id="90137" name="Rectangle 25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0138" name="Rectangle 26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90139" name="Text Box 27"/>
          <p:cNvSpPr txBox="1">
            <a:spLocks noChangeArrowheads="1"/>
          </p:cNvSpPr>
          <p:nvPr/>
        </p:nvSpPr>
        <p:spPr bwMode="auto">
          <a:xfrm>
            <a:off x="7754938" y="228600"/>
            <a:ext cx="9794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VIVIANA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 Box 2"/>
          <p:cNvSpPr txBox="1">
            <a:spLocks noChangeArrowheads="1"/>
          </p:cNvSpPr>
          <p:nvPr/>
        </p:nvSpPr>
        <p:spPr bwMode="auto">
          <a:xfrm>
            <a:off x="825500" y="603250"/>
            <a:ext cx="1377950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400" b="1">
                <a:solidFill>
                  <a:srgbClr val="FFFFFF"/>
                </a:solidFill>
                <a:latin typeface="Tahoma" pitchFamily="34" charset="0"/>
                <a:cs typeface="Arial" pitchFamily="34" charset="0"/>
              </a:rPr>
              <a:t>PRECIO</a:t>
            </a:r>
            <a:endParaRPr lang="es-EC" sz="2400">
              <a:latin typeface="Tahoma" pitchFamily="34" charset="0"/>
            </a:endParaRPr>
          </a:p>
        </p:txBody>
      </p:sp>
      <p:sp>
        <p:nvSpPr>
          <p:cNvPr id="91139" name="Text Box 3"/>
          <p:cNvSpPr txBox="1">
            <a:spLocks noChangeArrowheads="1"/>
          </p:cNvSpPr>
          <p:nvPr/>
        </p:nvSpPr>
        <p:spPr bwMode="auto">
          <a:xfrm>
            <a:off x="1295400" y="1752600"/>
            <a:ext cx="6824663" cy="380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Estrategia de Precios de Buen Valor.</a:t>
            </a:r>
          </a:p>
          <a:p>
            <a:pPr algn="l"/>
            <a:endParaRPr lang="en-GB">
              <a:solidFill>
                <a:schemeClr val="tx1"/>
              </a:solidFill>
              <a:latin typeface="Tahoma" pitchFamily="34" charset="0"/>
              <a:cs typeface="Arial" pitchFamily="34" charset="0"/>
            </a:endParaRP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Variedad de precios para una misma subcategoría</a:t>
            </a:r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.</a:t>
            </a:r>
            <a:r>
              <a:rPr lang="en-GB">
                <a:solidFill>
                  <a:schemeClr val="tx1"/>
                </a:solidFill>
                <a:latin typeface="Tahoma" pitchFamily="34" charset="0"/>
              </a:rPr>
              <a:t/>
            </a:r>
            <a:br>
              <a:rPr lang="en-GB">
                <a:solidFill>
                  <a:schemeClr val="tx1"/>
                </a:solidFill>
                <a:latin typeface="Tahoma" pitchFamily="34" charset="0"/>
              </a:rPr>
            </a:br>
            <a:endParaRPr lang="en-GB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Precios que no tiendan al redondeo</a:t>
            </a:r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.</a:t>
            </a:r>
            <a:r>
              <a:rPr lang="en-GB">
                <a:solidFill>
                  <a:schemeClr val="tx1"/>
                </a:solidFill>
                <a:latin typeface="Tahoma" pitchFamily="34" charset="0"/>
              </a:rPr>
              <a:t/>
            </a:r>
            <a:br>
              <a:rPr lang="en-GB">
                <a:solidFill>
                  <a:schemeClr val="tx1"/>
                </a:solidFill>
                <a:latin typeface="Tahoma" pitchFamily="34" charset="0"/>
              </a:rPr>
            </a:br>
            <a:endParaRPr lang="en-GB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Precios sicológicos</a:t>
            </a:r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.</a:t>
            </a:r>
            <a:r>
              <a:rPr lang="en-GB">
                <a:solidFill>
                  <a:schemeClr val="tx1"/>
                </a:solidFill>
                <a:latin typeface="Tahoma" pitchFamily="34" charset="0"/>
              </a:rPr>
              <a:t/>
            </a:r>
            <a:br>
              <a:rPr lang="en-GB">
                <a:solidFill>
                  <a:schemeClr val="tx1"/>
                </a:solidFill>
                <a:latin typeface="Tahoma" pitchFamily="34" charset="0"/>
              </a:rPr>
            </a:br>
            <a:endParaRPr lang="en-GB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Dos etiquetas de precios, el de tarjeta habiente</a:t>
            </a:r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 con realce</a:t>
            </a:r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 (que incluye el 10% de descuento) y el precio para los que no están afiliados.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</p:txBody>
      </p:sp>
      <p:grpSp>
        <p:nvGrpSpPr>
          <p:cNvPr id="91140" name="Group 4"/>
          <p:cNvGrpSpPr>
            <a:grpSpLocks/>
          </p:cNvGrpSpPr>
          <p:nvPr/>
        </p:nvGrpSpPr>
        <p:grpSpPr bwMode="auto">
          <a:xfrm>
            <a:off x="762000" y="1752600"/>
            <a:ext cx="304800" cy="304800"/>
            <a:chOff x="528" y="1200"/>
            <a:chExt cx="192" cy="192"/>
          </a:xfrm>
        </p:grpSpPr>
        <p:sp>
          <p:nvSpPr>
            <p:cNvPr id="91141" name="Rectangle 5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1142" name="Rectangle 6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91143" name="Group 7"/>
          <p:cNvGrpSpPr>
            <a:grpSpLocks/>
          </p:cNvGrpSpPr>
          <p:nvPr/>
        </p:nvGrpSpPr>
        <p:grpSpPr bwMode="auto">
          <a:xfrm>
            <a:off x="762000" y="2514600"/>
            <a:ext cx="304800" cy="304800"/>
            <a:chOff x="528" y="1200"/>
            <a:chExt cx="192" cy="192"/>
          </a:xfrm>
        </p:grpSpPr>
        <p:sp>
          <p:nvSpPr>
            <p:cNvPr id="91144" name="Rectangle 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1145" name="Rectangle 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91146" name="Group 10"/>
          <p:cNvGrpSpPr>
            <a:grpSpLocks/>
          </p:cNvGrpSpPr>
          <p:nvPr/>
        </p:nvGrpSpPr>
        <p:grpSpPr bwMode="auto">
          <a:xfrm>
            <a:off x="762000" y="3200400"/>
            <a:ext cx="304800" cy="304800"/>
            <a:chOff x="528" y="1200"/>
            <a:chExt cx="192" cy="192"/>
          </a:xfrm>
        </p:grpSpPr>
        <p:sp>
          <p:nvSpPr>
            <p:cNvPr id="91147" name="Rectangle 1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1148" name="Rectangle 1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91149" name="Group 13"/>
          <p:cNvGrpSpPr>
            <a:grpSpLocks/>
          </p:cNvGrpSpPr>
          <p:nvPr/>
        </p:nvGrpSpPr>
        <p:grpSpPr bwMode="auto">
          <a:xfrm>
            <a:off x="762000" y="3962400"/>
            <a:ext cx="304800" cy="304800"/>
            <a:chOff x="528" y="1200"/>
            <a:chExt cx="192" cy="192"/>
          </a:xfrm>
        </p:grpSpPr>
        <p:sp>
          <p:nvSpPr>
            <p:cNvPr id="91150" name="Rectangle 14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1151" name="Rectangle 15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91152" name="Group 16"/>
          <p:cNvGrpSpPr>
            <a:grpSpLocks/>
          </p:cNvGrpSpPr>
          <p:nvPr/>
        </p:nvGrpSpPr>
        <p:grpSpPr bwMode="auto">
          <a:xfrm>
            <a:off x="762000" y="4724400"/>
            <a:ext cx="304800" cy="304800"/>
            <a:chOff x="528" y="1200"/>
            <a:chExt cx="192" cy="192"/>
          </a:xfrm>
        </p:grpSpPr>
        <p:sp>
          <p:nvSpPr>
            <p:cNvPr id="91153" name="Rectangle 1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1154" name="Rectangle 1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91155" name="Line 19"/>
          <p:cNvSpPr>
            <a:spLocks noChangeShapeType="1"/>
          </p:cNvSpPr>
          <p:nvPr/>
        </p:nvSpPr>
        <p:spPr bwMode="auto">
          <a:xfrm>
            <a:off x="2209800" y="914400"/>
            <a:ext cx="647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1156" name="Line 20"/>
          <p:cNvSpPr>
            <a:spLocks noChangeShapeType="1"/>
          </p:cNvSpPr>
          <p:nvPr/>
        </p:nvSpPr>
        <p:spPr bwMode="auto">
          <a:xfrm>
            <a:off x="8686800" y="914400"/>
            <a:ext cx="0" cy="48768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1157" name="Text Box 21"/>
          <p:cNvSpPr txBox="1">
            <a:spLocks noChangeArrowheads="1"/>
          </p:cNvSpPr>
          <p:nvPr/>
        </p:nvSpPr>
        <p:spPr bwMode="auto">
          <a:xfrm>
            <a:off x="7791450" y="228600"/>
            <a:ext cx="912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VANESA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ext Box 2"/>
          <p:cNvSpPr txBox="1">
            <a:spLocks noChangeArrowheads="1"/>
          </p:cNvSpPr>
          <p:nvPr/>
        </p:nvSpPr>
        <p:spPr bwMode="auto">
          <a:xfrm>
            <a:off x="473075" y="454025"/>
            <a:ext cx="2681288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sz="2400" b="1">
                <a:solidFill>
                  <a:srgbClr val="FFFFFF"/>
                </a:solidFill>
                <a:latin typeface="Tahoma" pitchFamily="34" charset="0"/>
                <a:cs typeface="Arial" pitchFamily="34" charset="0"/>
              </a:rPr>
              <a:t>DISTRIBUCIÓN</a:t>
            </a:r>
            <a:r>
              <a:rPr lang="es-EC"/>
              <a:t> </a:t>
            </a:r>
          </a:p>
        </p:txBody>
      </p:sp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1814513" y="1524000"/>
            <a:ext cx="7329487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GB">
              <a:solidFill>
                <a:schemeClr val="tx1"/>
              </a:solidFill>
              <a:latin typeface="Tahoma" pitchFamily="34" charset="0"/>
            </a:endParaRPr>
          </a:p>
          <a:p>
            <a:r>
              <a:rPr lang="en-GB">
                <a:solidFill>
                  <a:schemeClr val="tx1"/>
                </a:solidFill>
                <a:latin typeface="Tahoma" pitchFamily="34" charset="0"/>
              </a:rPr>
              <a:t>Alban Borja.- Remodelación acorde a nueva imágen fresca.</a:t>
            </a:r>
          </a:p>
        </p:txBody>
      </p:sp>
      <p:grpSp>
        <p:nvGrpSpPr>
          <p:cNvPr id="92164" name="Group 4"/>
          <p:cNvGrpSpPr>
            <a:grpSpLocks/>
          </p:cNvGrpSpPr>
          <p:nvPr/>
        </p:nvGrpSpPr>
        <p:grpSpPr bwMode="auto">
          <a:xfrm>
            <a:off x="1524000" y="1981200"/>
            <a:ext cx="304800" cy="304800"/>
            <a:chOff x="528" y="1200"/>
            <a:chExt cx="192" cy="192"/>
          </a:xfrm>
        </p:grpSpPr>
        <p:sp>
          <p:nvSpPr>
            <p:cNvPr id="92165" name="Rectangle 5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2166" name="Rectangle 6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92167" name="Group 7"/>
          <p:cNvGrpSpPr>
            <a:grpSpLocks/>
          </p:cNvGrpSpPr>
          <p:nvPr/>
        </p:nvGrpSpPr>
        <p:grpSpPr bwMode="auto">
          <a:xfrm>
            <a:off x="1524000" y="2819400"/>
            <a:ext cx="304800" cy="304800"/>
            <a:chOff x="528" y="1200"/>
            <a:chExt cx="192" cy="192"/>
          </a:xfrm>
        </p:grpSpPr>
        <p:sp>
          <p:nvSpPr>
            <p:cNvPr id="92168" name="Rectangle 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2169" name="Rectangle 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92170" name="Group 10"/>
          <p:cNvGrpSpPr>
            <a:grpSpLocks/>
          </p:cNvGrpSpPr>
          <p:nvPr/>
        </p:nvGrpSpPr>
        <p:grpSpPr bwMode="auto">
          <a:xfrm>
            <a:off x="1524000" y="5029200"/>
            <a:ext cx="304800" cy="304800"/>
            <a:chOff x="528" y="1200"/>
            <a:chExt cx="192" cy="192"/>
          </a:xfrm>
        </p:grpSpPr>
        <p:sp>
          <p:nvSpPr>
            <p:cNvPr id="92171" name="Rectangle 1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2172" name="Rectangle 1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92173" name="Rectangle 13"/>
          <p:cNvSpPr>
            <a:spLocks noChangeArrowheads="1"/>
          </p:cNvSpPr>
          <p:nvPr/>
        </p:nvSpPr>
        <p:spPr bwMode="auto">
          <a:xfrm>
            <a:off x="4495800" y="1295400"/>
            <a:ext cx="31480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tx1"/>
                </a:solidFill>
                <a:latin typeface="Tahoma" pitchFamily="34" charset="0"/>
              </a:rPr>
              <a:t>Redistribución de Almacenes: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92174" name="Rectangle 14"/>
          <p:cNvSpPr>
            <a:spLocks noChangeArrowheads="1"/>
          </p:cNvSpPr>
          <p:nvPr/>
        </p:nvSpPr>
        <p:spPr bwMode="auto">
          <a:xfrm>
            <a:off x="4495800" y="43434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tx1"/>
                </a:solidFill>
                <a:latin typeface="Tahoma" pitchFamily="34" charset="0"/>
              </a:rPr>
              <a:t>Canales de Venta Alternativos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92175" name="Rectangle 15"/>
          <p:cNvSpPr>
            <a:spLocks noChangeArrowheads="1"/>
          </p:cNvSpPr>
          <p:nvPr/>
        </p:nvSpPr>
        <p:spPr bwMode="auto">
          <a:xfrm>
            <a:off x="2209800" y="5029200"/>
            <a:ext cx="4305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tx1"/>
                </a:solidFill>
                <a:latin typeface="Tahoma" pitchFamily="34" charset="0"/>
              </a:rPr>
              <a:t> Piloto para explorar Venta por catálogos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92176" name="Line 16"/>
          <p:cNvSpPr>
            <a:spLocks noChangeShapeType="1"/>
          </p:cNvSpPr>
          <p:nvPr/>
        </p:nvSpPr>
        <p:spPr bwMode="auto">
          <a:xfrm>
            <a:off x="5029200" y="685800"/>
            <a:ext cx="0" cy="6096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2177" name="Line 17"/>
          <p:cNvSpPr>
            <a:spLocks noChangeShapeType="1"/>
          </p:cNvSpPr>
          <p:nvPr/>
        </p:nvSpPr>
        <p:spPr bwMode="auto">
          <a:xfrm>
            <a:off x="3200400" y="685800"/>
            <a:ext cx="1828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2178" name="Line 18"/>
          <p:cNvSpPr>
            <a:spLocks noChangeShapeType="1"/>
          </p:cNvSpPr>
          <p:nvPr/>
        </p:nvSpPr>
        <p:spPr bwMode="auto">
          <a:xfrm>
            <a:off x="990600" y="914400"/>
            <a:ext cx="0" cy="35814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2179" name="Line 19"/>
          <p:cNvSpPr>
            <a:spLocks noChangeShapeType="1"/>
          </p:cNvSpPr>
          <p:nvPr/>
        </p:nvSpPr>
        <p:spPr bwMode="auto">
          <a:xfrm>
            <a:off x="990600" y="4495800"/>
            <a:ext cx="3581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2180" name="Rectangle 20"/>
          <p:cNvSpPr>
            <a:spLocks noChangeArrowheads="1"/>
          </p:cNvSpPr>
          <p:nvPr/>
        </p:nvSpPr>
        <p:spPr bwMode="auto">
          <a:xfrm>
            <a:off x="2286000" y="2743200"/>
            <a:ext cx="45720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>
                <a:solidFill>
                  <a:schemeClr val="tx1"/>
                </a:solidFill>
                <a:latin typeface="Tahoma" pitchFamily="34" charset="0"/>
              </a:rPr>
              <a:t> Plaza Quil.- Redistribución interna como</a:t>
            </a:r>
          </a:p>
          <a:p>
            <a:r>
              <a:rPr lang="en-GB">
                <a:solidFill>
                  <a:schemeClr val="tx1"/>
                </a:solidFill>
                <a:latin typeface="Tahoma" pitchFamily="34" charset="0"/>
              </a:rPr>
              <a:t> </a:t>
            </a:r>
            <a:r>
              <a:rPr lang="en-GB" b="1">
                <a:solidFill>
                  <a:schemeClr val="tx1"/>
                </a:solidFill>
                <a:latin typeface="Tahoma" pitchFamily="34" charset="0"/>
              </a:rPr>
              <a:t>‘‘Descuentos Gran Hogar’’</a:t>
            </a:r>
          </a:p>
        </p:txBody>
      </p:sp>
      <p:sp>
        <p:nvSpPr>
          <p:cNvPr id="92181" name="Text Box 21"/>
          <p:cNvSpPr txBox="1">
            <a:spLocks noChangeArrowheads="1"/>
          </p:cNvSpPr>
          <p:nvPr/>
        </p:nvSpPr>
        <p:spPr bwMode="auto">
          <a:xfrm>
            <a:off x="7791450" y="228600"/>
            <a:ext cx="912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VANESA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ext Box 2"/>
          <p:cNvSpPr txBox="1">
            <a:spLocks noChangeArrowheads="1"/>
          </p:cNvSpPr>
          <p:nvPr/>
        </p:nvSpPr>
        <p:spPr bwMode="auto">
          <a:xfrm>
            <a:off x="6096000" y="228600"/>
            <a:ext cx="2281238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400" b="1">
                <a:solidFill>
                  <a:srgbClr val="FFFFFF"/>
                </a:solidFill>
                <a:latin typeface="Tahoma" pitchFamily="34" charset="0"/>
                <a:cs typeface="Arial" pitchFamily="34" charset="0"/>
              </a:rPr>
              <a:t>PROMOCION</a:t>
            </a:r>
            <a:r>
              <a:rPr lang="es-EC"/>
              <a:t> </a:t>
            </a:r>
          </a:p>
        </p:txBody>
      </p:sp>
      <p:sp>
        <p:nvSpPr>
          <p:cNvPr id="93187" name="Rectangle 3"/>
          <p:cNvSpPr>
            <a:spLocks noChangeArrowheads="1"/>
          </p:cNvSpPr>
          <p:nvPr/>
        </p:nvSpPr>
        <p:spPr bwMode="auto">
          <a:xfrm>
            <a:off x="2286000" y="1066800"/>
            <a:ext cx="29194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s-MX" b="1">
                <a:solidFill>
                  <a:srgbClr val="000000"/>
                </a:solidFill>
                <a:latin typeface="Tahoma" pitchFamily="34" charset="0"/>
                <a:cs typeface="Times New Roman" pitchFamily="18" charset="0"/>
              </a:rPr>
              <a:t>RELACIONES PUBLICAS</a:t>
            </a:r>
            <a:endParaRPr lang="es-EC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1219200" y="2133600"/>
            <a:ext cx="6781800" cy="407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MX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Eventos Cafetería</a:t>
            </a:r>
          </a:p>
          <a:p>
            <a:pPr algn="l"/>
            <a:r>
              <a:rPr lang="es-MX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	Bingos</a:t>
            </a:r>
            <a:br>
              <a:rPr lang="es-MX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</a:br>
            <a:r>
              <a:rPr lang="es-MX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	Torneos</a:t>
            </a:r>
            <a:br>
              <a:rPr lang="es-MX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</a:br>
            <a:r>
              <a:rPr lang="es-MX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	Feria Comida Internacional</a:t>
            </a:r>
            <a:br>
              <a:rPr lang="es-MX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</a:br>
            <a:r>
              <a:rPr lang="es-MX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	Promociones de Happy Hour</a:t>
            </a:r>
            <a:br>
              <a:rPr lang="es-MX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</a:br>
            <a:r>
              <a:rPr lang="es-MX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	Show Banda de Jazz</a:t>
            </a:r>
          </a:p>
          <a:p>
            <a:pPr algn="l"/>
            <a:r>
              <a:rPr lang="es-MX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Showrooms, Cursos, Exposiciones.</a:t>
            </a:r>
          </a:p>
          <a:p>
            <a:pPr algn="l"/>
            <a:r>
              <a:rPr lang="es-MX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Alquilar de Espacio del almacén </a:t>
            </a:r>
          </a:p>
          <a:p>
            <a:pPr algn="l"/>
            <a:r>
              <a:rPr lang="es-MX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	Revelados de fotos </a:t>
            </a:r>
            <a:br>
              <a:rPr lang="es-MX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</a:br>
            <a:r>
              <a:rPr lang="es-MX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	Cajeros automáticos</a:t>
            </a:r>
            <a:br>
              <a:rPr lang="es-MX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</a:br>
            <a:r>
              <a:rPr lang="es-MX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	Cabina Telefónica.</a:t>
            </a:r>
            <a:endParaRPr lang="es-EC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es-MX">
                <a:solidFill>
                  <a:srgbClr val="000000"/>
                </a:solidFill>
                <a:latin typeface="Tahoma" pitchFamily="34" charset="0"/>
                <a:cs typeface="Times New Roman" pitchFamily="18" charset="0"/>
              </a:rPr>
              <a:t>Desfile de Temporada, Feria de Durán</a:t>
            </a:r>
            <a:endParaRPr lang="es-EC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3189" name="Group 5"/>
          <p:cNvGrpSpPr>
            <a:grpSpLocks/>
          </p:cNvGrpSpPr>
          <p:nvPr/>
        </p:nvGrpSpPr>
        <p:grpSpPr bwMode="auto">
          <a:xfrm>
            <a:off x="762000" y="2209800"/>
            <a:ext cx="304800" cy="304800"/>
            <a:chOff x="528" y="1200"/>
            <a:chExt cx="192" cy="192"/>
          </a:xfrm>
        </p:grpSpPr>
        <p:sp>
          <p:nvSpPr>
            <p:cNvPr id="93190" name="Rectangle 6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3191" name="Rectangle 7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93192" name="Group 8"/>
          <p:cNvGrpSpPr>
            <a:grpSpLocks/>
          </p:cNvGrpSpPr>
          <p:nvPr/>
        </p:nvGrpSpPr>
        <p:grpSpPr bwMode="auto">
          <a:xfrm>
            <a:off x="762000" y="3962400"/>
            <a:ext cx="304800" cy="304800"/>
            <a:chOff x="528" y="1200"/>
            <a:chExt cx="192" cy="192"/>
          </a:xfrm>
        </p:grpSpPr>
        <p:sp>
          <p:nvSpPr>
            <p:cNvPr id="93193" name="Rectangle 9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3194" name="Rectangle 10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93195" name="Group 11"/>
          <p:cNvGrpSpPr>
            <a:grpSpLocks/>
          </p:cNvGrpSpPr>
          <p:nvPr/>
        </p:nvGrpSpPr>
        <p:grpSpPr bwMode="auto">
          <a:xfrm>
            <a:off x="762000" y="4495800"/>
            <a:ext cx="304800" cy="304800"/>
            <a:chOff x="528" y="1200"/>
            <a:chExt cx="192" cy="192"/>
          </a:xfrm>
        </p:grpSpPr>
        <p:sp>
          <p:nvSpPr>
            <p:cNvPr id="93196" name="Rectangle 12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3197" name="Rectangle 13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93198" name="Group 14"/>
          <p:cNvGrpSpPr>
            <a:grpSpLocks/>
          </p:cNvGrpSpPr>
          <p:nvPr/>
        </p:nvGrpSpPr>
        <p:grpSpPr bwMode="auto">
          <a:xfrm>
            <a:off x="762000" y="5791200"/>
            <a:ext cx="304800" cy="304800"/>
            <a:chOff x="528" y="1200"/>
            <a:chExt cx="192" cy="192"/>
          </a:xfrm>
        </p:grpSpPr>
        <p:sp>
          <p:nvSpPr>
            <p:cNvPr id="93199" name="Rectangle 15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3200" name="Rectangle 16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93201" name="Line 17"/>
          <p:cNvSpPr>
            <a:spLocks noChangeShapeType="1"/>
          </p:cNvSpPr>
          <p:nvPr/>
        </p:nvSpPr>
        <p:spPr bwMode="auto">
          <a:xfrm>
            <a:off x="914400" y="1905000"/>
            <a:ext cx="6858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3202" name="Line 18"/>
          <p:cNvSpPr>
            <a:spLocks noChangeShapeType="1"/>
          </p:cNvSpPr>
          <p:nvPr/>
        </p:nvSpPr>
        <p:spPr bwMode="auto">
          <a:xfrm>
            <a:off x="7772400" y="685800"/>
            <a:ext cx="0" cy="12192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3204" name="Text Box 20"/>
          <p:cNvSpPr txBox="1">
            <a:spLocks noChangeArrowheads="1"/>
          </p:cNvSpPr>
          <p:nvPr/>
        </p:nvSpPr>
        <p:spPr bwMode="auto">
          <a:xfrm>
            <a:off x="7696200" y="2667000"/>
            <a:ext cx="9794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VIVIANA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ext Box 2"/>
          <p:cNvSpPr txBox="1">
            <a:spLocks noChangeArrowheads="1"/>
          </p:cNvSpPr>
          <p:nvPr/>
        </p:nvSpPr>
        <p:spPr bwMode="auto">
          <a:xfrm>
            <a:off x="6096000" y="228600"/>
            <a:ext cx="2281238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400" b="1">
                <a:solidFill>
                  <a:srgbClr val="FFFFFF"/>
                </a:solidFill>
                <a:latin typeface="Tahoma" pitchFamily="34" charset="0"/>
                <a:cs typeface="Arial" pitchFamily="34" charset="0"/>
              </a:rPr>
              <a:t>PROMOCION</a:t>
            </a:r>
            <a:r>
              <a:rPr lang="es-EC"/>
              <a:t> </a:t>
            </a:r>
          </a:p>
        </p:txBody>
      </p:sp>
      <p:sp>
        <p:nvSpPr>
          <p:cNvPr id="107523" name="Line 3"/>
          <p:cNvSpPr>
            <a:spLocks noChangeShapeType="1"/>
          </p:cNvSpPr>
          <p:nvPr/>
        </p:nvSpPr>
        <p:spPr bwMode="auto">
          <a:xfrm>
            <a:off x="7772400" y="685800"/>
            <a:ext cx="0" cy="7620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914400" y="1447800"/>
            <a:ext cx="6858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07525" name="Text Box 5"/>
          <p:cNvSpPr txBox="1">
            <a:spLocks noChangeArrowheads="1"/>
          </p:cNvSpPr>
          <p:nvPr/>
        </p:nvSpPr>
        <p:spPr bwMode="auto">
          <a:xfrm>
            <a:off x="2882900" y="768350"/>
            <a:ext cx="16684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b="1">
                <a:solidFill>
                  <a:schemeClr val="tx1"/>
                </a:solidFill>
                <a:latin typeface="Tahoma" pitchFamily="34" charset="0"/>
              </a:rPr>
              <a:t>PUBLICIDAD</a:t>
            </a:r>
            <a:endParaRPr lang="es-ES" b="1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07526" name="Text Box 6"/>
          <p:cNvSpPr txBox="1">
            <a:spLocks noChangeArrowheads="1"/>
          </p:cNvSpPr>
          <p:nvPr/>
        </p:nvSpPr>
        <p:spPr bwMode="auto">
          <a:xfrm>
            <a:off x="1812925" y="21748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/>
          </a:p>
        </p:txBody>
      </p:sp>
      <p:sp>
        <p:nvSpPr>
          <p:cNvPr id="107527" name="Text Box 7"/>
          <p:cNvSpPr txBox="1">
            <a:spLocks noChangeArrowheads="1"/>
          </p:cNvSpPr>
          <p:nvPr/>
        </p:nvSpPr>
        <p:spPr bwMode="auto">
          <a:xfrm>
            <a:off x="1524000" y="1600200"/>
            <a:ext cx="7239000" cy="463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Prensa</a:t>
            </a: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	Universo</a:t>
            </a: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	   Notinorte</a:t>
            </a: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Correo directo (Marketing de Base de Datos)	</a:t>
            </a:r>
            <a:br>
              <a:rPr lang="es-EC">
                <a:solidFill>
                  <a:schemeClr val="tx1"/>
                </a:solidFill>
                <a:latin typeface="Tahoma" pitchFamily="34" charset="0"/>
              </a:rPr>
            </a:br>
            <a:r>
              <a:rPr lang="es-EC">
                <a:solidFill>
                  <a:schemeClr val="tx1"/>
                </a:solidFill>
                <a:latin typeface="Tahoma" pitchFamily="34" charset="0"/>
              </a:rPr>
              <a:t>	inserciones en estado de cuenta</a:t>
            </a: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Revistas</a:t>
            </a: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	Hogar</a:t>
            </a: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	Revista de tarjetas de credito</a:t>
            </a: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8 radios</a:t>
            </a: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	Onda cero, 11q, centro, elite, fuego, canela, 	frecuencia mil, forever.</a:t>
            </a: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Tv (solo para relanzamiento y campaña navideña)</a:t>
            </a:r>
            <a:endParaRPr lang="es-ES">
              <a:solidFill>
                <a:schemeClr val="tx1"/>
              </a:solidFill>
              <a:latin typeface="Tahoma" pitchFamily="34" charset="0"/>
            </a:endParaRPr>
          </a:p>
        </p:txBody>
      </p:sp>
      <p:grpSp>
        <p:nvGrpSpPr>
          <p:cNvPr id="107528" name="Group 8"/>
          <p:cNvGrpSpPr>
            <a:grpSpLocks/>
          </p:cNvGrpSpPr>
          <p:nvPr/>
        </p:nvGrpSpPr>
        <p:grpSpPr bwMode="auto">
          <a:xfrm>
            <a:off x="838200" y="1600200"/>
            <a:ext cx="304800" cy="304800"/>
            <a:chOff x="528" y="1200"/>
            <a:chExt cx="192" cy="192"/>
          </a:xfrm>
        </p:grpSpPr>
        <p:sp>
          <p:nvSpPr>
            <p:cNvPr id="107529" name="Rectangle 9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7530" name="Rectangle 10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7531" name="Group 11"/>
          <p:cNvGrpSpPr>
            <a:grpSpLocks/>
          </p:cNvGrpSpPr>
          <p:nvPr/>
        </p:nvGrpSpPr>
        <p:grpSpPr bwMode="auto">
          <a:xfrm>
            <a:off x="838200" y="2819400"/>
            <a:ext cx="304800" cy="304800"/>
            <a:chOff x="528" y="1200"/>
            <a:chExt cx="192" cy="192"/>
          </a:xfrm>
        </p:grpSpPr>
        <p:sp>
          <p:nvSpPr>
            <p:cNvPr id="107532" name="Rectangle 12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7533" name="Rectangle 13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7534" name="Group 14"/>
          <p:cNvGrpSpPr>
            <a:grpSpLocks/>
          </p:cNvGrpSpPr>
          <p:nvPr/>
        </p:nvGrpSpPr>
        <p:grpSpPr bwMode="auto">
          <a:xfrm>
            <a:off x="838200" y="3505200"/>
            <a:ext cx="304800" cy="304800"/>
            <a:chOff x="528" y="1200"/>
            <a:chExt cx="192" cy="192"/>
          </a:xfrm>
        </p:grpSpPr>
        <p:sp>
          <p:nvSpPr>
            <p:cNvPr id="107535" name="Rectangle 15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7536" name="Rectangle 16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7537" name="Group 17"/>
          <p:cNvGrpSpPr>
            <a:grpSpLocks/>
          </p:cNvGrpSpPr>
          <p:nvPr/>
        </p:nvGrpSpPr>
        <p:grpSpPr bwMode="auto">
          <a:xfrm>
            <a:off x="838200" y="4800600"/>
            <a:ext cx="304800" cy="304800"/>
            <a:chOff x="528" y="1200"/>
            <a:chExt cx="192" cy="192"/>
          </a:xfrm>
        </p:grpSpPr>
        <p:sp>
          <p:nvSpPr>
            <p:cNvPr id="107538" name="Rectangle 1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7539" name="Rectangle 1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7540" name="Group 20"/>
          <p:cNvGrpSpPr>
            <a:grpSpLocks/>
          </p:cNvGrpSpPr>
          <p:nvPr/>
        </p:nvGrpSpPr>
        <p:grpSpPr bwMode="auto">
          <a:xfrm>
            <a:off x="914400" y="5867400"/>
            <a:ext cx="304800" cy="304800"/>
            <a:chOff x="528" y="1200"/>
            <a:chExt cx="192" cy="192"/>
          </a:xfrm>
        </p:grpSpPr>
        <p:sp>
          <p:nvSpPr>
            <p:cNvPr id="107541" name="Rectangle 2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7542" name="Rectangle 2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07543" name="Text Box 23"/>
          <p:cNvSpPr txBox="1">
            <a:spLocks noChangeArrowheads="1"/>
          </p:cNvSpPr>
          <p:nvPr/>
        </p:nvSpPr>
        <p:spPr bwMode="auto">
          <a:xfrm>
            <a:off x="7772400" y="2209800"/>
            <a:ext cx="9794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VIVIANA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32766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r>
              <a:rPr lang="es-ES" sz="14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PRIMEROS ALMACENES DE ARTÍCULOS PARA EL HOGAR EN GUAYAQUIL</a:t>
            </a:r>
            <a:r>
              <a:rPr lang="es-ES" sz="1400">
                <a:solidFill>
                  <a:schemeClr val="tx1"/>
                </a:solidFill>
                <a:latin typeface="Times New Roman" pitchFamily="18" charset="0"/>
              </a:rPr>
              <a:t> </a:t>
            </a:r>
            <a:endParaRPr lang="es-ES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32766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r>
              <a:rPr lang="es-ES" sz="14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PRIMEROS ALMACENES DE ARTÍCULOS PARA EL HOGAR EN GUAYAQUIL</a:t>
            </a:r>
            <a:r>
              <a:rPr lang="es-ES" sz="1400">
                <a:solidFill>
                  <a:schemeClr val="tx1"/>
                </a:solidFill>
                <a:latin typeface="Times New Roman" pitchFamily="18" charset="0"/>
              </a:rPr>
              <a:t> </a:t>
            </a:r>
            <a:endParaRPr lang="es-ES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914400" y="914400"/>
            <a:ext cx="7620000" cy="831850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400">
                <a:solidFill>
                  <a:schemeClr val="tx1"/>
                </a:solidFill>
                <a:cs typeface="Times New Roman" pitchFamily="18" charset="0"/>
              </a:rPr>
              <a:t>PRIMEROS ALMACENES DE ARTÍCULOS PARA EL HOGAR EN GUAYAQUIL</a:t>
            </a:r>
            <a:r>
              <a:rPr lang="es-ES" sz="24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2057400" y="1981200"/>
            <a:ext cx="67056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Casa Comercial Tosi, constituida el 7 de Marzo de 1941</a:t>
            </a:r>
            <a:r>
              <a:rPr lang="es-ES">
                <a:solidFill>
                  <a:schemeClr val="tx1"/>
                </a:solidFill>
                <a:latin typeface="Tahoma" pitchFamily="34" charset="0"/>
              </a:rPr>
              <a:t> 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“ </a:t>
            </a:r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Mire, admire, y ¡Encántese!” </a:t>
            </a:r>
          </a:p>
        </p:txBody>
      </p:sp>
      <p:pic>
        <p:nvPicPr>
          <p:cNvPr id="2060" name="Picture 12" descr="C:\Archivos de programa\Microsoft Office\Clipart\WebArt\BD10814_.GIF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grayscl/>
          </a:blip>
          <a:srcRect/>
          <a:stretch>
            <a:fillRect/>
          </a:stretch>
        </p:blipFill>
        <p:spPr bwMode="auto">
          <a:xfrm>
            <a:off x="304800" y="2819400"/>
            <a:ext cx="762000" cy="990600"/>
          </a:xfrm>
          <a:prstGeom prst="rect">
            <a:avLst/>
          </a:prstGeom>
          <a:noFill/>
        </p:spPr>
      </p:pic>
      <p:pic>
        <p:nvPicPr>
          <p:cNvPr id="2061" name="Picture 13" descr="C:\Archivos de programa\Microsoft Office\Clipart\WebArt\BD10824_.GIF"/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grayscl/>
          </a:blip>
          <a:srcRect/>
          <a:stretch>
            <a:fillRect/>
          </a:stretch>
        </p:blipFill>
        <p:spPr bwMode="auto">
          <a:xfrm>
            <a:off x="533400" y="3657600"/>
            <a:ext cx="609600" cy="838200"/>
          </a:xfrm>
          <a:prstGeom prst="rect">
            <a:avLst/>
          </a:prstGeom>
          <a:noFill/>
        </p:spPr>
      </p:pic>
      <p:pic>
        <p:nvPicPr>
          <p:cNvPr id="2062" name="Picture 14" descr="C:\Archivos de programa\Microsoft Office\Clipart\standard\stddir2\EN00321_.wmf"/>
          <p:cNvPicPr>
            <a:picLocks noChangeAspect="1" noChangeArrowheads="1"/>
          </p:cNvPicPr>
          <p:nvPr/>
        </p:nvPicPr>
        <p:blipFill>
          <a:blip r:embed="rId4">
            <a:lum bright="70000" contrast="-70000"/>
            <a:grayscl/>
          </a:blip>
          <a:srcRect/>
          <a:stretch>
            <a:fillRect/>
          </a:stretch>
        </p:blipFill>
        <p:spPr bwMode="auto">
          <a:xfrm>
            <a:off x="1371600" y="4953000"/>
            <a:ext cx="685800" cy="539750"/>
          </a:xfrm>
          <a:prstGeom prst="rect">
            <a:avLst/>
          </a:prstGeom>
          <a:noFill/>
        </p:spPr>
      </p:pic>
      <p:pic>
        <p:nvPicPr>
          <p:cNvPr id="2064" name="Picture 16" descr="C:\Archivos de programa\Microsoft Office\Clipart\Pub60Cor\HH00681_.wmf"/>
          <p:cNvPicPr>
            <a:picLocks noChangeAspect="1" noChangeArrowheads="1"/>
          </p:cNvPicPr>
          <p:nvPr/>
        </p:nvPicPr>
        <p:blipFill>
          <a:blip r:embed="rId5">
            <a:lum bright="70000" contrast="-70000"/>
            <a:grayscl/>
          </a:blip>
          <a:srcRect/>
          <a:stretch>
            <a:fillRect/>
          </a:stretch>
        </p:blipFill>
        <p:spPr bwMode="auto">
          <a:xfrm>
            <a:off x="457200" y="4572000"/>
            <a:ext cx="733425" cy="619125"/>
          </a:xfrm>
          <a:prstGeom prst="rect">
            <a:avLst/>
          </a:prstGeom>
          <a:noFill/>
        </p:spPr>
      </p:pic>
      <p:pic>
        <p:nvPicPr>
          <p:cNvPr id="2065" name="Picture 17" descr="C:\Archivos de programa\Microsoft Office\Clipart\standard\stddir3\HH00733_.wmf"/>
          <p:cNvPicPr>
            <a:picLocks noChangeAspect="1" noChangeArrowheads="1"/>
          </p:cNvPicPr>
          <p:nvPr/>
        </p:nvPicPr>
        <p:blipFill>
          <a:blip r:embed="rId6">
            <a:lum bright="70000" contrast="-70000"/>
          </a:blip>
          <a:srcRect/>
          <a:stretch>
            <a:fillRect/>
          </a:stretch>
        </p:blipFill>
        <p:spPr bwMode="auto">
          <a:xfrm>
            <a:off x="609600" y="2209800"/>
            <a:ext cx="762000" cy="495300"/>
          </a:xfrm>
          <a:prstGeom prst="rect">
            <a:avLst/>
          </a:prstGeom>
          <a:noFill/>
        </p:spPr>
      </p:pic>
      <p:pic>
        <p:nvPicPr>
          <p:cNvPr id="2110" name="Picture 62" descr="C:\Archivos de programa\Microsoft Office\Clipart\standard\stddir2\BD07456_.WMF"/>
          <p:cNvPicPr>
            <a:picLocks noChangeAspect="1" noChangeArrowheads="1"/>
          </p:cNvPicPr>
          <p:nvPr/>
        </p:nvPicPr>
        <p:blipFill>
          <a:blip r:embed="rId7">
            <a:lum bright="70000" contrast="-70000"/>
            <a:grayscl/>
          </a:blip>
          <a:srcRect/>
          <a:stretch>
            <a:fillRect/>
          </a:stretch>
        </p:blipFill>
        <p:spPr bwMode="auto">
          <a:xfrm>
            <a:off x="533400" y="5257800"/>
            <a:ext cx="671513" cy="1228725"/>
          </a:xfrm>
          <a:prstGeom prst="rect">
            <a:avLst/>
          </a:prstGeom>
          <a:noFill/>
        </p:spPr>
      </p:pic>
      <p:pic>
        <p:nvPicPr>
          <p:cNvPr id="2111" name="Picture 63" descr="C:\Archivos de programa\Microsoft Office\Clipart\standard\stddir2\BD07446_.WMF"/>
          <p:cNvPicPr>
            <a:picLocks noChangeAspect="1" noChangeArrowheads="1"/>
          </p:cNvPicPr>
          <p:nvPr/>
        </p:nvPicPr>
        <p:blipFill>
          <a:blip r:embed="rId8">
            <a:lum bright="70000" contrast="-70000"/>
            <a:grayscl/>
          </a:blip>
          <a:srcRect/>
          <a:stretch>
            <a:fillRect/>
          </a:stretch>
        </p:blipFill>
        <p:spPr bwMode="auto">
          <a:xfrm>
            <a:off x="1219200" y="3810000"/>
            <a:ext cx="839788" cy="911225"/>
          </a:xfrm>
          <a:prstGeom prst="rect">
            <a:avLst/>
          </a:prstGeom>
          <a:noFill/>
        </p:spPr>
      </p:pic>
      <p:pic>
        <p:nvPicPr>
          <p:cNvPr id="2112" name="Picture 64" descr="C:\Archivos de programa\Microsoft Office\Clipart\smbusbas\BD07084_.WMF"/>
          <p:cNvPicPr>
            <a:picLocks noChangeAspect="1" noChangeArrowheads="1"/>
          </p:cNvPicPr>
          <p:nvPr/>
        </p:nvPicPr>
        <p:blipFill>
          <a:blip r:embed="rId9">
            <a:lum bright="70000" contrast="-70000"/>
            <a:grayscl/>
          </a:blip>
          <a:srcRect/>
          <a:stretch>
            <a:fillRect/>
          </a:stretch>
        </p:blipFill>
        <p:spPr bwMode="auto">
          <a:xfrm>
            <a:off x="838200" y="2743200"/>
            <a:ext cx="1219200" cy="1041400"/>
          </a:xfrm>
          <a:prstGeom prst="rect">
            <a:avLst/>
          </a:prstGeom>
          <a:noFill/>
        </p:spPr>
      </p:pic>
      <p:pic>
        <p:nvPicPr>
          <p:cNvPr id="2113" name="Picture 65" descr="C:\Archivos de programa\Microsoft Office\Clipart\standard\stddir2\BD07446_.WMF"/>
          <p:cNvPicPr>
            <a:picLocks noChangeAspect="1" noChangeArrowheads="1"/>
          </p:cNvPicPr>
          <p:nvPr/>
        </p:nvPicPr>
        <p:blipFill>
          <a:blip r:embed="rId8">
            <a:lum bright="70000" contrast="-70000"/>
            <a:grayscl/>
          </a:blip>
          <a:srcRect/>
          <a:stretch>
            <a:fillRect/>
          </a:stretch>
        </p:blipFill>
        <p:spPr bwMode="auto">
          <a:xfrm>
            <a:off x="1447800" y="5943600"/>
            <a:ext cx="685800" cy="685800"/>
          </a:xfrm>
          <a:prstGeom prst="rect">
            <a:avLst/>
          </a:prstGeom>
          <a:noFill/>
        </p:spPr>
      </p:pic>
      <p:sp>
        <p:nvSpPr>
          <p:cNvPr id="2120" name="Text Box 72"/>
          <p:cNvSpPr txBox="1">
            <a:spLocks noChangeArrowheads="1"/>
          </p:cNvSpPr>
          <p:nvPr/>
        </p:nvSpPr>
        <p:spPr bwMode="auto">
          <a:xfrm>
            <a:off x="2590800" y="3124200"/>
            <a:ext cx="5867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El Rosado 22 de Noviembre de 1954:  "El Rosado símbolo del progreso de Guayaquil” </a:t>
            </a:r>
          </a:p>
        </p:txBody>
      </p:sp>
      <p:sp>
        <p:nvSpPr>
          <p:cNvPr id="2121" name="Text Box 73"/>
          <p:cNvSpPr txBox="1">
            <a:spLocks noChangeArrowheads="1"/>
          </p:cNvSpPr>
          <p:nvPr/>
        </p:nvSpPr>
        <p:spPr bwMode="auto">
          <a:xfrm>
            <a:off x="2422525" y="3698875"/>
            <a:ext cx="5578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C"/>
          </a:p>
        </p:txBody>
      </p:sp>
      <p:sp>
        <p:nvSpPr>
          <p:cNvPr id="2122" name="Text Box 74"/>
          <p:cNvSpPr txBox="1">
            <a:spLocks noChangeArrowheads="1"/>
          </p:cNvSpPr>
          <p:nvPr/>
        </p:nvSpPr>
        <p:spPr bwMode="auto">
          <a:xfrm>
            <a:off x="2971800" y="4114800"/>
            <a:ext cx="5562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Pycca</a:t>
            </a:r>
            <a:r>
              <a:rPr lang="es-ES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s-EC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24 de Octubre de 1967: “Pycca el reino de la fantasía”, y “Pycca una agencia de Noel” </a:t>
            </a:r>
            <a:endParaRPr lang="es-ES"/>
          </a:p>
        </p:txBody>
      </p:sp>
      <p:sp>
        <p:nvSpPr>
          <p:cNvPr id="2123" name="Text Box 75"/>
          <p:cNvSpPr txBox="1">
            <a:spLocks noChangeArrowheads="1"/>
          </p:cNvSpPr>
          <p:nvPr/>
        </p:nvSpPr>
        <p:spPr bwMode="auto">
          <a:xfrm>
            <a:off x="2590800" y="5105400"/>
            <a:ext cx="56388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De Prati 15 de Febrero de 1957: ningún eslogan en especial, simplemente una explicación de la calidad de la tela y diseño</a:t>
            </a:r>
            <a:r>
              <a:rPr lang="es-ES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 </a:t>
            </a:r>
            <a:endParaRPr lang="es-ES"/>
          </a:p>
        </p:txBody>
      </p:sp>
      <p:sp>
        <p:nvSpPr>
          <p:cNvPr id="2124" name="Text Box 76"/>
          <p:cNvSpPr txBox="1">
            <a:spLocks noChangeArrowheads="1"/>
          </p:cNvSpPr>
          <p:nvPr/>
        </p:nvSpPr>
        <p:spPr bwMode="auto">
          <a:xfrm>
            <a:off x="6781800" y="381000"/>
            <a:ext cx="912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VANESA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Text Box 2"/>
          <p:cNvSpPr txBox="1">
            <a:spLocks noChangeArrowheads="1"/>
          </p:cNvSpPr>
          <p:nvPr/>
        </p:nvSpPr>
        <p:spPr bwMode="auto">
          <a:xfrm>
            <a:off x="6096000" y="228600"/>
            <a:ext cx="2281238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400" b="1">
                <a:solidFill>
                  <a:srgbClr val="FFFFFF"/>
                </a:solidFill>
                <a:latin typeface="Tahoma" pitchFamily="34" charset="0"/>
                <a:cs typeface="Arial" pitchFamily="34" charset="0"/>
              </a:rPr>
              <a:t>PROMOCION</a:t>
            </a:r>
            <a:r>
              <a:rPr lang="es-EC"/>
              <a:t> </a:t>
            </a:r>
          </a:p>
        </p:txBody>
      </p:sp>
      <p:sp>
        <p:nvSpPr>
          <p:cNvPr id="108547" name="Line 3"/>
          <p:cNvSpPr>
            <a:spLocks noChangeShapeType="1"/>
          </p:cNvSpPr>
          <p:nvPr/>
        </p:nvSpPr>
        <p:spPr bwMode="auto">
          <a:xfrm>
            <a:off x="7772400" y="685800"/>
            <a:ext cx="0" cy="6096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08548" name="Line 4"/>
          <p:cNvSpPr>
            <a:spLocks noChangeShapeType="1"/>
          </p:cNvSpPr>
          <p:nvPr/>
        </p:nvSpPr>
        <p:spPr bwMode="auto">
          <a:xfrm>
            <a:off x="914400" y="1295400"/>
            <a:ext cx="6858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08550" name="Text Box 6"/>
          <p:cNvSpPr txBox="1">
            <a:spLocks noChangeArrowheads="1"/>
          </p:cNvSpPr>
          <p:nvPr/>
        </p:nvSpPr>
        <p:spPr bwMode="auto">
          <a:xfrm>
            <a:off x="1371600" y="1447800"/>
            <a:ext cx="7061200" cy="504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Sorteos</a:t>
            </a:r>
            <a:br>
              <a:rPr lang="es-EC">
                <a:solidFill>
                  <a:schemeClr val="tx1"/>
                </a:solidFill>
                <a:latin typeface="Tahoma" pitchFamily="34" charset="0"/>
              </a:rPr>
            </a:br>
            <a:r>
              <a:rPr lang="es-EC">
                <a:solidFill>
                  <a:schemeClr val="tx1"/>
                </a:solidFill>
                <a:latin typeface="Tahoma" pitchFamily="34" charset="0"/>
              </a:rPr>
              <a:t/>
            </a:r>
            <a:br>
              <a:rPr lang="es-EC">
                <a:solidFill>
                  <a:schemeClr val="tx1"/>
                </a:solidFill>
                <a:latin typeface="Tahoma" pitchFamily="34" charset="0"/>
              </a:rPr>
            </a:br>
            <a:r>
              <a:rPr lang="es-EC">
                <a:solidFill>
                  <a:schemeClr val="tx1"/>
                </a:solidFill>
                <a:latin typeface="Tahoma" pitchFamily="34" charset="0"/>
              </a:rPr>
              <a:t>descuentos desde un 15% hasta un 30%</a:t>
            </a:r>
          </a:p>
          <a:p>
            <a:pPr algn="l"/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Descuentos en 2da prenda</a:t>
            </a:r>
          </a:p>
          <a:p>
            <a:pPr algn="l"/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Combos</a:t>
            </a:r>
          </a:p>
          <a:p>
            <a:pPr algn="l"/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Premios por compras mayores a determinados montos</a:t>
            </a:r>
          </a:p>
          <a:p>
            <a:pPr algn="l"/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Descuentos y beneficios a tarjetas de credito</a:t>
            </a:r>
          </a:p>
          <a:p>
            <a:pPr algn="l"/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Concursos en punto de venta</a:t>
            </a:r>
            <a:endParaRPr lang="es-ES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08551" name="Text Box 7"/>
          <p:cNvSpPr txBox="1">
            <a:spLocks noChangeArrowheads="1"/>
          </p:cNvSpPr>
          <p:nvPr/>
        </p:nvSpPr>
        <p:spPr bwMode="auto">
          <a:xfrm>
            <a:off x="2452688" y="828675"/>
            <a:ext cx="3176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b="1">
                <a:solidFill>
                  <a:schemeClr val="tx1"/>
                </a:solidFill>
                <a:latin typeface="Tahoma" pitchFamily="34" charset="0"/>
              </a:rPr>
              <a:t>PROMOCIONES DE VENTA</a:t>
            </a:r>
            <a:endParaRPr lang="es-ES" b="1">
              <a:solidFill>
                <a:schemeClr val="tx1"/>
              </a:solidFill>
              <a:latin typeface="Tahoma" pitchFamily="34" charset="0"/>
            </a:endParaRPr>
          </a:p>
        </p:txBody>
      </p:sp>
      <p:grpSp>
        <p:nvGrpSpPr>
          <p:cNvPr id="108552" name="Group 8"/>
          <p:cNvGrpSpPr>
            <a:grpSpLocks/>
          </p:cNvGrpSpPr>
          <p:nvPr/>
        </p:nvGrpSpPr>
        <p:grpSpPr bwMode="auto">
          <a:xfrm>
            <a:off x="914400" y="1447800"/>
            <a:ext cx="304800" cy="304800"/>
            <a:chOff x="528" y="1200"/>
            <a:chExt cx="192" cy="192"/>
          </a:xfrm>
        </p:grpSpPr>
        <p:sp>
          <p:nvSpPr>
            <p:cNvPr id="108553" name="Rectangle 9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8554" name="Rectangle 10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8555" name="Group 11"/>
          <p:cNvGrpSpPr>
            <a:grpSpLocks/>
          </p:cNvGrpSpPr>
          <p:nvPr/>
        </p:nvGrpSpPr>
        <p:grpSpPr bwMode="auto">
          <a:xfrm>
            <a:off x="914400" y="2819400"/>
            <a:ext cx="304800" cy="304800"/>
            <a:chOff x="528" y="1200"/>
            <a:chExt cx="192" cy="192"/>
          </a:xfrm>
        </p:grpSpPr>
        <p:sp>
          <p:nvSpPr>
            <p:cNvPr id="108556" name="Rectangle 12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8557" name="Rectangle 13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8558" name="Group 14"/>
          <p:cNvGrpSpPr>
            <a:grpSpLocks/>
          </p:cNvGrpSpPr>
          <p:nvPr/>
        </p:nvGrpSpPr>
        <p:grpSpPr bwMode="auto">
          <a:xfrm>
            <a:off x="914400" y="3657600"/>
            <a:ext cx="304800" cy="304800"/>
            <a:chOff x="528" y="1200"/>
            <a:chExt cx="192" cy="192"/>
          </a:xfrm>
        </p:grpSpPr>
        <p:sp>
          <p:nvSpPr>
            <p:cNvPr id="108559" name="Rectangle 15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8560" name="Rectangle 16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8561" name="Group 17"/>
          <p:cNvGrpSpPr>
            <a:grpSpLocks/>
          </p:cNvGrpSpPr>
          <p:nvPr/>
        </p:nvGrpSpPr>
        <p:grpSpPr bwMode="auto">
          <a:xfrm>
            <a:off x="914400" y="4495800"/>
            <a:ext cx="304800" cy="304800"/>
            <a:chOff x="528" y="1200"/>
            <a:chExt cx="192" cy="192"/>
          </a:xfrm>
        </p:grpSpPr>
        <p:sp>
          <p:nvSpPr>
            <p:cNvPr id="108562" name="Rectangle 1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8563" name="Rectangle 1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8564" name="Group 20"/>
          <p:cNvGrpSpPr>
            <a:grpSpLocks/>
          </p:cNvGrpSpPr>
          <p:nvPr/>
        </p:nvGrpSpPr>
        <p:grpSpPr bwMode="auto">
          <a:xfrm>
            <a:off x="914400" y="5257800"/>
            <a:ext cx="304800" cy="304800"/>
            <a:chOff x="528" y="1200"/>
            <a:chExt cx="192" cy="192"/>
          </a:xfrm>
        </p:grpSpPr>
        <p:sp>
          <p:nvSpPr>
            <p:cNvPr id="108565" name="Rectangle 2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8566" name="Rectangle 2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8567" name="Group 23"/>
          <p:cNvGrpSpPr>
            <a:grpSpLocks/>
          </p:cNvGrpSpPr>
          <p:nvPr/>
        </p:nvGrpSpPr>
        <p:grpSpPr bwMode="auto">
          <a:xfrm>
            <a:off x="990600" y="6172200"/>
            <a:ext cx="304800" cy="304800"/>
            <a:chOff x="528" y="1200"/>
            <a:chExt cx="192" cy="192"/>
          </a:xfrm>
        </p:grpSpPr>
        <p:sp>
          <p:nvSpPr>
            <p:cNvPr id="108568" name="Rectangle 24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8569" name="Rectangle 25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8570" name="Group 26"/>
          <p:cNvGrpSpPr>
            <a:grpSpLocks/>
          </p:cNvGrpSpPr>
          <p:nvPr/>
        </p:nvGrpSpPr>
        <p:grpSpPr bwMode="auto">
          <a:xfrm>
            <a:off x="914400" y="2057400"/>
            <a:ext cx="304800" cy="304800"/>
            <a:chOff x="528" y="1200"/>
            <a:chExt cx="192" cy="192"/>
          </a:xfrm>
        </p:grpSpPr>
        <p:sp>
          <p:nvSpPr>
            <p:cNvPr id="108571" name="Rectangle 2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8572" name="Rectangle 2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08573" name="Text Box 29"/>
          <p:cNvSpPr txBox="1">
            <a:spLocks noChangeArrowheads="1"/>
          </p:cNvSpPr>
          <p:nvPr/>
        </p:nvSpPr>
        <p:spPr bwMode="auto">
          <a:xfrm>
            <a:off x="7808913" y="2209800"/>
            <a:ext cx="912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VANESA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ext Box 2"/>
          <p:cNvSpPr txBox="1">
            <a:spLocks noChangeArrowheads="1"/>
          </p:cNvSpPr>
          <p:nvPr/>
        </p:nvSpPr>
        <p:spPr bwMode="auto">
          <a:xfrm>
            <a:off x="1339850" y="533400"/>
            <a:ext cx="6442075" cy="466725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400">
                <a:solidFill>
                  <a:srgbClr val="FF0000"/>
                </a:solidFill>
                <a:latin typeface="Tahoma" pitchFamily="34" charset="0"/>
                <a:cs typeface="Arial" pitchFamily="34" charset="0"/>
              </a:rPr>
              <a:t>CRONOGRAMA DE PROMOCIONES DE VENTA</a:t>
            </a:r>
            <a:r>
              <a:rPr lang="es-EC">
                <a:solidFill>
                  <a:srgbClr val="FF0000"/>
                </a:solidFill>
              </a:rPr>
              <a:t> </a:t>
            </a:r>
          </a:p>
        </p:txBody>
      </p:sp>
      <p:graphicFrame>
        <p:nvGraphicFramePr>
          <p:cNvPr id="94211" name="Object 3"/>
          <p:cNvGraphicFramePr>
            <a:graphicFrameLocks noChangeAspect="1"/>
          </p:cNvGraphicFramePr>
          <p:nvPr/>
        </p:nvGraphicFramePr>
        <p:xfrm>
          <a:off x="533400" y="1717675"/>
          <a:ext cx="8305800" cy="3162300"/>
        </p:xfrm>
        <a:graphic>
          <a:graphicData uri="http://schemas.openxmlformats.org/presentationml/2006/ole">
            <p:oleObj spid="_x0000_s94211" name="Hoja de cálculo" r:id="rId3" imgW="11478031" imgH="3905732" progId="Excel.Sheet.8">
              <p:embed/>
            </p:oleObj>
          </a:graphicData>
        </a:graphic>
      </p:graphicFrame>
      <p:sp>
        <p:nvSpPr>
          <p:cNvPr id="94212" name="Text Box 4"/>
          <p:cNvSpPr txBox="1">
            <a:spLocks noChangeArrowheads="1"/>
          </p:cNvSpPr>
          <p:nvPr/>
        </p:nvSpPr>
        <p:spPr bwMode="auto">
          <a:xfrm>
            <a:off x="7754938" y="228600"/>
            <a:ext cx="9794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VIVIANA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ext Box 2"/>
          <p:cNvSpPr txBox="1">
            <a:spLocks noChangeArrowheads="1"/>
          </p:cNvSpPr>
          <p:nvPr/>
        </p:nvSpPr>
        <p:spPr bwMode="auto">
          <a:xfrm>
            <a:off x="1889125" y="22320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C"/>
          </a:p>
        </p:txBody>
      </p:sp>
      <p:sp>
        <p:nvSpPr>
          <p:cNvPr id="95235" name="Text Box 3"/>
          <p:cNvSpPr txBox="1">
            <a:spLocks noChangeArrowheads="1"/>
          </p:cNvSpPr>
          <p:nvPr/>
        </p:nvSpPr>
        <p:spPr bwMode="auto">
          <a:xfrm>
            <a:off x="1828800" y="1152525"/>
            <a:ext cx="6030913" cy="408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GB">
                <a:solidFill>
                  <a:schemeClr val="tx1"/>
                </a:solidFill>
                <a:latin typeface="Tahoma" pitchFamily="34" charset="0"/>
              </a:rPr>
              <a:t>PRONOSTICO DE INGRESOS Y EGRESOS </a:t>
            </a:r>
          </a:p>
          <a:p>
            <a:pPr algn="l"/>
            <a:r>
              <a:rPr lang="en-GB">
                <a:solidFill>
                  <a:schemeClr val="tx1"/>
                </a:solidFill>
                <a:latin typeface="Tahoma" pitchFamily="34" charset="0"/>
              </a:rPr>
              <a:t>	INGRESOS</a:t>
            </a:r>
          </a:p>
          <a:p>
            <a:pPr algn="l"/>
            <a:r>
              <a:rPr lang="en-GB">
                <a:solidFill>
                  <a:schemeClr val="tx1"/>
                </a:solidFill>
                <a:latin typeface="Tahoma" pitchFamily="34" charset="0"/>
              </a:rPr>
              <a:t>		CALCULO DE TASA DE CRECIMIENTO   </a:t>
            </a:r>
          </a:p>
          <a:p>
            <a:pPr algn="l"/>
            <a:r>
              <a:rPr lang="en-GB">
                <a:solidFill>
                  <a:schemeClr val="tx1"/>
                </a:solidFill>
                <a:latin typeface="Tahoma" pitchFamily="34" charset="0"/>
              </a:rPr>
              <a:t>	INVERSION</a:t>
            </a:r>
          </a:p>
          <a:p>
            <a:pPr algn="l"/>
            <a:r>
              <a:rPr lang="en-GB">
                <a:solidFill>
                  <a:schemeClr val="tx1"/>
                </a:solidFill>
                <a:latin typeface="Tahoma" pitchFamily="34" charset="0"/>
              </a:rPr>
              <a:t> 	GASTOS </a:t>
            </a:r>
          </a:p>
          <a:p>
            <a:pPr algn="l"/>
            <a:r>
              <a:rPr lang="en-GB">
                <a:solidFill>
                  <a:schemeClr val="tx1"/>
                </a:solidFill>
                <a:latin typeface="Tahoma" pitchFamily="34" charset="0"/>
              </a:rPr>
              <a:t> </a:t>
            </a:r>
          </a:p>
          <a:p>
            <a:pPr algn="l"/>
            <a:r>
              <a:rPr lang="en-GB">
                <a:solidFill>
                  <a:schemeClr val="tx1"/>
                </a:solidFill>
                <a:latin typeface="Tahoma" pitchFamily="34" charset="0"/>
              </a:rPr>
              <a:t>ANALISIS DE SENSIBILIDAD</a:t>
            </a:r>
          </a:p>
          <a:p>
            <a:pPr algn="l"/>
            <a:r>
              <a:rPr lang="en-GB">
                <a:solidFill>
                  <a:schemeClr val="tx1"/>
                </a:solidFill>
                <a:latin typeface="Tahoma" pitchFamily="34" charset="0"/>
              </a:rPr>
              <a:t>	EVALUACION ECONOMICA Y FINANCIERA</a:t>
            </a:r>
          </a:p>
          <a:p>
            <a:pPr algn="l"/>
            <a:r>
              <a:rPr lang="en-GB">
                <a:solidFill>
                  <a:schemeClr val="tx1"/>
                </a:solidFill>
                <a:latin typeface="Tahoma" pitchFamily="34" charset="0"/>
              </a:rPr>
              <a:t>	ANALISIS DE ESCENARIOS</a:t>
            </a:r>
          </a:p>
          <a:p>
            <a:pPr algn="l"/>
            <a:r>
              <a:rPr lang="en-GB">
                <a:solidFill>
                  <a:schemeClr val="tx1"/>
                </a:solidFill>
                <a:latin typeface="Tahoma" pitchFamily="34" charset="0"/>
              </a:rPr>
              <a:t>	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95236" name="Text Box 4"/>
          <p:cNvSpPr txBox="1">
            <a:spLocks noChangeArrowheads="1"/>
          </p:cNvSpPr>
          <p:nvPr/>
        </p:nvSpPr>
        <p:spPr bwMode="auto">
          <a:xfrm>
            <a:off x="2709863" y="288925"/>
            <a:ext cx="3892550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400" b="1">
                <a:latin typeface="Tahoma" pitchFamily="34" charset="0"/>
                <a:cs typeface="Times New Roman" pitchFamily="18" charset="0"/>
              </a:rPr>
              <a:t>ANALISIS FINANCIERO</a:t>
            </a:r>
            <a:r>
              <a:rPr lang="es-EC"/>
              <a:t> </a:t>
            </a:r>
          </a:p>
        </p:txBody>
      </p:sp>
      <p:grpSp>
        <p:nvGrpSpPr>
          <p:cNvPr id="95237" name="Group 5"/>
          <p:cNvGrpSpPr>
            <a:grpSpLocks/>
          </p:cNvGrpSpPr>
          <p:nvPr/>
        </p:nvGrpSpPr>
        <p:grpSpPr bwMode="auto">
          <a:xfrm>
            <a:off x="1219200" y="1143000"/>
            <a:ext cx="304800" cy="304800"/>
            <a:chOff x="528" y="1200"/>
            <a:chExt cx="192" cy="192"/>
          </a:xfrm>
        </p:grpSpPr>
        <p:sp>
          <p:nvSpPr>
            <p:cNvPr id="95238" name="Rectangle 6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5239" name="Rectangle 7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95240" name="Group 8"/>
          <p:cNvGrpSpPr>
            <a:grpSpLocks/>
          </p:cNvGrpSpPr>
          <p:nvPr/>
        </p:nvGrpSpPr>
        <p:grpSpPr bwMode="auto">
          <a:xfrm>
            <a:off x="1219200" y="3657600"/>
            <a:ext cx="304800" cy="304800"/>
            <a:chOff x="528" y="1200"/>
            <a:chExt cx="192" cy="192"/>
          </a:xfrm>
        </p:grpSpPr>
        <p:sp>
          <p:nvSpPr>
            <p:cNvPr id="95241" name="Rectangle 9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5242" name="Rectangle 10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95243" name="Line 11"/>
          <p:cNvSpPr>
            <a:spLocks noChangeShapeType="1"/>
          </p:cNvSpPr>
          <p:nvPr/>
        </p:nvSpPr>
        <p:spPr bwMode="auto">
          <a:xfrm>
            <a:off x="6553200" y="533400"/>
            <a:ext cx="2286000" cy="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5244" name="Line 12"/>
          <p:cNvSpPr>
            <a:spLocks noChangeShapeType="1"/>
          </p:cNvSpPr>
          <p:nvPr/>
        </p:nvSpPr>
        <p:spPr bwMode="auto">
          <a:xfrm>
            <a:off x="457200" y="533400"/>
            <a:ext cx="2286000" cy="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5245" name="Text Box 13"/>
          <p:cNvSpPr txBox="1">
            <a:spLocks noChangeArrowheads="1"/>
          </p:cNvSpPr>
          <p:nvPr/>
        </p:nvSpPr>
        <p:spPr bwMode="auto">
          <a:xfrm>
            <a:off x="7883525" y="1143000"/>
            <a:ext cx="912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VANESA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ChangeArrowheads="1"/>
          </p:cNvSpPr>
          <p:nvPr/>
        </p:nvSpPr>
        <p:spPr bwMode="auto">
          <a:xfrm>
            <a:off x="0" y="32766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r>
              <a:rPr lang="es-ES_tradnl" sz="14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INGRESOS ESPERADOS</a:t>
            </a:r>
            <a:r>
              <a:rPr lang="es-ES" sz="1400">
                <a:latin typeface="Times New Roman" pitchFamily="18" charset="0"/>
              </a:rPr>
              <a:t> </a:t>
            </a:r>
            <a:endParaRPr lang="es-ES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6259" name="Rectangle 3"/>
          <p:cNvSpPr>
            <a:spLocks noChangeArrowheads="1"/>
          </p:cNvSpPr>
          <p:nvPr/>
        </p:nvSpPr>
        <p:spPr bwMode="auto">
          <a:xfrm>
            <a:off x="0" y="32766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r>
              <a:rPr lang="es-ES_tradnl" sz="14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INGRESOS ESPERADOS</a:t>
            </a:r>
            <a:r>
              <a:rPr lang="es-ES" sz="1400">
                <a:latin typeface="Times New Roman" pitchFamily="18" charset="0"/>
              </a:rPr>
              <a:t> </a:t>
            </a:r>
            <a:endParaRPr lang="es-ES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6260" name="Rectangle 4"/>
          <p:cNvSpPr>
            <a:spLocks noChangeArrowheads="1"/>
          </p:cNvSpPr>
          <p:nvPr/>
        </p:nvSpPr>
        <p:spPr bwMode="auto">
          <a:xfrm>
            <a:off x="0" y="32766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r>
              <a:rPr lang="es-ES_tradnl" sz="14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INGRESOS ESPERADOS</a:t>
            </a:r>
            <a:r>
              <a:rPr lang="es-ES" sz="1400">
                <a:latin typeface="Times New Roman" pitchFamily="18" charset="0"/>
              </a:rPr>
              <a:t> </a:t>
            </a:r>
            <a:endParaRPr lang="es-ES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6261" name="Text Box 5"/>
          <p:cNvSpPr txBox="1">
            <a:spLocks noChangeArrowheads="1"/>
          </p:cNvSpPr>
          <p:nvPr/>
        </p:nvSpPr>
        <p:spPr bwMode="auto">
          <a:xfrm>
            <a:off x="2921000" y="288925"/>
            <a:ext cx="3465513" cy="466725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40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INGRESOS ESPERADOS</a:t>
            </a:r>
            <a:r>
              <a:rPr lang="es-EC" sz="2400">
                <a:solidFill>
                  <a:srgbClr val="FF0000"/>
                </a:solidFill>
                <a:latin typeface="Tahoma" pitchFamily="34" charset="0"/>
              </a:rPr>
              <a:t> </a:t>
            </a:r>
          </a:p>
        </p:txBody>
      </p:sp>
      <p:sp>
        <p:nvSpPr>
          <p:cNvPr id="96262" name="Text Box 6"/>
          <p:cNvSpPr txBox="1">
            <a:spLocks noChangeArrowheads="1"/>
          </p:cNvSpPr>
          <p:nvPr/>
        </p:nvSpPr>
        <p:spPr bwMode="auto">
          <a:xfrm>
            <a:off x="533400" y="1219200"/>
            <a:ext cx="8337550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l"/>
            <a:r>
              <a:rPr lang="en-GB">
                <a:solidFill>
                  <a:schemeClr val="tx1"/>
                </a:solidFill>
                <a:latin typeface="Tahoma" pitchFamily="34" charset="0"/>
              </a:rPr>
              <a:t>Calculo de tasa de crecimiento en base a:</a:t>
            </a:r>
          </a:p>
          <a:p>
            <a:pPr marL="457200" indent="-457200" algn="l">
              <a:buFontTx/>
              <a:buAutoNum type="arabicPeriod"/>
            </a:pPr>
            <a:r>
              <a:rPr lang="en-GB">
                <a:solidFill>
                  <a:schemeClr val="tx1"/>
                </a:solidFill>
                <a:latin typeface="Tahoma" pitchFamily="34" charset="0"/>
              </a:rPr>
              <a:t>Crecimiento Histórico de Ventas</a:t>
            </a:r>
          </a:p>
          <a:p>
            <a:pPr marL="457200" indent="-457200" algn="l">
              <a:buFontTx/>
              <a:buAutoNum type="arabicPeriod"/>
            </a:pPr>
            <a:endParaRPr lang="es-EC">
              <a:solidFill>
                <a:schemeClr val="tx1"/>
              </a:solidFill>
              <a:latin typeface="Tahoma" pitchFamily="34" charset="0"/>
            </a:endParaRPr>
          </a:p>
        </p:txBody>
      </p:sp>
      <p:graphicFrame>
        <p:nvGraphicFramePr>
          <p:cNvPr id="96263" name="Object 7"/>
          <p:cNvGraphicFramePr>
            <a:graphicFrameLocks noChangeAspect="1"/>
          </p:cNvGraphicFramePr>
          <p:nvPr/>
        </p:nvGraphicFramePr>
        <p:xfrm>
          <a:off x="1752600" y="2286000"/>
          <a:ext cx="5243513" cy="2857500"/>
        </p:xfrm>
        <a:graphic>
          <a:graphicData uri="http://schemas.openxmlformats.org/presentationml/2006/ole">
            <p:oleObj spid="_x0000_s96263" name="Hoja de cálculo" r:id="rId3" imgW="4543831" imgH="2476982" progId="Excel.Sheet.8">
              <p:embed/>
            </p:oleObj>
          </a:graphicData>
        </a:graphic>
      </p:graphicFrame>
      <p:sp>
        <p:nvSpPr>
          <p:cNvPr id="96264" name="Text Box 8"/>
          <p:cNvSpPr txBox="1">
            <a:spLocks noChangeArrowheads="1"/>
          </p:cNvSpPr>
          <p:nvPr/>
        </p:nvSpPr>
        <p:spPr bwMode="auto">
          <a:xfrm>
            <a:off x="7883525" y="1143000"/>
            <a:ext cx="912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VANESA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ChangeArrowheads="1"/>
          </p:cNvSpPr>
          <p:nvPr/>
        </p:nvSpPr>
        <p:spPr bwMode="auto">
          <a:xfrm>
            <a:off x="581025" y="2676525"/>
            <a:ext cx="8024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/>
            <a:r>
              <a:rPr lang="en-GB">
                <a:solidFill>
                  <a:schemeClr val="tx1"/>
                </a:solidFill>
                <a:latin typeface="Tahoma" pitchFamily="34" charset="0"/>
              </a:rPr>
              <a:t>3.  Criterio cualitativo en base a administradores de Gran Hogar y de autores.</a:t>
            </a:r>
          </a:p>
        </p:txBody>
      </p:sp>
      <p:sp>
        <p:nvSpPr>
          <p:cNvPr id="97283" name="Rectangle 3"/>
          <p:cNvSpPr>
            <a:spLocks noChangeArrowheads="1"/>
          </p:cNvSpPr>
          <p:nvPr/>
        </p:nvSpPr>
        <p:spPr bwMode="auto">
          <a:xfrm>
            <a:off x="585788" y="390525"/>
            <a:ext cx="49942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/>
            <a:r>
              <a:rPr lang="en-GB">
                <a:solidFill>
                  <a:schemeClr val="tx1"/>
                </a:solidFill>
                <a:latin typeface="Tahoma" pitchFamily="34" charset="0"/>
              </a:rPr>
              <a:t>2.  Tasa de crecimiento del mercado o industria</a:t>
            </a:r>
          </a:p>
        </p:txBody>
      </p:sp>
      <p:graphicFrame>
        <p:nvGraphicFramePr>
          <p:cNvPr id="97284" name="Object 4"/>
          <p:cNvGraphicFramePr>
            <a:graphicFrameLocks noChangeAspect="1"/>
          </p:cNvGraphicFramePr>
          <p:nvPr/>
        </p:nvGraphicFramePr>
        <p:xfrm>
          <a:off x="2895600" y="903288"/>
          <a:ext cx="3581400" cy="1382712"/>
        </p:xfrm>
        <a:graphic>
          <a:graphicData uri="http://schemas.openxmlformats.org/presentationml/2006/ole">
            <p:oleObj spid="_x0000_s97284" name="Hoja de cálculo" r:id="rId3" imgW="2762701" imgH="1067041" progId="Excel.Sheet.8">
              <p:embed/>
            </p:oleObj>
          </a:graphicData>
        </a:graphic>
      </p:graphicFrame>
      <p:graphicFrame>
        <p:nvGraphicFramePr>
          <p:cNvPr id="97285" name="Object 5"/>
          <p:cNvGraphicFramePr>
            <a:graphicFrameLocks noChangeAspect="1"/>
          </p:cNvGraphicFramePr>
          <p:nvPr/>
        </p:nvGraphicFramePr>
        <p:xfrm>
          <a:off x="1219200" y="3276600"/>
          <a:ext cx="6400800" cy="2847975"/>
        </p:xfrm>
        <a:graphic>
          <a:graphicData uri="http://schemas.openxmlformats.org/presentationml/2006/ole">
            <p:oleObj spid="_x0000_s97285" name="Hoja de cálculo" r:id="rId4" imgW="2772091" imgH="2457812" progId="Excel.Sheet.8">
              <p:embed/>
            </p:oleObj>
          </a:graphicData>
        </a:graphic>
      </p:graphicFrame>
      <p:sp>
        <p:nvSpPr>
          <p:cNvPr id="97286" name="Text Box 6"/>
          <p:cNvSpPr txBox="1">
            <a:spLocks noChangeArrowheads="1"/>
          </p:cNvSpPr>
          <p:nvPr/>
        </p:nvSpPr>
        <p:spPr bwMode="auto">
          <a:xfrm>
            <a:off x="7886700" y="1143000"/>
            <a:ext cx="912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VANESA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ext Box 2"/>
          <p:cNvSpPr txBox="1">
            <a:spLocks noChangeArrowheads="1"/>
          </p:cNvSpPr>
          <p:nvPr/>
        </p:nvSpPr>
        <p:spPr bwMode="auto">
          <a:xfrm>
            <a:off x="2362200" y="533400"/>
            <a:ext cx="4137025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400">
                <a:solidFill>
                  <a:srgbClr val="000066"/>
                </a:solidFill>
                <a:latin typeface="Tahoma" pitchFamily="34" charset="0"/>
                <a:cs typeface="Times New Roman" pitchFamily="18" charset="0"/>
              </a:rPr>
              <a:t>INGRESOS PRONOSTICADOS</a:t>
            </a:r>
            <a:endParaRPr lang="es-EC" sz="2400">
              <a:solidFill>
                <a:srgbClr val="000066"/>
              </a:solidFill>
              <a:latin typeface="Tahoma" pitchFamily="34" charset="0"/>
            </a:endParaRPr>
          </a:p>
        </p:txBody>
      </p:sp>
      <p:graphicFrame>
        <p:nvGraphicFramePr>
          <p:cNvPr id="98307" name="Object 3"/>
          <p:cNvGraphicFramePr>
            <a:graphicFrameLocks noChangeAspect="1"/>
          </p:cNvGraphicFramePr>
          <p:nvPr/>
        </p:nvGraphicFramePr>
        <p:xfrm>
          <a:off x="1828800" y="1600200"/>
          <a:ext cx="5219700" cy="3317875"/>
        </p:xfrm>
        <a:graphic>
          <a:graphicData uri="http://schemas.openxmlformats.org/presentationml/2006/ole">
            <p:oleObj spid="_x0000_s98307" name="Hoja de cálculo" r:id="rId3" imgW="3581761" imgH="2276957" progId="Excel.Sheet.8">
              <p:embed/>
            </p:oleObj>
          </a:graphicData>
        </a:graphic>
      </p:graphicFrame>
      <p:sp>
        <p:nvSpPr>
          <p:cNvPr id="98308" name="Text Box 4"/>
          <p:cNvSpPr txBox="1">
            <a:spLocks noChangeArrowheads="1"/>
          </p:cNvSpPr>
          <p:nvPr/>
        </p:nvSpPr>
        <p:spPr bwMode="auto">
          <a:xfrm>
            <a:off x="7883525" y="1143000"/>
            <a:ext cx="912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VANESA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ext Box 2"/>
          <p:cNvSpPr txBox="1">
            <a:spLocks noChangeArrowheads="1"/>
          </p:cNvSpPr>
          <p:nvPr/>
        </p:nvSpPr>
        <p:spPr bwMode="auto">
          <a:xfrm>
            <a:off x="914400" y="228600"/>
            <a:ext cx="1484313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400">
                <a:solidFill>
                  <a:srgbClr val="000066"/>
                </a:solidFill>
                <a:latin typeface="Tahoma" pitchFamily="34" charset="0"/>
                <a:cs typeface="Times New Roman" pitchFamily="18" charset="0"/>
              </a:rPr>
              <a:t>EGRESOS</a:t>
            </a:r>
            <a:endParaRPr lang="es-EC" sz="2400">
              <a:solidFill>
                <a:srgbClr val="000066"/>
              </a:solidFill>
              <a:latin typeface="Tahoma" pitchFamily="34" charset="0"/>
            </a:endParaRPr>
          </a:p>
        </p:txBody>
      </p:sp>
      <p:sp>
        <p:nvSpPr>
          <p:cNvPr id="99331" name="Rectangle 3"/>
          <p:cNvSpPr>
            <a:spLocks noChangeArrowheads="1"/>
          </p:cNvSpPr>
          <p:nvPr/>
        </p:nvSpPr>
        <p:spPr bwMode="auto">
          <a:xfrm>
            <a:off x="533400" y="1143000"/>
            <a:ext cx="8153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 algn="just" eaLnBrk="0" hangingPunct="0">
              <a:spcBef>
                <a:spcPct val="0"/>
              </a:spcBef>
              <a:buFontTx/>
              <a:buChar char="•"/>
            </a:pPr>
            <a:endParaRPr lang="es-ES" b="1" i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 algn="just" eaLnBrk="0" hangingPunct="0">
              <a:spcBef>
                <a:spcPct val="0"/>
              </a:spcBef>
            </a:pPr>
            <a:r>
              <a:rPr lang="es-ES" b="1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Adecuación de las instalaciones:</a:t>
            </a:r>
            <a:r>
              <a:rPr lang="es-ES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  Pintura exterior e interior, Decoración, Muebles y enseres, Iluminación, Mantenimiento, Letreros, Señalización, etc.</a:t>
            </a:r>
            <a:endParaRPr lang="es-ES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99332" name="Rectangle 4"/>
          <p:cNvSpPr>
            <a:spLocks noChangeArrowheads="1"/>
          </p:cNvSpPr>
          <p:nvPr/>
        </p:nvSpPr>
        <p:spPr bwMode="auto">
          <a:xfrm>
            <a:off x="3352800" y="914400"/>
            <a:ext cx="1550988" cy="37623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s-ES" b="1">
                <a:solidFill>
                  <a:srgbClr val="000066"/>
                </a:solidFill>
                <a:latin typeface="Tahoma" pitchFamily="34" charset="0"/>
              </a:rPr>
              <a:t>INVERSION</a:t>
            </a:r>
          </a:p>
        </p:txBody>
      </p:sp>
      <p:sp>
        <p:nvSpPr>
          <p:cNvPr id="99333" name="Rectangle 5"/>
          <p:cNvSpPr>
            <a:spLocks noChangeArrowheads="1"/>
          </p:cNvSpPr>
          <p:nvPr/>
        </p:nvSpPr>
        <p:spPr bwMode="auto">
          <a:xfrm>
            <a:off x="3352800" y="2286000"/>
            <a:ext cx="1873250" cy="376238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GB" b="1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COSTOS FIJOS</a:t>
            </a:r>
            <a:endParaRPr lang="es-EC" b="1">
              <a:solidFill>
                <a:srgbClr val="FF0000"/>
              </a:solidFill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99334" name="Rectangle 6"/>
          <p:cNvSpPr>
            <a:spLocks noChangeArrowheads="1"/>
          </p:cNvSpPr>
          <p:nvPr/>
        </p:nvSpPr>
        <p:spPr bwMode="auto">
          <a:xfrm>
            <a:off x="838200" y="3048000"/>
            <a:ext cx="7848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es-EC" b="1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Costo de Ventas</a:t>
            </a:r>
            <a:r>
              <a:rPr lang="en-GB" b="1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.-	      </a:t>
            </a:r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En</a:t>
            </a:r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 la misma proporción que las ventas.</a:t>
            </a:r>
            <a:endParaRPr lang="es-EC">
              <a:solidFill>
                <a:schemeClr val="tx1"/>
              </a:solidFill>
              <a:latin typeface="Tahoma" pitchFamily="34" charset="0"/>
              <a:cs typeface="Times New Roman" pitchFamily="18" charset="0"/>
            </a:endParaRPr>
          </a:p>
          <a:p>
            <a:pPr algn="l" eaLnBrk="0" hangingPunct="0"/>
            <a:r>
              <a:rPr lang="es-EC" b="1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Depreciaciones y amortizaciones</a:t>
            </a:r>
            <a:r>
              <a:rPr lang="en-GB" b="1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.-</a:t>
            </a:r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D</a:t>
            </a:r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e los activos y gastos en la inversión.</a:t>
            </a:r>
            <a:endParaRPr lang="en-GB">
              <a:solidFill>
                <a:schemeClr val="tx1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99335" name="Rectangle 7"/>
          <p:cNvSpPr>
            <a:spLocks noChangeArrowheads="1"/>
          </p:cNvSpPr>
          <p:nvPr/>
        </p:nvSpPr>
        <p:spPr bwMode="auto">
          <a:xfrm>
            <a:off x="3581400" y="4191000"/>
            <a:ext cx="1125538" cy="37623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s-ES" b="1">
                <a:solidFill>
                  <a:srgbClr val="000066"/>
                </a:solidFill>
                <a:latin typeface="Tahoma" pitchFamily="34" charset="0"/>
              </a:rPr>
              <a:t>GASTOS</a:t>
            </a:r>
          </a:p>
        </p:txBody>
      </p:sp>
      <p:sp>
        <p:nvSpPr>
          <p:cNvPr id="99336" name="Rectangle 8"/>
          <p:cNvSpPr>
            <a:spLocks noChangeArrowheads="1"/>
          </p:cNvSpPr>
          <p:nvPr/>
        </p:nvSpPr>
        <p:spPr bwMode="auto">
          <a:xfrm>
            <a:off x="838200" y="5105400"/>
            <a:ext cx="2228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s-EC" b="1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Gastos de Ventas</a:t>
            </a:r>
            <a:r>
              <a:rPr lang="es-EC" b="1" i="1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 </a:t>
            </a:r>
          </a:p>
        </p:txBody>
      </p:sp>
      <p:sp>
        <p:nvSpPr>
          <p:cNvPr id="99337" name="Rectangle 9"/>
          <p:cNvSpPr>
            <a:spLocks noChangeArrowheads="1"/>
          </p:cNvSpPr>
          <p:nvPr/>
        </p:nvSpPr>
        <p:spPr bwMode="auto">
          <a:xfrm>
            <a:off x="762000" y="5638800"/>
            <a:ext cx="8089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s-EC" b="1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Gastos de Administración.-</a:t>
            </a:r>
            <a:r>
              <a:rPr lang="es-EC" b="1" i="1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en-GB" b="1" i="1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	</a:t>
            </a:r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4.05% </a:t>
            </a:r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- </a:t>
            </a:r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tasa promedio anual de inflación.</a:t>
            </a:r>
          </a:p>
        </p:txBody>
      </p:sp>
      <p:sp>
        <p:nvSpPr>
          <p:cNvPr id="99338" name="Line 10"/>
          <p:cNvSpPr>
            <a:spLocks noChangeShapeType="1"/>
          </p:cNvSpPr>
          <p:nvPr/>
        </p:nvSpPr>
        <p:spPr bwMode="auto">
          <a:xfrm flipV="1">
            <a:off x="4191000" y="5486400"/>
            <a:ext cx="0" cy="3810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9339" name="Rectangle 11"/>
          <p:cNvSpPr>
            <a:spLocks noChangeArrowheads="1"/>
          </p:cNvSpPr>
          <p:nvPr/>
        </p:nvSpPr>
        <p:spPr bwMode="auto">
          <a:xfrm>
            <a:off x="381000" y="6172200"/>
            <a:ext cx="876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s-EC" b="1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Gastos de personal</a:t>
            </a:r>
            <a:r>
              <a:rPr lang="en-GB" b="1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.-		</a:t>
            </a:r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4.05% </a:t>
            </a:r>
            <a:r>
              <a:rPr lang="en-GB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- </a:t>
            </a:r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tasa promedio anual de inflación.</a:t>
            </a:r>
          </a:p>
        </p:txBody>
      </p:sp>
      <p:sp>
        <p:nvSpPr>
          <p:cNvPr id="99340" name="Line 12"/>
          <p:cNvSpPr>
            <a:spLocks noChangeShapeType="1"/>
          </p:cNvSpPr>
          <p:nvPr/>
        </p:nvSpPr>
        <p:spPr bwMode="auto">
          <a:xfrm flipV="1">
            <a:off x="3581400" y="4953000"/>
            <a:ext cx="0" cy="3810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9341" name="Text Box 13"/>
          <p:cNvSpPr txBox="1">
            <a:spLocks noChangeArrowheads="1"/>
          </p:cNvSpPr>
          <p:nvPr/>
        </p:nvSpPr>
        <p:spPr bwMode="auto">
          <a:xfrm>
            <a:off x="3886200" y="5105400"/>
            <a:ext cx="38623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tx1"/>
                </a:solidFill>
                <a:latin typeface="Tahoma" pitchFamily="34" charset="0"/>
              </a:rPr>
              <a:t>En misma proporción que las Ventas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99342" name="Line 14"/>
          <p:cNvSpPr>
            <a:spLocks noChangeShapeType="1"/>
          </p:cNvSpPr>
          <p:nvPr/>
        </p:nvSpPr>
        <p:spPr bwMode="auto">
          <a:xfrm flipV="1">
            <a:off x="3733800" y="2971800"/>
            <a:ext cx="0" cy="3810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9343" name="Line 15"/>
          <p:cNvSpPr>
            <a:spLocks noChangeShapeType="1"/>
          </p:cNvSpPr>
          <p:nvPr/>
        </p:nvSpPr>
        <p:spPr bwMode="auto">
          <a:xfrm flipV="1">
            <a:off x="4038600" y="6096000"/>
            <a:ext cx="0" cy="3810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9344" name="Text Box 16"/>
          <p:cNvSpPr txBox="1">
            <a:spLocks noChangeArrowheads="1"/>
          </p:cNvSpPr>
          <p:nvPr/>
        </p:nvSpPr>
        <p:spPr bwMode="auto">
          <a:xfrm>
            <a:off x="7742238" y="609600"/>
            <a:ext cx="9794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VIVIANA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ext Box 2"/>
          <p:cNvSpPr txBox="1">
            <a:spLocks noChangeArrowheads="1"/>
          </p:cNvSpPr>
          <p:nvPr/>
        </p:nvSpPr>
        <p:spPr bwMode="auto">
          <a:xfrm>
            <a:off x="1265238" y="536575"/>
            <a:ext cx="6518275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sz="2400" b="1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EVALUACIÓN ECONÓMICA Y FINANCIERA </a:t>
            </a:r>
          </a:p>
        </p:txBody>
      </p:sp>
      <p:sp>
        <p:nvSpPr>
          <p:cNvPr id="100355" name="Text Box 3"/>
          <p:cNvSpPr txBox="1">
            <a:spLocks noChangeArrowheads="1"/>
          </p:cNvSpPr>
          <p:nvPr/>
        </p:nvSpPr>
        <p:spPr bwMode="auto">
          <a:xfrm>
            <a:off x="2438400" y="4191000"/>
            <a:ext cx="2895600" cy="243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AR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VAN de $ 43.203</a:t>
            </a:r>
          </a:p>
          <a:p>
            <a:pPr algn="l"/>
            <a:r>
              <a:rPr lang="es-AR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TIR 24.75%. </a:t>
            </a:r>
          </a:p>
          <a:p>
            <a:pPr algn="l"/>
            <a:r>
              <a:rPr lang="es-AR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PBP : 5 años</a:t>
            </a:r>
          </a:p>
          <a:p>
            <a:pPr algn="l"/>
            <a:r>
              <a:rPr lang="es-AR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TIR &gt; TMAR = 13.84%</a:t>
            </a:r>
          </a:p>
          <a:p>
            <a:pPr algn="l"/>
            <a:r>
              <a:rPr lang="es-AR">
                <a:solidFill>
                  <a:srgbClr val="000000"/>
                </a:solidFill>
                <a:latin typeface="Tahoma" pitchFamily="34" charset="0"/>
                <a:cs typeface="Arial" pitchFamily="34" charset="0"/>
                <a:hlinkClick r:id="rId3"/>
              </a:rPr>
              <a:t>El proyecto es rentable.</a:t>
            </a:r>
            <a:endParaRPr lang="es-AR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  <a:p>
            <a:pPr algn="l"/>
            <a:endParaRPr lang="es-EC">
              <a:latin typeface="Tahoma" pitchFamily="34" charset="0"/>
            </a:endParaRPr>
          </a:p>
        </p:txBody>
      </p:sp>
      <p:graphicFrame>
        <p:nvGraphicFramePr>
          <p:cNvPr id="100356" name="Object 4"/>
          <p:cNvGraphicFramePr>
            <a:graphicFrameLocks noChangeAspect="1"/>
          </p:cNvGraphicFramePr>
          <p:nvPr/>
        </p:nvGraphicFramePr>
        <p:xfrm>
          <a:off x="1143000" y="1752600"/>
          <a:ext cx="6638925" cy="2141538"/>
        </p:xfrm>
        <a:graphic>
          <a:graphicData uri="http://schemas.openxmlformats.org/presentationml/2006/ole">
            <p:oleObj spid="_x0000_s100356" name="Hoja de cálculo" r:id="rId4" imgW="4134301" imgH="1333982" progId="Excel.Sheet.8">
              <p:embed/>
            </p:oleObj>
          </a:graphicData>
        </a:graphic>
      </p:graphicFrame>
      <p:grpSp>
        <p:nvGrpSpPr>
          <p:cNvPr id="100357" name="Group 5"/>
          <p:cNvGrpSpPr>
            <a:grpSpLocks/>
          </p:cNvGrpSpPr>
          <p:nvPr/>
        </p:nvGrpSpPr>
        <p:grpSpPr bwMode="auto">
          <a:xfrm>
            <a:off x="2057400" y="4267200"/>
            <a:ext cx="228600" cy="228600"/>
            <a:chOff x="528" y="1200"/>
            <a:chExt cx="192" cy="192"/>
          </a:xfrm>
        </p:grpSpPr>
        <p:sp>
          <p:nvSpPr>
            <p:cNvPr id="100358" name="Rectangle 6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0359" name="Rectangle 7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0360" name="Group 8"/>
          <p:cNvGrpSpPr>
            <a:grpSpLocks/>
          </p:cNvGrpSpPr>
          <p:nvPr/>
        </p:nvGrpSpPr>
        <p:grpSpPr bwMode="auto">
          <a:xfrm>
            <a:off x="2057400" y="4648200"/>
            <a:ext cx="228600" cy="228600"/>
            <a:chOff x="528" y="1200"/>
            <a:chExt cx="192" cy="192"/>
          </a:xfrm>
        </p:grpSpPr>
        <p:sp>
          <p:nvSpPr>
            <p:cNvPr id="100361" name="Rectangle 9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0362" name="Rectangle 10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0363" name="Group 11"/>
          <p:cNvGrpSpPr>
            <a:grpSpLocks/>
          </p:cNvGrpSpPr>
          <p:nvPr/>
        </p:nvGrpSpPr>
        <p:grpSpPr bwMode="auto">
          <a:xfrm>
            <a:off x="2057400" y="5105400"/>
            <a:ext cx="228600" cy="228600"/>
            <a:chOff x="528" y="1200"/>
            <a:chExt cx="192" cy="192"/>
          </a:xfrm>
        </p:grpSpPr>
        <p:sp>
          <p:nvSpPr>
            <p:cNvPr id="100364" name="Rectangle 12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0365" name="Rectangle 13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0366" name="Group 14"/>
          <p:cNvGrpSpPr>
            <a:grpSpLocks/>
          </p:cNvGrpSpPr>
          <p:nvPr/>
        </p:nvGrpSpPr>
        <p:grpSpPr bwMode="auto">
          <a:xfrm>
            <a:off x="2057400" y="5562600"/>
            <a:ext cx="228600" cy="228600"/>
            <a:chOff x="528" y="1200"/>
            <a:chExt cx="192" cy="192"/>
          </a:xfrm>
        </p:grpSpPr>
        <p:sp>
          <p:nvSpPr>
            <p:cNvPr id="100367" name="Rectangle 15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0368" name="Rectangle 16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0369" name="Group 17"/>
          <p:cNvGrpSpPr>
            <a:grpSpLocks/>
          </p:cNvGrpSpPr>
          <p:nvPr/>
        </p:nvGrpSpPr>
        <p:grpSpPr bwMode="auto">
          <a:xfrm>
            <a:off x="2057400" y="5943600"/>
            <a:ext cx="228600" cy="228600"/>
            <a:chOff x="528" y="1200"/>
            <a:chExt cx="192" cy="192"/>
          </a:xfrm>
        </p:grpSpPr>
        <p:sp>
          <p:nvSpPr>
            <p:cNvPr id="100370" name="Rectangle 1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0371" name="Rectangle 1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00372" name="Text Box 20"/>
          <p:cNvSpPr txBox="1">
            <a:spLocks noChangeArrowheads="1"/>
          </p:cNvSpPr>
          <p:nvPr/>
        </p:nvSpPr>
        <p:spPr bwMode="auto">
          <a:xfrm>
            <a:off x="7848600" y="381000"/>
            <a:ext cx="9794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VIVIANA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ChangeArrowheads="1"/>
          </p:cNvSpPr>
          <p:nvPr/>
        </p:nvSpPr>
        <p:spPr bwMode="auto">
          <a:xfrm>
            <a:off x="1524000" y="3276600"/>
            <a:ext cx="71628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0"/>
              </a:spcBef>
            </a:pPr>
            <a:r>
              <a:rPr lang="fr-FR" sz="1600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	W1</a:t>
            </a:r>
            <a:r>
              <a:rPr lang="fr-FR" sz="16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=    70%  Capital Propio</a:t>
            </a:r>
            <a:endParaRPr lang="es-AR" sz="160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ct val="0"/>
              </a:spcBef>
            </a:pPr>
            <a:r>
              <a:rPr lang="fr-FR" sz="1600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	W2</a:t>
            </a:r>
            <a:r>
              <a:rPr lang="fr-FR" sz="16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=    30%  Capital Externo</a:t>
            </a:r>
            <a:endParaRPr lang="es-AR" sz="160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ct val="0"/>
              </a:spcBef>
            </a:pPr>
            <a:r>
              <a:rPr lang="fr-FR" sz="16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K</a:t>
            </a:r>
            <a:r>
              <a:rPr lang="fr-FR" sz="16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    =    </a:t>
            </a:r>
            <a:r>
              <a:rPr lang="fr-FR" sz="16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18%  Costo capital para accionistas (tasa rent BVG)</a:t>
            </a:r>
            <a:endParaRPr lang="es-EC" sz="1600">
              <a:solidFill>
                <a:schemeClr val="tx1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0"/>
              </a:spcBef>
            </a:pPr>
            <a:r>
              <a:rPr lang="fr-FR" sz="16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K</a:t>
            </a:r>
            <a:r>
              <a:rPr lang="fr-FR" sz="1600" b="1" baseline="-30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       </a:t>
            </a:r>
            <a:r>
              <a:rPr lang="fr-FR" sz="16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=    12.06% Costo de la deuda (Tasa activa BCE)</a:t>
            </a:r>
            <a:endParaRPr lang="es-EC" sz="16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0"/>
              </a:spcBef>
            </a:pPr>
            <a:r>
              <a:rPr lang="fr-FR" sz="16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T     =  </a:t>
            </a:r>
            <a:r>
              <a:rPr lang="fr-FR" sz="16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25%</a:t>
            </a:r>
            <a:r>
              <a:rPr lang="fr-FR" sz="16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16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Impuesto a la renta</a:t>
            </a:r>
            <a:endParaRPr lang="es-ES" sz="16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1379" name="Text Box 3"/>
          <p:cNvSpPr txBox="1">
            <a:spLocks noChangeArrowheads="1"/>
          </p:cNvSpPr>
          <p:nvPr/>
        </p:nvSpPr>
        <p:spPr bwMode="auto">
          <a:xfrm>
            <a:off x="963613" y="225425"/>
            <a:ext cx="6665912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sz="2400" b="1">
                <a:solidFill>
                  <a:srgbClr val="FFFFFF"/>
                </a:solidFill>
                <a:latin typeface="Tahoma" pitchFamily="34" charset="0"/>
                <a:cs typeface="Arial" pitchFamily="34" charset="0"/>
              </a:rPr>
              <a:t>EVALUACIÓN ECONÓMICA Y FINANCIERA</a:t>
            </a:r>
            <a:r>
              <a:rPr lang="es-EC" sz="2400" b="1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01380" name="Text Box 4"/>
          <p:cNvSpPr txBox="1">
            <a:spLocks noChangeArrowheads="1"/>
          </p:cNvSpPr>
          <p:nvPr/>
        </p:nvSpPr>
        <p:spPr bwMode="auto">
          <a:xfrm>
            <a:off x="2971800" y="15240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400" b="1">
                <a:solidFill>
                  <a:schemeClr val="tx1"/>
                </a:solidFill>
                <a:latin typeface="Arial" pitchFamily="34" charset="0"/>
              </a:rPr>
              <a:t>TMAR = 13,84%</a:t>
            </a:r>
            <a:endParaRPr lang="es-EC" sz="2400" b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01381" name="Text Box 5"/>
          <p:cNvSpPr txBox="1">
            <a:spLocks noChangeArrowheads="1"/>
          </p:cNvSpPr>
          <p:nvPr/>
        </p:nvSpPr>
        <p:spPr bwMode="auto">
          <a:xfrm>
            <a:off x="1828800" y="2362200"/>
            <a:ext cx="5943600" cy="685800"/>
          </a:xfrm>
          <a:prstGeom prst="rect">
            <a:avLst/>
          </a:prstGeom>
          <a:solidFill>
            <a:srgbClr val="FFFFFF"/>
          </a:solidFill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just" eaLnBrk="0" hangingPunct="0">
              <a:spcBef>
                <a:spcPct val="0"/>
              </a:spcBef>
            </a:pPr>
            <a:r>
              <a:rPr lang="es-ES" sz="2000">
                <a:solidFill>
                  <a:srgbClr val="000066"/>
                </a:solidFill>
                <a:latin typeface="Arial" pitchFamily="34" charset="0"/>
              </a:rPr>
              <a:t>TMAR = WACC =  </a:t>
            </a:r>
            <a:r>
              <a:rPr lang="es-ES" sz="2000">
                <a:solidFill>
                  <a:srgbClr val="000066"/>
                </a:solidFill>
                <a:latin typeface="Arial" pitchFamily="34" charset="0"/>
                <a:sym typeface="Symbol" pitchFamily="18" charset="2"/>
              </a:rPr>
              <a:t></a:t>
            </a:r>
            <a:r>
              <a:rPr lang="es-ES" sz="2000">
                <a:solidFill>
                  <a:srgbClr val="000066"/>
                </a:solidFill>
                <a:latin typeface="Arial" pitchFamily="34" charset="0"/>
              </a:rPr>
              <a:t> W1 (K</a:t>
            </a:r>
            <a:r>
              <a:rPr lang="es-ES" sz="2000" baseline="-25000">
                <a:solidFill>
                  <a:srgbClr val="000066"/>
                </a:solidFill>
                <a:latin typeface="Arial" pitchFamily="34" charset="0"/>
              </a:rPr>
              <a:t>d</a:t>
            </a:r>
            <a:r>
              <a:rPr lang="es-ES" sz="2000">
                <a:solidFill>
                  <a:srgbClr val="000066"/>
                </a:solidFill>
                <a:latin typeface="Arial" pitchFamily="34" charset="0"/>
              </a:rPr>
              <a:t>) </a:t>
            </a:r>
            <a:r>
              <a:rPr lang="es-ES" sz="2000">
                <a:solidFill>
                  <a:srgbClr val="000066"/>
                </a:solidFill>
                <a:latin typeface="Arial" pitchFamily="34" charset="0"/>
                <a:sym typeface="Symbol" pitchFamily="18" charset="2"/>
              </a:rPr>
              <a:t></a:t>
            </a:r>
            <a:r>
              <a:rPr lang="es-ES" sz="2000">
                <a:solidFill>
                  <a:srgbClr val="000066"/>
                </a:solidFill>
                <a:latin typeface="Arial" pitchFamily="34" charset="0"/>
              </a:rPr>
              <a:t> + </a:t>
            </a:r>
            <a:r>
              <a:rPr lang="es-ES" sz="2000">
                <a:solidFill>
                  <a:srgbClr val="000066"/>
                </a:solidFill>
                <a:latin typeface="Arial" pitchFamily="34" charset="0"/>
                <a:sym typeface="Symbol" pitchFamily="18" charset="2"/>
              </a:rPr>
              <a:t></a:t>
            </a:r>
            <a:r>
              <a:rPr lang="es-ES" sz="2000">
                <a:solidFill>
                  <a:srgbClr val="000066"/>
                </a:solidFill>
                <a:latin typeface="Arial" pitchFamily="34" charset="0"/>
              </a:rPr>
              <a:t> W2 (1-T) (K</a:t>
            </a:r>
            <a:r>
              <a:rPr lang="es-ES" sz="2000" baseline="-25000">
                <a:solidFill>
                  <a:srgbClr val="000066"/>
                </a:solidFill>
                <a:latin typeface="Arial" pitchFamily="34" charset="0"/>
              </a:rPr>
              <a:t>e</a:t>
            </a:r>
            <a:r>
              <a:rPr lang="es-ES" sz="2000">
                <a:solidFill>
                  <a:srgbClr val="000066"/>
                </a:solidFill>
                <a:latin typeface="Arial" pitchFamily="34" charset="0"/>
              </a:rPr>
              <a:t>) </a:t>
            </a:r>
            <a:r>
              <a:rPr lang="es-ES" sz="2000">
                <a:solidFill>
                  <a:srgbClr val="000066"/>
                </a:solidFill>
                <a:latin typeface="Arial" pitchFamily="34" charset="0"/>
                <a:sym typeface="Symbol" pitchFamily="18" charset="2"/>
              </a:rPr>
              <a:t></a:t>
            </a:r>
            <a:endParaRPr lang="es-ES" sz="2000">
              <a:solidFill>
                <a:srgbClr val="000066"/>
              </a:solidFill>
              <a:latin typeface="Arial" pitchFamily="34" charset="0"/>
            </a:endParaRPr>
          </a:p>
          <a:p>
            <a:pPr algn="l" eaLnBrk="0" hangingPunct="0">
              <a:spcBef>
                <a:spcPct val="0"/>
              </a:spcBef>
            </a:pPr>
            <a:endParaRPr lang="es-ES" sz="200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101382" name="Text Box 6"/>
          <p:cNvSpPr txBox="1">
            <a:spLocks noChangeArrowheads="1"/>
          </p:cNvSpPr>
          <p:nvPr/>
        </p:nvSpPr>
        <p:spPr bwMode="auto">
          <a:xfrm>
            <a:off x="990600" y="1066800"/>
            <a:ext cx="26860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000" b="1">
                <a:solidFill>
                  <a:srgbClr val="000066"/>
                </a:solidFill>
                <a:latin typeface="Arial" pitchFamily="34" charset="0"/>
              </a:rPr>
              <a:t>TASA DE MERCADO</a:t>
            </a:r>
            <a:endParaRPr lang="es-EC" sz="2000" b="1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101383" name="Rectangle 7"/>
          <p:cNvSpPr>
            <a:spLocks noChangeArrowheads="1"/>
          </p:cNvSpPr>
          <p:nvPr/>
        </p:nvSpPr>
        <p:spPr bwMode="auto">
          <a:xfrm>
            <a:off x="1219200" y="5029200"/>
            <a:ext cx="66976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000" b="1">
                <a:solidFill>
                  <a:srgbClr val="000066"/>
                </a:solidFill>
                <a:latin typeface="Arial" pitchFamily="34" charset="0"/>
              </a:rPr>
              <a:t>TASA INTERNA DE RETORNO SOBRE LA INVERSION</a:t>
            </a:r>
            <a:endParaRPr lang="es-EC" sz="2000" b="1">
              <a:solidFill>
                <a:srgbClr val="000066"/>
              </a:solidFill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101384" name="Rectangle 8"/>
          <p:cNvSpPr>
            <a:spLocks noChangeArrowheads="1"/>
          </p:cNvSpPr>
          <p:nvPr/>
        </p:nvSpPr>
        <p:spPr bwMode="auto">
          <a:xfrm>
            <a:off x="3189288" y="5667375"/>
            <a:ext cx="2139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400" b="1">
                <a:solidFill>
                  <a:schemeClr val="tx1"/>
                </a:solidFill>
                <a:latin typeface="Arial" pitchFamily="34" charset="0"/>
                <a:cs typeface="Times New Roman" pitchFamily="18" charset="0"/>
              </a:rPr>
              <a:t>TIR = </a:t>
            </a:r>
            <a:r>
              <a:rPr lang="es-EC" sz="2400" b="1">
                <a:solidFill>
                  <a:schemeClr val="tx1"/>
                </a:solidFill>
                <a:latin typeface="Arial" pitchFamily="34" charset="0"/>
                <a:cs typeface="Times New Roman" pitchFamily="18" charset="0"/>
              </a:rPr>
              <a:t>24.75 %</a:t>
            </a:r>
          </a:p>
        </p:txBody>
      </p:sp>
      <p:grpSp>
        <p:nvGrpSpPr>
          <p:cNvPr id="101385" name="Group 9"/>
          <p:cNvGrpSpPr>
            <a:grpSpLocks/>
          </p:cNvGrpSpPr>
          <p:nvPr/>
        </p:nvGrpSpPr>
        <p:grpSpPr bwMode="auto">
          <a:xfrm>
            <a:off x="609600" y="1066800"/>
            <a:ext cx="304800" cy="304800"/>
            <a:chOff x="528" y="1200"/>
            <a:chExt cx="192" cy="192"/>
          </a:xfrm>
        </p:grpSpPr>
        <p:sp>
          <p:nvSpPr>
            <p:cNvPr id="101386" name="Rectangle 1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1387" name="Rectangle 1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1388" name="Group 12"/>
          <p:cNvGrpSpPr>
            <a:grpSpLocks/>
          </p:cNvGrpSpPr>
          <p:nvPr/>
        </p:nvGrpSpPr>
        <p:grpSpPr bwMode="auto">
          <a:xfrm>
            <a:off x="533400" y="5029200"/>
            <a:ext cx="304800" cy="304800"/>
            <a:chOff x="528" y="1200"/>
            <a:chExt cx="192" cy="192"/>
          </a:xfrm>
        </p:grpSpPr>
        <p:sp>
          <p:nvSpPr>
            <p:cNvPr id="101389" name="Rectangle 13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1390" name="Rectangle 14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01391" name="Text Box 15"/>
          <p:cNvSpPr txBox="1">
            <a:spLocks noChangeArrowheads="1"/>
          </p:cNvSpPr>
          <p:nvPr/>
        </p:nvSpPr>
        <p:spPr bwMode="auto">
          <a:xfrm>
            <a:off x="7772400" y="6096000"/>
            <a:ext cx="9794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VIVIANA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ext Box 2"/>
          <p:cNvSpPr txBox="1">
            <a:spLocks noChangeArrowheads="1"/>
          </p:cNvSpPr>
          <p:nvPr/>
        </p:nvSpPr>
        <p:spPr bwMode="auto">
          <a:xfrm>
            <a:off x="1797050" y="441325"/>
            <a:ext cx="4706938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400" b="1">
                <a:latin typeface="Tahoma" pitchFamily="34" charset="0"/>
                <a:cs typeface="Times New Roman" pitchFamily="18" charset="0"/>
              </a:rPr>
              <a:t>ANALISIS DE SENSIBILIDAD</a:t>
            </a:r>
            <a:r>
              <a:rPr lang="es-EC"/>
              <a:t> </a:t>
            </a:r>
          </a:p>
        </p:txBody>
      </p:sp>
      <p:sp>
        <p:nvSpPr>
          <p:cNvPr id="102403" name="Text Box 3"/>
          <p:cNvSpPr txBox="1">
            <a:spLocks noChangeArrowheads="1"/>
          </p:cNvSpPr>
          <p:nvPr/>
        </p:nvSpPr>
        <p:spPr bwMode="auto">
          <a:xfrm>
            <a:off x="990600" y="2209800"/>
            <a:ext cx="7086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GB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Ventas 		en </a:t>
            </a:r>
            <a:r>
              <a:rPr lang="es-EC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un 50% superior a los esperado. Incremento del 9% en la facturación. </a:t>
            </a:r>
            <a:endParaRPr lang="es-EC">
              <a:solidFill>
                <a:schemeClr val="tx1"/>
              </a:solidFill>
            </a:endParaRPr>
          </a:p>
          <a:p>
            <a:pPr algn="l"/>
            <a:r>
              <a:rPr lang="es-EC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es-EC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02404" name="Rectangle 4"/>
          <p:cNvSpPr>
            <a:spLocks noChangeArrowheads="1"/>
          </p:cNvSpPr>
          <p:nvPr/>
        </p:nvSpPr>
        <p:spPr bwMode="auto">
          <a:xfrm>
            <a:off x="457200" y="1371600"/>
            <a:ext cx="55626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r>
              <a:rPr lang="es-ES" sz="2400">
                <a:solidFill>
                  <a:srgbClr val="000066"/>
                </a:solidFill>
                <a:latin typeface="Tahoma" pitchFamily="34" charset="0"/>
                <a:cs typeface="Arial" pitchFamily="34" charset="0"/>
                <a:hlinkClick r:id="rId2"/>
              </a:rPr>
              <a:t>Escenario Optimista (TIR &gt; TMAR)</a:t>
            </a:r>
            <a:r>
              <a:rPr lang="es-ES" sz="2400">
                <a:solidFill>
                  <a:srgbClr val="000066"/>
                </a:solidFill>
                <a:latin typeface="Tahoma" pitchFamily="34" charset="0"/>
                <a:hlinkClick r:id="rId2"/>
              </a:rPr>
              <a:t> </a:t>
            </a:r>
            <a:endParaRPr lang="es-ES" sz="2400">
              <a:solidFill>
                <a:srgbClr val="000066"/>
              </a:solidFill>
              <a:latin typeface="Tahoma" pitchFamily="34" charset="0"/>
            </a:endParaRPr>
          </a:p>
        </p:txBody>
      </p:sp>
      <p:sp>
        <p:nvSpPr>
          <p:cNvPr id="102405" name="Rectangle 5"/>
          <p:cNvSpPr>
            <a:spLocks noChangeArrowheads="1"/>
          </p:cNvSpPr>
          <p:nvPr/>
        </p:nvSpPr>
        <p:spPr bwMode="auto">
          <a:xfrm>
            <a:off x="1066800" y="3429000"/>
            <a:ext cx="7620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C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La inflación </a:t>
            </a:r>
            <a:r>
              <a:rPr lang="en-GB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s-EC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3% en el 2005 y se mantiene estable por los años siguientes.  </a:t>
            </a:r>
          </a:p>
        </p:txBody>
      </p:sp>
      <p:sp>
        <p:nvSpPr>
          <p:cNvPr id="102406" name="Rectangle 6"/>
          <p:cNvSpPr>
            <a:spLocks noChangeArrowheads="1"/>
          </p:cNvSpPr>
          <p:nvPr/>
        </p:nvSpPr>
        <p:spPr bwMode="auto">
          <a:xfrm>
            <a:off x="1066800" y="4495800"/>
            <a:ext cx="6743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Los ingresos netos por promociones puntuales se mantienen</a:t>
            </a:r>
            <a:r>
              <a:rPr lang="en-GB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GB" b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es-EC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02407" name="Rectangle 7"/>
          <p:cNvSpPr>
            <a:spLocks noChangeArrowheads="1"/>
          </p:cNvSpPr>
          <p:nvPr/>
        </p:nvSpPr>
        <p:spPr bwMode="auto">
          <a:xfrm>
            <a:off x="1066800" y="5562600"/>
            <a:ext cx="7467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Con estas variaciones el proyecto genera un </a:t>
            </a:r>
            <a:r>
              <a:rPr lang="es-EC" b="1">
                <a:solidFill>
                  <a:srgbClr val="000066"/>
                </a:solidFill>
                <a:latin typeface="Tahoma" pitchFamily="34" charset="0"/>
                <a:cs typeface="Times New Roman" pitchFamily="18" charset="0"/>
              </a:rPr>
              <a:t>VAN de $429,772</a:t>
            </a:r>
            <a:r>
              <a:rPr lang="es-EC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  y un </a:t>
            </a:r>
            <a:r>
              <a:rPr lang="es-EC" b="1">
                <a:solidFill>
                  <a:srgbClr val="000066"/>
                </a:solidFill>
                <a:latin typeface="Tahoma" pitchFamily="34" charset="0"/>
                <a:cs typeface="Times New Roman" pitchFamily="18" charset="0"/>
              </a:rPr>
              <a:t>TIR del 91.84%.</a:t>
            </a:r>
            <a:r>
              <a:rPr lang="es-EC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 </a:t>
            </a:r>
          </a:p>
        </p:txBody>
      </p:sp>
      <p:sp>
        <p:nvSpPr>
          <p:cNvPr id="102408" name="Line 8"/>
          <p:cNvSpPr>
            <a:spLocks noChangeShapeType="1"/>
          </p:cNvSpPr>
          <p:nvPr/>
        </p:nvSpPr>
        <p:spPr bwMode="auto">
          <a:xfrm>
            <a:off x="2743200" y="3352800"/>
            <a:ext cx="0" cy="3810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02409" name="Line 9"/>
          <p:cNvSpPr>
            <a:spLocks noChangeShapeType="1"/>
          </p:cNvSpPr>
          <p:nvPr/>
        </p:nvSpPr>
        <p:spPr bwMode="auto">
          <a:xfrm flipV="1">
            <a:off x="2362200" y="2133600"/>
            <a:ext cx="0" cy="3810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102410" name="Group 10"/>
          <p:cNvGrpSpPr>
            <a:grpSpLocks/>
          </p:cNvGrpSpPr>
          <p:nvPr/>
        </p:nvGrpSpPr>
        <p:grpSpPr bwMode="auto">
          <a:xfrm>
            <a:off x="457200" y="2286000"/>
            <a:ext cx="304800" cy="304800"/>
            <a:chOff x="528" y="1200"/>
            <a:chExt cx="192" cy="192"/>
          </a:xfrm>
        </p:grpSpPr>
        <p:sp>
          <p:nvSpPr>
            <p:cNvPr id="102411" name="Rectangle 1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2412" name="Rectangle 1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2413" name="Group 13"/>
          <p:cNvGrpSpPr>
            <a:grpSpLocks/>
          </p:cNvGrpSpPr>
          <p:nvPr/>
        </p:nvGrpSpPr>
        <p:grpSpPr bwMode="auto">
          <a:xfrm>
            <a:off x="457200" y="3429000"/>
            <a:ext cx="304800" cy="304800"/>
            <a:chOff x="528" y="1200"/>
            <a:chExt cx="192" cy="192"/>
          </a:xfrm>
        </p:grpSpPr>
        <p:sp>
          <p:nvSpPr>
            <p:cNvPr id="102414" name="Rectangle 14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2415" name="Rectangle 15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2416" name="Group 16"/>
          <p:cNvGrpSpPr>
            <a:grpSpLocks/>
          </p:cNvGrpSpPr>
          <p:nvPr/>
        </p:nvGrpSpPr>
        <p:grpSpPr bwMode="auto">
          <a:xfrm>
            <a:off x="457200" y="4572000"/>
            <a:ext cx="304800" cy="304800"/>
            <a:chOff x="528" y="1200"/>
            <a:chExt cx="192" cy="192"/>
          </a:xfrm>
        </p:grpSpPr>
        <p:sp>
          <p:nvSpPr>
            <p:cNvPr id="102417" name="Rectangle 1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2418" name="Rectangle 1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2419" name="Group 19"/>
          <p:cNvGrpSpPr>
            <a:grpSpLocks/>
          </p:cNvGrpSpPr>
          <p:nvPr/>
        </p:nvGrpSpPr>
        <p:grpSpPr bwMode="auto">
          <a:xfrm>
            <a:off x="457200" y="5638800"/>
            <a:ext cx="304800" cy="304800"/>
            <a:chOff x="528" y="1200"/>
            <a:chExt cx="192" cy="192"/>
          </a:xfrm>
        </p:grpSpPr>
        <p:sp>
          <p:nvSpPr>
            <p:cNvPr id="102420" name="Rectangle 2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2421" name="Rectangle 2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02422" name="Text Box 22"/>
          <p:cNvSpPr txBox="1">
            <a:spLocks noChangeArrowheads="1"/>
          </p:cNvSpPr>
          <p:nvPr/>
        </p:nvSpPr>
        <p:spPr bwMode="auto">
          <a:xfrm>
            <a:off x="7742238" y="609600"/>
            <a:ext cx="9794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VIVIANA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990600" y="685800"/>
            <a:ext cx="7239000" cy="4699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400">
                <a:solidFill>
                  <a:schemeClr val="tx1"/>
                </a:solidFill>
                <a:cs typeface="Times New Roman" pitchFamily="18" charset="0"/>
              </a:rPr>
              <a:t>ANTECEDENTES DE LA EMPRESA</a:t>
            </a:r>
            <a:r>
              <a:rPr lang="es-ES" sz="24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3200400" y="1371600"/>
            <a:ext cx="5029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Guayaquil, el 11 de Enero de 1997</a:t>
            </a:r>
            <a:r>
              <a:rPr lang="es-EC">
                <a:solidFill>
                  <a:schemeClr val="tx1"/>
                </a:solidFill>
                <a:latin typeface="Tahoma" pitchFamily="34" charset="0"/>
              </a:rPr>
              <a:t>, segmento de mercado de nivel socieconómico alto</a:t>
            </a:r>
          </a:p>
        </p:txBody>
      </p:sp>
      <p:grpSp>
        <p:nvGrpSpPr>
          <p:cNvPr id="3152" name="Group 80"/>
          <p:cNvGrpSpPr>
            <a:grpSpLocks/>
          </p:cNvGrpSpPr>
          <p:nvPr/>
        </p:nvGrpSpPr>
        <p:grpSpPr bwMode="auto">
          <a:xfrm>
            <a:off x="533400" y="1295400"/>
            <a:ext cx="609600" cy="619125"/>
            <a:chOff x="240" y="816"/>
            <a:chExt cx="384" cy="390"/>
          </a:xfrm>
        </p:grpSpPr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240" y="816"/>
              <a:ext cx="384" cy="217"/>
            </a:xfrm>
            <a:custGeom>
              <a:avLst/>
              <a:gdLst/>
              <a:ahLst/>
              <a:cxnLst>
                <a:cxn ang="0">
                  <a:pos x="1154" y="0"/>
                </a:cxn>
                <a:cxn ang="0">
                  <a:pos x="0" y="1151"/>
                </a:cxn>
                <a:cxn ang="0">
                  <a:pos x="153" y="1302"/>
                </a:cxn>
                <a:cxn ang="0">
                  <a:pos x="1154" y="304"/>
                </a:cxn>
                <a:cxn ang="0">
                  <a:pos x="2152" y="1302"/>
                </a:cxn>
                <a:cxn ang="0">
                  <a:pos x="2304" y="1151"/>
                </a:cxn>
                <a:cxn ang="0">
                  <a:pos x="1154" y="0"/>
                </a:cxn>
              </a:cxnLst>
              <a:rect l="0" t="0" r="r" b="b"/>
              <a:pathLst>
                <a:path w="2304" h="1302">
                  <a:moveTo>
                    <a:pt x="1154" y="0"/>
                  </a:moveTo>
                  <a:lnTo>
                    <a:pt x="0" y="1151"/>
                  </a:lnTo>
                  <a:lnTo>
                    <a:pt x="153" y="1302"/>
                  </a:lnTo>
                  <a:lnTo>
                    <a:pt x="1154" y="304"/>
                  </a:lnTo>
                  <a:lnTo>
                    <a:pt x="2152" y="1302"/>
                  </a:lnTo>
                  <a:lnTo>
                    <a:pt x="2304" y="1151"/>
                  </a:lnTo>
                  <a:lnTo>
                    <a:pt x="1154" y="0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grpSp>
          <p:nvGrpSpPr>
            <p:cNvPr id="3151" name="Group 79"/>
            <p:cNvGrpSpPr>
              <a:grpSpLocks/>
            </p:cNvGrpSpPr>
            <p:nvPr/>
          </p:nvGrpSpPr>
          <p:grpSpPr bwMode="auto">
            <a:xfrm>
              <a:off x="288" y="912"/>
              <a:ext cx="302" cy="294"/>
              <a:chOff x="281" y="877"/>
              <a:chExt cx="302" cy="294"/>
            </a:xfrm>
          </p:grpSpPr>
          <p:sp>
            <p:nvSpPr>
              <p:cNvPr id="3083" name="Freeform 11"/>
              <p:cNvSpPr>
                <a:spLocks/>
              </p:cNvSpPr>
              <p:nvPr/>
            </p:nvSpPr>
            <p:spPr bwMode="auto">
              <a:xfrm>
                <a:off x="456" y="902"/>
                <a:ext cx="38" cy="26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671"/>
                  </a:cxn>
                  <a:cxn ang="0">
                    <a:pos x="34" y="692"/>
                  </a:cxn>
                  <a:cxn ang="0">
                    <a:pos x="65" y="717"/>
                  </a:cxn>
                  <a:cxn ang="0">
                    <a:pos x="92" y="746"/>
                  </a:cxn>
                  <a:cxn ang="0">
                    <a:pos x="116" y="780"/>
                  </a:cxn>
                  <a:cxn ang="0">
                    <a:pos x="134" y="815"/>
                  </a:cxn>
                  <a:cxn ang="0">
                    <a:pos x="147" y="854"/>
                  </a:cxn>
                  <a:cxn ang="0">
                    <a:pos x="157" y="895"/>
                  </a:cxn>
                  <a:cxn ang="0">
                    <a:pos x="159" y="937"/>
                  </a:cxn>
                  <a:cxn ang="0">
                    <a:pos x="157" y="979"/>
                  </a:cxn>
                  <a:cxn ang="0">
                    <a:pos x="147" y="1020"/>
                  </a:cxn>
                  <a:cxn ang="0">
                    <a:pos x="134" y="1060"/>
                  </a:cxn>
                  <a:cxn ang="0">
                    <a:pos x="116" y="1095"/>
                  </a:cxn>
                  <a:cxn ang="0">
                    <a:pos x="92" y="1128"/>
                  </a:cxn>
                  <a:cxn ang="0">
                    <a:pos x="65" y="1158"/>
                  </a:cxn>
                  <a:cxn ang="0">
                    <a:pos x="34" y="1183"/>
                  </a:cxn>
                  <a:cxn ang="0">
                    <a:pos x="0" y="1204"/>
                  </a:cxn>
                  <a:cxn ang="0">
                    <a:pos x="0" y="1616"/>
                  </a:cxn>
                  <a:cxn ang="0">
                    <a:pos x="228" y="1616"/>
                  </a:cxn>
                  <a:cxn ang="0">
                    <a:pos x="228" y="229"/>
                  </a:cxn>
                  <a:cxn ang="0">
                    <a:pos x="0" y="0"/>
                  </a:cxn>
                </a:cxnLst>
                <a:rect l="0" t="0" r="r" b="b"/>
                <a:pathLst>
                  <a:path w="228" h="1616">
                    <a:moveTo>
                      <a:pt x="0" y="0"/>
                    </a:moveTo>
                    <a:lnTo>
                      <a:pt x="0" y="671"/>
                    </a:lnTo>
                    <a:lnTo>
                      <a:pt x="34" y="692"/>
                    </a:lnTo>
                    <a:lnTo>
                      <a:pt x="65" y="717"/>
                    </a:lnTo>
                    <a:lnTo>
                      <a:pt x="92" y="746"/>
                    </a:lnTo>
                    <a:lnTo>
                      <a:pt x="116" y="780"/>
                    </a:lnTo>
                    <a:lnTo>
                      <a:pt x="134" y="815"/>
                    </a:lnTo>
                    <a:lnTo>
                      <a:pt x="147" y="854"/>
                    </a:lnTo>
                    <a:lnTo>
                      <a:pt x="157" y="895"/>
                    </a:lnTo>
                    <a:lnTo>
                      <a:pt x="159" y="937"/>
                    </a:lnTo>
                    <a:lnTo>
                      <a:pt x="157" y="979"/>
                    </a:lnTo>
                    <a:lnTo>
                      <a:pt x="147" y="1020"/>
                    </a:lnTo>
                    <a:lnTo>
                      <a:pt x="134" y="1060"/>
                    </a:lnTo>
                    <a:lnTo>
                      <a:pt x="116" y="1095"/>
                    </a:lnTo>
                    <a:lnTo>
                      <a:pt x="92" y="1128"/>
                    </a:lnTo>
                    <a:lnTo>
                      <a:pt x="65" y="1158"/>
                    </a:lnTo>
                    <a:lnTo>
                      <a:pt x="34" y="1183"/>
                    </a:lnTo>
                    <a:lnTo>
                      <a:pt x="0" y="1204"/>
                    </a:lnTo>
                    <a:lnTo>
                      <a:pt x="0" y="1616"/>
                    </a:lnTo>
                    <a:lnTo>
                      <a:pt x="228" y="1616"/>
                    </a:lnTo>
                    <a:lnTo>
                      <a:pt x="228" y="2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084" name="Freeform 12"/>
              <p:cNvSpPr>
                <a:spLocks/>
              </p:cNvSpPr>
              <p:nvPr/>
            </p:nvSpPr>
            <p:spPr bwMode="auto">
              <a:xfrm>
                <a:off x="370" y="902"/>
                <a:ext cx="38" cy="269"/>
              </a:xfrm>
              <a:custGeom>
                <a:avLst/>
                <a:gdLst/>
                <a:ahLst/>
                <a:cxnLst>
                  <a:cxn ang="0">
                    <a:pos x="69" y="937"/>
                  </a:cxn>
                  <a:cxn ang="0">
                    <a:pos x="73" y="895"/>
                  </a:cxn>
                  <a:cxn ang="0">
                    <a:pos x="81" y="854"/>
                  </a:cxn>
                  <a:cxn ang="0">
                    <a:pos x="95" y="815"/>
                  </a:cxn>
                  <a:cxn ang="0">
                    <a:pos x="114" y="780"/>
                  </a:cxn>
                  <a:cxn ang="0">
                    <a:pos x="137" y="746"/>
                  </a:cxn>
                  <a:cxn ang="0">
                    <a:pos x="164" y="717"/>
                  </a:cxn>
                  <a:cxn ang="0">
                    <a:pos x="196" y="692"/>
                  </a:cxn>
                  <a:cxn ang="0">
                    <a:pos x="229" y="671"/>
                  </a:cxn>
                  <a:cxn ang="0">
                    <a:pos x="229" y="0"/>
                  </a:cxn>
                  <a:cxn ang="0">
                    <a:pos x="0" y="229"/>
                  </a:cxn>
                  <a:cxn ang="0">
                    <a:pos x="0" y="1616"/>
                  </a:cxn>
                  <a:cxn ang="0">
                    <a:pos x="229" y="1616"/>
                  </a:cxn>
                  <a:cxn ang="0">
                    <a:pos x="229" y="1204"/>
                  </a:cxn>
                  <a:cxn ang="0">
                    <a:pos x="196" y="1183"/>
                  </a:cxn>
                  <a:cxn ang="0">
                    <a:pos x="164" y="1158"/>
                  </a:cxn>
                  <a:cxn ang="0">
                    <a:pos x="137" y="1128"/>
                  </a:cxn>
                  <a:cxn ang="0">
                    <a:pos x="114" y="1095"/>
                  </a:cxn>
                  <a:cxn ang="0">
                    <a:pos x="95" y="1060"/>
                  </a:cxn>
                  <a:cxn ang="0">
                    <a:pos x="81" y="1020"/>
                  </a:cxn>
                  <a:cxn ang="0">
                    <a:pos x="73" y="979"/>
                  </a:cxn>
                  <a:cxn ang="0">
                    <a:pos x="69" y="937"/>
                  </a:cxn>
                </a:cxnLst>
                <a:rect l="0" t="0" r="r" b="b"/>
                <a:pathLst>
                  <a:path w="229" h="1616">
                    <a:moveTo>
                      <a:pt x="69" y="937"/>
                    </a:moveTo>
                    <a:lnTo>
                      <a:pt x="73" y="895"/>
                    </a:lnTo>
                    <a:lnTo>
                      <a:pt x="81" y="854"/>
                    </a:lnTo>
                    <a:lnTo>
                      <a:pt x="95" y="815"/>
                    </a:lnTo>
                    <a:lnTo>
                      <a:pt x="114" y="780"/>
                    </a:lnTo>
                    <a:lnTo>
                      <a:pt x="137" y="746"/>
                    </a:lnTo>
                    <a:lnTo>
                      <a:pt x="164" y="717"/>
                    </a:lnTo>
                    <a:lnTo>
                      <a:pt x="196" y="692"/>
                    </a:lnTo>
                    <a:lnTo>
                      <a:pt x="229" y="671"/>
                    </a:lnTo>
                    <a:lnTo>
                      <a:pt x="229" y="0"/>
                    </a:lnTo>
                    <a:lnTo>
                      <a:pt x="0" y="229"/>
                    </a:lnTo>
                    <a:lnTo>
                      <a:pt x="0" y="1616"/>
                    </a:lnTo>
                    <a:lnTo>
                      <a:pt x="229" y="1616"/>
                    </a:lnTo>
                    <a:lnTo>
                      <a:pt x="229" y="1204"/>
                    </a:lnTo>
                    <a:lnTo>
                      <a:pt x="196" y="1183"/>
                    </a:lnTo>
                    <a:lnTo>
                      <a:pt x="164" y="1158"/>
                    </a:lnTo>
                    <a:lnTo>
                      <a:pt x="137" y="1128"/>
                    </a:lnTo>
                    <a:lnTo>
                      <a:pt x="114" y="1095"/>
                    </a:lnTo>
                    <a:lnTo>
                      <a:pt x="95" y="1060"/>
                    </a:lnTo>
                    <a:lnTo>
                      <a:pt x="81" y="1020"/>
                    </a:lnTo>
                    <a:lnTo>
                      <a:pt x="73" y="979"/>
                    </a:lnTo>
                    <a:lnTo>
                      <a:pt x="69" y="937"/>
                    </a:ln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085" name="Freeform 13"/>
              <p:cNvSpPr>
                <a:spLocks/>
              </p:cNvSpPr>
              <p:nvPr/>
            </p:nvSpPr>
            <p:spPr bwMode="auto">
              <a:xfrm>
                <a:off x="413" y="877"/>
                <a:ext cx="38" cy="134"/>
              </a:xfrm>
              <a:custGeom>
                <a:avLst/>
                <a:gdLst/>
                <a:ahLst/>
                <a:cxnLst>
                  <a:cxn ang="0">
                    <a:pos x="114" y="779"/>
                  </a:cxn>
                  <a:cxn ang="0">
                    <a:pos x="130" y="779"/>
                  </a:cxn>
                  <a:cxn ang="0">
                    <a:pos x="144" y="780"/>
                  </a:cxn>
                  <a:cxn ang="0">
                    <a:pos x="158" y="782"/>
                  </a:cxn>
                  <a:cxn ang="0">
                    <a:pos x="173" y="785"/>
                  </a:cxn>
                  <a:cxn ang="0">
                    <a:pos x="187" y="788"/>
                  </a:cxn>
                  <a:cxn ang="0">
                    <a:pos x="201" y="792"/>
                  </a:cxn>
                  <a:cxn ang="0">
                    <a:pos x="214" y="796"/>
                  </a:cxn>
                  <a:cxn ang="0">
                    <a:pos x="228" y="801"/>
                  </a:cxn>
                  <a:cxn ang="0">
                    <a:pos x="228" y="115"/>
                  </a:cxn>
                  <a:cxn ang="0">
                    <a:pos x="114" y="0"/>
                  </a:cxn>
                  <a:cxn ang="0">
                    <a:pos x="0" y="115"/>
                  </a:cxn>
                  <a:cxn ang="0">
                    <a:pos x="0" y="801"/>
                  </a:cxn>
                  <a:cxn ang="0">
                    <a:pos x="14" y="796"/>
                  </a:cxn>
                  <a:cxn ang="0">
                    <a:pos x="27" y="792"/>
                  </a:cxn>
                  <a:cxn ang="0">
                    <a:pos x="41" y="788"/>
                  </a:cxn>
                  <a:cxn ang="0">
                    <a:pos x="56" y="785"/>
                  </a:cxn>
                  <a:cxn ang="0">
                    <a:pos x="70" y="782"/>
                  </a:cxn>
                  <a:cxn ang="0">
                    <a:pos x="84" y="780"/>
                  </a:cxn>
                  <a:cxn ang="0">
                    <a:pos x="99" y="779"/>
                  </a:cxn>
                  <a:cxn ang="0">
                    <a:pos x="114" y="779"/>
                  </a:cxn>
                </a:cxnLst>
                <a:rect l="0" t="0" r="r" b="b"/>
                <a:pathLst>
                  <a:path w="228" h="801">
                    <a:moveTo>
                      <a:pt x="114" y="779"/>
                    </a:moveTo>
                    <a:lnTo>
                      <a:pt x="130" y="779"/>
                    </a:lnTo>
                    <a:lnTo>
                      <a:pt x="144" y="780"/>
                    </a:lnTo>
                    <a:lnTo>
                      <a:pt x="158" y="782"/>
                    </a:lnTo>
                    <a:lnTo>
                      <a:pt x="173" y="785"/>
                    </a:lnTo>
                    <a:lnTo>
                      <a:pt x="187" y="788"/>
                    </a:lnTo>
                    <a:lnTo>
                      <a:pt x="201" y="792"/>
                    </a:lnTo>
                    <a:lnTo>
                      <a:pt x="214" y="796"/>
                    </a:lnTo>
                    <a:lnTo>
                      <a:pt x="228" y="801"/>
                    </a:lnTo>
                    <a:lnTo>
                      <a:pt x="228" y="115"/>
                    </a:lnTo>
                    <a:lnTo>
                      <a:pt x="114" y="0"/>
                    </a:lnTo>
                    <a:lnTo>
                      <a:pt x="0" y="115"/>
                    </a:lnTo>
                    <a:lnTo>
                      <a:pt x="0" y="801"/>
                    </a:lnTo>
                    <a:lnTo>
                      <a:pt x="14" y="796"/>
                    </a:lnTo>
                    <a:lnTo>
                      <a:pt x="27" y="792"/>
                    </a:lnTo>
                    <a:lnTo>
                      <a:pt x="41" y="788"/>
                    </a:lnTo>
                    <a:lnTo>
                      <a:pt x="56" y="785"/>
                    </a:lnTo>
                    <a:lnTo>
                      <a:pt x="70" y="782"/>
                    </a:lnTo>
                    <a:lnTo>
                      <a:pt x="84" y="780"/>
                    </a:lnTo>
                    <a:lnTo>
                      <a:pt x="99" y="779"/>
                    </a:lnTo>
                    <a:lnTo>
                      <a:pt x="114" y="779"/>
                    </a:ln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086" name="Freeform 14"/>
              <p:cNvSpPr>
                <a:spLocks/>
              </p:cNvSpPr>
              <p:nvPr/>
            </p:nvSpPr>
            <p:spPr bwMode="auto">
              <a:xfrm>
                <a:off x="327" y="945"/>
                <a:ext cx="38" cy="226"/>
              </a:xfrm>
              <a:custGeom>
                <a:avLst/>
                <a:gdLst/>
                <a:ahLst/>
                <a:cxnLst>
                  <a:cxn ang="0">
                    <a:pos x="0" y="228"/>
                  </a:cxn>
                  <a:cxn ang="0">
                    <a:pos x="0" y="1355"/>
                  </a:cxn>
                  <a:cxn ang="0">
                    <a:pos x="229" y="1355"/>
                  </a:cxn>
                  <a:cxn ang="0">
                    <a:pos x="229" y="0"/>
                  </a:cxn>
                  <a:cxn ang="0">
                    <a:pos x="0" y="228"/>
                  </a:cxn>
                </a:cxnLst>
                <a:rect l="0" t="0" r="r" b="b"/>
                <a:pathLst>
                  <a:path w="229" h="1355">
                    <a:moveTo>
                      <a:pt x="0" y="228"/>
                    </a:moveTo>
                    <a:lnTo>
                      <a:pt x="0" y="1355"/>
                    </a:lnTo>
                    <a:lnTo>
                      <a:pt x="229" y="1355"/>
                    </a:lnTo>
                    <a:lnTo>
                      <a:pt x="229" y="0"/>
                    </a:lnTo>
                    <a:lnTo>
                      <a:pt x="0" y="228"/>
                    </a:ln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087" name="Freeform 15"/>
              <p:cNvSpPr>
                <a:spLocks/>
              </p:cNvSpPr>
              <p:nvPr/>
            </p:nvSpPr>
            <p:spPr bwMode="auto">
              <a:xfrm>
                <a:off x="281" y="988"/>
                <a:ext cx="41" cy="183"/>
              </a:xfrm>
              <a:custGeom>
                <a:avLst/>
                <a:gdLst/>
                <a:ahLst/>
                <a:cxnLst>
                  <a:cxn ang="0">
                    <a:pos x="0" y="242"/>
                  </a:cxn>
                  <a:cxn ang="0">
                    <a:pos x="0" y="1096"/>
                  </a:cxn>
                  <a:cxn ang="0">
                    <a:pos x="246" y="1096"/>
                  </a:cxn>
                  <a:cxn ang="0">
                    <a:pos x="246" y="0"/>
                  </a:cxn>
                  <a:cxn ang="0">
                    <a:pos x="0" y="242"/>
                  </a:cxn>
                </a:cxnLst>
                <a:rect l="0" t="0" r="r" b="b"/>
                <a:pathLst>
                  <a:path w="246" h="1096">
                    <a:moveTo>
                      <a:pt x="0" y="242"/>
                    </a:moveTo>
                    <a:lnTo>
                      <a:pt x="0" y="1096"/>
                    </a:lnTo>
                    <a:lnTo>
                      <a:pt x="246" y="1096"/>
                    </a:lnTo>
                    <a:lnTo>
                      <a:pt x="246" y="0"/>
                    </a:lnTo>
                    <a:lnTo>
                      <a:pt x="0" y="242"/>
                    </a:ln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088" name="Freeform 16"/>
              <p:cNvSpPr>
                <a:spLocks/>
              </p:cNvSpPr>
              <p:nvPr/>
            </p:nvSpPr>
            <p:spPr bwMode="auto">
              <a:xfrm>
                <a:off x="543" y="988"/>
                <a:ext cx="40" cy="183"/>
              </a:xfrm>
              <a:custGeom>
                <a:avLst/>
                <a:gdLst/>
                <a:ahLst/>
                <a:cxnLst>
                  <a:cxn ang="0">
                    <a:pos x="244" y="242"/>
                  </a:cxn>
                  <a:cxn ang="0">
                    <a:pos x="0" y="0"/>
                  </a:cxn>
                  <a:cxn ang="0">
                    <a:pos x="0" y="1096"/>
                  </a:cxn>
                  <a:cxn ang="0">
                    <a:pos x="244" y="1096"/>
                  </a:cxn>
                  <a:cxn ang="0">
                    <a:pos x="244" y="242"/>
                  </a:cxn>
                </a:cxnLst>
                <a:rect l="0" t="0" r="r" b="b"/>
                <a:pathLst>
                  <a:path w="244" h="1096">
                    <a:moveTo>
                      <a:pt x="244" y="242"/>
                    </a:moveTo>
                    <a:lnTo>
                      <a:pt x="0" y="0"/>
                    </a:lnTo>
                    <a:lnTo>
                      <a:pt x="0" y="1096"/>
                    </a:lnTo>
                    <a:lnTo>
                      <a:pt x="244" y="1096"/>
                    </a:lnTo>
                    <a:lnTo>
                      <a:pt x="244" y="242"/>
                    </a:ln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089" name="Freeform 17"/>
              <p:cNvSpPr>
                <a:spLocks/>
              </p:cNvSpPr>
              <p:nvPr/>
            </p:nvSpPr>
            <p:spPr bwMode="auto">
              <a:xfrm>
                <a:off x="500" y="945"/>
                <a:ext cx="38" cy="22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355"/>
                  </a:cxn>
                  <a:cxn ang="0">
                    <a:pos x="228" y="1355"/>
                  </a:cxn>
                  <a:cxn ang="0">
                    <a:pos x="228" y="228"/>
                  </a:cxn>
                  <a:cxn ang="0">
                    <a:pos x="0" y="0"/>
                  </a:cxn>
                </a:cxnLst>
                <a:rect l="0" t="0" r="r" b="b"/>
                <a:pathLst>
                  <a:path w="228" h="1355">
                    <a:moveTo>
                      <a:pt x="0" y="0"/>
                    </a:moveTo>
                    <a:lnTo>
                      <a:pt x="0" y="1355"/>
                    </a:lnTo>
                    <a:lnTo>
                      <a:pt x="228" y="1355"/>
                    </a:lnTo>
                    <a:lnTo>
                      <a:pt x="228" y="22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80">
                  <a:alpha val="5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090" name="Freeform 18"/>
              <p:cNvSpPr>
                <a:spLocks/>
              </p:cNvSpPr>
              <p:nvPr/>
            </p:nvSpPr>
            <p:spPr bwMode="auto">
              <a:xfrm>
                <a:off x="413" y="1105"/>
                <a:ext cx="38" cy="66"/>
              </a:xfrm>
              <a:custGeom>
                <a:avLst/>
                <a:gdLst/>
                <a:ahLst/>
                <a:cxnLst>
                  <a:cxn ang="0">
                    <a:pos x="114" y="24"/>
                  </a:cxn>
                  <a:cxn ang="0">
                    <a:pos x="114" y="91"/>
                  </a:cxn>
                  <a:cxn ang="0">
                    <a:pos x="131" y="93"/>
                  </a:cxn>
                  <a:cxn ang="0">
                    <a:pos x="146" y="97"/>
                  </a:cxn>
                  <a:cxn ang="0">
                    <a:pos x="160" y="105"/>
                  </a:cxn>
                  <a:cxn ang="0">
                    <a:pos x="172" y="115"/>
                  </a:cxn>
                  <a:cxn ang="0">
                    <a:pos x="181" y="126"/>
                  </a:cxn>
                  <a:cxn ang="0">
                    <a:pos x="188" y="140"/>
                  </a:cxn>
                  <a:cxn ang="0">
                    <a:pos x="193" y="156"/>
                  </a:cxn>
                  <a:cxn ang="0">
                    <a:pos x="194" y="172"/>
                  </a:cxn>
                  <a:cxn ang="0">
                    <a:pos x="193" y="188"/>
                  </a:cxn>
                  <a:cxn ang="0">
                    <a:pos x="188" y="203"/>
                  </a:cxn>
                  <a:cxn ang="0">
                    <a:pos x="181" y="217"/>
                  </a:cxn>
                  <a:cxn ang="0">
                    <a:pos x="172" y="230"/>
                  </a:cxn>
                  <a:cxn ang="0">
                    <a:pos x="160" y="240"/>
                  </a:cxn>
                  <a:cxn ang="0">
                    <a:pos x="146" y="248"/>
                  </a:cxn>
                  <a:cxn ang="0">
                    <a:pos x="131" y="252"/>
                  </a:cxn>
                  <a:cxn ang="0">
                    <a:pos x="114" y="254"/>
                  </a:cxn>
                  <a:cxn ang="0">
                    <a:pos x="98" y="252"/>
                  </a:cxn>
                  <a:cxn ang="0">
                    <a:pos x="83" y="248"/>
                  </a:cxn>
                  <a:cxn ang="0">
                    <a:pos x="69" y="240"/>
                  </a:cxn>
                  <a:cxn ang="0">
                    <a:pos x="56" y="230"/>
                  </a:cxn>
                  <a:cxn ang="0">
                    <a:pos x="47" y="217"/>
                  </a:cxn>
                  <a:cxn ang="0">
                    <a:pos x="38" y="203"/>
                  </a:cxn>
                  <a:cxn ang="0">
                    <a:pos x="34" y="188"/>
                  </a:cxn>
                  <a:cxn ang="0">
                    <a:pos x="33" y="172"/>
                  </a:cxn>
                  <a:cxn ang="0">
                    <a:pos x="34" y="156"/>
                  </a:cxn>
                  <a:cxn ang="0">
                    <a:pos x="38" y="140"/>
                  </a:cxn>
                  <a:cxn ang="0">
                    <a:pos x="47" y="126"/>
                  </a:cxn>
                  <a:cxn ang="0">
                    <a:pos x="56" y="115"/>
                  </a:cxn>
                  <a:cxn ang="0">
                    <a:pos x="69" y="105"/>
                  </a:cxn>
                  <a:cxn ang="0">
                    <a:pos x="83" y="97"/>
                  </a:cxn>
                  <a:cxn ang="0">
                    <a:pos x="98" y="93"/>
                  </a:cxn>
                  <a:cxn ang="0">
                    <a:pos x="114" y="91"/>
                  </a:cxn>
                  <a:cxn ang="0">
                    <a:pos x="114" y="24"/>
                  </a:cxn>
                  <a:cxn ang="0">
                    <a:pos x="99" y="24"/>
                  </a:cxn>
                  <a:cxn ang="0">
                    <a:pos x="84" y="23"/>
                  </a:cxn>
                  <a:cxn ang="0">
                    <a:pos x="70" y="20"/>
                  </a:cxn>
                  <a:cxn ang="0">
                    <a:pos x="56" y="17"/>
                  </a:cxn>
                  <a:cxn ang="0">
                    <a:pos x="41" y="14"/>
                  </a:cxn>
                  <a:cxn ang="0">
                    <a:pos x="27" y="10"/>
                  </a:cxn>
                  <a:cxn ang="0">
                    <a:pos x="14" y="5"/>
                  </a:cxn>
                  <a:cxn ang="0">
                    <a:pos x="0" y="0"/>
                  </a:cxn>
                  <a:cxn ang="0">
                    <a:pos x="0" y="397"/>
                  </a:cxn>
                  <a:cxn ang="0">
                    <a:pos x="228" y="397"/>
                  </a:cxn>
                  <a:cxn ang="0">
                    <a:pos x="228" y="0"/>
                  </a:cxn>
                  <a:cxn ang="0">
                    <a:pos x="214" y="5"/>
                  </a:cxn>
                  <a:cxn ang="0">
                    <a:pos x="201" y="10"/>
                  </a:cxn>
                  <a:cxn ang="0">
                    <a:pos x="187" y="14"/>
                  </a:cxn>
                  <a:cxn ang="0">
                    <a:pos x="173" y="17"/>
                  </a:cxn>
                  <a:cxn ang="0">
                    <a:pos x="158" y="20"/>
                  </a:cxn>
                  <a:cxn ang="0">
                    <a:pos x="144" y="23"/>
                  </a:cxn>
                  <a:cxn ang="0">
                    <a:pos x="130" y="24"/>
                  </a:cxn>
                  <a:cxn ang="0">
                    <a:pos x="114" y="24"/>
                  </a:cxn>
                </a:cxnLst>
                <a:rect l="0" t="0" r="r" b="b"/>
                <a:pathLst>
                  <a:path w="228" h="397">
                    <a:moveTo>
                      <a:pt x="114" y="24"/>
                    </a:moveTo>
                    <a:lnTo>
                      <a:pt x="114" y="91"/>
                    </a:lnTo>
                    <a:lnTo>
                      <a:pt x="131" y="93"/>
                    </a:lnTo>
                    <a:lnTo>
                      <a:pt x="146" y="97"/>
                    </a:lnTo>
                    <a:lnTo>
                      <a:pt x="160" y="105"/>
                    </a:lnTo>
                    <a:lnTo>
                      <a:pt x="172" y="115"/>
                    </a:lnTo>
                    <a:lnTo>
                      <a:pt x="181" y="126"/>
                    </a:lnTo>
                    <a:lnTo>
                      <a:pt x="188" y="140"/>
                    </a:lnTo>
                    <a:lnTo>
                      <a:pt x="193" y="156"/>
                    </a:lnTo>
                    <a:lnTo>
                      <a:pt x="194" y="172"/>
                    </a:lnTo>
                    <a:lnTo>
                      <a:pt x="193" y="188"/>
                    </a:lnTo>
                    <a:lnTo>
                      <a:pt x="188" y="203"/>
                    </a:lnTo>
                    <a:lnTo>
                      <a:pt x="181" y="217"/>
                    </a:lnTo>
                    <a:lnTo>
                      <a:pt x="172" y="230"/>
                    </a:lnTo>
                    <a:lnTo>
                      <a:pt x="160" y="240"/>
                    </a:lnTo>
                    <a:lnTo>
                      <a:pt x="146" y="248"/>
                    </a:lnTo>
                    <a:lnTo>
                      <a:pt x="131" y="252"/>
                    </a:lnTo>
                    <a:lnTo>
                      <a:pt x="114" y="254"/>
                    </a:lnTo>
                    <a:lnTo>
                      <a:pt x="98" y="252"/>
                    </a:lnTo>
                    <a:lnTo>
                      <a:pt x="83" y="248"/>
                    </a:lnTo>
                    <a:lnTo>
                      <a:pt x="69" y="240"/>
                    </a:lnTo>
                    <a:lnTo>
                      <a:pt x="56" y="230"/>
                    </a:lnTo>
                    <a:lnTo>
                      <a:pt x="47" y="217"/>
                    </a:lnTo>
                    <a:lnTo>
                      <a:pt x="38" y="203"/>
                    </a:lnTo>
                    <a:lnTo>
                      <a:pt x="34" y="188"/>
                    </a:lnTo>
                    <a:lnTo>
                      <a:pt x="33" y="172"/>
                    </a:lnTo>
                    <a:lnTo>
                      <a:pt x="34" y="156"/>
                    </a:lnTo>
                    <a:lnTo>
                      <a:pt x="38" y="140"/>
                    </a:lnTo>
                    <a:lnTo>
                      <a:pt x="47" y="126"/>
                    </a:lnTo>
                    <a:lnTo>
                      <a:pt x="56" y="115"/>
                    </a:lnTo>
                    <a:lnTo>
                      <a:pt x="69" y="105"/>
                    </a:lnTo>
                    <a:lnTo>
                      <a:pt x="83" y="97"/>
                    </a:lnTo>
                    <a:lnTo>
                      <a:pt x="98" y="93"/>
                    </a:lnTo>
                    <a:lnTo>
                      <a:pt x="114" y="91"/>
                    </a:lnTo>
                    <a:lnTo>
                      <a:pt x="114" y="24"/>
                    </a:lnTo>
                    <a:lnTo>
                      <a:pt x="99" y="24"/>
                    </a:lnTo>
                    <a:lnTo>
                      <a:pt x="84" y="23"/>
                    </a:lnTo>
                    <a:lnTo>
                      <a:pt x="70" y="20"/>
                    </a:lnTo>
                    <a:lnTo>
                      <a:pt x="56" y="17"/>
                    </a:lnTo>
                    <a:lnTo>
                      <a:pt x="41" y="14"/>
                    </a:lnTo>
                    <a:lnTo>
                      <a:pt x="27" y="10"/>
                    </a:lnTo>
                    <a:lnTo>
                      <a:pt x="14" y="5"/>
                    </a:lnTo>
                    <a:lnTo>
                      <a:pt x="0" y="0"/>
                    </a:lnTo>
                    <a:lnTo>
                      <a:pt x="0" y="397"/>
                    </a:lnTo>
                    <a:lnTo>
                      <a:pt x="228" y="397"/>
                    </a:lnTo>
                    <a:lnTo>
                      <a:pt x="228" y="0"/>
                    </a:lnTo>
                    <a:lnTo>
                      <a:pt x="214" y="5"/>
                    </a:lnTo>
                    <a:lnTo>
                      <a:pt x="201" y="10"/>
                    </a:lnTo>
                    <a:lnTo>
                      <a:pt x="187" y="14"/>
                    </a:lnTo>
                    <a:lnTo>
                      <a:pt x="173" y="17"/>
                    </a:lnTo>
                    <a:lnTo>
                      <a:pt x="158" y="20"/>
                    </a:lnTo>
                    <a:lnTo>
                      <a:pt x="144" y="23"/>
                    </a:lnTo>
                    <a:lnTo>
                      <a:pt x="130" y="24"/>
                    </a:lnTo>
                    <a:lnTo>
                      <a:pt x="114" y="24"/>
                    </a:ln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</p:grpSp>
      <p:sp>
        <p:nvSpPr>
          <p:cNvPr id="3208" name="Line 136"/>
          <p:cNvSpPr>
            <a:spLocks noChangeShapeType="1"/>
          </p:cNvSpPr>
          <p:nvPr/>
        </p:nvSpPr>
        <p:spPr bwMode="auto">
          <a:xfrm>
            <a:off x="1371600" y="1600200"/>
            <a:ext cx="1371600" cy="0"/>
          </a:xfrm>
          <a:prstGeom prst="line">
            <a:avLst/>
          </a:prstGeom>
          <a:noFill/>
          <a:ln w="25400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209" name="Line 137"/>
          <p:cNvSpPr>
            <a:spLocks noChangeShapeType="1"/>
          </p:cNvSpPr>
          <p:nvPr/>
        </p:nvSpPr>
        <p:spPr bwMode="auto">
          <a:xfrm>
            <a:off x="762000" y="2057400"/>
            <a:ext cx="0" cy="43434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210" name="Oval 138"/>
          <p:cNvSpPr>
            <a:spLocks noChangeArrowheads="1"/>
          </p:cNvSpPr>
          <p:nvPr/>
        </p:nvSpPr>
        <p:spPr bwMode="auto">
          <a:xfrm>
            <a:off x="2895600" y="14478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211" name="Oval 139"/>
          <p:cNvSpPr>
            <a:spLocks noChangeArrowheads="1"/>
          </p:cNvSpPr>
          <p:nvPr/>
        </p:nvSpPr>
        <p:spPr bwMode="auto">
          <a:xfrm>
            <a:off x="922338" y="2332038"/>
            <a:ext cx="1524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212" name="Oval 140"/>
          <p:cNvSpPr>
            <a:spLocks noChangeArrowheads="1"/>
          </p:cNvSpPr>
          <p:nvPr/>
        </p:nvSpPr>
        <p:spPr bwMode="auto">
          <a:xfrm>
            <a:off x="914400" y="31242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213" name="Oval 141"/>
          <p:cNvSpPr>
            <a:spLocks noChangeArrowheads="1"/>
          </p:cNvSpPr>
          <p:nvPr/>
        </p:nvSpPr>
        <p:spPr bwMode="auto">
          <a:xfrm>
            <a:off x="914400" y="4191000"/>
            <a:ext cx="1524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214" name="Oval 142"/>
          <p:cNvSpPr>
            <a:spLocks noChangeArrowheads="1"/>
          </p:cNvSpPr>
          <p:nvPr/>
        </p:nvSpPr>
        <p:spPr bwMode="auto">
          <a:xfrm>
            <a:off x="914400" y="49530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215" name="Oval 143"/>
          <p:cNvSpPr>
            <a:spLocks noChangeArrowheads="1"/>
          </p:cNvSpPr>
          <p:nvPr/>
        </p:nvSpPr>
        <p:spPr bwMode="auto">
          <a:xfrm>
            <a:off x="914400" y="5715000"/>
            <a:ext cx="1524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216" name="Text Box 144"/>
          <p:cNvSpPr txBox="1">
            <a:spLocks noChangeArrowheads="1"/>
          </p:cNvSpPr>
          <p:nvPr/>
        </p:nvSpPr>
        <p:spPr bwMode="auto">
          <a:xfrm>
            <a:off x="1219200" y="2286000"/>
            <a:ext cx="678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A</a:t>
            </a:r>
            <a:r>
              <a:rPr lang="es-ES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proximadamente 33.000 productos distribuidos en 14 secciones</a:t>
            </a:r>
            <a:r>
              <a:rPr lang="es-ES">
                <a:solidFill>
                  <a:schemeClr val="tx1"/>
                </a:solidFill>
                <a:latin typeface="Tahoma" pitchFamily="34" charset="0"/>
              </a:rPr>
              <a:t> </a:t>
            </a:r>
            <a:endParaRPr lang="es-EC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3217" name="Text Box 145"/>
          <p:cNvSpPr txBox="1">
            <a:spLocks noChangeArrowheads="1"/>
          </p:cNvSpPr>
          <p:nvPr/>
        </p:nvSpPr>
        <p:spPr bwMode="auto">
          <a:xfrm>
            <a:off x="1219200" y="3048000"/>
            <a:ext cx="7086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MX">
                <a:solidFill>
                  <a:schemeClr val="tx1"/>
                </a:solidFill>
                <a:latin typeface="Tahoma" pitchFamily="34" charset="0"/>
                <a:cs typeface="Arial" pitchFamily="34" charset="0"/>
              </a:rPr>
              <a:t>2 de Diciembre de 1997, se abrió el segundo local, ubicado en el Centro Comercial Plaza Quil</a:t>
            </a:r>
            <a:r>
              <a:rPr lang="es-ES">
                <a:solidFill>
                  <a:schemeClr val="tx1"/>
                </a:solidFill>
                <a:latin typeface="Tahoma" pitchFamily="34" charset="0"/>
              </a:rPr>
              <a:t> </a:t>
            </a:r>
            <a:endParaRPr lang="es-ES"/>
          </a:p>
        </p:txBody>
      </p:sp>
      <p:sp>
        <p:nvSpPr>
          <p:cNvPr id="3218" name="Text Box 146"/>
          <p:cNvSpPr txBox="1">
            <a:spLocks noChangeArrowheads="1"/>
          </p:cNvSpPr>
          <p:nvPr/>
        </p:nvSpPr>
        <p:spPr bwMode="auto">
          <a:xfrm>
            <a:off x="1219200" y="4191000"/>
            <a:ext cx="6934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En Abril de 1998 se lanza la tarjeta de crédito de Gran Hogar administrada por el Banco de Negocios.</a:t>
            </a:r>
            <a:endParaRPr lang="es-ES"/>
          </a:p>
        </p:txBody>
      </p:sp>
      <p:sp>
        <p:nvSpPr>
          <p:cNvPr id="3219" name="Text Box 147"/>
          <p:cNvSpPr txBox="1">
            <a:spLocks noChangeArrowheads="1"/>
          </p:cNvSpPr>
          <p:nvPr/>
        </p:nvSpPr>
        <p:spPr bwMode="auto">
          <a:xfrm>
            <a:off x="1219200" y="487680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En el año 1999 </a:t>
            </a:r>
            <a:r>
              <a:rPr lang="es-ES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Grupo Carrasco decide tomar la administración de su cartera </a:t>
            </a:r>
            <a:endParaRPr lang="es-EC">
              <a:solidFill>
                <a:schemeClr val="tx1"/>
              </a:solidFill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3220" name="Text Box 148"/>
          <p:cNvSpPr txBox="1">
            <a:spLocks noChangeArrowheads="1"/>
          </p:cNvSpPr>
          <p:nvPr/>
        </p:nvSpPr>
        <p:spPr bwMode="auto">
          <a:xfrm>
            <a:off x="1219200" y="5867400"/>
            <a:ext cx="6324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2001 deciden introducir </a:t>
            </a:r>
            <a:r>
              <a:rPr lang="es-EC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la</a:t>
            </a:r>
            <a:r>
              <a:rPr lang="es-ES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s-EC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línea de vestir</a:t>
            </a:r>
            <a:r>
              <a:rPr lang="en-GB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.</a:t>
            </a:r>
            <a:endParaRPr lang="es-ES"/>
          </a:p>
        </p:txBody>
      </p:sp>
      <p:sp>
        <p:nvSpPr>
          <p:cNvPr id="3222" name="Text Box 150"/>
          <p:cNvSpPr txBox="1">
            <a:spLocks noChangeArrowheads="1"/>
          </p:cNvSpPr>
          <p:nvPr/>
        </p:nvSpPr>
        <p:spPr bwMode="auto">
          <a:xfrm>
            <a:off x="7361238" y="0"/>
            <a:ext cx="9794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VIVIANA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400050" y="1241425"/>
            <a:ext cx="5514975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400">
                <a:solidFill>
                  <a:srgbClr val="000066"/>
                </a:solidFill>
                <a:latin typeface="Tahoma" pitchFamily="34" charset="0"/>
                <a:cs typeface="Arial" pitchFamily="34" charset="0"/>
                <a:hlinkClick r:id="rId2"/>
              </a:rPr>
              <a:t>Escenario Pesimista (TIR &lt; TMAR &lt; 0 )</a:t>
            </a:r>
            <a:endParaRPr lang="es-EC" sz="2400">
              <a:solidFill>
                <a:srgbClr val="000066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103427" name="Text Box 3"/>
          <p:cNvSpPr txBox="1">
            <a:spLocks noChangeArrowheads="1"/>
          </p:cNvSpPr>
          <p:nvPr/>
        </p:nvSpPr>
        <p:spPr bwMode="auto">
          <a:xfrm>
            <a:off x="838200" y="2057400"/>
            <a:ext cx="7924800" cy="25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C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El proyecto genera  un incremento 50% menor de la facturación esperada. Tasa de crecimiento del 3%.</a:t>
            </a:r>
            <a:endParaRPr lang="es-EC">
              <a:solidFill>
                <a:schemeClr val="tx1"/>
              </a:solidFill>
              <a:cs typeface="Times New Roman" pitchFamily="18" charset="0"/>
            </a:endParaRPr>
          </a:p>
          <a:p>
            <a:pPr algn="l"/>
            <a:endParaRPr lang="es-EC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es-EC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La inflación aumenta a un 6%  en el 2005 y  se mantiene los años siguientes.</a:t>
            </a:r>
            <a:endParaRPr lang="es-EC">
              <a:solidFill>
                <a:schemeClr val="tx1"/>
              </a:solidFill>
              <a:cs typeface="Times New Roman" pitchFamily="18" charset="0"/>
            </a:endParaRPr>
          </a:p>
          <a:p>
            <a:pPr algn="l"/>
            <a:endParaRPr lang="es-EC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es-EC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Los ingresos netos por promociones puntuales se mantienen.</a:t>
            </a:r>
            <a:endParaRPr lang="es-EC">
              <a:solidFill>
                <a:schemeClr val="tx1"/>
              </a:solidFill>
            </a:endParaRPr>
          </a:p>
        </p:txBody>
      </p:sp>
      <p:sp>
        <p:nvSpPr>
          <p:cNvPr id="103428" name="Text Box 4"/>
          <p:cNvSpPr txBox="1">
            <a:spLocks noChangeArrowheads="1"/>
          </p:cNvSpPr>
          <p:nvPr/>
        </p:nvSpPr>
        <p:spPr bwMode="auto">
          <a:xfrm>
            <a:off x="762000" y="5105400"/>
            <a:ext cx="7772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AR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Con estas variaciones el proyecto genera un VAN de $-494.079 por lo cual el proyecto no resulta rentable en este escenario y se considera riesgoso.</a:t>
            </a:r>
            <a:endParaRPr lang="es-EC"/>
          </a:p>
        </p:txBody>
      </p:sp>
      <p:sp>
        <p:nvSpPr>
          <p:cNvPr id="103429" name="Text Box 5"/>
          <p:cNvSpPr txBox="1">
            <a:spLocks noChangeArrowheads="1"/>
          </p:cNvSpPr>
          <p:nvPr/>
        </p:nvSpPr>
        <p:spPr bwMode="auto">
          <a:xfrm>
            <a:off x="1797050" y="441325"/>
            <a:ext cx="4706938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400" b="1">
                <a:latin typeface="Tahoma" pitchFamily="34" charset="0"/>
                <a:cs typeface="Times New Roman" pitchFamily="18" charset="0"/>
              </a:rPr>
              <a:t>ANALISIS DE SENSIBILIDAD</a:t>
            </a:r>
            <a:r>
              <a:rPr lang="es-EC"/>
              <a:t> </a:t>
            </a:r>
          </a:p>
        </p:txBody>
      </p:sp>
      <p:grpSp>
        <p:nvGrpSpPr>
          <p:cNvPr id="103430" name="Group 6"/>
          <p:cNvGrpSpPr>
            <a:grpSpLocks/>
          </p:cNvGrpSpPr>
          <p:nvPr/>
        </p:nvGrpSpPr>
        <p:grpSpPr bwMode="auto">
          <a:xfrm>
            <a:off x="381000" y="2133600"/>
            <a:ext cx="304800" cy="304800"/>
            <a:chOff x="528" y="1200"/>
            <a:chExt cx="192" cy="192"/>
          </a:xfrm>
        </p:grpSpPr>
        <p:sp>
          <p:nvSpPr>
            <p:cNvPr id="103431" name="Rectangle 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3432" name="Rectangle 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3433" name="Group 9"/>
          <p:cNvGrpSpPr>
            <a:grpSpLocks/>
          </p:cNvGrpSpPr>
          <p:nvPr/>
        </p:nvGrpSpPr>
        <p:grpSpPr bwMode="auto">
          <a:xfrm>
            <a:off x="381000" y="3276600"/>
            <a:ext cx="304800" cy="304800"/>
            <a:chOff x="528" y="1200"/>
            <a:chExt cx="192" cy="192"/>
          </a:xfrm>
        </p:grpSpPr>
        <p:sp>
          <p:nvSpPr>
            <p:cNvPr id="103434" name="Rectangle 1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3435" name="Rectangle 1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3436" name="Group 12"/>
          <p:cNvGrpSpPr>
            <a:grpSpLocks/>
          </p:cNvGrpSpPr>
          <p:nvPr/>
        </p:nvGrpSpPr>
        <p:grpSpPr bwMode="auto">
          <a:xfrm>
            <a:off x="381000" y="4267200"/>
            <a:ext cx="304800" cy="304800"/>
            <a:chOff x="528" y="1200"/>
            <a:chExt cx="192" cy="192"/>
          </a:xfrm>
        </p:grpSpPr>
        <p:sp>
          <p:nvSpPr>
            <p:cNvPr id="103437" name="Rectangle 13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3438" name="Rectangle 14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3439" name="Group 15"/>
          <p:cNvGrpSpPr>
            <a:grpSpLocks/>
          </p:cNvGrpSpPr>
          <p:nvPr/>
        </p:nvGrpSpPr>
        <p:grpSpPr bwMode="auto">
          <a:xfrm>
            <a:off x="381000" y="5181600"/>
            <a:ext cx="304800" cy="304800"/>
            <a:chOff x="528" y="1200"/>
            <a:chExt cx="192" cy="192"/>
          </a:xfrm>
        </p:grpSpPr>
        <p:sp>
          <p:nvSpPr>
            <p:cNvPr id="103440" name="Rectangle 16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3441" name="Rectangle 17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03442" name="Text Box 18"/>
          <p:cNvSpPr txBox="1">
            <a:spLocks noChangeArrowheads="1"/>
          </p:cNvSpPr>
          <p:nvPr/>
        </p:nvSpPr>
        <p:spPr bwMode="auto">
          <a:xfrm>
            <a:off x="7742238" y="609600"/>
            <a:ext cx="9794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VIVIANA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Text Box 2"/>
          <p:cNvSpPr txBox="1">
            <a:spLocks noChangeArrowheads="1"/>
          </p:cNvSpPr>
          <p:nvPr/>
        </p:nvSpPr>
        <p:spPr bwMode="auto">
          <a:xfrm>
            <a:off x="2828925" y="447675"/>
            <a:ext cx="2652713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400" b="1">
                <a:latin typeface="Tahoma" pitchFamily="34" charset="0"/>
                <a:cs typeface="Times New Roman" pitchFamily="18" charset="0"/>
              </a:rPr>
              <a:t>CONCLUSIONES</a:t>
            </a:r>
            <a:endParaRPr lang="es-EC"/>
          </a:p>
        </p:txBody>
      </p:sp>
      <p:sp>
        <p:nvSpPr>
          <p:cNvPr id="109573" name="Text Box 5"/>
          <p:cNvSpPr txBox="1">
            <a:spLocks noChangeArrowheads="1"/>
          </p:cNvSpPr>
          <p:nvPr/>
        </p:nvSpPr>
        <p:spPr bwMode="auto">
          <a:xfrm>
            <a:off x="1219200" y="1066800"/>
            <a:ext cx="6858000" cy="531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PARA SUPERAR LOS PROBLEMAS DE POSICIONAMIENTO, ROTACION DE INVENTARIOS, Y ESTRUCTURA ADMINISTRATIVA DE GRAN HOGAR SE TRABAJARA EN LOS SIGUIENTES PUNTOS:</a:t>
            </a:r>
          </a:p>
          <a:p>
            <a:pPr algn="l"/>
            <a:endParaRPr lang="es-EC">
              <a:solidFill>
                <a:schemeClr val="tx1"/>
              </a:solidFill>
              <a:latin typeface="Tahoma" pitchFamily="34" charset="0"/>
            </a:endParaRP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	RELANZAMIENTO DE IMAGEN GRAN HOGAR Y 	REMODELACION DE SUS ALMACENES.</a:t>
            </a: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	LANZAMIENTO DEL ALMACENEN “DESCUENTOS GRAN 	HOGAR”.	</a:t>
            </a: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	LANZAMIENTO DE TARJETA DE FIDELIDAD CLUB GRAN 	HOGAR.</a:t>
            </a: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	REFUERZO EN RELACIONES PUBLICAS CON EVENTOS 	EN EL ALMACEN Y SU CAFETERIA.</a:t>
            </a: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	ALIANZAS ESTRATEGICAS Y PROMOCIONALES.</a:t>
            </a: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	MARKETING DE BASE DE DATOS</a:t>
            </a:r>
          </a:p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	</a:t>
            </a:r>
            <a:endParaRPr lang="es-ES">
              <a:solidFill>
                <a:schemeClr val="tx1"/>
              </a:solidFill>
              <a:latin typeface="Tahoma" pitchFamily="34" charset="0"/>
            </a:endParaRPr>
          </a:p>
        </p:txBody>
      </p:sp>
      <p:grpSp>
        <p:nvGrpSpPr>
          <p:cNvPr id="109574" name="Group 6"/>
          <p:cNvGrpSpPr>
            <a:grpSpLocks/>
          </p:cNvGrpSpPr>
          <p:nvPr/>
        </p:nvGrpSpPr>
        <p:grpSpPr bwMode="auto">
          <a:xfrm>
            <a:off x="1524000" y="2438400"/>
            <a:ext cx="304800" cy="304800"/>
            <a:chOff x="528" y="1200"/>
            <a:chExt cx="192" cy="192"/>
          </a:xfrm>
        </p:grpSpPr>
        <p:sp>
          <p:nvSpPr>
            <p:cNvPr id="109575" name="Rectangle 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9576" name="Rectangle 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9577" name="Group 9"/>
          <p:cNvGrpSpPr>
            <a:grpSpLocks/>
          </p:cNvGrpSpPr>
          <p:nvPr/>
        </p:nvGrpSpPr>
        <p:grpSpPr bwMode="auto">
          <a:xfrm>
            <a:off x="1524000" y="3124200"/>
            <a:ext cx="304800" cy="304800"/>
            <a:chOff x="528" y="1200"/>
            <a:chExt cx="192" cy="192"/>
          </a:xfrm>
        </p:grpSpPr>
        <p:sp>
          <p:nvSpPr>
            <p:cNvPr id="109578" name="Rectangle 1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9579" name="Rectangle 1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9580" name="Group 12"/>
          <p:cNvGrpSpPr>
            <a:grpSpLocks/>
          </p:cNvGrpSpPr>
          <p:nvPr/>
        </p:nvGrpSpPr>
        <p:grpSpPr bwMode="auto">
          <a:xfrm>
            <a:off x="1524000" y="3733800"/>
            <a:ext cx="304800" cy="304800"/>
            <a:chOff x="528" y="1200"/>
            <a:chExt cx="192" cy="192"/>
          </a:xfrm>
        </p:grpSpPr>
        <p:sp>
          <p:nvSpPr>
            <p:cNvPr id="109581" name="Rectangle 13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9582" name="Rectangle 14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9583" name="Group 15"/>
          <p:cNvGrpSpPr>
            <a:grpSpLocks/>
          </p:cNvGrpSpPr>
          <p:nvPr/>
        </p:nvGrpSpPr>
        <p:grpSpPr bwMode="auto">
          <a:xfrm>
            <a:off x="1524000" y="4419600"/>
            <a:ext cx="304800" cy="304800"/>
            <a:chOff x="528" y="1200"/>
            <a:chExt cx="192" cy="192"/>
          </a:xfrm>
        </p:grpSpPr>
        <p:sp>
          <p:nvSpPr>
            <p:cNvPr id="109584" name="Rectangle 16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9585" name="Rectangle 17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9586" name="Group 18"/>
          <p:cNvGrpSpPr>
            <a:grpSpLocks/>
          </p:cNvGrpSpPr>
          <p:nvPr/>
        </p:nvGrpSpPr>
        <p:grpSpPr bwMode="auto">
          <a:xfrm>
            <a:off x="1524000" y="5105400"/>
            <a:ext cx="304800" cy="304800"/>
            <a:chOff x="528" y="1200"/>
            <a:chExt cx="192" cy="192"/>
          </a:xfrm>
        </p:grpSpPr>
        <p:sp>
          <p:nvSpPr>
            <p:cNvPr id="109587" name="Rectangle 19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9588" name="Rectangle 20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9589" name="Group 21"/>
          <p:cNvGrpSpPr>
            <a:grpSpLocks/>
          </p:cNvGrpSpPr>
          <p:nvPr/>
        </p:nvGrpSpPr>
        <p:grpSpPr bwMode="auto">
          <a:xfrm>
            <a:off x="1524000" y="5638800"/>
            <a:ext cx="304800" cy="304800"/>
            <a:chOff x="528" y="1200"/>
            <a:chExt cx="192" cy="192"/>
          </a:xfrm>
        </p:grpSpPr>
        <p:sp>
          <p:nvSpPr>
            <p:cNvPr id="109590" name="Rectangle 22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9591" name="Rectangle 23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ChangeArrowheads="1"/>
          </p:cNvSpPr>
          <p:nvPr/>
        </p:nvSpPr>
        <p:spPr bwMode="auto">
          <a:xfrm>
            <a:off x="2590800" y="304800"/>
            <a:ext cx="3421063" cy="457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400" b="1">
                <a:latin typeface="Tahoma" pitchFamily="34" charset="0"/>
                <a:cs typeface="Times New Roman" pitchFamily="18" charset="0"/>
              </a:rPr>
              <a:t>RECOMENDACIONES</a:t>
            </a:r>
            <a:r>
              <a:rPr lang="es-EC"/>
              <a:t> </a:t>
            </a:r>
          </a:p>
        </p:txBody>
      </p:sp>
      <p:grpSp>
        <p:nvGrpSpPr>
          <p:cNvPr id="110595" name="Group 3"/>
          <p:cNvGrpSpPr>
            <a:grpSpLocks/>
          </p:cNvGrpSpPr>
          <p:nvPr/>
        </p:nvGrpSpPr>
        <p:grpSpPr bwMode="auto">
          <a:xfrm>
            <a:off x="990600" y="1981200"/>
            <a:ext cx="304800" cy="304800"/>
            <a:chOff x="528" y="1200"/>
            <a:chExt cx="192" cy="192"/>
          </a:xfrm>
        </p:grpSpPr>
        <p:sp>
          <p:nvSpPr>
            <p:cNvPr id="110596" name="Rectangle 4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0597" name="Rectangle 5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10599" name="Rectangle 7"/>
          <p:cNvSpPr>
            <a:spLocks noChangeArrowheads="1"/>
          </p:cNvSpPr>
          <p:nvPr/>
        </p:nvSpPr>
        <p:spPr bwMode="auto">
          <a:xfrm>
            <a:off x="457200" y="1066800"/>
            <a:ext cx="8413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PARA LA EXITOSA IMPLEMENTACION DE LAS ESTRATEGIAS Y TACTICAS PRESENTADAS EN EL PROYECTO SUGERIMOS:</a:t>
            </a:r>
            <a:endParaRPr lang="es-ES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10600" name="Text Box 8"/>
          <p:cNvSpPr txBox="1">
            <a:spLocks noChangeArrowheads="1"/>
          </p:cNvSpPr>
          <p:nvPr/>
        </p:nvSpPr>
        <p:spPr bwMode="auto">
          <a:xfrm>
            <a:off x="1524000" y="1981200"/>
            <a:ext cx="3714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  <a:latin typeface="Tahoma" pitchFamily="34" charset="0"/>
              </a:rPr>
              <a:t>REINGENIERIA DE LOS PROCESOS</a:t>
            </a:r>
            <a:endParaRPr lang="es-ES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10601" name="Text Box 9"/>
          <p:cNvSpPr txBox="1">
            <a:spLocks noChangeArrowheads="1"/>
          </p:cNvSpPr>
          <p:nvPr/>
        </p:nvSpPr>
        <p:spPr bwMode="auto">
          <a:xfrm>
            <a:off x="1524000" y="2667000"/>
            <a:ext cx="68357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CAPACITACION AL PERSONAL (PRINCIPALMENTE AL DE VENTAS Y SERVICIO AL CLIENTE</a:t>
            </a:r>
            <a:endParaRPr lang="es-ES">
              <a:solidFill>
                <a:schemeClr val="tx1"/>
              </a:solidFill>
              <a:latin typeface="Tahoma" pitchFamily="34" charset="0"/>
            </a:endParaRPr>
          </a:p>
        </p:txBody>
      </p:sp>
      <p:grpSp>
        <p:nvGrpSpPr>
          <p:cNvPr id="110602" name="Group 10"/>
          <p:cNvGrpSpPr>
            <a:grpSpLocks/>
          </p:cNvGrpSpPr>
          <p:nvPr/>
        </p:nvGrpSpPr>
        <p:grpSpPr bwMode="auto">
          <a:xfrm>
            <a:off x="990600" y="2667000"/>
            <a:ext cx="304800" cy="304800"/>
            <a:chOff x="528" y="1200"/>
            <a:chExt cx="192" cy="192"/>
          </a:xfrm>
        </p:grpSpPr>
        <p:sp>
          <p:nvSpPr>
            <p:cNvPr id="110603" name="Rectangle 1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0604" name="Rectangle 1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10605" name="Group 13"/>
          <p:cNvGrpSpPr>
            <a:grpSpLocks/>
          </p:cNvGrpSpPr>
          <p:nvPr/>
        </p:nvGrpSpPr>
        <p:grpSpPr bwMode="auto">
          <a:xfrm>
            <a:off x="990600" y="3352800"/>
            <a:ext cx="304800" cy="304800"/>
            <a:chOff x="528" y="1200"/>
            <a:chExt cx="192" cy="192"/>
          </a:xfrm>
        </p:grpSpPr>
        <p:sp>
          <p:nvSpPr>
            <p:cNvPr id="110606" name="Rectangle 14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0607" name="Rectangle 15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10609" name="Text Box 17"/>
          <p:cNvSpPr txBox="1">
            <a:spLocks noChangeArrowheads="1"/>
          </p:cNvSpPr>
          <p:nvPr/>
        </p:nvSpPr>
        <p:spPr bwMode="auto">
          <a:xfrm>
            <a:off x="1676400" y="3505200"/>
            <a:ext cx="6324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C">
                <a:solidFill>
                  <a:schemeClr val="tx1"/>
                </a:solidFill>
                <a:latin typeface="Tahoma" pitchFamily="34" charset="0"/>
              </a:rPr>
              <a:t>REALIZAR UN BENCHMARKING A LAS COMPAÑIAS LIDERES EN VENTA POR CATALOGO </a:t>
            </a:r>
            <a:endParaRPr lang="es-ES">
              <a:solidFill>
                <a:schemeClr val="tx1"/>
              </a:solidFill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21" name="Picture 25" descr="C:\Archivos de programa\Microsoft Office\Clipart\standard\stddir1\BD07021_.WMF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grayscl/>
          </a:blip>
          <a:srcRect/>
          <a:stretch>
            <a:fillRect/>
          </a:stretch>
        </p:blipFill>
        <p:spPr bwMode="auto">
          <a:xfrm>
            <a:off x="2743200" y="1828800"/>
            <a:ext cx="3733800" cy="3344863"/>
          </a:xfrm>
          <a:prstGeom prst="rect">
            <a:avLst/>
          </a:prstGeom>
          <a:noFill/>
        </p:spPr>
      </p:pic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851025" y="4572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es-EC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600200" y="609600"/>
            <a:ext cx="5334000" cy="473075"/>
          </a:xfrm>
          <a:prstGeom prst="rect">
            <a:avLst/>
          </a:prstGeom>
          <a:noFill/>
          <a:ln w="1587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400">
                <a:solidFill>
                  <a:schemeClr val="tx1"/>
                </a:solidFill>
                <a:cs typeface="Times New Roman" pitchFamily="18" charset="0"/>
              </a:rPr>
              <a:t>Filosofía y Actividad de la Empresa</a:t>
            </a:r>
            <a:r>
              <a:rPr lang="es-ES" sz="24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19200" y="1828800"/>
            <a:ext cx="716280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s-AR" sz="2200">
                <a:solidFill>
                  <a:srgbClr val="000000"/>
                </a:solidFill>
                <a:cs typeface="Arial" pitchFamily="34" charset="0"/>
              </a:rPr>
              <a:t>Misión</a:t>
            </a:r>
          </a:p>
          <a:p>
            <a:pPr algn="just"/>
            <a:r>
              <a:rPr lang="es-AR" sz="2000" b="1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Brindar a los clientes variedad y diversidad para toda la familia y para todos los gustos.</a:t>
            </a:r>
            <a:endParaRPr lang="es-ES" sz="2000" b="1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295400" y="3657600"/>
            <a:ext cx="6324600" cy="160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s-AR" sz="2200">
                <a:solidFill>
                  <a:srgbClr val="000000"/>
                </a:solidFill>
                <a:cs typeface="Arial" pitchFamily="34" charset="0"/>
              </a:rPr>
              <a:t>Visión</a:t>
            </a:r>
          </a:p>
          <a:p>
            <a:pPr algn="l"/>
            <a:r>
              <a:rPr lang="es-ES" sz="2000" b="1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Ser la más grande y completa tienda de artículos para el hogar de Guayaquil.</a:t>
            </a:r>
            <a:r>
              <a:rPr lang="es-ES" sz="2000" b="1">
                <a:solidFill>
                  <a:schemeClr val="tx1"/>
                </a:solidFill>
                <a:latin typeface="Tahoma" pitchFamily="34" charset="0"/>
              </a:rPr>
              <a:t> </a:t>
            </a:r>
            <a:endParaRPr lang="es-EC" sz="2000" b="1">
              <a:solidFill>
                <a:schemeClr val="tx1"/>
              </a:solidFill>
              <a:latin typeface="Tahoma" pitchFamily="34" charset="0"/>
            </a:endParaRPr>
          </a:p>
          <a:p>
            <a:endParaRPr lang="es-ES" b="1"/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auto">
          <a:xfrm>
            <a:off x="609600" y="762000"/>
            <a:ext cx="838200" cy="0"/>
          </a:xfrm>
          <a:prstGeom prst="line">
            <a:avLst/>
          </a:prstGeom>
          <a:noFill/>
          <a:ln w="25400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609600" y="6096000"/>
            <a:ext cx="7924800" cy="0"/>
          </a:xfrm>
          <a:prstGeom prst="line">
            <a:avLst/>
          </a:prstGeom>
          <a:noFill/>
          <a:ln w="31750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>
            <a:off x="609600" y="762000"/>
            <a:ext cx="0" cy="53340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4111" name="Group 15"/>
          <p:cNvGrpSpPr>
            <a:grpSpLocks/>
          </p:cNvGrpSpPr>
          <p:nvPr/>
        </p:nvGrpSpPr>
        <p:grpSpPr bwMode="auto">
          <a:xfrm>
            <a:off x="838200" y="1905000"/>
            <a:ext cx="304800" cy="304800"/>
            <a:chOff x="528" y="1200"/>
            <a:chExt cx="192" cy="192"/>
          </a:xfrm>
        </p:grpSpPr>
        <p:sp>
          <p:nvSpPr>
            <p:cNvPr id="4109" name="Rectangle 13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110" name="Rectangle 14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4112" name="Group 16"/>
          <p:cNvGrpSpPr>
            <a:grpSpLocks/>
          </p:cNvGrpSpPr>
          <p:nvPr/>
        </p:nvGrpSpPr>
        <p:grpSpPr bwMode="auto">
          <a:xfrm>
            <a:off x="855663" y="3698875"/>
            <a:ext cx="304800" cy="304800"/>
            <a:chOff x="528" y="1200"/>
            <a:chExt cx="192" cy="192"/>
          </a:xfrm>
        </p:grpSpPr>
        <p:sp>
          <p:nvSpPr>
            <p:cNvPr id="4113" name="Rectangle 1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114" name="Rectangle 1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4134" name="Rectangle 38"/>
          <p:cNvSpPr>
            <a:spLocks noChangeArrowheads="1"/>
          </p:cNvSpPr>
          <p:nvPr/>
        </p:nvSpPr>
        <p:spPr bwMode="auto">
          <a:xfrm>
            <a:off x="7696200" y="304800"/>
            <a:ext cx="9794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>
                <a:solidFill>
                  <a:schemeClr val="tx1"/>
                </a:solidFill>
              </a:rPr>
              <a:t>VIVIANA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1676400" y="2819400"/>
            <a:ext cx="571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C"/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2743200" y="3200400"/>
            <a:ext cx="4267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3600">
                <a:solidFill>
                  <a:schemeClr val="tx1"/>
                </a:solidFill>
              </a:rPr>
              <a:t>SITUACIÓN ACTUAL</a:t>
            </a:r>
            <a:endParaRPr lang="es-ES" sz="3600">
              <a:solidFill>
                <a:schemeClr val="tx1"/>
              </a:solidFill>
            </a:endParaRPr>
          </a:p>
        </p:txBody>
      </p:sp>
      <p:sp>
        <p:nvSpPr>
          <p:cNvPr id="33796" name="Line 4"/>
          <p:cNvSpPr>
            <a:spLocks noChangeShapeType="1"/>
          </p:cNvSpPr>
          <p:nvPr/>
        </p:nvSpPr>
        <p:spPr bwMode="auto">
          <a:xfrm>
            <a:off x="2819400" y="990600"/>
            <a:ext cx="0" cy="518160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3797" name="Line 5"/>
          <p:cNvSpPr>
            <a:spLocks noChangeShapeType="1"/>
          </p:cNvSpPr>
          <p:nvPr/>
        </p:nvSpPr>
        <p:spPr bwMode="auto">
          <a:xfrm>
            <a:off x="533400" y="3810000"/>
            <a:ext cx="72390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3798" name="Line 6"/>
          <p:cNvSpPr>
            <a:spLocks noChangeShapeType="1"/>
          </p:cNvSpPr>
          <p:nvPr/>
        </p:nvSpPr>
        <p:spPr bwMode="auto">
          <a:xfrm>
            <a:off x="2743200" y="990600"/>
            <a:ext cx="0" cy="5181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99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Bauhaus 93" pitchFamily="8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Bauhaus 93" pitchFamily="82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1248</TotalTime>
  <Words>2432</Words>
  <Application>Microsoft PowerPoint</Application>
  <PresentationFormat>Presentación en pantalla (4:3)</PresentationFormat>
  <Paragraphs>901</Paragraphs>
  <Slides>72</Slides>
  <Notes>0</Notes>
  <HiddenSlides>0</HiddenSlides>
  <MMClips>1</MMClips>
  <ScaleCrop>false</ScaleCrop>
  <HeadingPairs>
    <vt:vector size="8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4</vt:i4>
      </vt:variant>
      <vt:variant>
        <vt:lpstr>Títulos de diapositiva</vt:lpstr>
      </vt:variant>
      <vt:variant>
        <vt:i4>72</vt:i4>
      </vt:variant>
    </vt:vector>
  </HeadingPairs>
  <TitlesOfParts>
    <vt:vector size="87" baseType="lpstr">
      <vt:lpstr>Times New Roman</vt:lpstr>
      <vt:lpstr>Bauhaus 93</vt:lpstr>
      <vt:lpstr>Tahoma</vt:lpstr>
      <vt:lpstr>Arial</vt:lpstr>
      <vt:lpstr>Wingdings</vt:lpstr>
      <vt:lpstr>Arial Unicode MS</vt:lpstr>
      <vt:lpstr>Arial Black</vt:lpstr>
      <vt:lpstr>Century Gothic</vt:lpstr>
      <vt:lpstr>Wingdings 2</vt:lpstr>
      <vt:lpstr>Symbol</vt:lpstr>
      <vt:lpstr>Diseño predeterminado</vt:lpstr>
      <vt:lpstr>Gráfico de Microsoft Excel</vt:lpstr>
      <vt:lpstr>Foto de Microsoft Photo Editor 3.0</vt:lpstr>
      <vt:lpstr>Imagen de mapa de bits</vt:lpstr>
      <vt:lpstr>Hoja de cálculo de Microsoft Excel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Diapositiva 44</vt:lpstr>
      <vt:lpstr>Diapositiva 45</vt:lpstr>
      <vt:lpstr>Diapositiva 46</vt:lpstr>
      <vt:lpstr>Diapositiva 47</vt:lpstr>
      <vt:lpstr>Diapositiva 48</vt:lpstr>
      <vt:lpstr>Diapositiva 49</vt:lpstr>
      <vt:lpstr>Diapositiva 50</vt:lpstr>
      <vt:lpstr>Diapositiva 51</vt:lpstr>
      <vt:lpstr>Diapositiva 52</vt:lpstr>
      <vt:lpstr>Diapositiva 53</vt:lpstr>
      <vt:lpstr>Diapositiva 54</vt:lpstr>
      <vt:lpstr>Diapositiva 55</vt:lpstr>
      <vt:lpstr>Diapositiva 56</vt:lpstr>
      <vt:lpstr>Diapositiva 57</vt:lpstr>
      <vt:lpstr>Diapositiva 58</vt:lpstr>
      <vt:lpstr>Diapositiva 59</vt:lpstr>
      <vt:lpstr>Diapositiva 60</vt:lpstr>
      <vt:lpstr>Diapositiva 61</vt:lpstr>
      <vt:lpstr>Diapositiva 62</vt:lpstr>
      <vt:lpstr>Diapositiva 63</vt:lpstr>
      <vt:lpstr>Diapositiva 64</vt:lpstr>
      <vt:lpstr>Diapositiva 65</vt:lpstr>
      <vt:lpstr>Diapositiva 66</vt:lpstr>
      <vt:lpstr>Diapositiva 67</vt:lpstr>
      <vt:lpstr>Diapositiva 68</vt:lpstr>
      <vt:lpstr>Diapositiva 69</vt:lpstr>
      <vt:lpstr>Diapositiva 70</vt:lpstr>
      <vt:lpstr>Diapositiva 71</vt:lpstr>
      <vt:lpstr>Diapositiva 72</vt:lpstr>
    </vt:vector>
  </TitlesOfParts>
  <Company>CASA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CASA</dc:creator>
  <cp:lastModifiedBy>Administrador</cp:lastModifiedBy>
  <cp:revision>115</cp:revision>
  <dcterms:created xsi:type="dcterms:W3CDTF">2000-02-01T00:13:23Z</dcterms:created>
  <dcterms:modified xsi:type="dcterms:W3CDTF">2009-12-14T17:37:26Z</dcterms:modified>
</cp:coreProperties>
</file>