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7" r:id="rId3"/>
    <p:sldId id="258" r:id="rId4"/>
    <p:sldId id="259" r:id="rId5"/>
    <p:sldId id="277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86" r:id="rId25"/>
    <p:sldId id="279" r:id="rId26"/>
    <p:sldId id="280" r:id="rId27"/>
    <p:sldId id="287" r:id="rId28"/>
    <p:sldId id="288" r:id="rId29"/>
    <p:sldId id="289" r:id="rId30"/>
    <p:sldId id="290" r:id="rId31"/>
    <p:sldId id="291" r:id="rId32"/>
    <p:sldId id="294" r:id="rId33"/>
    <p:sldId id="282" r:id="rId34"/>
    <p:sldId id="284" r:id="rId35"/>
    <p:sldId id="283" r:id="rId36"/>
    <p:sldId id="285" r:id="rId37"/>
    <p:sldId id="295" r:id="rId3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25" autoAdjust="0"/>
    <p:restoredTop sz="94581" autoAdjust="0"/>
  </p:normalViewPr>
  <p:slideViewPr>
    <p:cSldViewPr>
      <p:cViewPr varScale="1">
        <p:scale>
          <a:sx n="52" d="100"/>
          <a:sy n="52" d="100"/>
        </p:scale>
        <p:origin x="-102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E5A2841-3DC5-4F06-B0E6-4EEB009DA25A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D014C83-E341-4BB6-A16E-F4C8E1CC4987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8E2210-B3BB-4BD8-9662-1D9443E0064B}" type="slidenum">
              <a:rPr lang="es-ES"/>
              <a:pPr/>
              <a:t>2</a:t>
            </a:fld>
            <a:endParaRPr lang="es-ES"/>
          </a:p>
        </p:txBody>
      </p:sp>
      <p:sp>
        <p:nvSpPr>
          <p:cNvPr id="6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BB8B25-9103-41EF-880F-9A8B51F18E4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BA903-B58F-44E0-84D9-597A240BA61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F42F2-8C6E-4CA1-93C3-44BA328EB2D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D16EA0-85AE-4CC7-B34E-46C72F16152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BA7093-34C7-49BA-9BDA-A7A9B82623E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0696D-86E9-48F6-B0CF-D05A0CD8B21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FF5E9C-F607-4440-A89B-16420612A2F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E16F4-C52D-4B42-9016-33740D882E9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331B6-6451-4353-BC8F-F7543231513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78B37-1BE8-495F-A825-81D9BA50CE1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310CB-564D-47DC-B55D-44D2DB65F28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482B075-C7A5-4316-9970-8DFB98E0D3DE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www.dippindots.com.mx/index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anexo%2015.doc" TargetMode="Externa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www.dippindots.com.mx/index.html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Gr_fico_de_Microsoft_Office_Excel1.xls"/><Relationship Id="rId5" Type="http://schemas.openxmlformats.org/officeDocument/2006/relationships/image" Target="../media/image4.jpeg"/><Relationship Id="rId4" Type="http://schemas.openxmlformats.org/officeDocument/2006/relationships/hyperlink" Target="http://www.dippindots.com.mx/index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www.dippindots.com.mx/index.html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Gr_fico_de_Microsoft_Office_Excel2.xls"/><Relationship Id="rId5" Type="http://schemas.openxmlformats.org/officeDocument/2006/relationships/image" Target="../media/image4.jpeg"/><Relationship Id="rId4" Type="http://schemas.openxmlformats.org/officeDocument/2006/relationships/hyperlink" Target="http://www.dippindots.com.mx/index.html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Gr_fico_de_Microsoft_Office_Excel3.xls"/><Relationship Id="rId5" Type="http://schemas.openxmlformats.org/officeDocument/2006/relationships/image" Target="../media/image4.jpeg"/><Relationship Id="rId4" Type="http://schemas.openxmlformats.org/officeDocument/2006/relationships/hyperlink" Target="http://www.dippindots.com.mx/index.html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dippindots.com.mx/index.html" TargetMode="Externa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jpeg"/><Relationship Id="rId5" Type="http://schemas.openxmlformats.org/officeDocument/2006/relationships/hyperlink" Target="http://www.dippindots.com.mx/index.html" TargetMode="External"/><Relationship Id="rId4" Type="http://schemas.openxmlformats.org/officeDocument/2006/relationships/oleObject" Target="../embeddings/oleObject1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.jpeg"/><Relationship Id="rId5" Type="http://schemas.openxmlformats.org/officeDocument/2006/relationships/hyperlink" Target="http://www.dippindots.com.mx/index.html" TargetMode="External"/><Relationship Id="rId4" Type="http://schemas.openxmlformats.org/officeDocument/2006/relationships/oleObject" Target="../embeddings/oleObject2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.jpeg"/><Relationship Id="rId5" Type="http://schemas.openxmlformats.org/officeDocument/2006/relationships/hyperlink" Target="http://www.dippindots.com.mx/index.html" TargetMode="External"/><Relationship Id="rId4" Type="http://schemas.openxmlformats.org/officeDocument/2006/relationships/oleObject" Target="../embeddings/oleObject3.bin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Anexo14.doc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www.dippindots.com.mx/index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www.dippindots.com.mx/index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ppindots.com.mx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052" name="Picture 4" descr="dippin dots"/>
          <p:cNvPicPr>
            <a:picLocks noChangeAspect="1" noChangeArrowheads="1"/>
          </p:cNvPicPr>
          <p:nvPr>
            <p:ph type="ctrTitle"/>
          </p:nvPr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>
          <a:xfrm>
            <a:off x="179388" y="296863"/>
            <a:ext cx="8713787" cy="6227762"/>
          </a:xfrm>
          <a:noFill/>
          <a:ln/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187450" y="908050"/>
            <a:ext cx="70580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>
                <a:solidFill>
                  <a:schemeClr val="accent2"/>
                </a:solidFill>
                <a:latin typeface="Arial Black" pitchFamily="34" charset="0"/>
              </a:rPr>
              <a:t>PROYECTO DE INVERSIÓN PARA LA IMPLEMENTACIÓN DE LA FRANQUICIA NORTEAMERICANA DE HELADOS “DIPPIN´DOTTS” EN LA CIUDAD DE GUAYAQUIL</a:t>
            </a:r>
          </a:p>
        </p:txBody>
      </p:sp>
      <p:pic>
        <p:nvPicPr>
          <p:cNvPr id="2054" name="Picture 6" descr="ESPO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88913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ich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27988" y="188913"/>
            <a:ext cx="838200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4859338" y="4797425"/>
            <a:ext cx="388937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1800" b="1">
                <a:solidFill>
                  <a:schemeClr val="accent2"/>
                </a:solidFill>
              </a:rPr>
              <a:t>Presentado por:   Andrés Molina    </a:t>
            </a:r>
          </a:p>
          <a:p>
            <a:pPr algn="r">
              <a:spcBef>
                <a:spcPct val="50000"/>
              </a:spcBef>
            </a:pPr>
            <a:r>
              <a:rPr lang="es-ES" sz="1800" b="1">
                <a:solidFill>
                  <a:schemeClr val="accent2"/>
                </a:solidFill>
              </a:rPr>
              <a:t>	Catalina Murillo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995738" y="5661025"/>
            <a:ext cx="48244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>
                <a:solidFill>
                  <a:schemeClr val="accent2"/>
                </a:solidFill>
              </a:rPr>
              <a:t>Director del Proyecto: Ing. Oscar Mendoza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755650" y="692150"/>
            <a:ext cx="31591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>
                <a:solidFill>
                  <a:schemeClr val="accent2"/>
                </a:solidFill>
                <a:latin typeface="Arial Black" pitchFamily="34" charset="0"/>
              </a:rPr>
              <a:t>Distribución</a:t>
            </a:r>
            <a:r>
              <a:rPr lang="es-ES"/>
              <a:t> </a:t>
            </a:r>
          </a:p>
        </p:txBody>
      </p:sp>
      <p:pic>
        <p:nvPicPr>
          <p:cNvPr id="14342" name="Picture 6" descr="modelo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1484313"/>
            <a:ext cx="5616575" cy="466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 descr="Principal">
            <a:hlinkClick r:id="rId4" tooltip="Principal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16688" y="5502275"/>
            <a:ext cx="22637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258888" y="1412875"/>
            <a:ext cx="54737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600">
                <a:solidFill>
                  <a:schemeClr val="accent2"/>
                </a:solidFill>
                <a:latin typeface="Arial Black" pitchFamily="34" charset="0"/>
              </a:rPr>
              <a:t>Precio</a:t>
            </a:r>
          </a:p>
        </p:txBody>
      </p:sp>
      <p:graphicFrame>
        <p:nvGraphicFramePr>
          <p:cNvPr id="15409" name="Group 49"/>
          <p:cNvGraphicFramePr>
            <a:graphicFrameLocks noGrp="1"/>
          </p:cNvGraphicFramePr>
          <p:nvPr/>
        </p:nvGraphicFramePr>
        <p:xfrm>
          <a:off x="2627313" y="2708275"/>
          <a:ext cx="3887787" cy="1584326"/>
        </p:xfrm>
        <a:graphic>
          <a:graphicData uri="http://schemas.openxmlformats.org/drawingml/2006/table">
            <a:tbl>
              <a:tblPr/>
              <a:tblGrid>
                <a:gridCol w="2009775"/>
                <a:gridCol w="1878012"/>
              </a:tblGrid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Arial" charset="0"/>
                        </a:rPr>
                        <a:t>Presentaciones </a:t>
                      </a:r>
                      <a:endParaRPr kumimoji="0" lang="es-EC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Arial" charset="0"/>
                        </a:rPr>
                        <a:t>Precio $</a:t>
                      </a:r>
                      <a:endParaRPr kumimoji="0" lang="es-EC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 onzas</a:t>
                      </a:r>
                      <a:endParaRPr kumimoji="0" lang="es-EC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2,5</a:t>
                      </a:r>
                      <a:endParaRPr kumimoji="0" lang="es-EC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 onzas </a:t>
                      </a:r>
                      <a:endParaRPr kumimoji="0" lang="es-EC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2,8</a:t>
                      </a:r>
                      <a:endParaRPr kumimoji="0" lang="es-EC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5410" name="Picture 50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4978400"/>
            <a:ext cx="2697162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116013" y="1125538"/>
            <a:ext cx="6624637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200" b="1">
                <a:solidFill>
                  <a:schemeClr val="accent2"/>
                </a:solidFill>
                <a:latin typeface="Arial Black" pitchFamily="34" charset="0"/>
              </a:rPr>
              <a:t>Promoción</a:t>
            </a:r>
            <a:r>
              <a:rPr lang="es-ES" sz="420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763713" y="2420938"/>
            <a:ext cx="4176712" cy="246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" sz="4200">
                <a:solidFill>
                  <a:schemeClr val="accent2"/>
                </a:solidFill>
                <a:latin typeface="Arial Black" pitchFamily="34" charset="0"/>
              </a:rPr>
              <a:t>TV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 sz="4200">
                <a:solidFill>
                  <a:schemeClr val="accent2"/>
                </a:solidFill>
                <a:latin typeface="Arial Black" pitchFamily="34" charset="0"/>
              </a:rPr>
              <a:t>Periódico</a:t>
            </a:r>
          </a:p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1763713" y="4797425"/>
            <a:ext cx="63373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800" b="1">
                <a:solidFill>
                  <a:srgbClr val="FF66CC"/>
                </a:solidFill>
                <a:latin typeface="Comic Sans MS" pitchFamily="66" charset="0"/>
              </a:rPr>
              <a:t>“El Helado del Futuro”</a:t>
            </a:r>
          </a:p>
        </p:txBody>
      </p:sp>
      <p:pic>
        <p:nvPicPr>
          <p:cNvPr id="16393" name="Picture 9" descr="anim_heade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981075"/>
            <a:ext cx="3240087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331913" y="1196975"/>
            <a:ext cx="46799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5000" b="1">
                <a:solidFill>
                  <a:schemeClr val="accent2"/>
                </a:solidFill>
                <a:latin typeface="Arial Black" pitchFamily="34" charset="0"/>
              </a:rPr>
              <a:t>FODA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476375" y="2420938"/>
            <a:ext cx="66246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331913" y="2133600"/>
            <a:ext cx="597693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accent2"/>
                </a:solidFill>
              </a:rPr>
              <a:t>Fortalezas</a:t>
            </a:r>
            <a:r>
              <a:rPr lang="es-ES"/>
              <a:t> 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2051050" y="2924175"/>
            <a:ext cx="61214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" sz="2000">
                <a:solidFill>
                  <a:schemeClr val="accent2"/>
                </a:solidFill>
                <a:latin typeface="Arial Black" pitchFamily="34" charset="0"/>
              </a:rPr>
              <a:t>Respaldo de una marca con experiencia a nivel internacional</a:t>
            </a:r>
          </a:p>
          <a:p>
            <a:pPr>
              <a:buFontTx/>
              <a:buChar char="•"/>
            </a:pPr>
            <a:r>
              <a:rPr lang="es-ES" sz="2000" b="1">
                <a:solidFill>
                  <a:schemeClr val="accent2"/>
                </a:solidFill>
              </a:rPr>
              <a:t>Procesos establecidos y aplicados en otros mercados</a:t>
            </a:r>
          </a:p>
          <a:p>
            <a:pPr>
              <a:buFontTx/>
              <a:buChar char="•"/>
            </a:pPr>
            <a:r>
              <a:rPr lang="es-ES" sz="2000">
                <a:solidFill>
                  <a:schemeClr val="accent2"/>
                </a:solidFill>
                <a:latin typeface="Arial Black" pitchFamily="34" charset="0"/>
              </a:rPr>
              <a:t>Frescura de stock y productos helados a través de rigurosos procesos de revisión</a:t>
            </a:r>
          </a:p>
          <a:p>
            <a:pPr>
              <a:buFontTx/>
              <a:buChar char="•"/>
            </a:pPr>
            <a:r>
              <a:rPr lang="es-ES" sz="2000">
                <a:solidFill>
                  <a:schemeClr val="accent2"/>
                </a:solidFill>
              </a:rPr>
              <a:t>Certificaciones de calidad reconocidas a nivel mundial</a:t>
            </a:r>
            <a:endParaRPr lang="es-ES" sz="2000" b="1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s-ES" sz="2000" b="1">
                <a:solidFill>
                  <a:schemeClr val="accent2"/>
                </a:solidFill>
                <a:latin typeface="Arial Black" pitchFamily="34" charset="0"/>
              </a:rPr>
              <a:t> </a:t>
            </a:r>
            <a:r>
              <a:rPr lang="es-ES" sz="2000">
                <a:solidFill>
                  <a:schemeClr val="accent2"/>
                </a:solidFill>
                <a:latin typeface="Arial Black" pitchFamily="34" charset="0"/>
              </a:rPr>
              <a:t>Crédito Dippin‘Dots Franquicias para realizar la inversión  inicial</a:t>
            </a:r>
          </a:p>
        </p:txBody>
      </p:sp>
      <p:pic>
        <p:nvPicPr>
          <p:cNvPr id="17417" name="Picture 9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260350"/>
            <a:ext cx="25527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971550" y="1196975"/>
            <a:ext cx="54721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accent2"/>
                </a:solidFill>
                <a:latin typeface="Arial Black" pitchFamily="34" charset="0"/>
              </a:rPr>
              <a:t>Oportunidades</a:t>
            </a:r>
            <a:r>
              <a:rPr lang="es-ES"/>
              <a:t> 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403350" y="2133600"/>
            <a:ext cx="65532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" sz="2800">
                <a:solidFill>
                  <a:schemeClr val="accent2"/>
                </a:solidFill>
              </a:rPr>
              <a:t>Crecimiento del mercado de helados y postres fríos en la ciudad de Guayaquil</a:t>
            </a:r>
          </a:p>
          <a:p>
            <a:pPr>
              <a:buFontTx/>
              <a:buChar char="•"/>
            </a:pPr>
            <a:r>
              <a:rPr lang="es-ES" sz="2800">
                <a:solidFill>
                  <a:schemeClr val="accent2"/>
                </a:solidFill>
              </a:rPr>
              <a:t>Construcciones de Importantes Centros Comerciales con visión “Life Style”  </a:t>
            </a:r>
          </a:p>
          <a:p>
            <a:pPr>
              <a:buFontTx/>
              <a:buChar char="•"/>
            </a:pPr>
            <a:r>
              <a:rPr lang="es-ES" sz="2800">
                <a:solidFill>
                  <a:schemeClr val="accent2"/>
                </a:solidFill>
              </a:rPr>
              <a:t>Sistema de negocios por franquicias ha alcanzado un explosivo desarrollo en estos últimos años</a:t>
            </a:r>
          </a:p>
        </p:txBody>
      </p:sp>
      <p:pic>
        <p:nvPicPr>
          <p:cNvPr id="19463" name="Picture 7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260350"/>
            <a:ext cx="2336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971550" y="1268413"/>
            <a:ext cx="47529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accent2"/>
                </a:solidFill>
                <a:latin typeface="Arial Black" pitchFamily="34" charset="0"/>
              </a:rPr>
              <a:t>Debilidades</a:t>
            </a:r>
            <a:r>
              <a:rPr lang="es-ES"/>
              <a:t> 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979613" y="2349500"/>
            <a:ext cx="5976937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">
                <a:solidFill>
                  <a:schemeClr val="accent2"/>
                </a:solidFill>
              </a:rPr>
              <a:t>Costo de entrenamiento en el exterior </a:t>
            </a:r>
          </a:p>
          <a:p>
            <a:pPr>
              <a:buFontTx/>
              <a:buChar char="•"/>
            </a:pPr>
            <a:r>
              <a:rPr lang="es-ES">
                <a:solidFill>
                  <a:schemeClr val="accent2"/>
                </a:solidFill>
              </a:rPr>
              <a:t>Costo alto del producto criogenía</a:t>
            </a:r>
            <a:r>
              <a:rPr lang="es-ES"/>
              <a:t> </a:t>
            </a:r>
          </a:p>
        </p:txBody>
      </p:sp>
      <p:pic>
        <p:nvPicPr>
          <p:cNvPr id="20487" name="Picture 7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549275"/>
            <a:ext cx="2336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116013" y="1125538"/>
            <a:ext cx="46799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accent2"/>
                </a:solidFill>
                <a:latin typeface="Arial Black" pitchFamily="34" charset="0"/>
              </a:rPr>
              <a:t>Amenazas</a:t>
            </a:r>
            <a:r>
              <a:rPr lang="es-ES"/>
              <a:t> 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547813" y="2133600"/>
            <a:ext cx="66960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">
                <a:solidFill>
                  <a:schemeClr val="accent2"/>
                </a:solidFill>
              </a:rPr>
              <a:t>Competencia posicionada y especializada</a:t>
            </a:r>
          </a:p>
          <a:p>
            <a:pPr>
              <a:buFontTx/>
              <a:buChar char="•"/>
            </a:pPr>
            <a:r>
              <a:rPr lang="es-ES">
                <a:solidFill>
                  <a:schemeClr val="accent2"/>
                </a:solidFill>
              </a:rPr>
              <a:t>Tenemos marcas importantes en el mercado </a:t>
            </a:r>
          </a:p>
          <a:p>
            <a:pPr>
              <a:buFontTx/>
              <a:buChar char="•"/>
            </a:pPr>
            <a:r>
              <a:rPr lang="es-ES">
                <a:solidFill>
                  <a:schemeClr val="accent2"/>
                </a:solidFill>
              </a:rPr>
              <a:t>Segmento al que está dirigido </a:t>
            </a:r>
          </a:p>
          <a:p>
            <a:pPr>
              <a:buFontTx/>
              <a:buChar char="•"/>
            </a:pPr>
            <a:r>
              <a:rPr lang="es-ES">
                <a:solidFill>
                  <a:schemeClr val="accent2"/>
                </a:solidFill>
              </a:rPr>
              <a:t>Situación económica del País</a:t>
            </a:r>
          </a:p>
          <a:p>
            <a:endParaRPr lang="es-ES"/>
          </a:p>
        </p:txBody>
      </p:sp>
      <p:pic>
        <p:nvPicPr>
          <p:cNvPr id="21511" name="Picture 7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476250"/>
            <a:ext cx="2408237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9001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763713" y="981075"/>
            <a:ext cx="554513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Arial Black" pitchFamily="34" charset="0"/>
              </a:rPr>
              <a:t>Análisis Financiero 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619250" y="2349500"/>
            <a:ext cx="62658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051050" y="2349500"/>
            <a:ext cx="54006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pic>
        <p:nvPicPr>
          <p:cNvPr id="22582" name="Picture 54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260350"/>
            <a:ext cx="2408238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83" name="Text Box 55"/>
          <p:cNvSpPr txBox="1">
            <a:spLocks noChangeArrowheads="1"/>
          </p:cNvSpPr>
          <p:nvPr/>
        </p:nvSpPr>
        <p:spPr bwMode="auto">
          <a:xfrm>
            <a:off x="1763713" y="1989138"/>
            <a:ext cx="46799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</a:rPr>
              <a:t>Inversión Inicial</a:t>
            </a:r>
            <a:r>
              <a:rPr lang="es-ES"/>
              <a:t> </a:t>
            </a:r>
          </a:p>
        </p:txBody>
      </p:sp>
      <p:graphicFrame>
        <p:nvGraphicFramePr>
          <p:cNvPr id="22715" name="Group 187"/>
          <p:cNvGraphicFramePr>
            <a:graphicFrameLocks noGrp="1"/>
          </p:cNvGraphicFramePr>
          <p:nvPr/>
        </p:nvGraphicFramePr>
        <p:xfrm>
          <a:off x="2916238" y="2997200"/>
          <a:ext cx="3048000" cy="3124200"/>
        </p:xfrm>
        <a:graphic>
          <a:graphicData uri="http://schemas.openxmlformats.org/drawingml/2006/table">
            <a:tbl>
              <a:tblPr/>
              <a:tblGrid>
                <a:gridCol w="2019300"/>
                <a:gridCol w="1028700"/>
              </a:tblGrid>
              <a:tr h="2524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ACTIVOS REALES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ACTIVO INTANGIBLE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USS $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Entrada de Franquicia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7,066.38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ACTIVOS FIJOS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Storage Freezer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3,663.03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Serving Freezer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3,055.59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Computadora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900.00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Caja Registradora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1,000.00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Licuadora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45.00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Mobiliario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11,379.90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27,109.89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188913"/>
            <a:ext cx="2408238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547813" y="2060575"/>
            <a:ext cx="3603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900113" y="620713"/>
            <a:ext cx="6913562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Arial Black" pitchFamily="34" charset="0"/>
              </a:rPr>
              <a:t>Otros Requerimientos Iniciales </a:t>
            </a:r>
          </a:p>
        </p:txBody>
      </p:sp>
      <p:graphicFrame>
        <p:nvGraphicFramePr>
          <p:cNvPr id="23758" name="Group 206"/>
          <p:cNvGraphicFramePr>
            <a:graphicFrameLocks noGrp="1"/>
          </p:cNvGraphicFramePr>
          <p:nvPr/>
        </p:nvGraphicFramePr>
        <p:xfrm>
          <a:off x="3132138" y="1989138"/>
          <a:ext cx="3625850" cy="4602480"/>
        </p:xfrm>
        <a:graphic>
          <a:graphicData uri="http://schemas.openxmlformats.org/drawingml/2006/table">
            <a:tbl>
              <a:tblPr/>
              <a:tblGrid>
                <a:gridCol w="2543175"/>
                <a:gridCol w="1082675"/>
              </a:tblGrid>
              <a:tr h="2524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OTROS REQUERIMIENTOS INICIALES       Mes 1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COSTO INICIAL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USS $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Costo Materia Prima ( Helados)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6.971,25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Subtotal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6.971,25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GASTOS ADMINISTRATIVOS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  <a:hlinkClick r:id="rId5" action="ppaction://hlinkfile"/>
                        </a:rPr>
                        <a:t>Sueldos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820,00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Alquiler (Derecho de Llave 80%)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15.000,00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Regalía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649,15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Alícuota del Alquiler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850,00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Publicidad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1.020,00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Entrenamiento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905,00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Servicios Básicos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473,00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Implementación del Local (Legal)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484,00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Varios (Servilletas, Sorbetes, etc.)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22,10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Suministros de Oficina (Papel Caja Registradora)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Subtotal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20.239,25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27.210,50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755650" y="908050"/>
            <a:ext cx="8027988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627" name="Group 51"/>
          <p:cNvGraphicFramePr>
            <a:graphicFrameLocks noGrp="1"/>
          </p:cNvGraphicFramePr>
          <p:nvPr/>
        </p:nvGraphicFramePr>
        <p:xfrm>
          <a:off x="2987675" y="1557338"/>
          <a:ext cx="2798763" cy="1260475"/>
        </p:xfrm>
        <a:graphic>
          <a:graphicData uri="http://schemas.openxmlformats.org/drawingml/2006/table">
            <a:tbl>
              <a:tblPr/>
              <a:tblGrid>
                <a:gridCol w="1727200"/>
                <a:gridCol w="1071563"/>
              </a:tblGrid>
              <a:tr h="3206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INVERSIÓN INICIAL            USS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Activos Reales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27.109,89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Otros Requerimientos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27.210,50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54.320,39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804" name="Text Box 228"/>
          <p:cNvSpPr txBox="1">
            <a:spLocks noChangeArrowheads="1"/>
          </p:cNvSpPr>
          <p:nvPr/>
        </p:nvSpPr>
        <p:spPr bwMode="auto">
          <a:xfrm>
            <a:off x="468313" y="620713"/>
            <a:ext cx="590391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</a:rPr>
              <a:t>Resumen de Inversión Inicial</a:t>
            </a:r>
          </a:p>
        </p:txBody>
      </p:sp>
      <p:pic>
        <p:nvPicPr>
          <p:cNvPr id="24805" name="Picture 229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5763" y="260350"/>
            <a:ext cx="2408237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806" name="Text Box 230"/>
          <p:cNvSpPr txBox="1">
            <a:spLocks noChangeArrowheads="1"/>
          </p:cNvSpPr>
          <p:nvPr/>
        </p:nvSpPr>
        <p:spPr bwMode="auto">
          <a:xfrm>
            <a:off x="611188" y="3429000"/>
            <a:ext cx="568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</a:rPr>
              <a:t>Resumen de Financiamiento</a:t>
            </a:r>
            <a:r>
              <a:rPr lang="es-ES"/>
              <a:t> </a:t>
            </a:r>
          </a:p>
        </p:txBody>
      </p:sp>
      <p:graphicFrame>
        <p:nvGraphicFramePr>
          <p:cNvPr id="25162" name="Group 586"/>
          <p:cNvGraphicFramePr>
            <a:graphicFrameLocks noGrp="1"/>
          </p:cNvGraphicFramePr>
          <p:nvPr/>
        </p:nvGraphicFramePr>
        <p:xfrm>
          <a:off x="2987675" y="4581525"/>
          <a:ext cx="2995613" cy="1547813"/>
        </p:xfrm>
        <a:graphic>
          <a:graphicData uri="http://schemas.openxmlformats.org/drawingml/2006/table">
            <a:tbl>
              <a:tblPr/>
              <a:tblGrid>
                <a:gridCol w="1344613"/>
                <a:gridCol w="862012"/>
                <a:gridCol w="788988"/>
              </a:tblGrid>
              <a:tr h="2159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RESUMEN DE FINANCIAMIENTO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DESCRIPCION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US $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Aporte de Capital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45.000,00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56,25%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Préstamo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35.000,00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43,75%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80.000,00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100,00%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dippin dots"/>
          <p:cNvPicPr>
            <a:picLocks noChangeAspect="1" noChangeArrowheads="1"/>
          </p:cNvPicPr>
          <p:nvPr>
            <p:ph sz="half" idx="4294967295"/>
          </p:nvPr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>
          <a:xfrm>
            <a:off x="900113" y="549275"/>
            <a:ext cx="7308850" cy="5665788"/>
          </a:xfrm>
          <a:noFill/>
          <a:ln/>
        </p:spPr>
      </p:pic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051050" y="1484313"/>
            <a:ext cx="55435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solidFill>
                  <a:schemeClr val="accent2"/>
                </a:solidFill>
                <a:latin typeface="Arial Black" pitchFamily="34" charset="0"/>
                <a:cs typeface="Times New Roman" pitchFamily="18" charset="0"/>
              </a:rPr>
              <a:t>INTRODUCCIÓN</a:t>
            </a:r>
            <a:r>
              <a:rPr lang="es-ES" sz="4400">
                <a:latin typeface="Arial Black" pitchFamily="34" charset="0"/>
              </a:rPr>
              <a:t> 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2627313" y="3357563"/>
            <a:ext cx="42497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" sz="4000" b="1">
                <a:solidFill>
                  <a:schemeClr val="accent2"/>
                </a:solidFill>
                <a:latin typeface="Arial Black" pitchFamily="34" charset="0"/>
              </a:rPr>
              <a:t>Objetivos</a:t>
            </a:r>
          </a:p>
        </p:txBody>
      </p:sp>
      <p:pic>
        <p:nvPicPr>
          <p:cNvPr id="3082" name="Picture 10" descr="Principal">
            <a:hlinkClick r:id="rId4" tooltip="Principal"/>
          </p:cNvPr>
          <p:cNvPicPr>
            <a:picLocks noChangeAspect="1" noChangeArrowheads="1"/>
          </p:cNvPicPr>
          <p:nvPr>
            <p:ph sz="half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6372225" y="5456238"/>
            <a:ext cx="2573338" cy="9715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869" name="Text Box 269"/>
          <p:cNvSpPr txBox="1">
            <a:spLocks noChangeArrowheads="1"/>
          </p:cNvSpPr>
          <p:nvPr/>
        </p:nvSpPr>
        <p:spPr bwMode="auto">
          <a:xfrm>
            <a:off x="1547813" y="1989138"/>
            <a:ext cx="60483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</a:rPr>
              <a:t>Presupuesto de Venta </a:t>
            </a:r>
          </a:p>
        </p:txBody>
      </p:sp>
      <p:sp>
        <p:nvSpPr>
          <p:cNvPr id="25870" name="Text Box 270"/>
          <p:cNvSpPr txBox="1">
            <a:spLocks noChangeArrowheads="1"/>
          </p:cNvSpPr>
          <p:nvPr/>
        </p:nvSpPr>
        <p:spPr bwMode="auto">
          <a:xfrm>
            <a:off x="1547813" y="4149725"/>
            <a:ext cx="6553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</a:rPr>
              <a:t>Presupuesto de Costo y Gasto</a:t>
            </a:r>
          </a:p>
        </p:txBody>
      </p:sp>
      <p:pic>
        <p:nvPicPr>
          <p:cNvPr id="25872" name="Picture 272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260350"/>
            <a:ext cx="2408237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912" name="Group 288"/>
          <p:cNvGraphicFramePr>
            <a:graphicFrameLocks noGrp="1"/>
          </p:cNvGraphicFramePr>
          <p:nvPr/>
        </p:nvGraphicFramePr>
        <p:xfrm>
          <a:off x="1936750" y="2205038"/>
          <a:ext cx="5272088" cy="2525712"/>
        </p:xfrm>
        <a:graphic>
          <a:graphicData uri="http://schemas.openxmlformats.org/drawingml/2006/table">
            <a:tbl>
              <a:tblPr/>
              <a:tblGrid>
                <a:gridCol w="1524000"/>
                <a:gridCol w="873125"/>
                <a:gridCol w="685800"/>
                <a:gridCol w="1143000"/>
                <a:gridCol w="1046163"/>
              </a:tblGrid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DEPRECIACIÓN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Valor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Vida útil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Valor de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Depreciación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RUBRO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USS $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Años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Salvamento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USS $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Storage Freezer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2.796,20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559,24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447,39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Serving Freezer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4.664,68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932,94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746,35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Computadora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946,40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189,28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252,37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Caja Registradora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1.000,00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160,00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Licuadora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45,00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Mobiliario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7.586,60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3.413,97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834,53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A DEPRECIAR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2.452,64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911" name="Text Box 287"/>
          <p:cNvSpPr txBox="1">
            <a:spLocks noChangeArrowheads="1"/>
          </p:cNvSpPr>
          <p:nvPr/>
        </p:nvSpPr>
        <p:spPr bwMode="auto">
          <a:xfrm>
            <a:off x="2051050" y="836613"/>
            <a:ext cx="59055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</a:rPr>
              <a:t>Depreciación</a:t>
            </a:r>
          </a:p>
        </p:txBody>
      </p:sp>
      <p:pic>
        <p:nvPicPr>
          <p:cNvPr id="26913" name="Picture 289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260350"/>
            <a:ext cx="2408237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7757" name="Group 109"/>
          <p:cNvGraphicFramePr>
            <a:graphicFrameLocks noGrp="1"/>
          </p:cNvGraphicFramePr>
          <p:nvPr/>
        </p:nvGraphicFramePr>
        <p:xfrm>
          <a:off x="3059113" y="2420938"/>
          <a:ext cx="2878137" cy="3368675"/>
        </p:xfrm>
        <a:graphic>
          <a:graphicData uri="http://schemas.openxmlformats.org/drawingml/2006/table">
            <a:tbl>
              <a:tblPr/>
              <a:tblGrid>
                <a:gridCol w="1887537"/>
                <a:gridCol w="990600"/>
              </a:tblGrid>
              <a:tr h="2524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GASTOS ADMINISTRATIVOS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Regalía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8.128,37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Alquiler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18.750,00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Sueldos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4.320,00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Servicios Básicos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2.370,00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Entrenamiento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5.010,00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Publicidad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5.700,00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Implementación del Local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484,00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Suministros de Oficina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265,10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Actualización de Permisos del Local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162,00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45.189,47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758" name="Text Box 110"/>
          <p:cNvSpPr txBox="1">
            <a:spLocks noChangeArrowheads="1"/>
          </p:cNvSpPr>
          <p:nvPr/>
        </p:nvSpPr>
        <p:spPr bwMode="auto">
          <a:xfrm>
            <a:off x="1547813" y="1268413"/>
            <a:ext cx="69135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</a:rPr>
              <a:t>Gastos Administrativos </a:t>
            </a:r>
          </a:p>
        </p:txBody>
      </p:sp>
      <p:pic>
        <p:nvPicPr>
          <p:cNvPr id="27759" name="Picture 111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260350"/>
            <a:ext cx="2408237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684213" y="1341438"/>
            <a:ext cx="76327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b="1">
                <a:solidFill>
                  <a:schemeClr val="accent2"/>
                </a:solidFill>
              </a:rPr>
              <a:t>Valoración basada en el descuento de los flujos de fondos</a:t>
            </a:r>
            <a:r>
              <a:rPr lang="es-ES"/>
              <a:t> </a:t>
            </a:r>
          </a:p>
        </p:txBody>
      </p:sp>
      <p:pic>
        <p:nvPicPr>
          <p:cNvPr id="30726" name="Picture 6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260350"/>
            <a:ext cx="2408237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27" name="Group 7"/>
          <p:cNvGrpSpPr>
            <a:grpSpLocks/>
          </p:cNvGrpSpPr>
          <p:nvPr/>
        </p:nvGrpSpPr>
        <p:grpSpPr bwMode="auto">
          <a:xfrm>
            <a:off x="1908175" y="3213100"/>
            <a:ext cx="4876800" cy="800100"/>
            <a:chOff x="2988" y="7308"/>
            <a:chExt cx="7680" cy="1261"/>
          </a:xfrm>
        </p:grpSpPr>
        <p:sp>
          <p:nvSpPr>
            <p:cNvPr id="30728" name="Text Box 8"/>
            <p:cNvSpPr txBox="1">
              <a:spLocks noChangeArrowheads="1"/>
            </p:cNvSpPr>
            <p:nvPr/>
          </p:nvSpPr>
          <p:spPr bwMode="auto">
            <a:xfrm>
              <a:off x="2988" y="7631"/>
              <a:ext cx="3120" cy="75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200">
                  <a:solidFill>
                    <a:schemeClr val="accent2"/>
                  </a:solidFill>
                </a:rPr>
                <a:t>Valor de la empresa</a:t>
              </a:r>
              <a:endParaRPr lang="es-ES">
                <a:solidFill>
                  <a:schemeClr val="accent2"/>
                </a:solidFill>
              </a:endParaRPr>
            </a:p>
          </p:txBody>
        </p:sp>
        <p:sp>
          <p:nvSpPr>
            <p:cNvPr id="30729" name="Rectangle 9"/>
            <p:cNvSpPr>
              <a:spLocks noChangeArrowheads="1"/>
            </p:cNvSpPr>
            <p:nvPr/>
          </p:nvSpPr>
          <p:spPr bwMode="auto">
            <a:xfrm>
              <a:off x="6588" y="7308"/>
              <a:ext cx="3960" cy="75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200">
                  <a:solidFill>
                    <a:schemeClr val="accent2"/>
                  </a:solidFill>
                </a:rPr>
                <a:t>Flujo de Caja </a:t>
              </a:r>
              <a:r>
                <a:rPr lang="es-ES" sz="1200" baseline="-25000">
                  <a:solidFill>
                    <a:schemeClr val="accent2"/>
                  </a:solidFill>
                </a:rPr>
                <a:t>i</a:t>
              </a:r>
              <a:endParaRPr lang="es-ES">
                <a:solidFill>
                  <a:schemeClr val="accent2"/>
                </a:solidFill>
              </a:endParaRPr>
            </a:p>
          </p:txBody>
        </p:sp>
        <p:sp>
          <p:nvSpPr>
            <p:cNvPr id="30730" name="Rectangle 10"/>
            <p:cNvSpPr>
              <a:spLocks noChangeArrowheads="1"/>
            </p:cNvSpPr>
            <p:nvPr/>
          </p:nvSpPr>
          <p:spPr bwMode="auto">
            <a:xfrm>
              <a:off x="6588" y="7812"/>
              <a:ext cx="3960" cy="75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200">
                  <a:solidFill>
                    <a:schemeClr val="accent2"/>
                  </a:solidFill>
                </a:rPr>
                <a:t>(1 + k)</a:t>
              </a:r>
              <a:r>
                <a:rPr lang="es-ES" sz="1200" baseline="30000">
                  <a:solidFill>
                    <a:schemeClr val="accent2"/>
                  </a:solidFill>
                </a:rPr>
                <a:t>i</a:t>
              </a:r>
              <a:endParaRPr lang="es-ES">
                <a:solidFill>
                  <a:schemeClr val="accent2"/>
                </a:solidFill>
              </a:endParaRPr>
            </a:p>
          </p:txBody>
        </p:sp>
        <p:sp>
          <p:nvSpPr>
            <p:cNvPr id="30731" name="Line 11"/>
            <p:cNvSpPr>
              <a:spLocks noChangeShapeType="1"/>
            </p:cNvSpPr>
            <p:nvPr/>
          </p:nvSpPr>
          <p:spPr bwMode="auto">
            <a:xfrm>
              <a:off x="6468" y="7812"/>
              <a:ext cx="42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732" name="Text Box 12"/>
            <p:cNvSpPr txBox="1">
              <a:spLocks noChangeArrowheads="1"/>
            </p:cNvSpPr>
            <p:nvPr/>
          </p:nvSpPr>
          <p:spPr bwMode="auto">
            <a:xfrm>
              <a:off x="5388" y="7560"/>
              <a:ext cx="1080" cy="75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200">
                  <a:solidFill>
                    <a:schemeClr val="accent2"/>
                  </a:solidFill>
                </a:rPr>
                <a:t>=   </a:t>
              </a:r>
              <a:r>
                <a:rPr lang="es-ES" sz="1800">
                  <a:solidFill>
                    <a:schemeClr val="accent2"/>
                  </a:solidFill>
                  <a:latin typeface="Times New Roman" pitchFamily="18" charset="0"/>
                </a:rPr>
                <a:t>Σ</a:t>
              </a:r>
              <a:endParaRPr lang="es-ES">
                <a:solidFill>
                  <a:schemeClr val="accent2"/>
                </a:solidFill>
              </a:endParaRPr>
            </a:p>
          </p:txBody>
        </p:sp>
        <p:sp>
          <p:nvSpPr>
            <p:cNvPr id="30733" name="Text Box 13"/>
            <p:cNvSpPr txBox="1">
              <a:spLocks noChangeArrowheads="1"/>
            </p:cNvSpPr>
            <p:nvPr/>
          </p:nvSpPr>
          <p:spPr bwMode="auto">
            <a:xfrm>
              <a:off x="5748" y="7308"/>
              <a:ext cx="480" cy="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900">
                  <a:solidFill>
                    <a:schemeClr val="accent2"/>
                  </a:solidFill>
                </a:rPr>
                <a:t>n</a:t>
              </a:r>
              <a:endParaRPr lang="es-ES">
                <a:solidFill>
                  <a:schemeClr val="accent2"/>
                </a:solidFill>
              </a:endParaRPr>
            </a:p>
          </p:txBody>
        </p:sp>
        <p:sp>
          <p:nvSpPr>
            <p:cNvPr id="30734" name="Text Box 14"/>
            <p:cNvSpPr txBox="1">
              <a:spLocks noChangeArrowheads="1"/>
            </p:cNvSpPr>
            <p:nvPr/>
          </p:nvSpPr>
          <p:spPr bwMode="auto">
            <a:xfrm>
              <a:off x="5748" y="8065"/>
              <a:ext cx="720" cy="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900"/>
                <a:t>i = 0</a:t>
              </a:r>
              <a:endParaRPr lang="es-ES"/>
            </a:p>
          </p:txBody>
        </p:sp>
      </p:grp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2051050" y="4652963"/>
            <a:ext cx="24066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C" sz="1800">
                <a:solidFill>
                  <a:schemeClr val="accent2"/>
                </a:solidFill>
              </a:rPr>
              <a:t>Donde:</a:t>
            </a:r>
            <a:endParaRPr lang="es-ES" sz="1800">
              <a:solidFill>
                <a:schemeClr val="accent2"/>
              </a:solidFill>
            </a:endParaRPr>
          </a:p>
          <a:p>
            <a:pPr algn="ctr"/>
            <a:r>
              <a:rPr lang="es-EC" sz="1800">
                <a:solidFill>
                  <a:schemeClr val="accent2"/>
                </a:solidFill>
              </a:rPr>
              <a:t>k: Tasa de descuento</a:t>
            </a:r>
            <a:endParaRPr lang="es-ES" sz="1800">
              <a:solidFill>
                <a:schemeClr val="accent2"/>
              </a:solidFill>
            </a:endParaRPr>
          </a:p>
          <a:p>
            <a:pPr algn="ctr"/>
            <a:r>
              <a:rPr lang="es-EC" sz="1800">
                <a:solidFill>
                  <a:schemeClr val="accent2"/>
                </a:solidFill>
              </a:rPr>
              <a:t>i: Periodo a descontar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1547813" y="908050"/>
            <a:ext cx="47529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>
                <a:solidFill>
                  <a:schemeClr val="accent2"/>
                </a:solidFill>
                <a:latin typeface="Arial Black" pitchFamily="34" charset="0"/>
              </a:rPr>
              <a:t>Beta</a:t>
            </a:r>
            <a:r>
              <a:rPr lang="es-ES">
                <a:solidFill>
                  <a:schemeClr val="accent2"/>
                </a:solidFill>
                <a:latin typeface="Arial Black" pitchFamily="34" charset="0"/>
              </a:rPr>
              <a:t> del Mercado</a:t>
            </a:r>
          </a:p>
        </p:txBody>
      </p:sp>
      <p:graphicFrame>
        <p:nvGraphicFramePr>
          <p:cNvPr id="40131" name="Group 195"/>
          <p:cNvGraphicFramePr>
            <a:graphicFrameLocks noGrp="1"/>
          </p:cNvGraphicFramePr>
          <p:nvPr/>
        </p:nvGraphicFramePr>
        <p:xfrm>
          <a:off x="1835150" y="2997200"/>
          <a:ext cx="5761038" cy="3522663"/>
        </p:xfrm>
        <a:graphic>
          <a:graphicData uri="http://schemas.openxmlformats.org/drawingml/2006/table">
            <a:tbl>
              <a:tblPr/>
              <a:tblGrid>
                <a:gridCol w="1079500"/>
                <a:gridCol w="1447800"/>
                <a:gridCol w="609600"/>
                <a:gridCol w="1066800"/>
                <a:gridCol w="838200"/>
                <a:gridCol w="719138"/>
              </a:tblGrid>
              <a:tr h="117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de activo dólares)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Beta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Industria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 de Activos (b)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Beta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Mac Donalds (MCD)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27,837,500.00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0.805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Restaurantes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0.54979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0.44258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Wendy's International Inc. (WEN)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$  3,164,013.00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0.203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Restaurantes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0.062489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0.01269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Starbucks Corp (SBUX)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3,390,548.00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0.484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Restaurante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0.066963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0.03241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Allied Domecq PLC (AED)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10,544,868.00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0.394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Heladerías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0.208261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0.08205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Yum Brands Inc (YUM)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5,696,000.00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0.306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Restaurantes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0.112496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0.03442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$  50,632,929.00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0.60416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132" name="Text Box 196"/>
          <p:cNvSpPr txBox="1">
            <a:spLocks noChangeArrowheads="1"/>
          </p:cNvSpPr>
          <p:nvPr/>
        </p:nvSpPr>
        <p:spPr bwMode="auto">
          <a:xfrm>
            <a:off x="2282825" y="2051050"/>
            <a:ext cx="63928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40133" name="Text Box 197"/>
          <p:cNvSpPr txBox="1">
            <a:spLocks noChangeArrowheads="1"/>
          </p:cNvSpPr>
          <p:nvPr/>
        </p:nvSpPr>
        <p:spPr bwMode="auto">
          <a:xfrm>
            <a:off x="755650" y="2133600"/>
            <a:ext cx="81359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2000" b="1">
                <a:solidFill>
                  <a:schemeClr val="accent2"/>
                </a:solidFill>
              </a:rPr>
              <a:t>βDD</a:t>
            </a:r>
            <a:r>
              <a:rPr lang="es-MX" sz="2000">
                <a:solidFill>
                  <a:schemeClr val="accent2"/>
                </a:solidFill>
              </a:rPr>
              <a:t> = βMCD βMCD + βWEN βWEN + βSBUX βSBUX + βADE βADE </a:t>
            </a:r>
          </a:p>
          <a:p>
            <a:r>
              <a:rPr lang="es-MX" sz="2000">
                <a:solidFill>
                  <a:schemeClr val="accent2"/>
                </a:solidFill>
              </a:rPr>
              <a:t>	+ βYUM βYUM</a:t>
            </a:r>
            <a:endParaRPr lang="es-ES" sz="2000">
              <a:solidFill>
                <a:schemeClr val="accent2"/>
              </a:solidFill>
            </a:endParaRPr>
          </a:p>
        </p:txBody>
      </p:sp>
      <p:pic>
        <p:nvPicPr>
          <p:cNvPr id="40134" name="Picture 198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260350"/>
            <a:ext cx="2408237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827088" y="1484313"/>
            <a:ext cx="748823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pic>
        <p:nvPicPr>
          <p:cNvPr id="31751" name="Picture 7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260350"/>
            <a:ext cx="2408237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1902" name="Group 158"/>
          <p:cNvGraphicFramePr>
            <a:graphicFrameLocks noGrp="1"/>
          </p:cNvGraphicFramePr>
          <p:nvPr/>
        </p:nvGraphicFramePr>
        <p:xfrm>
          <a:off x="2484438" y="4652963"/>
          <a:ext cx="4086225" cy="1470025"/>
        </p:xfrm>
        <a:graphic>
          <a:graphicData uri="http://schemas.openxmlformats.org/drawingml/2006/table">
            <a:tbl>
              <a:tblPr/>
              <a:tblGrid>
                <a:gridCol w="3040062"/>
                <a:gridCol w="1046163"/>
              </a:tblGrid>
              <a:tr h="377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TASA MÍNIMA ATRACTIVA DE RETORNO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20.95%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Tasa Libre De Riesgo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3.86%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Rendimiento De Mercado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17.95%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Beta Industria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60.42%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Riesgo País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8.58%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903" name="Text Box 159"/>
          <p:cNvSpPr txBox="1">
            <a:spLocks noChangeArrowheads="1"/>
          </p:cNvSpPr>
          <p:nvPr/>
        </p:nvSpPr>
        <p:spPr bwMode="auto">
          <a:xfrm>
            <a:off x="0" y="1557338"/>
            <a:ext cx="95408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b="1">
                <a:solidFill>
                  <a:schemeClr val="accent2"/>
                </a:solidFill>
              </a:rPr>
              <a:t>TASA MÍNIMA ATRACTIVA DE RETORNO</a:t>
            </a:r>
            <a:r>
              <a:rPr lang="es-ES"/>
              <a:t> </a:t>
            </a:r>
          </a:p>
        </p:txBody>
      </p:sp>
      <p:sp>
        <p:nvSpPr>
          <p:cNvPr id="31905" name="AutoShape 161"/>
          <p:cNvSpPr>
            <a:spLocks/>
          </p:cNvSpPr>
          <p:nvPr/>
        </p:nvSpPr>
        <p:spPr bwMode="auto">
          <a:xfrm rot="16200000">
            <a:off x="4044950" y="2228850"/>
            <a:ext cx="114300" cy="1219200"/>
          </a:xfrm>
          <a:prstGeom prst="leftBrace">
            <a:avLst>
              <a:gd name="adj1" fmla="val 88889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eaVert"/>
          <a:lstStyle/>
          <a:p>
            <a:endParaRPr lang="es-ES"/>
          </a:p>
        </p:txBody>
      </p:sp>
      <p:sp>
        <p:nvSpPr>
          <p:cNvPr id="31904" name="AutoShape 160"/>
          <p:cNvSpPr>
            <a:spLocks/>
          </p:cNvSpPr>
          <p:nvPr/>
        </p:nvSpPr>
        <p:spPr bwMode="auto">
          <a:xfrm rot="16200000">
            <a:off x="5548313" y="2381250"/>
            <a:ext cx="114300" cy="914400"/>
          </a:xfrm>
          <a:prstGeom prst="leftBrace">
            <a:avLst>
              <a:gd name="adj1" fmla="val 66667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907" name="Rectangle 163"/>
          <p:cNvSpPr>
            <a:spLocks noChangeArrowheads="1"/>
          </p:cNvSpPr>
          <p:nvPr/>
        </p:nvSpPr>
        <p:spPr bwMode="auto">
          <a:xfrm>
            <a:off x="2555875" y="2420938"/>
            <a:ext cx="374491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MX" sz="1400">
                <a:solidFill>
                  <a:schemeClr val="accent2"/>
                </a:solidFill>
                <a:ea typeface="Times New Roman" pitchFamily="18" charset="0"/>
                <a:cs typeface="Arial" charset="0"/>
              </a:rPr>
              <a:t>Re = [ Rf + β ( Rm – Rf ) ] + Riesgo país</a:t>
            </a:r>
            <a:endParaRPr lang="es-ES" sz="1400">
              <a:solidFill>
                <a:schemeClr val="accent2"/>
              </a:solidFill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lang="es-MX" sz="1400">
                <a:solidFill>
                  <a:schemeClr val="accent2"/>
                </a:solidFill>
                <a:ea typeface="Times New Roman" pitchFamily="18" charset="0"/>
                <a:cs typeface="Arial" charset="0"/>
              </a:rPr>
              <a:t>    </a:t>
            </a:r>
          </a:p>
          <a:p>
            <a:pPr algn="ctr" eaLnBrk="0" hangingPunct="0"/>
            <a:r>
              <a:rPr lang="es-MX" sz="1400">
                <a:solidFill>
                  <a:schemeClr val="accent2"/>
                </a:solidFill>
                <a:ea typeface="Times New Roman" pitchFamily="18" charset="0"/>
                <a:cs typeface="Arial" charset="0"/>
              </a:rPr>
              <a:t>          Mercado de EE.UU.        Ecuador</a:t>
            </a:r>
          </a:p>
        </p:txBody>
      </p:sp>
      <p:sp>
        <p:nvSpPr>
          <p:cNvPr id="31908" name="Text Box 164"/>
          <p:cNvSpPr txBox="1">
            <a:spLocks noChangeArrowheads="1"/>
          </p:cNvSpPr>
          <p:nvPr/>
        </p:nvSpPr>
        <p:spPr bwMode="auto">
          <a:xfrm>
            <a:off x="2051050" y="3500438"/>
            <a:ext cx="4824413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1400">
                <a:solidFill>
                  <a:schemeClr val="accent2"/>
                </a:solidFill>
              </a:rPr>
              <a:t>Donde:</a:t>
            </a:r>
            <a:endParaRPr lang="es-MX" sz="1400" b="1">
              <a:solidFill>
                <a:schemeClr val="accent2"/>
              </a:solidFill>
            </a:endParaRPr>
          </a:p>
          <a:p>
            <a:r>
              <a:rPr lang="es-MX" sz="1400" b="1">
                <a:solidFill>
                  <a:schemeClr val="accent2"/>
                </a:solidFill>
              </a:rPr>
              <a:t>Rf</a:t>
            </a:r>
            <a:r>
              <a:rPr lang="es-MX" sz="1400">
                <a:solidFill>
                  <a:schemeClr val="accent2"/>
                </a:solidFill>
              </a:rPr>
              <a:t> = Tasa libre de riesgo</a:t>
            </a:r>
            <a:endParaRPr lang="es-MX" sz="1400" b="1">
              <a:solidFill>
                <a:schemeClr val="accent2"/>
              </a:solidFill>
            </a:endParaRPr>
          </a:p>
          <a:p>
            <a:r>
              <a:rPr lang="es-MX" sz="1400" b="1">
                <a:solidFill>
                  <a:schemeClr val="accent2"/>
                </a:solidFill>
              </a:rPr>
              <a:t>Rm</a:t>
            </a:r>
            <a:r>
              <a:rPr lang="es-MX" sz="1400">
                <a:solidFill>
                  <a:schemeClr val="accent2"/>
                </a:solidFill>
              </a:rPr>
              <a:t> = Rendimiento de mercado</a:t>
            </a:r>
            <a:endParaRPr lang="es-MX" sz="1400" b="1">
              <a:solidFill>
                <a:schemeClr val="accent2"/>
              </a:solidFill>
            </a:endParaRPr>
          </a:p>
          <a:p>
            <a:r>
              <a:rPr lang="es-MX" sz="1400" b="1">
                <a:solidFill>
                  <a:schemeClr val="accent2"/>
                </a:solidFill>
              </a:rPr>
              <a:t>β = </a:t>
            </a:r>
            <a:r>
              <a:rPr lang="es-MX" sz="1400">
                <a:solidFill>
                  <a:schemeClr val="accent2"/>
                </a:solidFill>
              </a:rPr>
              <a:t>Beta del sector</a:t>
            </a:r>
            <a:endParaRPr lang="es-ES" sz="140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827088" y="1196975"/>
            <a:ext cx="75723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C" b="1">
                <a:solidFill>
                  <a:schemeClr val="accent2"/>
                </a:solidFill>
              </a:rPr>
              <a:t>Costo Capital Promedio Ponderado</a:t>
            </a:r>
            <a:r>
              <a:rPr lang="es-ES"/>
              <a:t> </a:t>
            </a: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646238" y="2105025"/>
            <a:ext cx="58181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fr-FR" sz="2800">
                <a:solidFill>
                  <a:schemeClr val="accent2"/>
                </a:solidFill>
              </a:rPr>
              <a:t>CCPP = (D/V)*Rd*(1- T) + (E/V)*Re</a:t>
            </a:r>
          </a:p>
        </p:txBody>
      </p:sp>
      <p:graphicFrame>
        <p:nvGraphicFramePr>
          <p:cNvPr id="32775" name="Group 7"/>
          <p:cNvGraphicFramePr>
            <a:graphicFrameLocks noGrp="1"/>
          </p:cNvGraphicFramePr>
          <p:nvPr/>
        </p:nvGraphicFramePr>
        <p:xfrm>
          <a:off x="2195513" y="4292600"/>
          <a:ext cx="4581525" cy="2160588"/>
        </p:xfrm>
        <a:graphic>
          <a:graphicData uri="http://schemas.openxmlformats.org/drawingml/2006/table">
            <a:tbl>
              <a:tblPr/>
              <a:tblGrid>
                <a:gridCol w="2290762"/>
                <a:gridCol w="2290763"/>
              </a:tblGrid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Estado con deuda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COSTO CAPITAL PROMEDIO PONDERADO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19.45%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(DEUDA/ACTIVO)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35.71%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(CAPITAL/ACTIVO)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64.29%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RENDIMIENTO DEUDA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13.40%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TMAR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20.95%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IMPUESTO A LA RENTA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25.00%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2801" name="Picture 33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260350"/>
            <a:ext cx="2408237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802" name="Text Box 34"/>
          <p:cNvSpPr txBox="1">
            <a:spLocks noChangeArrowheads="1"/>
          </p:cNvSpPr>
          <p:nvPr/>
        </p:nvSpPr>
        <p:spPr bwMode="auto">
          <a:xfrm>
            <a:off x="2555875" y="2708275"/>
            <a:ext cx="55435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1400">
                <a:solidFill>
                  <a:schemeClr val="accent2"/>
                </a:solidFill>
              </a:rPr>
              <a:t>Donde:</a:t>
            </a:r>
            <a:endParaRPr lang="es-MX" sz="1400" b="1">
              <a:solidFill>
                <a:schemeClr val="accent2"/>
              </a:solidFill>
            </a:endParaRPr>
          </a:p>
          <a:p>
            <a:r>
              <a:rPr lang="es-MX" sz="1400" b="1">
                <a:solidFill>
                  <a:schemeClr val="accent2"/>
                </a:solidFill>
              </a:rPr>
              <a:t>(D/V) = </a:t>
            </a:r>
            <a:r>
              <a:rPr lang="es-MX" sz="1400">
                <a:solidFill>
                  <a:schemeClr val="accent2"/>
                </a:solidFill>
              </a:rPr>
              <a:t>Porcentaje de deuda</a:t>
            </a:r>
            <a:endParaRPr lang="es-MX" sz="1400" b="1">
              <a:solidFill>
                <a:schemeClr val="accent2"/>
              </a:solidFill>
            </a:endParaRPr>
          </a:p>
          <a:p>
            <a:r>
              <a:rPr lang="es-MX" sz="1400" b="1">
                <a:solidFill>
                  <a:schemeClr val="accent2"/>
                </a:solidFill>
              </a:rPr>
              <a:t>(E/V)</a:t>
            </a:r>
            <a:r>
              <a:rPr lang="es-MX" sz="1400">
                <a:solidFill>
                  <a:schemeClr val="accent2"/>
                </a:solidFill>
              </a:rPr>
              <a:t> </a:t>
            </a:r>
            <a:r>
              <a:rPr lang="es-MX" sz="1400" b="1">
                <a:solidFill>
                  <a:schemeClr val="accent2"/>
                </a:solidFill>
              </a:rPr>
              <a:t>= </a:t>
            </a:r>
            <a:r>
              <a:rPr lang="es-MX" sz="1400">
                <a:solidFill>
                  <a:schemeClr val="accent2"/>
                </a:solidFill>
              </a:rPr>
              <a:t>Porcentaje de capital</a:t>
            </a:r>
            <a:endParaRPr lang="es-MX" sz="1400" b="1">
              <a:solidFill>
                <a:schemeClr val="accent2"/>
              </a:solidFill>
            </a:endParaRPr>
          </a:p>
          <a:p>
            <a:r>
              <a:rPr lang="es-MX" sz="1400" b="1">
                <a:solidFill>
                  <a:schemeClr val="accent2"/>
                </a:solidFill>
              </a:rPr>
              <a:t>T = </a:t>
            </a:r>
            <a:r>
              <a:rPr lang="es-MX" sz="1400">
                <a:solidFill>
                  <a:schemeClr val="accent2"/>
                </a:solidFill>
              </a:rPr>
              <a:t>Impuesto a la renta</a:t>
            </a:r>
            <a:endParaRPr lang="es-MX" sz="1400" b="1">
              <a:solidFill>
                <a:schemeClr val="accent2"/>
              </a:solidFill>
            </a:endParaRPr>
          </a:p>
          <a:p>
            <a:r>
              <a:rPr lang="es-MX" sz="1400" b="1">
                <a:solidFill>
                  <a:schemeClr val="accent2"/>
                </a:solidFill>
              </a:rPr>
              <a:t>Rd = </a:t>
            </a:r>
            <a:r>
              <a:rPr lang="es-MX" sz="1400">
                <a:solidFill>
                  <a:schemeClr val="accent2"/>
                </a:solidFill>
              </a:rPr>
              <a:t>Rendimiento de la Deuda</a:t>
            </a:r>
            <a:endParaRPr lang="es-MX" sz="1400" b="1">
              <a:solidFill>
                <a:schemeClr val="accent2"/>
              </a:solidFill>
            </a:endParaRPr>
          </a:p>
          <a:p>
            <a:r>
              <a:rPr lang="es-MX" sz="1400" b="1">
                <a:solidFill>
                  <a:schemeClr val="accent2"/>
                </a:solidFill>
              </a:rPr>
              <a:t>Re = </a:t>
            </a:r>
            <a:r>
              <a:rPr lang="es-MX" sz="1400">
                <a:solidFill>
                  <a:schemeClr val="accent2"/>
                </a:solidFill>
              </a:rPr>
              <a:t>Rendimiento del capital</a:t>
            </a:r>
            <a:endParaRPr lang="es-ES" sz="140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5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260350"/>
            <a:ext cx="2408238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611188" y="1628775"/>
            <a:ext cx="8208962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b="1">
                <a:solidFill>
                  <a:schemeClr val="accent2"/>
                </a:solidFill>
              </a:rPr>
              <a:t>Valoración del Proyecto por la Técnica del V.A.N. (Valor Actual Neto)</a:t>
            </a:r>
            <a:r>
              <a:rPr lang="es-ES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2484438" y="3213100"/>
            <a:ext cx="54006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graphicFrame>
        <p:nvGraphicFramePr>
          <p:cNvPr id="41036" name="Group 76"/>
          <p:cNvGraphicFramePr>
            <a:graphicFrameLocks noGrp="1"/>
          </p:cNvGraphicFramePr>
          <p:nvPr/>
        </p:nvGraphicFramePr>
        <p:xfrm>
          <a:off x="2051050" y="3573463"/>
          <a:ext cx="4752975" cy="1851025"/>
        </p:xfrm>
        <a:graphic>
          <a:graphicData uri="http://schemas.openxmlformats.org/drawingml/2006/table">
            <a:tbl>
              <a:tblPr/>
              <a:tblGrid>
                <a:gridCol w="3244850"/>
                <a:gridCol w="1508125"/>
              </a:tblGrid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VAN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$ 98.524,03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TIR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54,98%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Tasa de Descuento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19,11%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5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260350"/>
            <a:ext cx="2408238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1258888" y="1484313"/>
            <a:ext cx="66262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b="1">
                <a:solidFill>
                  <a:schemeClr val="accent2"/>
                </a:solidFill>
              </a:rPr>
              <a:t>Período Real de Recuperación</a:t>
            </a:r>
            <a:r>
              <a:rPr lang="es-EC"/>
              <a:t> </a:t>
            </a:r>
            <a:endParaRPr lang="es-ES"/>
          </a:p>
        </p:txBody>
      </p:sp>
      <p:graphicFrame>
        <p:nvGraphicFramePr>
          <p:cNvPr id="42124" name="Group 140"/>
          <p:cNvGraphicFramePr>
            <a:graphicFrameLocks noGrp="1"/>
          </p:cNvGraphicFramePr>
          <p:nvPr/>
        </p:nvGraphicFramePr>
        <p:xfrm>
          <a:off x="2700338" y="3141663"/>
          <a:ext cx="4052887" cy="2093912"/>
        </p:xfrm>
        <a:graphic>
          <a:graphicData uri="http://schemas.openxmlformats.org/drawingml/2006/table">
            <a:tbl>
              <a:tblPr/>
              <a:tblGrid>
                <a:gridCol w="1350962"/>
                <a:gridCol w="1350963"/>
                <a:gridCol w="1350962"/>
              </a:tblGrid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Flujo Actual 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Flujo Actualizado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Flujo Acumulado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   -6.571,05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-5.516,57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-5.516,57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  19.568,66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$ 16.428,39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$ 10.911,82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  21.950,01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$ 18.427,60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$ 29.339,42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  24.561,02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$ 20.619,60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$ 49.959,02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  27.431,04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$ 23.029,06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$ 72.988,09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  30.354,46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$ 25.483,35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$ 98.471,44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dippin dots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 descr="Principal">
            <a:hlinkClick r:id="rId4" tooltip="Principal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2225" y="260350"/>
            <a:ext cx="2408238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684213" y="1557338"/>
            <a:ext cx="73453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b="1">
                <a:solidFill>
                  <a:schemeClr val="accent2"/>
                </a:solidFill>
              </a:rPr>
              <a:t>Variación de los Precios de Venta</a:t>
            </a:r>
            <a:r>
              <a:rPr lang="es-ES" b="1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0" y="2638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3015" name="Object 7"/>
          <p:cNvGraphicFramePr>
            <a:graphicFrameLocks noChangeAspect="1"/>
          </p:cNvGraphicFramePr>
          <p:nvPr/>
        </p:nvGraphicFramePr>
        <p:xfrm>
          <a:off x="1763713" y="2636838"/>
          <a:ext cx="6372225" cy="2922587"/>
        </p:xfrm>
        <a:graphic>
          <a:graphicData uri="http://schemas.openxmlformats.org/presentationml/2006/ole">
            <p:oleObj spid="_x0000_s43015" name="Gráfico" r:id="rId6" imgW="3457651" imgH="1743151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527175" y="1144588"/>
            <a:ext cx="2757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 sz="1800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403350" y="1125538"/>
            <a:ext cx="63373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6600" b="1">
                <a:solidFill>
                  <a:schemeClr val="accent2"/>
                </a:solidFill>
                <a:latin typeface="Arial Black" pitchFamily="34" charset="0"/>
              </a:rPr>
              <a:t>DIPPIN’DOTS </a:t>
            </a:r>
          </a:p>
        </p:txBody>
      </p:sp>
      <p:pic>
        <p:nvPicPr>
          <p:cNvPr id="7177" name="Picture 9" descr="pour_fill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2205038"/>
            <a:ext cx="2951162" cy="3960812"/>
          </a:xfrm>
          <a:prstGeom prst="rect">
            <a:avLst/>
          </a:prstGeom>
          <a:noFill/>
        </p:spPr>
      </p:pic>
      <p:pic>
        <p:nvPicPr>
          <p:cNvPr id="7178" name="Picture 10" descr="Principal">
            <a:hlinkClick r:id="rId4" tooltip="Principal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2225" y="5302250"/>
            <a:ext cx="2408238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dippin dots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5" descr="Principal">
            <a:hlinkClick r:id="rId4" tooltip="Principal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2225" y="260350"/>
            <a:ext cx="2408238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1692275" y="1700213"/>
            <a:ext cx="58340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b="1">
                <a:solidFill>
                  <a:schemeClr val="accent2"/>
                </a:solidFill>
              </a:rPr>
              <a:t>Variación de Costos</a:t>
            </a:r>
            <a:r>
              <a:rPr lang="es-ES" b="1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2581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4039" name="Object 7"/>
          <p:cNvGraphicFramePr>
            <a:graphicFrameLocks noChangeAspect="1"/>
          </p:cNvGraphicFramePr>
          <p:nvPr/>
        </p:nvGraphicFramePr>
        <p:xfrm>
          <a:off x="1763713" y="2636838"/>
          <a:ext cx="6264275" cy="2733675"/>
        </p:xfrm>
        <a:graphic>
          <a:graphicData uri="http://schemas.openxmlformats.org/presentationml/2006/ole">
            <p:oleObj spid="_x0000_s44039" name="Gráfico" r:id="rId6" imgW="3895649" imgH="1857451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dippin dots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5" descr="Principal">
            <a:hlinkClick r:id="rId4" tooltip="Principal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2225" y="260350"/>
            <a:ext cx="2408238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1116013" y="1773238"/>
            <a:ext cx="75596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b="1">
                <a:solidFill>
                  <a:schemeClr val="accent2"/>
                </a:solidFill>
              </a:rPr>
              <a:t>Variación de Cantidades Vendidas</a:t>
            </a:r>
            <a:r>
              <a:rPr lang="es-EC"/>
              <a:t> </a:t>
            </a:r>
            <a:endParaRPr lang="es-ES"/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2638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5063" name="Object 7"/>
          <p:cNvGraphicFramePr>
            <a:graphicFrameLocks noChangeAspect="1"/>
          </p:cNvGraphicFramePr>
          <p:nvPr/>
        </p:nvGraphicFramePr>
        <p:xfrm>
          <a:off x="1835150" y="2781300"/>
          <a:ext cx="5473700" cy="2509838"/>
        </p:xfrm>
        <a:graphic>
          <a:graphicData uri="http://schemas.openxmlformats.org/presentationml/2006/ole">
            <p:oleObj spid="_x0000_s45063" name="Gráfico" r:id="rId6" imgW="3457651" imgH="1743151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900113" y="2060575"/>
            <a:ext cx="6840537" cy="485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Tx/>
              <a:buChar char="•"/>
            </a:pPr>
            <a:r>
              <a:rPr lang="es-MX" sz="1800" b="1">
                <a:solidFill>
                  <a:schemeClr val="accent2"/>
                </a:solidFill>
              </a:rPr>
              <a:t>Dippin Dots en la ciudad de guayaquil” es factible y ampliamente rentable, con un VAN de </a:t>
            </a:r>
            <a:r>
              <a:rPr lang="es-EC" sz="1800" b="1">
                <a:solidFill>
                  <a:schemeClr val="accent2"/>
                </a:solidFill>
              </a:rPr>
              <a:t>$ $ 98.524,03, una Tir de 54,98% y un periodo de recuperación de 2 años</a:t>
            </a:r>
            <a:r>
              <a:rPr lang="es-EC" sz="1800" b="1"/>
              <a:t>.</a:t>
            </a:r>
          </a:p>
          <a:p>
            <a:pPr marL="342900" indent="-342900" algn="just">
              <a:spcBef>
                <a:spcPct val="50000"/>
              </a:spcBef>
              <a:buFontTx/>
              <a:buChar char="•"/>
            </a:pPr>
            <a:r>
              <a:rPr lang="es-EC" sz="1800" b="1">
                <a:solidFill>
                  <a:schemeClr val="accent2"/>
                </a:solidFill>
              </a:rPr>
              <a:t>Las franquicias se han popularizado porque representan éxito seguro en los negocios.</a:t>
            </a:r>
          </a:p>
          <a:p>
            <a:pPr marL="342900" indent="-342900" algn="just">
              <a:spcBef>
                <a:spcPct val="50000"/>
              </a:spcBef>
              <a:buFontTx/>
              <a:buChar char="•"/>
            </a:pPr>
            <a:r>
              <a:rPr lang="es-ES" sz="1800" b="1">
                <a:solidFill>
                  <a:schemeClr val="accent2"/>
                </a:solidFill>
              </a:rPr>
              <a:t>Por las características Guayaquil es el lugar indicado para poner un negocio de helados</a:t>
            </a:r>
          </a:p>
          <a:p>
            <a:pPr marL="342900" indent="-342900" algn="just">
              <a:spcBef>
                <a:spcPct val="50000"/>
              </a:spcBef>
              <a:buFontTx/>
              <a:buChar char="•"/>
            </a:pPr>
            <a:r>
              <a:rPr lang="es-ES" sz="1800" b="1">
                <a:solidFill>
                  <a:schemeClr val="accent2"/>
                </a:solidFill>
              </a:rPr>
              <a:t>Dippin Dots satisface los requerimientos del consumidor por sus características de preparación</a:t>
            </a:r>
          </a:p>
          <a:p>
            <a:pPr marL="342900" indent="-342900" algn="just">
              <a:spcBef>
                <a:spcPct val="50000"/>
              </a:spcBef>
              <a:buFontTx/>
              <a:buChar char="•"/>
            </a:pPr>
            <a:r>
              <a:rPr lang="es-ES" sz="1800" b="1">
                <a:solidFill>
                  <a:schemeClr val="accent2"/>
                </a:solidFill>
              </a:rPr>
              <a:t>El proyecto es muy sensible a la variación del costo</a:t>
            </a:r>
          </a:p>
          <a:p>
            <a:pPr marL="342900" indent="-342900" algn="just">
              <a:spcBef>
                <a:spcPct val="50000"/>
              </a:spcBef>
              <a:buFontTx/>
              <a:buChar char="•"/>
            </a:pPr>
            <a:r>
              <a:rPr lang="es-ES" sz="1800" b="1">
                <a:solidFill>
                  <a:schemeClr val="accent2"/>
                </a:solidFill>
              </a:rPr>
              <a:t>La variable “precios”, es muy sensible a pequeñas variaciones</a:t>
            </a:r>
          </a:p>
          <a:p>
            <a:pPr marL="342900" indent="-342900" algn="just">
              <a:spcBef>
                <a:spcPct val="50000"/>
              </a:spcBef>
              <a:buFontTx/>
              <a:buChar char="•"/>
            </a:pPr>
            <a:endParaRPr lang="es-ES">
              <a:solidFill>
                <a:schemeClr val="accent2"/>
              </a:solidFill>
            </a:endParaRP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042988" y="981075"/>
            <a:ext cx="374491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>
                <a:solidFill>
                  <a:schemeClr val="accent2"/>
                </a:solidFill>
              </a:rPr>
              <a:t>CONCLUSIONES</a:t>
            </a:r>
            <a:endParaRPr lang="es-ES" b="1">
              <a:solidFill>
                <a:schemeClr val="accent2"/>
              </a:solidFill>
            </a:endParaRPr>
          </a:p>
        </p:txBody>
      </p:sp>
      <p:pic>
        <p:nvPicPr>
          <p:cNvPr id="50181" name="Picture 5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260350"/>
            <a:ext cx="2408238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755650" y="1196975"/>
            <a:ext cx="49688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>
                <a:solidFill>
                  <a:schemeClr val="accent2"/>
                </a:solidFill>
              </a:rPr>
              <a:t>RECOMENDACIONES</a:t>
            </a:r>
            <a:endParaRPr lang="es-ES" b="1">
              <a:solidFill>
                <a:schemeClr val="accent2"/>
              </a:solidFill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1187450" y="2133600"/>
            <a:ext cx="7056438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MX" sz="2400">
                <a:solidFill>
                  <a:schemeClr val="accent2"/>
                </a:solidFill>
                <a:cs typeface="Times New Roman" pitchFamily="18" charset="0"/>
              </a:rPr>
              <a:t>Tener conocimientos previos de importación, exportación, características legales y sobre todo, de la seriedad de la franquicia en la que están interesados</a:t>
            </a:r>
            <a:r>
              <a:rPr lang="es-ES" sz="2400"/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 sz="2400">
                <a:solidFill>
                  <a:schemeClr val="accent2"/>
                </a:solidFill>
              </a:rPr>
              <a:t>Franquicias donde se pueda ampliar la oferta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 sz="2400">
                <a:solidFill>
                  <a:schemeClr val="accent2"/>
                </a:solidFill>
              </a:rPr>
              <a:t>Debido al auge de las franquicias en el Ecuador, se hace necesario investigar mas al respecto</a:t>
            </a:r>
          </a:p>
        </p:txBody>
      </p:sp>
      <p:pic>
        <p:nvPicPr>
          <p:cNvPr id="34822" name="Picture 6" descr="Principal">
            <a:hlinkClick r:id="rId2" tooltip="Principal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333375"/>
            <a:ext cx="2335213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ippin dots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6867" name="Object 3"/>
          <p:cNvGraphicFramePr>
            <a:graphicFrameLocks noChangeAspect="1"/>
          </p:cNvGraphicFramePr>
          <p:nvPr/>
        </p:nvGraphicFramePr>
        <p:xfrm>
          <a:off x="1042988" y="1268413"/>
          <a:ext cx="7561262" cy="3787775"/>
        </p:xfrm>
        <a:graphic>
          <a:graphicData uri="http://schemas.openxmlformats.org/presentationml/2006/ole">
            <p:oleObj spid="_x0000_s36867" name="Imagen de mapa de bits" r:id="rId4" imgW="4753639" imgH="2381582" progId="Paint.Picture">
              <p:embed/>
            </p:oleObj>
          </a:graphicData>
        </a:graphic>
      </p:graphicFrame>
      <p:pic>
        <p:nvPicPr>
          <p:cNvPr id="36868" name="Picture 4" descr="Principal">
            <a:hlinkClick r:id="rId5" tooltip="Principal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51500" y="4868863"/>
            <a:ext cx="29845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ippin dots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1403350" y="765175"/>
          <a:ext cx="6697663" cy="5278438"/>
        </p:xfrm>
        <a:graphic>
          <a:graphicData uri="http://schemas.openxmlformats.org/presentationml/2006/ole">
            <p:oleObj spid="_x0000_s35843" name="Imagen de mapa de bits" r:id="rId4" imgW="4990476" imgH="3933333" progId="Paint.Picture">
              <p:embed/>
            </p:oleObj>
          </a:graphicData>
        </a:graphic>
      </p:graphicFrame>
      <p:pic>
        <p:nvPicPr>
          <p:cNvPr id="35844" name="Picture 4" descr="Principal">
            <a:hlinkClick r:id="rId5" tooltip="Principal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5445125"/>
            <a:ext cx="29845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dippin dots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7893" name="Object 5"/>
          <p:cNvGraphicFramePr>
            <a:graphicFrameLocks noChangeAspect="1"/>
          </p:cNvGraphicFramePr>
          <p:nvPr/>
        </p:nvGraphicFramePr>
        <p:xfrm>
          <a:off x="1187450" y="692150"/>
          <a:ext cx="7272338" cy="5000625"/>
        </p:xfrm>
        <a:graphic>
          <a:graphicData uri="http://schemas.openxmlformats.org/presentationml/2006/ole">
            <p:oleObj spid="_x0000_s37893" name="Fotografía de Photo Editor" r:id="rId4" imgW="6095238" imgH="4571429" progId="MSPhotoEd.3">
              <p:embed/>
            </p:oleObj>
          </a:graphicData>
        </a:graphic>
      </p:graphicFrame>
      <p:pic>
        <p:nvPicPr>
          <p:cNvPr id="37894" name="Picture 6" descr="Principal">
            <a:hlinkClick r:id="rId5" tooltip="Principal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24525" y="5445125"/>
            <a:ext cx="29845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455738" y="1792288"/>
            <a:ext cx="462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 sz="1800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619250" y="908050"/>
            <a:ext cx="6408738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7400" b="1">
                <a:solidFill>
                  <a:schemeClr val="accent2"/>
                </a:solidFill>
                <a:latin typeface="Arial Black" pitchFamily="34" charset="0"/>
              </a:rPr>
              <a:t>Franquicias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247900" y="2819400"/>
            <a:ext cx="41957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547813" y="2924175"/>
            <a:ext cx="6408737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" sz="3800">
                <a:solidFill>
                  <a:schemeClr val="accent2"/>
                </a:solidFill>
                <a:latin typeface="Arial Black" pitchFamily="34" charset="0"/>
              </a:rPr>
              <a:t>Dippin`Dots Franchise</a:t>
            </a:r>
          </a:p>
        </p:txBody>
      </p:sp>
      <p:pic>
        <p:nvPicPr>
          <p:cNvPr id="9225" name="Picture 9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5546725"/>
            <a:ext cx="2336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9" name="Picture 7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1258888" y="1412875"/>
            <a:ext cx="52578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600">
                <a:solidFill>
                  <a:schemeClr val="accent2"/>
                </a:solidFill>
                <a:latin typeface="Arial Black" pitchFamily="34" charset="0"/>
              </a:rPr>
              <a:t>Ejemplo:</a:t>
            </a:r>
          </a:p>
          <a:p>
            <a:pPr algn="r">
              <a:spcBef>
                <a:spcPct val="50000"/>
              </a:spcBef>
            </a:pPr>
            <a:r>
              <a:rPr lang="es-ES" sz="4600">
                <a:solidFill>
                  <a:schemeClr val="accent2"/>
                </a:solidFill>
                <a:latin typeface="Arial Black" pitchFamily="34" charset="0"/>
              </a:rPr>
              <a:t>Mc. Donald`s</a:t>
            </a:r>
          </a:p>
        </p:txBody>
      </p:sp>
      <p:pic>
        <p:nvPicPr>
          <p:cNvPr id="28681" name="Picture 9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5627688"/>
            <a:ext cx="212090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68313" y="1196975"/>
            <a:ext cx="8208962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lvl="1" indent="-342900"/>
            <a:r>
              <a:rPr lang="es-ES" sz="5600" b="1">
                <a:solidFill>
                  <a:schemeClr val="accent2"/>
                </a:solidFill>
                <a:latin typeface="Arial Black" pitchFamily="34" charset="0"/>
              </a:rPr>
              <a:t>Situación Actual del Mercado de Comidas Rápidas para las Franquicias en Ecuador</a:t>
            </a:r>
            <a:r>
              <a:rPr lang="es-E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176463" y="1668463"/>
            <a:ext cx="41243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051050" y="1125538"/>
            <a:ext cx="5689600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800" b="1">
                <a:solidFill>
                  <a:schemeClr val="accent2"/>
                </a:solidFill>
                <a:latin typeface="Arial Black" pitchFamily="34" charset="0"/>
              </a:rPr>
              <a:t>Estudio de Mercado</a:t>
            </a:r>
            <a:r>
              <a:rPr lang="es-ES">
                <a:latin typeface="Arial Black" pitchFamily="34" charset="0"/>
              </a:rPr>
              <a:t> 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051050" y="2276475"/>
            <a:ext cx="6408738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" b="1">
                <a:solidFill>
                  <a:schemeClr val="accent2"/>
                </a:solidFill>
              </a:rPr>
              <a:t>Determinación del mercado</a:t>
            </a:r>
            <a:r>
              <a:rPr lang="es-ES">
                <a:solidFill>
                  <a:schemeClr val="accent2"/>
                </a:solidFill>
              </a:rPr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 b="1">
                <a:solidFill>
                  <a:schemeClr val="accent2"/>
                </a:solidFill>
              </a:rPr>
              <a:t>Tamaño de la muestra</a:t>
            </a:r>
            <a:r>
              <a:rPr lang="es-ES">
                <a:solidFill>
                  <a:schemeClr val="accent2"/>
                </a:solidFill>
              </a:rPr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 b="1">
                <a:solidFill>
                  <a:schemeClr val="accent2"/>
                </a:solidFill>
                <a:hlinkClick r:id="rId3" action="ppaction://hlinkfile"/>
              </a:rPr>
              <a:t>Encuesta</a:t>
            </a:r>
            <a:endParaRPr lang="es-ES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 b="1">
                <a:solidFill>
                  <a:schemeClr val="accent2"/>
                </a:solidFill>
              </a:rPr>
              <a:t>Resultados de la Encuesta</a:t>
            </a:r>
            <a:r>
              <a:rPr lang="es-ES"/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s-ES"/>
          </a:p>
        </p:txBody>
      </p:sp>
      <p:pic>
        <p:nvPicPr>
          <p:cNvPr id="11272" name="Picture 8" descr="Principal">
            <a:hlinkClick r:id="rId4" tooltip="Principal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88125" y="5672138"/>
            <a:ext cx="2336800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6" name="Picture 8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2124075" y="908050"/>
            <a:ext cx="5832475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800" b="1">
                <a:solidFill>
                  <a:schemeClr val="accent2"/>
                </a:solidFill>
                <a:latin typeface="Arial Black" pitchFamily="34" charset="0"/>
              </a:rPr>
              <a:t>Estudio De Mercado</a:t>
            </a:r>
            <a:r>
              <a:rPr lang="es-ES"/>
              <a:t> 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1979613" y="2276475"/>
            <a:ext cx="56165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" b="1">
                <a:solidFill>
                  <a:schemeClr val="accent2"/>
                </a:solidFill>
                <a:latin typeface="Arial Black" pitchFamily="34" charset="0"/>
              </a:rPr>
              <a:t>El producto</a:t>
            </a:r>
            <a:r>
              <a:rPr lang="es-ES"/>
              <a:t> </a:t>
            </a:r>
          </a:p>
        </p:txBody>
      </p:sp>
      <p:pic>
        <p:nvPicPr>
          <p:cNvPr id="12299" name="Picture 11" descr="x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3141663"/>
            <a:ext cx="360045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12" descr="Principal">
            <a:hlinkClick r:id="rId4" tooltip="Principal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5275263"/>
            <a:ext cx="2481262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dippin dots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16013" y="836613"/>
            <a:ext cx="802798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835150" y="908050"/>
            <a:ext cx="5975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3600" b="1">
                <a:solidFill>
                  <a:schemeClr val="accent2"/>
                </a:solidFill>
                <a:latin typeface="Arial Black" pitchFamily="34" charset="0"/>
              </a:rPr>
              <a:t>Estudio De Mercado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331913" y="2133600"/>
            <a:ext cx="633571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accent2"/>
                </a:solidFill>
                <a:latin typeface="Arial Black" pitchFamily="34" charset="0"/>
              </a:rPr>
              <a:t>El producto</a:t>
            </a:r>
            <a:r>
              <a:rPr lang="es-ES"/>
              <a:t> 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700338" y="2997200"/>
            <a:ext cx="5472112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" sz="3000" b="1">
                <a:solidFill>
                  <a:schemeClr val="accent2"/>
                </a:solidFill>
              </a:rPr>
              <a:t>Presentación y sabores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 sz="3000" b="1">
                <a:solidFill>
                  <a:schemeClr val="accent2"/>
                </a:solidFill>
              </a:rPr>
              <a:t>Tecnología única</a:t>
            </a:r>
            <a:r>
              <a:rPr lang="es-ES" sz="3000">
                <a:solidFill>
                  <a:schemeClr val="accent2"/>
                </a:solidFill>
              </a:rPr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 sz="3000" b="1">
                <a:solidFill>
                  <a:schemeClr val="accent2"/>
                </a:solidFill>
              </a:rPr>
              <a:t>Calidad del Producto</a:t>
            </a:r>
            <a:r>
              <a:rPr lang="es-ES"/>
              <a:t> </a:t>
            </a:r>
          </a:p>
        </p:txBody>
      </p:sp>
      <p:pic>
        <p:nvPicPr>
          <p:cNvPr id="13320" name="Picture 8" descr="Principal">
            <a:hlinkClick r:id="rId3" tooltip="Princip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5375275"/>
            <a:ext cx="2408237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1007</Words>
  <Application>Microsoft PowerPoint</Application>
  <PresentationFormat>Presentación en pantalla (4:3)</PresentationFormat>
  <Paragraphs>337</Paragraphs>
  <Slides>37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37</vt:i4>
      </vt:variant>
    </vt:vector>
  </HeadingPairs>
  <TitlesOfParts>
    <vt:vector size="45" baseType="lpstr">
      <vt:lpstr>Arial</vt:lpstr>
      <vt:lpstr>Arial Black</vt:lpstr>
      <vt:lpstr>Times New Roman</vt:lpstr>
      <vt:lpstr>Comic Sans MS</vt:lpstr>
      <vt:lpstr>Diseño predeterminado</vt:lpstr>
      <vt:lpstr>Imagen de mapa de bits</vt:lpstr>
      <vt:lpstr>Fotografía de Microsoft Photo Editor 3.0</vt:lpstr>
      <vt:lpstr>Gráfico de Microsoft Excel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.</dc:creator>
  <cp:lastModifiedBy>Administrador</cp:lastModifiedBy>
  <cp:revision>23</cp:revision>
  <dcterms:created xsi:type="dcterms:W3CDTF">2005-08-09T00:06:56Z</dcterms:created>
  <dcterms:modified xsi:type="dcterms:W3CDTF">2009-12-15T14:49:15Z</dcterms:modified>
</cp:coreProperties>
</file>