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xls" ContentType="application/vnd.ms-exce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Layouts/slideLayout13.xml" ContentType="application/vnd.openxmlformats-officedocument.presentationml.slideLayout+xml"/>
  <Override PartName="/ppt/theme/themeOverride1.xml" ContentType="application/vnd.openxmlformats-officedocument.themeOverr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51"/>
  </p:handoutMasterIdLst>
  <p:sldIdLst>
    <p:sldId id="257" r:id="rId2"/>
    <p:sldId id="258" r:id="rId3"/>
    <p:sldId id="265" r:id="rId4"/>
    <p:sldId id="272" r:id="rId5"/>
    <p:sldId id="273" r:id="rId6"/>
    <p:sldId id="274" r:id="rId7"/>
    <p:sldId id="275" r:id="rId8"/>
    <p:sldId id="276" r:id="rId9"/>
    <p:sldId id="277" r:id="rId10"/>
    <p:sldId id="278" r:id="rId11"/>
    <p:sldId id="279" r:id="rId12"/>
    <p:sldId id="280" r:id="rId13"/>
    <p:sldId id="266" r:id="rId14"/>
    <p:sldId id="297" r:id="rId15"/>
    <p:sldId id="281" r:id="rId16"/>
    <p:sldId id="298" r:id="rId17"/>
    <p:sldId id="299" r:id="rId18"/>
    <p:sldId id="300" r:id="rId19"/>
    <p:sldId id="301" r:id="rId20"/>
    <p:sldId id="302" r:id="rId21"/>
    <p:sldId id="303" r:id="rId22"/>
    <p:sldId id="267" r:id="rId23"/>
    <p:sldId id="284" r:id="rId24"/>
    <p:sldId id="285" r:id="rId25"/>
    <p:sldId id="286" r:id="rId26"/>
    <p:sldId id="287" r:id="rId27"/>
    <p:sldId id="296" r:id="rId28"/>
    <p:sldId id="319" r:id="rId29"/>
    <p:sldId id="320" r:id="rId30"/>
    <p:sldId id="321" r:id="rId31"/>
    <p:sldId id="292" r:id="rId32"/>
    <p:sldId id="304" r:id="rId33"/>
    <p:sldId id="305" r:id="rId34"/>
    <p:sldId id="293" r:id="rId35"/>
    <p:sldId id="306" r:id="rId36"/>
    <p:sldId id="307" r:id="rId37"/>
    <p:sldId id="308" r:id="rId38"/>
    <p:sldId id="309" r:id="rId39"/>
    <p:sldId id="310" r:id="rId40"/>
    <p:sldId id="268" r:id="rId41"/>
    <p:sldId id="311" r:id="rId42"/>
    <p:sldId id="312" r:id="rId43"/>
    <p:sldId id="313" r:id="rId44"/>
    <p:sldId id="314" r:id="rId45"/>
    <p:sldId id="315" r:id="rId46"/>
    <p:sldId id="269" r:id="rId47"/>
    <p:sldId id="316" r:id="rId48"/>
    <p:sldId id="317" r:id="rId49"/>
    <p:sldId id="318" r:id="rId50"/>
  </p:sldIdLst>
  <p:sldSz cx="9144000" cy="6858000" type="screen4x3"/>
  <p:notesSz cx="6791325" cy="9921875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CCFF"/>
    <a:srgbClr val="0000FF"/>
    <a:srgbClr val="CC0066"/>
    <a:srgbClr val="9900FF"/>
    <a:srgbClr val="FF9933"/>
    <a:srgbClr val="FF99FF"/>
    <a:srgbClr val="B2B2B2"/>
    <a:srgbClr val="DDDDD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22906" autoAdjust="0"/>
    <p:restoredTop sz="94380" autoAdjust="0"/>
  </p:normalViewPr>
  <p:slideViewPr>
    <p:cSldViewPr>
      <p:cViewPr varScale="1">
        <p:scale>
          <a:sx n="47" d="100"/>
          <a:sy n="47" d="100"/>
        </p:scale>
        <p:origin x="-96" y="-27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handoutMaster" Target="handoutMasters/handoutMaster1.xml"/><Relationship Id="rId3" Type="http://schemas.openxmlformats.org/officeDocument/2006/relationships/slide" Target="slides/slide2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36.png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7.png"/></Relationships>
</file>

<file path=ppt/drawings/_rels/vmlDrawing12.vml.rels><?xml version="1.0" encoding="UTF-8" standalone="yes"?>
<Relationships xmlns="http://schemas.openxmlformats.org/package/2006/relationships"><Relationship Id="rId2" Type="http://schemas.openxmlformats.org/officeDocument/2006/relationships/image" Target="../media/image39.emf"/><Relationship Id="rId1" Type="http://schemas.openxmlformats.org/officeDocument/2006/relationships/image" Target="../media/image38.emf"/></Relationships>
</file>

<file path=ppt/drawings/_rels/vmlDrawing13.vml.rels><?xml version="1.0" encoding="UTF-8" standalone="yes"?>
<Relationships xmlns="http://schemas.openxmlformats.org/package/2006/relationships"><Relationship Id="rId2" Type="http://schemas.openxmlformats.org/officeDocument/2006/relationships/image" Target="../media/image41.emf"/><Relationship Id="rId1" Type="http://schemas.openxmlformats.org/officeDocument/2006/relationships/image" Target="../media/image40.emf"/></Relationships>
</file>

<file path=ppt/drawings/_rels/vmlDrawing14.vml.rels><?xml version="1.0" encoding="UTF-8" standalone="yes"?>
<Relationships xmlns="http://schemas.openxmlformats.org/package/2006/relationships"><Relationship Id="rId2" Type="http://schemas.openxmlformats.org/officeDocument/2006/relationships/image" Target="../media/image43.emf"/><Relationship Id="rId1" Type="http://schemas.openxmlformats.org/officeDocument/2006/relationships/image" Target="../media/image42.e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44.e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45.e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45.emf"/></Relationships>
</file>

<file path=ppt/drawings/_rels/vmlDrawing18.v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image" Target="../media/image46.emf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51.e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image" Target="../media/image17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png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image" Target="../media/image23.png"/><Relationship Id="rId4" Type="http://schemas.openxmlformats.org/officeDocument/2006/relationships/image" Target="../media/image26.png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png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2.png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33.png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34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35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322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s-ES"/>
          </a:p>
        </p:txBody>
      </p:sp>
      <p:sp>
        <p:nvSpPr>
          <p:cNvPr id="1003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8100" y="0"/>
            <a:ext cx="294322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s-ES"/>
          </a:p>
        </p:txBody>
      </p:sp>
      <p:sp>
        <p:nvSpPr>
          <p:cNvPr id="1003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4988"/>
            <a:ext cx="2943225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s-ES"/>
          </a:p>
        </p:txBody>
      </p:sp>
      <p:sp>
        <p:nvSpPr>
          <p:cNvPr id="1003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8100" y="9424988"/>
            <a:ext cx="2943225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6B3D6A4-A913-4486-98E4-FD5320A0B240}" type="slidenum">
              <a:rPr lang="es-ES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B4CCC1-8767-49E8-B3AD-0BC60A81E4ED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D71E6A-F10D-4E14-9540-E631DAEDFAA5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D8EB47-2A13-4089-B1B1-3EEBDF027353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ítulo, texto y 2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3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fecha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7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CF10CE6D-94C7-40B5-BD8F-3F0E7705803B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ítulo, text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70593397-D5BA-48DE-82CB-0D85FCFF11D3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C9959C-DD39-4A4D-8BF7-B7B7DAF32989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F47A2F-0392-4055-819D-CEC1452CA171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79DDC5-1114-4647-B972-0ED5ECD511B8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6511FD-1FFB-4B4F-9E92-182EF30B47CD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720CD5-FD97-4A7A-91E3-111772B4514E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6F0B2E-F048-40CB-8C56-D10365EBE904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6F7DF3-9750-460B-921D-B14BCF48C533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05079F-DE48-44AA-BB28-E7F238540D6E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50000">
              <a:schemeClr val="bg1">
                <a:gamma/>
                <a:tint val="33725"/>
                <a:invGamma/>
              </a:schemeClr>
            </a:gs>
            <a:gs pos="100000">
              <a:schemeClr val="bg1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B933FA18-4AB9-4DE3-BF15-4794DE1CE08A}" type="slidenum">
              <a:rPr lang="es-ES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vmlDrawing" Target="../drawings/vmlDrawing1.vml"/><Relationship Id="rId1" Type="http://schemas.openxmlformats.org/officeDocument/2006/relationships/themeOverride" Target="../theme/themeOverride1.xml"/><Relationship Id="rId6" Type="http://schemas.openxmlformats.org/officeDocument/2006/relationships/image" Target="../media/image3.wmf"/><Relationship Id="rId5" Type="http://schemas.openxmlformats.org/officeDocument/2006/relationships/oleObject" Target="../embeddings/oleObject2.bin"/><Relationship Id="rId4" Type="http://schemas.openxmlformats.org/officeDocument/2006/relationships/oleObject" Target="../embeddings/oleObject1.bin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http://www.movelsa.com/images/Jofel/Higienico_Domestico.jpg" TargetMode="External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7" Type="http://schemas.openxmlformats.org/officeDocument/2006/relationships/image" Target="http://images.google.com.ec/images?q=tbn:JPg9Y5IO4hgJ:www.hiperclim.es/celulosas_p3_sup.jpg" TargetMode="Externa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9.jpeg"/><Relationship Id="rId5" Type="http://schemas.openxmlformats.org/officeDocument/2006/relationships/hyperlink" Target="http://images.google.com.ec/imgres?imgurl=http://www.hiperclim.es/celulosas_p3_sup.jpg&amp;imgrefurl=http://www.hiperclim.es/celulosas.htm&amp;h=156&amp;w=200&amp;sz=14&amp;tbnid=JPg9Y5IO4hgJ:&amp;tbnh=77&amp;tbnw=99&amp;start=3&amp;prev=/images%3Fq%3Dpapel%2Bhigienico%26hl%3Des%26lr%3D" TargetMode="External"/><Relationship Id="rId4" Type="http://schemas.openxmlformats.org/officeDocument/2006/relationships/oleObject" Target="../embeddings/oleObject4.bin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http://www.educared.org.ar/tamtam/images/papel_higienico.jpg" TargetMode="External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7" Type="http://schemas.openxmlformats.org/officeDocument/2006/relationships/image" Target="../media/image27.png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9.bin"/><Relationship Id="rId5" Type="http://schemas.openxmlformats.org/officeDocument/2006/relationships/oleObject" Target="../embeddings/oleObject8.bin"/><Relationship Id="rId4" Type="http://schemas.openxmlformats.org/officeDocument/2006/relationships/oleObject" Target="../embeddings/oleObject7.bin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hyperlink" Target="http://www.familiainstitucional.com/servlet/co.com.pragma.documenta.servlet.seccion.MostrarSeccion?seccion=/HOME/" TargetMode="Externa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9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5.v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w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6.v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7.v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Hoja_de_c_lculo_de_Microsoft_Office_Excel_97-20031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hyperlink" Target="Introducci&#243;n.ppt" TargetMode="Externa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Gr_fico_de_Microsoft_Office_Excel2.xls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2.vml"/><Relationship Id="rId4" Type="http://schemas.openxmlformats.org/officeDocument/2006/relationships/oleObject" Target="../embeddings/Gr_fico_de_Microsoft_Office_Excel3.xls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Gr_fico_de_Microsoft_Office_Excel4.xls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3.vml"/><Relationship Id="rId4" Type="http://schemas.openxmlformats.org/officeDocument/2006/relationships/oleObject" Target="../embeddings/Gr_fico_de_Microsoft_Office_Excel5.xls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Gr_fico_de_Microsoft_Office_Excel6.xls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4.vml"/><Relationship Id="rId4" Type="http://schemas.openxmlformats.org/officeDocument/2006/relationships/oleObject" Target="../embeddings/Gr_fico_de_Microsoft_Office_Excel7.xls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Gr_fico_de_Microsoft_Office_Excel8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5.v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Gr_fico_de_Microsoft_Office_Excel9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6.v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Gr_fico_de_Microsoft_Office_Excel10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7.v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wmf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8.vml"/><Relationship Id="rId6" Type="http://schemas.openxmlformats.org/officeDocument/2006/relationships/image" Target="../media/image49.wmf"/><Relationship Id="rId5" Type="http://schemas.openxmlformats.org/officeDocument/2006/relationships/oleObject" Target="../embeddings/oleObject16.bin"/><Relationship Id="rId4" Type="http://schemas.openxmlformats.org/officeDocument/2006/relationships/oleObject" Target="../embeddings/Gr_fico_de_Microsoft_Office_Excel11.xls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wmf"/><Relationship Id="rId1" Type="http://schemas.openxmlformats.org/officeDocument/2006/relationships/slideLayout" Target="../slideLayouts/slideLayout1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Gr_fico_de_Microsoft_Office_Excel12.xls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9.vml"/><Relationship Id="rId4" Type="http://schemas.openxmlformats.org/officeDocument/2006/relationships/image" Target="../media/image52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http://www.iddeasweb.com/cabeza.gif" TargetMode="Externa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wmf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wmf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wmf"/><Relationship Id="rId1" Type="http://schemas.openxmlformats.org/officeDocument/2006/relationships/slideLayout" Target="../slideLayouts/slideLayout1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wmf"/><Relationship Id="rId1" Type="http://schemas.openxmlformats.org/officeDocument/2006/relationships/slideLayout" Target="../slideLayouts/slideLayout13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gif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wmf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wmf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wmf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wmf"/><Relationship Id="rId1" Type="http://schemas.openxmlformats.org/officeDocument/2006/relationships/slideLayout" Target="../slideLayouts/slideLayout13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wmf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w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91" name="Object 19"/>
          <p:cNvGraphicFramePr>
            <a:graphicFrameLocks noChangeAspect="1"/>
          </p:cNvGraphicFramePr>
          <p:nvPr/>
        </p:nvGraphicFramePr>
        <p:xfrm>
          <a:off x="7861300" y="457200"/>
          <a:ext cx="1282700" cy="1295400"/>
        </p:xfrm>
        <a:graphic>
          <a:graphicData uri="http://schemas.openxmlformats.org/presentationml/2006/ole">
            <p:oleObj spid="_x0000_s3091" name="Imagen de mapa de bits" r:id="rId4" imgW="914286" imgH="923810" progId="Paint.Picture">
              <p:embed/>
            </p:oleObj>
          </a:graphicData>
        </a:graphic>
      </p:graphicFrame>
      <p:sp>
        <p:nvSpPr>
          <p:cNvPr id="3086" name="AutoShape 14"/>
          <p:cNvSpPr>
            <a:spLocks noChangeArrowheads="1"/>
          </p:cNvSpPr>
          <p:nvPr/>
        </p:nvSpPr>
        <p:spPr bwMode="auto">
          <a:xfrm>
            <a:off x="495300" y="3810000"/>
            <a:ext cx="8153400" cy="2362200"/>
          </a:xfrm>
          <a:prstGeom prst="horizontalScroll">
            <a:avLst>
              <a:gd name="adj" fmla="val 12500"/>
            </a:avLst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457200"/>
            <a:ext cx="7772400" cy="1143000"/>
          </a:xfrm>
        </p:spPr>
        <p:txBody>
          <a:bodyPr/>
          <a:lstStyle/>
          <a:p>
            <a:r>
              <a:rPr lang="es-ES" sz="3600">
                <a:latin typeface="Vineta BT" pitchFamily="82" charset="0"/>
              </a:rPr>
              <a:t>TESIS DE GRADO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800100" y="2209800"/>
            <a:ext cx="7543800" cy="1447800"/>
          </a:xfrm>
        </p:spPr>
        <p:txBody>
          <a:bodyPr/>
          <a:lstStyle/>
          <a:p>
            <a:r>
              <a:rPr lang="es-ES" sz="2400"/>
              <a:t>Para obtención del Título de</a:t>
            </a:r>
          </a:p>
          <a:p>
            <a:r>
              <a:rPr lang="es-ES" sz="2400" b="1">
                <a:latin typeface="Swis721 BlkOul BT" pitchFamily="82" charset="0"/>
              </a:rPr>
              <a:t>Ingeniería Comercial y Gestión Empresarial</a:t>
            </a:r>
          </a:p>
          <a:p>
            <a:r>
              <a:rPr lang="es-ES" sz="2400"/>
              <a:t>Especialización: </a:t>
            </a:r>
            <a:r>
              <a:rPr lang="es-ES" sz="2400" b="1"/>
              <a:t>Comercio Exterior y Marketing</a:t>
            </a:r>
          </a:p>
        </p:txBody>
      </p:sp>
      <p:sp>
        <p:nvSpPr>
          <p:cNvPr id="3076" name="Text Box 4"/>
          <p:cNvSpPr txBox="1">
            <a:spLocks noChangeArrowheads="1"/>
          </p:cNvSpPr>
          <p:nvPr/>
        </p:nvSpPr>
        <p:spPr bwMode="auto">
          <a:xfrm>
            <a:off x="800100" y="4114800"/>
            <a:ext cx="7543800" cy="1735138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/>
              <a:t>Tema:</a:t>
            </a:r>
            <a:r>
              <a:rPr lang="es-ES" b="1"/>
              <a:t>  </a:t>
            </a:r>
          </a:p>
          <a:p>
            <a:pPr algn="ctr">
              <a:spcBef>
                <a:spcPct val="50000"/>
              </a:spcBef>
            </a:pPr>
            <a:r>
              <a:rPr lang="es-ES" b="1">
                <a:latin typeface="Bookman Old Style" pitchFamily="18" charset="0"/>
              </a:rPr>
              <a:t>“Medición de la Influencia del Top of Mind en las decisiones de compra, aplicada a un bien de consumo masivo: Papel Higiénico”</a:t>
            </a:r>
          </a:p>
        </p:txBody>
      </p:sp>
      <p:graphicFrame>
        <p:nvGraphicFramePr>
          <p:cNvPr id="3090" name="Object 18"/>
          <p:cNvGraphicFramePr>
            <a:graphicFrameLocks noChangeAspect="1"/>
          </p:cNvGraphicFramePr>
          <p:nvPr/>
        </p:nvGraphicFramePr>
        <p:xfrm>
          <a:off x="152400" y="381000"/>
          <a:ext cx="1524000" cy="1254125"/>
        </p:xfrm>
        <a:graphic>
          <a:graphicData uri="http://schemas.openxmlformats.org/presentationml/2006/ole">
            <p:oleObj spid="_x0000_s3090" name="Imagen de mapa de bits" r:id="rId5" imgW="914286" imgH="752381" progId="Paint.Picture">
              <p:embed/>
            </p:oleObj>
          </a:graphicData>
        </a:graphic>
      </p:graphicFrame>
      <p:pic>
        <p:nvPicPr>
          <p:cNvPr id="3087" name="Picture 15" descr="PE03166_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881938" y="5526088"/>
            <a:ext cx="1262062" cy="1331912"/>
          </a:xfrm>
          <a:prstGeom prst="rect">
            <a:avLst/>
          </a:prstGeom>
          <a:noFill/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772400" cy="3048000"/>
          </a:xfrm>
        </p:spPr>
        <p:txBody>
          <a:bodyPr/>
          <a:lstStyle/>
          <a:p>
            <a:pPr>
              <a:buFontTx/>
              <a:buNone/>
            </a:pPr>
            <a:r>
              <a:rPr lang="es-ES" sz="2400" b="1" u="sng">
                <a:solidFill>
                  <a:schemeClr val="folHlink"/>
                </a:solidFill>
                <a:latin typeface="Tahoma" pitchFamily="34" charset="0"/>
              </a:rPr>
              <a:t>Justificación del tema</a:t>
            </a:r>
          </a:p>
          <a:p>
            <a:pPr algn="just">
              <a:buFontTx/>
              <a:buNone/>
            </a:pPr>
            <a:r>
              <a:rPr lang="es-ES" sz="2400">
                <a:solidFill>
                  <a:srgbClr val="000000"/>
                </a:solidFill>
                <a:latin typeface="Tahoma" pitchFamily="34" charset="0"/>
              </a:rPr>
              <a:t> </a:t>
            </a:r>
            <a:endParaRPr lang="es-ES" sz="2400">
              <a:cs typeface="Times New Roman" pitchFamily="18" charset="0"/>
            </a:endParaRPr>
          </a:p>
          <a:p>
            <a:pPr algn="just"/>
            <a:r>
              <a:rPr lang="es-ES" sz="2400">
                <a:solidFill>
                  <a:srgbClr val="000000"/>
                </a:solidFill>
                <a:latin typeface="Arial" charset="0"/>
                <a:cs typeface="Arial" charset="0"/>
              </a:rPr>
              <a:t>El tema le brinda a la empresa luces de orientación de que si sus esfuerzos en publicidad y recordación de marca están siendo bien recibidos por sus consumidores.</a:t>
            </a:r>
            <a:endParaRPr lang="es-ES" sz="2400">
              <a:cs typeface="Times New Roman" pitchFamily="18" charset="0"/>
            </a:endParaRPr>
          </a:p>
          <a:p>
            <a:pPr algn="just">
              <a:buFontTx/>
              <a:buNone/>
            </a:pPr>
            <a:r>
              <a:rPr lang="es-ES" sz="2400">
                <a:solidFill>
                  <a:srgbClr val="000000"/>
                </a:solidFill>
                <a:latin typeface="Arial" charset="0"/>
                <a:cs typeface="Arial" charset="0"/>
              </a:rPr>
              <a:t> </a:t>
            </a:r>
            <a:endParaRPr lang="es-ES" sz="2400">
              <a:cs typeface="Times New Roman" pitchFamily="18" charset="0"/>
            </a:endParaRP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s-ES">
                <a:latin typeface="Swis721 BlkEx BT" pitchFamily="34" charset="0"/>
              </a:rPr>
              <a:t>Introducción</a:t>
            </a:r>
          </a:p>
        </p:txBody>
      </p:sp>
      <p:pic>
        <p:nvPicPr>
          <p:cNvPr id="26629" name="Picture 5" descr="service02_img0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05200" y="4419600"/>
            <a:ext cx="1503363" cy="2209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4648200" cy="4114800"/>
          </a:xfrm>
        </p:spPr>
        <p:txBody>
          <a:bodyPr/>
          <a:lstStyle/>
          <a:p>
            <a:pPr>
              <a:buFontTx/>
              <a:buNone/>
            </a:pPr>
            <a:r>
              <a:rPr lang="es-ES" sz="2400" b="1" u="sng">
                <a:solidFill>
                  <a:schemeClr val="folHlink"/>
                </a:solidFill>
                <a:latin typeface="Tahoma" pitchFamily="34" charset="0"/>
              </a:rPr>
              <a:t>Justificación del tema</a:t>
            </a:r>
          </a:p>
          <a:p>
            <a:pPr algn="just">
              <a:buFontTx/>
              <a:buNone/>
            </a:pPr>
            <a:endParaRPr lang="es-ES" sz="2400">
              <a:solidFill>
                <a:schemeClr val="folHlink"/>
              </a:solidFill>
              <a:latin typeface="Arial" charset="0"/>
              <a:cs typeface="Arial" charset="0"/>
            </a:endParaRPr>
          </a:p>
          <a:p>
            <a:pPr algn="just"/>
            <a:r>
              <a:rPr lang="es-ES" sz="2400">
                <a:solidFill>
                  <a:srgbClr val="000000"/>
                </a:solidFill>
                <a:latin typeface="Arial" charset="0"/>
                <a:cs typeface="Arial" charset="0"/>
              </a:rPr>
              <a:t>El analizar que tan cierto es el que gastar en publicidad permita alcanzar o mantener liderazgo en el mercado. ¿Una marca puede ser bien recordada pero con ventas bajas?</a:t>
            </a:r>
          </a:p>
          <a:p>
            <a:pPr algn="just">
              <a:buFontTx/>
              <a:buNone/>
            </a:pPr>
            <a:endParaRPr lang="es-ES" sz="2400">
              <a:cs typeface="Times New Roman" pitchFamily="18" charset="0"/>
            </a:endParaRP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s-ES">
                <a:latin typeface="Swis721 BlkEx BT" pitchFamily="34" charset="0"/>
              </a:rPr>
              <a:t>Introducción</a:t>
            </a:r>
          </a:p>
        </p:txBody>
      </p:sp>
      <p:pic>
        <p:nvPicPr>
          <p:cNvPr id="27653" name="Picture 5" descr="marketi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0" y="2743200"/>
            <a:ext cx="2811463" cy="2857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4876800" cy="4114800"/>
          </a:xfrm>
        </p:spPr>
        <p:txBody>
          <a:bodyPr/>
          <a:lstStyle/>
          <a:p>
            <a:pPr>
              <a:buFontTx/>
              <a:buNone/>
            </a:pPr>
            <a:r>
              <a:rPr lang="es-ES" sz="2800" b="1" u="sng">
                <a:solidFill>
                  <a:schemeClr val="folHlink"/>
                </a:solidFill>
                <a:latin typeface="Arial" charset="0"/>
              </a:rPr>
              <a:t>Justificación del tema</a:t>
            </a:r>
          </a:p>
          <a:p>
            <a:pPr>
              <a:buFontTx/>
              <a:buNone/>
            </a:pPr>
            <a:endParaRPr lang="es-ES">
              <a:solidFill>
                <a:schemeClr val="folHlink"/>
              </a:solidFill>
              <a:latin typeface="Arial" charset="0"/>
              <a:cs typeface="Times New Roman" pitchFamily="18" charset="0"/>
            </a:endParaRPr>
          </a:p>
          <a:p>
            <a:r>
              <a:rPr lang="es-ES" sz="2800">
                <a:solidFill>
                  <a:schemeClr val="tx2"/>
                </a:solidFill>
                <a:latin typeface="Arial" charset="0"/>
                <a:cs typeface="Times New Roman" pitchFamily="18" charset="0"/>
              </a:rPr>
              <a:t>Al final de esta tesis se podrá apreciar que tan solo no basta en que una marca sea conocida, es necesario que sea querida</a:t>
            </a:r>
            <a:endParaRPr lang="es-ES">
              <a:solidFill>
                <a:schemeClr val="tx2"/>
              </a:solidFill>
              <a:latin typeface="Arial" charset="0"/>
            </a:endParaRP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s-ES">
                <a:latin typeface="Swis721 BlkEx BT" pitchFamily="34" charset="0"/>
              </a:rPr>
              <a:t>Introducción</a:t>
            </a:r>
          </a:p>
        </p:txBody>
      </p:sp>
      <p:pic>
        <p:nvPicPr>
          <p:cNvPr id="28679" name="Picture 7" descr="C:\Archivos de programa\Archivos comunes\Microsoft Shared\Clipart\cagcat50\BD05584_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67400" y="2133600"/>
            <a:ext cx="2932113" cy="39147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>
                <a:latin typeface="Arial Black" pitchFamily="34" charset="0"/>
              </a:rPr>
              <a:t>CONTENIDO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05000"/>
            <a:ext cx="7772400" cy="4191000"/>
          </a:xfrm>
        </p:spPr>
        <p:txBody>
          <a:bodyPr/>
          <a:lstStyle/>
          <a:p>
            <a:r>
              <a:rPr lang="es-ES" b="1">
                <a:solidFill>
                  <a:srgbClr val="B2B2B2"/>
                </a:solidFill>
                <a:latin typeface="Tahoma" pitchFamily="34" charset="0"/>
              </a:rPr>
              <a:t>Introducción</a:t>
            </a:r>
          </a:p>
          <a:p>
            <a:r>
              <a:rPr lang="es-ES" b="1">
                <a:solidFill>
                  <a:schemeClr val="accent2"/>
                </a:solidFill>
                <a:latin typeface="Tahoma" pitchFamily="34" charset="0"/>
              </a:rPr>
              <a:t>Definición del Proyecto</a:t>
            </a:r>
          </a:p>
          <a:p>
            <a:r>
              <a:rPr lang="es-ES" b="1">
                <a:solidFill>
                  <a:srgbClr val="B2B2B2"/>
                </a:solidFill>
                <a:latin typeface="Tahoma" pitchFamily="34" charset="0"/>
              </a:rPr>
              <a:t>Investigación de Mercado</a:t>
            </a:r>
          </a:p>
          <a:p>
            <a:r>
              <a:rPr lang="es-ES" b="1">
                <a:solidFill>
                  <a:srgbClr val="B2B2B2"/>
                </a:solidFill>
                <a:latin typeface="Tahoma" pitchFamily="34" charset="0"/>
              </a:rPr>
              <a:t>Resultados del Estudio</a:t>
            </a:r>
          </a:p>
          <a:p>
            <a:r>
              <a:rPr lang="es-ES" b="1">
                <a:solidFill>
                  <a:srgbClr val="B2B2B2"/>
                </a:solidFill>
                <a:latin typeface="Tahoma" pitchFamily="34" charset="0"/>
              </a:rPr>
              <a:t>Conclusiones</a:t>
            </a:r>
          </a:p>
          <a:p>
            <a:r>
              <a:rPr lang="es-ES" b="1">
                <a:solidFill>
                  <a:srgbClr val="B2B2B2"/>
                </a:solidFill>
                <a:latin typeface="Tahoma" pitchFamily="34" charset="0"/>
              </a:rPr>
              <a:t>Recomendaciones</a:t>
            </a:r>
          </a:p>
        </p:txBody>
      </p:sp>
      <p:pic>
        <p:nvPicPr>
          <p:cNvPr id="12292" name="Picture 4" descr="BD06663_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43600" y="2362200"/>
            <a:ext cx="2919413" cy="25320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s-ES" sz="2400" b="1" u="sng">
                <a:solidFill>
                  <a:schemeClr val="folHlink"/>
                </a:solidFill>
                <a:latin typeface="Arial" charset="0"/>
              </a:rPr>
              <a:t>Metodología</a:t>
            </a:r>
          </a:p>
          <a:p>
            <a:pPr>
              <a:buFontTx/>
              <a:buNone/>
            </a:pPr>
            <a:endParaRPr lang="es-ES" sz="2800">
              <a:solidFill>
                <a:schemeClr val="folHlink"/>
              </a:solidFill>
              <a:latin typeface="Arial" charset="0"/>
              <a:cs typeface="Times New Roman" pitchFamily="18" charset="0"/>
            </a:endParaRPr>
          </a:p>
          <a:p>
            <a:pPr algn="just"/>
            <a:r>
              <a:rPr lang="es-ES" sz="2800">
                <a:solidFill>
                  <a:srgbClr val="000000"/>
                </a:solidFill>
                <a:latin typeface="Tahoma" pitchFamily="34" charset="0"/>
              </a:rPr>
              <a:t>Se ha definido para esta tesis basarse en un solo bien de consumo masivo.  Para tal efecto se ha seleccionado el papel higi</a:t>
            </a:r>
            <a:r>
              <a:rPr lang="es-ES" sz="2800">
                <a:solidFill>
                  <a:srgbClr val="000000"/>
                </a:solidFill>
                <a:latin typeface="Arial"/>
              </a:rPr>
              <a:t>é</a:t>
            </a:r>
            <a:r>
              <a:rPr lang="es-ES" sz="2800">
                <a:solidFill>
                  <a:srgbClr val="000000"/>
                </a:solidFill>
                <a:latin typeface="Tahoma" pitchFamily="34" charset="0"/>
              </a:rPr>
              <a:t>nico pues se considera que es un bien utilizado por  todos los segmentos.</a:t>
            </a:r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s-ES">
                <a:latin typeface="Swis721 BlkEx BT" pitchFamily="34" charset="0"/>
              </a:rPr>
              <a:t>Definición del Proyecto</a:t>
            </a:r>
          </a:p>
        </p:txBody>
      </p:sp>
      <p:sp>
        <p:nvSpPr>
          <p:cNvPr id="46085" name="Rectangle 5"/>
          <p:cNvSpPr>
            <a:spLocks noChangeArrowheads="1"/>
          </p:cNvSpPr>
          <p:nvPr/>
        </p:nvSpPr>
        <p:spPr bwMode="auto">
          <a:xfrm>
            <a:off x="2805113" y="2143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s-ES"/>
          </a:p>
        </p:txBody>
      </p:sp>
      <p:pic>
        <p:nvPicPr>
          <p:cNvPr id="46084" name="Picture 4" descr="http://www.movelsa.com/images/Jofel/Higienico_Domestico.jpg"/>
          <p:cNvPicPr>
            <a:picLocks noChangeAspect="1" noChangeArrowheads="1"/>
          </p:cNvPicPr>
          <p:nvPr/>
        </p:nvPicPr>
        <p:blipFill>
          <a:blip r:embed="rId2" r:link="rId3"/>
          <a:srcRect/>
          <a:stretch>
            <a:fillRect/>
          </a:stretch>
        </p:blipFill>
        <p:spPr bwMode="auto">
          <a:xfrm>
            <a:off x="6553200" y="4876800"/>
            <a:ext cx="2314575" cy="16843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9698" name="Object 2"/>
          <p:cNvGraphicFramePr>
            <a:graphicFrameLocks noChangeAspect="1"/>
          </p:cNvGraphicFramePr>
          <p:nvPr/>
        </p:nvGraphicFramePr>
        <p:xfrm>
          <a:off x="228600" y="2960688"/>
          <a:ext cx="4038600" cy="544512"/>
        </p:xfrm>
        <a:graphic>
          <a:graphicData uri="http://schemas.openxmlformats.org/presentationml/2006/ole">
            <p:oleObj spid="_x0000_s29698" name="Imagen de mapa de bits" r:id="rId3" imgW="4458322" imgH="533474" progId="Paint.Picture">
              <p:embed/>
            </p:oleObj>
          </a:graphicData>
        </a:graphic>
      </p:graphicFrame>
      <p:graphicFrame>
        <p:nvGraphicFramePr>
          <p:cNvPr id="29699" name="Object 3"/>
          <p:cNvGraphicFramePr>
            <a:graphicFrameLocks noChangeAspect="1"/>
          </p:cNvGraphicFramePr>
          <p:nvPr/>
        </p:nvGraphicFramePr>
        <p:xfrm>
          <a:off x="5030788" y="2971800"/>
          <a:ext cx="3429000" cy="571500"/>
        </p:xfrm>
        <a:graphic>
          <a:graphicData uri="http://schemas.openxmlformats.org/presentationml/2006/ole">
            <p:oleObj spid="_x0000_s29699" name="Imagen de mapa de bits" r:id="rId4" imgW="2505425" imgH="457143" progId="Paint.Picture">
              <p:embed/>
            </p:oleObj>
          </a:graphicData>
        </a:graphic>
      </p:graphicFrame>
      <p:sp>
        <p:nvSpPr>
          <p:cNvPr id="29700" name="Rectangle 4"/>
          <p:cNvSpPr>
            <a:spLocks noChangeArrowheads="1"/>
          </p:cNvSpPr>
          <p:nvPr/>
        </p:nvSpPr>
        <p:spPr bwMode="auto">
          <a:xfrm>
            <a:off x="685800" y="1981200"/>
            <a:ext cx="77724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s-ES" sz="2800" b="1" u="sng">
                <a:solidFill>
                  <a:schemeClr val="folHlink"/>
                </a:solidFill>
                <a:latin typeface="Arial" charset="0"/>
              </a:rPr>
              <a:t>Metodología</a:t>
            </a:r>
            <a:endParaRPr lang="es-ES" sz="3200">
              <a:solidFill>
                <a:schemeClr val="folHlink"/>
              </a:solidFill>
              <a:latin typeface="Arial" charset="0"/>
              <a:cs typeface="Times New Roman" pitchFamily="18" charset="0"/>
            </a:endParaRPr>
          </a:p>
        </p:txBody>
      </p:sp>
      <p:sp>
        <p:nvSpPr>
          <p:cNvPr id="29701" name="Rectangle 5"/>
          <p:cNvSpPr>
            <a:spLocks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s-ES" sz="4400">
                <a:solidFill>
                  <a:schemeClr val="tx2"/>
                </a:solidFill>
                <a:latin typeface="Swis721 BlkEx BT" pitchFamily="34" charset="0"/>
              </a:rPr>
              <a:t>Definición del Proyecto</a:t>
            </a:r>
          </a:p>
        </p:txBody>
      </p:sp>
      <p:sp>
        <p:nvSpPr>
          <p:cNvPr id="29702" name="Line 6"/>
          <p:cNvSpPr>
            <a:spLocks noChangeShapeType="1"/>
          </p:cNvSpPr>
          <p:nvPr/>
        </p:nvSpPr>
        <p:spPr bwMode="auto">
          <a:xfrm>
            <a:off x="4724400" y="2590800"/>
            <a:ext cx="0" cy="2819400"/>
          </a:xfrm>
          <a:prstGeom prst="line">
            <a:avLst/>
          </a:prstGeom>
          <a:noFill/>
          <a:ln w="76200" cmpd="tri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29703" name="Text Box 7"/>
          <p:cNvSpPr txBox="1">
            <a:spLocks noChangeArrowheads="1"/>
          </p:cNvSpPr>
          <p:nvPr/>
        </p:nvSpPr>
        <p:spPr bwMode="auto">
          <a:xfrm>
            <a:off x="228600" y="3810000"/>
            <a:ext cx="4343400" cy="176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-"/>
            </a:pPr>
            <a:r>
              <a:rPr lang="es-ES" sz="2000">
                <a:solidFill>
                  <a:schemeClr val="tx2"/>
                </a:solidFill>
                <a:latin typeface="Arial" charset="0"/>
              </a:rPr>
              <a:t> Posee 4 marcas de PH.</a:t>
            </a:r>
          </a:p>
          <a:p>
            <a:pPr>
              <a:spcBef>
                <a:spcPct val="50000"/>
              </a:spcBef>
              <a:buFontTx/>
              <a:buChar char="-"/>
            </a:pPr>
            <a:r>
              <a:rPr lang="es-ES" sz="2000">
                <a:solidFill>
                  <a:schemeClr val="tx2"/>
                </a:solidFill>
                <a:latin typeface="Arial" charset="0"/>
              </a:rPr>
              <a:t> Share Of Market  60%</a:t>
            </a:r>
          </a:p>
          <a:p>
            <a:pPr>
              <a:spcBef>
                <a:spcPct val="50000"/>
              </a:spcBef>
              <a:buFontTx/>
              <a:buChar char="-"/>
            </a:pPr>
            <a:r>
              <a:rPr lang="es-ES" sz="2000">
                <a:solidFill>
                  <a:schemeClr val="tx2"/>
                </a:solidFill>
                <a:latin typeface="Arial" charset="0"/>
              </a:rPr>
              <a:t> 8 años en el mercado Ecuatoriano</a:t>
            </a:r>
          </a:p>
          <a:p>
            <a:pPr>
              <a:spcBef>
                <a:spcPct val="50000"/>
              </a:spcBef>
              <a:buFontTx/>
              <a:buChar char="-"/>
            </a:pPr>
            <a:endParaRPr lang="es-ES" sz="2000">
              <a:solidFill>
                <a:schemeClr val="tx2"/>
              </a:solidFill>
              <a:latin typeface="Arial" charset="0"/>
            </a:endParaRPr>
          </a:p>
        </p:txBody>
      </p:sp>
      <p:sp>
        <p:nvSpPr>
          <p:cNvPr id="29704" name="Text Box 8"/>
          <p:cNvSpPr txBox="1">
            <a:spLocks noChangeArrowheads="1"/>
          </p:cNvSpPr>
          <p:nvPr/>
        </p:nvSpPr>
        <p:spPr bwMode="auto">
          <a:xfrm>
            <a:off x="4932363" y="3733800"/>
            <a:ext cx="4343400" cy="176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-"/>
            </a:pPr>
            <a:r>
              <a:rPr lang="es-ES" sz="2000">
                <a:solidFill>
                  <a:schemeClr val="tx2"/>
                </a:solidFill>
                <a:latin typeface="Arial" charset="0"/>
              </a:rPr>
              <a:t> Posee 1 marca de PH.</a:t>
            </a:r>
          </a:p>
          <a:p>
            <a:pPr>
              <a:spcBef>
                <a:spcPct val="50000"/>
              </a:spcBef>
              <a:buFontTx/>
              <a:buChar char="-"/>
            </a:pPr>
            <a:r>
              <a:rPr lang="es-ES" sz="2000">
                <a:solidFill>
                  <a:schemeClr val="tx2"/>
                </a:solidFill>
                <a:latin typeface="Arial" charset="0"/>
              </a:rPr>
              <a:t> Share Of Market  35%</a:t>
            </a:r>
          </a:p>
          <a:p>
            <a:pPr>
              <a:spcBef>
                <a:spcPct val="50000"/>
              </a:spcBef>
              <a:buFontTx/>
              <a:buChar char="-"/>
            </a:pPr>
            <a:r>
              <a:rPr lang="es-ES" sz="2000">
                <a:solidFill>
                  <a:schemeClr val="tx2"/>
                </a:solidFill>
                <a:latin typeface="Arial" charset="0"/>
              </a:rPr>
              <a:t> 5 años en el mercado Ecuatoriano</a:t>
            </a:r>
          </a:p>
          <a:p>
            <a:pPr>
              <a:spcBef>
                <a:spcPct val="50000"/>
              </a:spcBef>
              <a:buFontTx/>
              <a:buChar char="-"/>
            </a:pPr>
            <a:endParaRPr lang="es-ES" sz="2000">
              <a:solidFill>
                <a:schemeClr val="tx2"/>
              </a:solidFill>
              <a:latin typeface="Arial" charset="0"/>
            </a:endParaRPr>
          </a:p>
        </p:txBody>
      </p:sp>
      <p:sp>
        <p:nvSpPr>
          <p:cNvPr id="29706" name="Rectangle 10">
            <a:hlinkClick r:id="rId5"/>
          </p:cNvPr>
          <p:cNvSpPr>
            <a:spLocks noChangeArrowheads="1"/>
          </p:cNvSpPr>
          <p:nvPr/>
        </p:nvSpPr>
        <p:spPr bwMode="auto">
          <a:xfrm>
            <a:off x="4068763" y="30686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s-ES"/>
          </a:p>
        </p:txBody>
      </p:sp>
      <p:pic>
        <p:nvPicPr>
          <p:cNvPr id="29705" name="Picture 9" descr="http://images.google.com.ec/images?q=tbn:JPg9Y5IO4hgJ:www.hiperclim.es/celulosas_p3_sup.jpg"/>
          <p:cNvPicPr>
            <a:picLocks noChangeAspect="1" noChangeArrowheads="1"/>
          </p:cNvPicPr>
          <p:nvPr/>
        </p:nvPicPr>
        <p:blipFill>
          <a:blip r:embed="rId6" r:link="rId7"/>
          <a:srcRect/>
          <a:stretch>
            <a:fillRect/>
          </a:stretch>
        </p:blipFill>
        <p:spPr bwMode="auto">
          <a:xfrm>
            <a:off x="4038600" y="5578475"/>
            <a:ext cx="1447800" cy="11271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s-ES" sz="2800" b="1" u="sng">
                <a:solidFill>
                  <a:schemeClr val="folHlink"/>
                </a:solidFill>
                <a:latin typeface="Arial" charset="0"/>
              </a:rPr>
              <a:t>Producto</a:t>
            </a:r>
          </a:p>
          <a:p>
            <a:pPr>
              <a:buFontTx/>
              <a:buNone/>
            </a:pPr>
            <a:r>
              <a:rPr lang="es-ES" sz="2800" b="1">
                <a:solidFill>
                  <a:srgbClr val="9900FF"/>
                </a:solidFill>
                <a:latin typeface="Arial" charset="0"/>
              </a:rPr>
              <a:t>  </a:t>
            </a:r>
            <a:r>
              <a:rPr lang="es-ES" sz="2800" b="1">
                <a:solidFill>
                  <a:schemeClr val="tx2"/>
                </a:solidFill>
                <a:latin typeface="Arial" charset="0"/>
              </a:rPr>
              <a:t>Historia:</a:t>
            </a:r>
          </a:p>
          <a:p>
            <a:pPr lvl="1"/>
            <a:r>
              <a:rPr lang="es-EC">
                <a:solidFill>
                  <a:schemeClr val="tx2"/>
                </a:solidFill>
                <a:latin typeface="Arial" charset="0"/>
                <a:cs typeface="Times New Roman" pitchFamily="18" charset="0"/>
              </a:rPr>
              <a:t>Inicia en la antigua Roma.</a:t>
            </a:r>
          </a:p>
          <a:p>
            <a:pPr lvl="1"/>
            <a:r>
              <a:rPr lang="es-EC">
                <a:solidFill>
                  <a:schemeClr val="tx2"/>
                </a:solidFill>
                <a:latin typeface="Arial" charset="0"/>
                <a:cs typeface="Times New Roman" pitchFamily="18" charset="0"/>
              </a:rPr>
              <a:t>Los más sobresalientes creadores:</a:t>
            </a:r>
          </a:p>
          <a:p>
            <a:pPr lvl="2"/>
            <a:r>
              <a:rPr lang="es-EC">
                <a:solidFill>
                  <a:schemeClr val="tx2"/>
                </a:solidFill>
                <a:latin typeface="Arial" charset="0"/>
                <a:cs typeface="Times New Roman" pitchFamily="18" charset="0"/>
              </a:rPr>
              <a:t>Joseph Gayetti (1857)</a:t>
            </a:r>
          </a:p>
          <a:p>
            <a:pPr lvl="2"/>
            <a:r>
              <a:rPr lang="es-EC">
                <a:solidFill>
                  <a:schemeClr val="tx2"/>
                </a:solidFill>
                <a:latin typeface="Arial" charset="0"/>
                <a:cs typeface="Times New Roman" pitchFamily="18" charset="0"/>
              </a:rPr>
              <a:t>Edward y Clarence Scott (1890)</a:t>
            </a:r>
            <a:endParaRPr lang="es-ES">
              <a:solidFill>
                <a:schemeClr val="tx2"/>
              </a:solidFill>
              <a:latin typeface="Arial" charset="0"/>
              <a:cs typeface="Times New Roman" pitchFamily="18" charset="0"/>
            </a:endParaRPr>
          </a:p>
          <a:p>
            <a:pPr lvl="1"/>
            <a:r>
              <a:rPr lang="es-EC">
                <a:solidFill>
                  <a:schemeClr val="tx2"/>
                </a:solidFill>
                <a:latin typeface="Arial" charset="0"/>
              </a:rPr>
              <a:t>El boom del papel higiénico se da en la II Guerra Mundial.</a:t>
            </a:r>
            <a:endParaRPr lang="es-ES">
              <a:solidFill>
                <a:schemeClr val="tx2"/>
              </a:solidFill>
              <a:latin typeface="Arial" charset="0"/>
            </a:endParaRPr>
          </a:p>
        </p:txBody>
      </p:sp>
      <p:sp>
        <p:nvSpPr>
          <p:cNvPr id="48132" name="Rectangle 4"/>
          <p:cNvSpPr>
            <a:spLocks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s-ES">
                <a:latin typeface="Swis721 BlkEx BT" pitchFamily="34" charset="0"/>
              </a:rPr>
              <a:t>Definición del Proyecto</a:t>
            </a:r>
          </a:p>
        </p:txBody>
      </p:sp>
      <p:pic>
        <p:nvPicPr>
          <p:cNvPr id="48133" name="Picture 5" descr="papelwc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62800" y="1981200"/>
            <a:ext cx="1981200" cy="1747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s-ES" sz="2800" b="1" u="sng">
                <a:solidFill>
                  <a:schemeClr val="folHlink"/>
                </a:solidFill>
                <a:latin typeface="Arial" charset="0"/>
              </a:rPr>
              <a:t>Producto</a:t>
            </a:r>
          </a:p>
          <a:p>
            <a:pPr>
              <a:buFontTx/>
              <a:buNone/>
            </a:pPr>
            <a:r>
              <a:rPr lang="es-ES" sz="2800" b="1">
                <a:solidFill>
                  <a:srgbClr val="9900FF"/>
                </a:solidFill>
                <a:latin typeface="Arial" charset="0"/>
              </a:rPr>
              <a:t>  </a:t>
            </a:r>
            <a:r>
              <a:rPr lang="es-ES" sz="2800" b="1">
                <a:solidFill>
                  <a:schemeClr val="tx2"/>
                </a:solidFill>
                <a:latin typeface="Arial" charset="0"/>
              </a:rPr>
              <a:t>Características Generales:</a:t>
            </a:r>
          </a:p>
          <a:p>
            <a:pPr lvl="1"/>
            <a:r>
              <a:rPr lang="es-EC">
                <a:solidFill>
                  <a:schemeClr val="tx2"/>
                </a:solidFill>
                <a:latin typeface="Arial" charset="0"/>
              </a:rPr>
              <a:t>Tissue: Papel suave y absorvente para uso doméstico y sanitario.</a:t>
            </a:r>
          </a:p>
          <a:p>
            <a:pPr lvl="1">
              <a:buFontTx/>
              <a:buNone/>
            </a:pPr>
            <a:endParaRPr lang="es-EC">
              <a:solidFill>
                <a:schemeClr val="tx2"/>
              </a:solidFill>
              <a:latin typeface="Arial" charset="0"/>
            </a:endParaRPr>
          </a:p>
          <a:p>
            <a:pPr lvl="1"/>
            <a:r>
              <a:rPr lang="es-EC">
                <a:solidFill>
                  <a:schemeClr val="tx2"/>
                </a:solidFill>
                <a:latin typeface="Arial" charset="0"/>
              </a:rPr>
              <a:t>Peso liviano, crepado, superficie cubierta de microarrugas.</a:t>
            </a:r>
            <a:endParaRPr lang="es-ES">
              <a:solidFill>
                <a:schemeClr val="tx2"/>
              </a:solidFill>
              <a:latin typeface="Arial" charset="0"/>
            </a:endParaRPr>
          </a:p>
        </p:txBody>
      </p:sp>
      <p:sp>
        <p:nvSpPr>
          <p:cNvPr id="49155" name="Rectangle 3"/>
          <p:cNvSpPr>
            <a:spLocks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s-ES">
                <a:latin typeface="Swis721 BlkEx BT" pitchFamily="34" charset="0"/>
              </a:rPr>
              <a:t>Definición del Proyecto</a:t>
            </a:r>
          </a:p>
        </p:txBody>
      </p:sp>
      <p:sp>
        <p:nvSpPr>
          <p:cNvPr id="49157" name="Rectangle 5"/>
          <p:cNvSpPr>
            <a:spLocks noChangeArrowheads="1"/>
          </p:cNvSpPr>
          <p:nvPr/>
        </p:nvSpPr>
        <p:spPr bwMode="auto">
          <a:xfrm>
            <a:off x="3619500" y="2667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s-ES"/>
          </a:p>
        </p:txBody>
      </p:sp>
      <p:pic>
        <p:nvPicPr>
          <p:cNvPr id="49156" name="Picture 4" descr="http://www.educared.org.ar/tamtam/images/papel_higienico.jpg"/>
          <p:cNvPicPr>
            <a:picLocks noChangeAspect="1" noChangeArrowheads="1"/>
          </p:cNvPicPr>
          <p:nvPr/>
        </p:nvPicPr>
        <p:blipFill>
          <a:blip r:embed="rId2" r:link="rId3"/>
          <a:srcRect/>
          <a:stretch>
            <a:fillRect/>
          </a:stretch>
        </p:blipFill>
        <p:spPr bwMode="auto">
          <a:xfrm>
            <a:off x="6477000" y="4953000"/>
            <a:ext cx="1905000" cy="1524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772400" cy="1160463"/>
          </a:xfrm>
        </p:spPr>
        <p:txBody>
          <a:bodyPr/>
          <a:lstStyle/>
          <a:p>
            <a:pPr>
              <a:buFontTx/>
              <a:buNone/>
            </a:pPr>
            <a:r>
              <a:rPr lang="es-ES" sz="2800" b="1" u="sng">
                <a:solidFill>
                  <a:schemeClr val="folHlink"/>
                </a:solidFill>
                <a:latin typeface="Arial" charset="0"/>
              </a:rPr>
              <a:t>Producto</a:t>
            </a:r>
          </a:p>
          <a:p>
            <a:pPr>
              <a:buFontTx/>
              <a:buNone/>
            </a:pPr>
            <a:r>
              <a:rPr lang="es-ES" sz="2800" b="1">
                <a:solidFill>
                  <a:srgbClr val="9900FF"/>
                </a:solidFill>
                <a:latin typeface="Arial" charset="0"/>
              </a:rPr>
              <a:t>  </a:t>
            </a:r>
            <a:r>
              <a:rPr lang="es-ES" sz="2800" b="1">
                <a:solidFill>
                  <a:schemeClr val="tx2"/>
                </a:solidFill>
                <a:latin typeface="Arial" charset="0"/>
              </a:rPr>
              <a:t>Proceso de fabricación:</a:t>
            </a:r>
          </a:p>
        </p:txBody>
      </p:sp>
      <p:sp>
        <p:nvSpPr>
          <p:cNvPr id="50179" name="Rectangle 3"/>
          <p:cNvSpPr>
            <a:spLocks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s-ES">
                <a:latin typeface="Swis721 BlkEx BT" pitchFamily="34" charset="0"/>
              </a:rPr>
              <a:t>Definición del Proyecto</a:t>
            </a:r>
          </a:p>
        </p:txBody>
      </p:sp>
      <p:sp>
        <p:nvSpPr>
          <p:cNvPr id="50181" name="Rectangle 5"/>
          <p:cNvSpPr>
            <a:spLocks noChangeArrowheads="1"/>
          </p:cNvSpPr>
          <p:nvPr/>
        </p:nvSpPr>
        <p:spPr bwMode="auto">
          <a:xfrm>
            <a:off x="0" y="22288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graphicFrame>
        <p:nvGraphicFramePr>
          <p:cNvPr id="50180" name="Object 4"/>
          <p:cNvGraphicFramePr>
            <a:graphicFrameLocks noChangeAspect="1"/>
          </p:cNvGraphicFramePr>
          <p:nvPr/>
        </p:nvGraphicFramePr>
        <p:xfrm>
          <a:off x="323850" y="3357563"/>
          <a:ext cx="8569325" cy="3397250"/>
        </p:xfrm>
        <a:graphic>
          <a:graphicData uri="http://schemas.openxmlformats.org/presentationml/2006/ole">
            <p:oleObj spid="_x0000_s50180" name="Imagen de mapa de bits" r:id="rId3" imgW="7078063" imgH="2819794" progId="Paint.Picture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3" name="Rectangle 3"/>
          <p:cNvSpPr>
            <a:spLocks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s-ES">
                <a:latin typeface="Swis721 BlkEx BT" pitchFamily="34" charset="0"/>
              </a:rPr>
              <a:t>Definición del Proyecto</a:t>
            </a:r>
          </a:p>
        </p:txBody>
      </p:sp>
      <p:sp>
        <p:nvSpPr>
          <p:cNvPr id="51202" name="Rectangle 2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981200"/>
            <a:ext cx="6765925" cy="1231900"/>
          </a:xfrm>
        </p:spPr>
        <p:txBody>
          <a:bodyPr/>
          <a:lstStyle/>
          <a:p>
            <a:pPr>
              <a:buFontTx/>
              <a:buNone/>
            </a:pPr>
            <a:r>
              <a:rPr lang="es-ES" sz="2400" b="1" u="sng">
                <a:solidFill>
                  <a:schemeClr val="folHlink"/>
                </a:solidFill>
                <a:latin typeface="Arial" charset="0"/>
              </a:rPr>
              <a:t>Producto</a:t>
            </a:r>
          </a:p>
          <a:p>
            <a:pPr>
              <a:buFontTx/>
              <a:buNone/>
            </a:pPr>
            <a:r>
              <a:rPr lang="es-ES" sz="2400" b="1">
                <a:solidFill>
                  <a:srgbClr val="9900FF"/>
                </a:solidFill>
                <a:latin typeface="Arial" charset="0"/>
              </a:rPr>
              <a:t>  </a:t>
            </a:r>
            <a:r>
              <a:rPr lang="es-ES" sz="2400" b="1">
                <a:solidFill>
                  <a:schemeClr val="tx2"/>
                </a:solidFill>
                <a:latin typeface="Arial" charset="0"/>
              </a:rPr>
              <a:t>Principales fábricas y marcas en Ecuador:</a:t>
            </a:r>
          </a:p>
          <a:p>
            <a:pPr lvl="1">
              <a:buFontTx/>
              <a:buNone/>
            </a:pPr>
            <a:endParaRPr lang="es-EC" sz="2400">
              <a:solidFill>
                <a:schemeClr val="tx2"/>
              </a:solidFill>
              <a:latin typeface="Arial" charset="0"/>
            </a:endParaRPr>
          </a:p>
        </p:txBody>
      </p:sp>
      <p:graphicFrame>
        <p:nvGraphicFramePr>
          <p:cNvPr id="51208" name="Object 8"/>
          <p:cNvGraphicFramePr>
            <a:graphicFrameLocks noChangeAspect="1"/>
          </p:cNvGraphicFramePr>
          <p:nvPr>
            <p:ph sz="quarter" idx="2"/>
          </p:nvPr>
        </p:nvGraphicFramePr>
        <p:xfrm>
          <a:off x="5003800" y="4148138"/>
          <a:ext cx="1495425" cy="1263650"/>
        </p:xfrm>
        <a:graphic>
          <a:graphicData uri="http://schemas.openxmlformats.org/presentationml/2006/ole">
            <p:oleObj spid="_x0000_s51208" name="Imagen de mapa de bits" r:id="rId3" imgW="6780952" imgH="5733333" progId="Paint.Picture">
              <p:embed/>
            </p:oleObj>
          </a:graphicData>
        </a:graphic>
      </p:graphicFrame>
      <p:sp>
        <p:nvSpPr>
          <p:cNvPr id="51205" name="Rectangle 5"/>
          <p:cNvSpPr>
            <a:spLocks noChangeArrowheads="1"/>
          </p:cNvSpPr>
          <p:nvPr/>
        </p:nvSpPr>
        <p:spPr bwMode="auto">
          <a:xfrm>
            <a:off x="0" y="30003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graphicFrame>
        <p:nvGraphicFramePr>
          <p:cNvPr id="51204" name="Object 4"/>
          <p:cNvGraphicFramePr>
            <a:graphicFrameLocks noChangeAspect="1"/>
          </p:cNvGraphicFramePr>
          <p:nvPr/>
        </p:nvGraphicFramePr>
        <p:xfrm>
          <a:off x="684213" y="4443413"/>
          <a:ext cx="2057400" cy="857250"/>
        </p:xfrm>
        <a:graphic>
          <a:graphicData uri="http://schemas.openxmlformats.org/presentationml/2006/ole">
            <p:oleObj spid="_x0000_s51204" name="Imagen de mapa de bits" r:id="rId4" imgW="7125695" imgH="2962689" progId="Paint.Picture">
              <p:embed/>
            </p:oleObj>
          </a:graphicData>
        </a:graphic>
      </p:graphicFrame>
      <p:sp>
        <p:nvSpPr>
          <p:cNvPr id="51207" name="Rectangle 7"/>
          <p:cNvSpPr>
            <a:spLocks noChangeArrowheads="1"/>
          </p:cNvSpPr>
          <p:nvPr/>
        </p:nvSpPr>
        <p:spPr bwMode="auto">
          <a:xfrm>
            <a:off x="0" y="28765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graphicFrame>
        <p:nvGraphicFramePr>
          <p:cNvPr id="51206" name="Object 6"/>
          <p:cNvGraphicFramePr>
            <a:graphicFrameLocks noChangeAspect="1"/>
          </p:cNvGraphicFramePr>
          <p:nvPr/>
        </p:nvGraphicFramePr>
        <p:xfrm>
          <a:off x="3059113" y="4292600"/>
          <a:ext cx="1600200" cy="1104900"/>
        </p:xfrm>
        <a:graphic>
          <a:graphicData uri="http://schemas.openxmlformats.org/presentationml/2006/ole">
            <p:oleObj spid="_x0000_s51206" name="Imagen de mapa de bits" r:id="rId5" imgW="5276190" imgH="3629532" progId="Paint.Picture">
              <p:embed/>
            </p:oleObj>
          </a:graphicData>
        </a:graphic>
      </p:graphicFrame>
      <p:graphicFrame>
        <p:nvGraphicFramePr>
          <p:cNvPr id="51210" name="Object 10"/>
          <p:cNvGraphicFramePr>
            <a:graphicFrameLocks noChangeAspect="1"/>
          </p:cNvGraphicFramePr>
          <p:nvPr>
            <p:ph sz="quarter" idx="3"/>
          </p:nvPr>
        </p:nvGraphicFramePr>
        <p:xfrm>
          <a:off x="6794500" y="4148138"/>
          <a:ext cx="1665288" cy="1230312"/>
        </p:xfrm>
        <a:graphic>
          <a:graphicData uri="http://schemas.openxmlformats.org/presentationml/2006/ole">
            <p:oleObj spid="_x0000_s51210" name="Imagen de mapa de bits" r:id="rId6" imgW="6657143" imgH="4915586" progId="Paint.Picture">
              <p:embed/>
            </p:oleObj>
          </a:graphicData>
        </a:graphic>
      </p:graphicFrame>
      <p:sp>
        <p:nvSpPr>
          <p:cNvPr id="51212" name="Text Box 12"/>
          <p:cNvSpPr txBox="1">
            <a:spLocks noChangeArrowheads="1"/>
          </p:cNvSpPr>
          <p:nvPr/>
        </p:nvSpPr>
        <p:spPr bwMode="auto">
          <a:xfrm>
            <a:off x="755650" y="5464175"/>
            <a:ext cx="194468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C" sz="2000" b="1">
                <a:solidFill>
                  <a:schemeClr val="tx2"/>
                </a:solidFill>
                <a:latin typeface="Arial" charset="0"/>
              </a:rPr>
              <a:t>Segmento Premium</a:t>
            </a:r>
            <a:endParaRPr lang="es-ES" sz="2000" b="1">
              <a:solidFill>
                <a:schemeClr val="tx2"/>
              </a:solidFill>
              <a:latin typeface="Arial" charset="0"/>
            </a:endParaRPr>
          </a:p>
        </p:txBody>
      </p:sp>
      <p:sp>
        <p:nvSpPr>
          <p:cNvPr id="51213" name="Text Box 13"/>
          <p:cNvSpPr txBox="1">
            <a:spLocks noChangeArrowheads="1"/>
          </p:cNvSpPr>
          <p:nvPr/>
        </p:nvSpPr>
        <p:spPr bwMode="auto">
          <a:xfrm>
            <a:off x="6659563" y="5445125"/>
            <a:ext cx="1944687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C" sz="2000" b="1">
                <a:solidFill>
                  <a:schemeClr val="tx2"/>
                </a:solidFill>
                <a:latin typeface="Arial" charset="0"/>
              </a:rPr>
              <a:t>Segmento Bajo</a:t>
            </a:r>
            <a:endParaRPr lang="es-ES" sz="2000" b="1">
              <a:solidFill>
                <a:schemeClr val="tx2"/>
              </a:solidFill>
              <a:latin typeface="Arial" charset="0"/>
            </a:endParaRPr>
          </a:p>
        </p:txBody>
      </p:sp>
      <p:sp>
        <p:nvSpPr>
          <p:cNvPr id="51214" name="Text Box 14"/>
          <p:cNvSpPr txBox="1">
            <a:spLocks noChangeArrowheads="1"/>
          </p:cNvSpPr>
          <p:nvPr/>
        </p:nvSpPr>
        <p:spPr bwMode="auto">
          <a:xfrm>
            <a:off x="4716463" y="5445125"/>
            <a:ext cx="1944687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C" sz="2000" b="1">
                <a:solidFill>
                  <a:schemeClr val="tx2"/>
                </a:solidFill>
                <a:latin typeface="Arial" charset="0"/>
              </a:rPr>
              <a:t>Segmento Medio</a:t>
            </a:r>
            <a:endParaRPr lang="es-ES" sz="2000" b="1">
              <a:solidFill>
                <a:schemeClr val="tx2"/>
              </a:solidFill>
              <a:latin typeface="Arial" charset="0"/>
            </a:endParaRPr>
          </a:p>
        </p:txBody>
      </p:sp>
      <p:sp>
        <p:nvSpPr>
          <p:cNvPr id="51215" name="Text Box 15"/>
          <p:cNvSpPr txBox="1">
            <a:spLocks noChangeArrowheads="1"/>
          </p:cNvSpPr>
          <p:nvPr/>
        </p:nvSpPr>
        <p:spPr bwMode="auto">
          <a:xfrm>
            <a:off x="2843213" y="5445125"/>
            <a:ext cx="1944687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C" sz="2000" b="1">
                <a:solidFill>
                  <a:schemeClr val="tx2"/>
                </a:solidFill>
                <a:latin typeface="Arial" charset="0"/>
              </a:rPr>
              <a:t>Segmento Valium</a:t>
            </a:r>
            <a:endParaRPr lang="es-ES" sz="2000" b="1">
              <a:solidFill>
                <a:schemeClr val="tx2"/>
              </a:solidFill>
              <a:latin typeface="Arial" charset="0"/>
            </a:endParaRPr>
          </a:p>
        </p:txBody>
      </p:sp>
      <p:pic>
        <p:nvPicPr>
          <p:cNvPr id="51217" name="Picture 17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84213" y="3213100"/>
            <a:ext cx="4038600" cy="5445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>
                <a:latin typeface="Arial Black" pitchFamily="34" charset="0"/>
              </a:rPr>
              <a:t>CONTENIDO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05000"/>
            <a:ext cx="7772400" cy="4191000"/>
          </a:xfrm>
        </p:spPr>
        <p:txBody>
          <a:bodyPr/>
          <a:lstStyle/>
          <a:p>
            <a:r>
              <a:rPr lang="es-ES" b="1">
                <a:solidFill>
                  <a:schemeClr val="accent2"/>
                </a:solidFill>
                <a:latin typeface="Tahoma" pitchFamily="34" charset="0"/>
              </a:rPr>
              <a:t>Introducción</a:t>
            </a:r>
          </a:p>
          <a:p>
            <a:r>
              <a:rPr lang="es-ES" b="1">
                <a:solidFill>
                  <a:schemeClr val="accent2"/>
                </a:solidFill>
                <a:latin typeface="Tahoma" pitchFamily="34" charset="0"/>
              </a:rPr>
              <a:t>Definición del Proyecto</a:t>
            </a:r>
          </a:p>
          <a:p>
            <a:r>
              <a:rPr lang="es-ES" b="1">
                <a:solidFill>
                  <a:schemeClr val="accent2"/>
                </a:solidFill>
                <a:latin typeface="Tahoma" pitchFamily="34" charset="0"/>
              </a:rPr>
              <a:t>Investigación de Mercado</a:t>
            </a:r>
          </a:p>
          <a:p>
            <a:r>
              <a:rPr lang="es-ES" b="1">
                <a:solidFill>
                  <a:schemeClr val="accent2"/>
                </a:solidFill>
                <a:latin typeface="Tahoma" pitchFamily="34" charset="0"/>
              </a:rPr>
              <a:t>Resultados del Estudio</a:t>
            </a:r>
          </a:p>
          <a:p>
            <a:r>
              <a:rPr lang="es-ES" b="1">
                <a:solidFill>
                  <a:schemeClr val="accent2"/>
                </a:solidFill>
                <a:latin typeface="Tahoma" pitchFamily="34" charset="0"/>
              </a:rPr>
              <a:t>Conclusiones</a:t>
            </a:r>
          </a:p>
          <a:p>
            <a:r>
              <a:rPr lang="es-ES" b="1">
                <a:solidFill>
                  <a:schemeClr val="accent2"/>
                </a:solidFill>
                <a:latin typeface="Tahoma" pitchFamily="34" charset="0"/>
              </a:rPr>
              <a:t>Recomendaciones</a:t>
            </a:r>
          </a:p>
        </p:txBody>
      </p:sp>
      <p:pic>
        <p:nvPicPr>
          <p:cNvPr id="4100" name="Picture 4" descr="BS00554_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24600" y="2209800"/>
            <a:ext cx="2819400" cy="28638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s-ES">
                <a:latin typeface="Swis721 BlkEx BT" pitchFamily="34" charset="0"/>
              </a:rPr>
              <a:t>Definición del Proyecto</a:t>
            </a:r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981200"/>
            <a:ext cx="7989888" cy="1016000"/>
          </a:xfrm>
        </p:spPr>
        <p:txBody>
          <a:bodyPr/>
          <a:lstStyle/>
          <a:p>
            <a:pPr>
              <a:buFontTx/>
              <a:buNone/>
            </a:pPr>
            <a:r>
              <a:rPr lang="es-ES" sz="2400" b="1" u="sng">
                <a:solidFill>
                  <a:schemeClr val="folHlink"/>
                </a:solidFill>
                <a:latin typeface="Arial" charset="0"/>
              </a:rPr>
              <a:t>Producto</a:t>
            </a:r>
          </a:p>
          <a:p>
            <a:pPr>
              <a:buFontTx/>
              <a:buNone/>
            </a:pPr>
            <a:r>
              <a:rPr lang="es-ES" sz="2400" b="1">
                <a:solidFill>
                  <a:srgbClr val="9900FF"/>
                </a:solidFill>
                <a:latin typeface="Arial" charset="0"/>
              </a:rPr>
              <a:t>  </a:t>
            </a:r>
            <a:r>
              <a:rPr lang="es-ES" sz="2400" b="1">
                <a:solidFill>
                  <a:schemeClr val="tx2"/>
                </a:solidFill>
                <a:latin typeface="Arial" charset="0"/>
              </a:rPr>
              <a:t>Principales fábricas y marcas en Ecuador:</a:t>
            </a:r>
          </a:p>
          <a:p>
            <a:pPr lvl="1">
              <a:buFontTx/>
              <a:buNone/>
            </a:pPr>
            <a:endParaRPr lang="es-EC" sz="2400">
              <a:solidFill>
                <a:schemeClr val="tx2"/>
              </a:solidFill>
              <a:latin typeface="Arial" charset="0"/>
            </a:endParaRPr>
          </a:p>
        </p:txBody>
      </p:sp>
      <p:pic>
        <p:nvPicPr>
          <p:cNvPr id="54291" name="Picture 19" descr="logoFamiliaPpal">
            <a:hlinkClick r:id="rId2"/>
          </p:cNvPr>
          <p:cNvPicPr>
            <a:picLocks noChangeAspect="1" noChangeArrowheads="1"/>
          </p:cNvPicPr>
          <p:nvPr>
            <p:ph sz="quarter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7019925" y="4797425"/>
            <a:ext cx="1238250" cy="981075"/>
          </a:xfrm>
          <a:noFill/>
          <a:ln/>
        </p:spPr>
      </p:pic>
      <p:sp>
        <p:nvSpPr>
          <p:cNvPr id="54277" name="Rectangle 5"/>
          <p:cNvSpPr>
            <a:spLocks noChangeArrowheads="1"/>
          </p:cNvSpPr>
          <p:nvPr/>
        </p:nvSpPr>
        <p:spPr bwMode="auto">
          <a:xfrm>
            <a:off x="0" y="30003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54279" name="Rectangle 7"/>
          <p:cNvSpPr>
            <a:spLocks noChangeArrowheads="1"/>
          </p:cNvSpPr>
          <p:nvPr/>
        </p:nvSpPr>
        <p:spPr bwMode="auto">
          <a:xfrm>
            <a:off x="0" y="28765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pic>
        <p:nvPicPr>
          <p:cNvPr id="54288" name="Picture 1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4213" y="3144838"/>
            <a:ext cx="3429000" cy="571500"/>
          </a:xfrm>
          <a:prstGeom prst="rect">
            <a:avLst/>
          </a:prstGeom>
          <a:noFill/>
        </p:spPr>
      </p:pic>
      <p:pic>
        <p:nvPicPr>
          <p:cNvPr id="54293" name="Picture 21" descr="logoFamiliaPpal">
            <a:hlinkClick r:id="rId2"/>
          </p:cNvPr>
          <p:cNvPicPr>
            <a:picLocks noChangeAspect="1" noChangeArrowheads="1"/>
          </p:cNvPicPr>
          <p:nvPr>
            <p:ph sz="quarter" idx="3"/>
          </p:nvPr>
        </p:nvPicPr>
        <p:blipFill>
          <a:blip r:embed="rId3"/>
          <a:srcRect/>
          <a:stretch>
            <a:fillRect/>
          </a:stretch>
        </p:blipFill>
        <p:spPr>
          <a:xfrm>
            <a:off x="5076825" y="4797425"/>
            <a:ext cx="1238250" cy="981075"/>
          </a:xfrm>
          <a:noFill/>
          <a:ln/>
        </p:spPr>
      </p:pic>
      <p:pic>
        <p:nvPicPr>
          <p:cNvPr id="54295" name="Picture 23" descr="logoFamiliaPpal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16013" y="4797425"/>
            <a:ext cx="1238250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4296" name="Picture 24" descr="logoFamiliaPpal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03575" y="4797425"/>
            <a:ext cx="1238250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4297" name="Text Box 25"/>
          <p:cNvSpPr txBox="1">
            <a:spLocks noChangeArrowheads="1"/>
          </p:cNvSpPr>
          <p:nvPr/>
        </p:nvSpPr>
        <p:spPr bwMode="auto">
          <a:xfrm>
            <a:off x="755650" y="5895975"/>
            <a:ext cx="194468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C" sz="2000" b="1">
                <a:solidFill>
                  <a:schemeClr val="tx2"/>
                </a:solidFill>
                <a:latin typeface="Arial" charset="0"/>
              </a:rPr>
              <a:t>Segmento Premium</a:t>
            </a:r>
            <a:endParaRPr lang="es-ES" sz="2000" b="1">
              <a:solidFill>
                <a:schemeClr val="tx2"/>
              </a:solidFill>
              <a:latin typeface="Arial" charset="0"/>
            </a:endParaRPr>
          </a:p>
        </p:txBody>
      </p:sp>
      <p:sp>
        <p:nvSpPr>
          <p:cNvPr id="54298" name="Text Box 26"/>
          <p:cNvSpPr txBox="1">
            <a:spLocks noChangeArrowheads="1"/>
          </p:cNvSpPr>
          <p:nvPr/>
        </p:nvSpPr>
        <p:spPr bwMode="auto">
          <a:xfrm>
            <a:off x="6659563" y="5876925"/>
            <a:ext cx="1944687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C" sz="2000" b="1">
                <a:solidFill>
                  <a:schemeClr val="tx2"/>
                </a:solidFill>
                <a:latin typeface="Arial" charset="0"/>
              </a:rPr>
              <a:t>Segmento Bajo</a:t>
            </a:r>
            <a:endParaRPr lang="es-ES" sz="2000" b="1">
              <a:solidFill>
                <a:schemeClr val="tx2"/>
              </a:solidFill>
              <a:latin typeface="Arial" charset="0"/>
            </a:endParaRPr>
          </a:p>
        </p:txBody>
      </p:sp>
      <p:sp>
        <p:nvSpPr>
          <p:cNvPr id="54299" name="Text Box 27"/>
          <p:cNvSpPr txBox="1">
            <a:spLocks noChangeArrowheads="1"/>
          </p:cNvSpPr>
          <p:nvPr/>
        </p:nvSpPr>
        <p:spPr bwMode="auto">
          <a:xfrm>
            <a:off x="4716463" y="5876925"/>
            <a:ext cx="1944687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C" sz="2000" b="1">
                <a:solidFill>
                  <a:schemeClr val="tx2"/>
                </a:solidFill>
                <a:latin typeface="Arial" charset="0"/>
              </a:rPr>
              <a:t>Segmento Medio</a:t>
            </a:r>
            <a:endParaRPr lang="es-ES" sz="2000" b="1">
              <a:solidFill>
                <a:schemeClr val="tx2"/>
              </a:solidFill>
              <a:latin typeface="Arial" charset="0"/>
            </a:endParaRPr>
          </a:p>
        </p:txBody>
      </p:sp>
      <p:sp>
        <p:nvSpPr>
          <p:cNvPr id="54300" name="Text Box 28"/>
          <p:cNvSpPr txBox="1">
            <a:spLocks noChangeArrowheads="1"/>
          </p:cNvSpPr>
          <p:nvPr/>
        </p:nvSpPr>
        <p:spPr bwMode="auto">
          <a:xfrm>
            <a:off x="2843213" y="5876925"/>
            <a:ext cx="1944687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C" sz="2000" b="1">
                <a:solidFill>
                  <a:schemeClr val="tx2"/>
                </a:solidFill>
                <a:latin typeface="Arial" charset="0"/>
              </a:rPr>
              <a:t>Segmento Valium</a:t>
            </a:r>
            <a:endParaRPr lang="es-ES" sz="2000" b="1">
              <a:solidFill>
                <a:schemeClr val="tx2"/>
              </a:solidFill>
              <a:latin typeface="Arial" charset="0"/>
            </a:endParaRPr>
          </a:p>
        </p:txBody>
      </p:sp>
      <p:sp>
        <p:nvSpPr>
          <p:cNvPr id="54301" name="Text Box 29"/>
          <p:cNvSpPr txBox="1">
            <a:spLocks noChangeArrowheads="1"/>
          </p:cNvSpPr>
          <p:nvPr/>
        </p:nvSpPr>
        <p:spPr bwMode="auto">
          <a:xfrm>
            <a:off x="755650" y="4024313"/>
            <a:ext cx="194468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C" sz="2000" b="1">
                <a:solidFill>
                  <a:srgbClr val="CC0066"/>
                </a:solidFill>
                <a:latin typeface="Arial" charset="0"/>
              </a:rPr>
              <a:t>PH Cuidado Natural</a:t>
            </a:r>
            <a:endParaRPr lang="es-ES" sz="2000" b="1">
              <a:solidFill>
                <a:srgbClr val="CC0066"/>
              </a:solidFill>
              <a:latin typeface="Arial" charset="0"/>
            </a:endParaRPr>
          </a:p>
        </p:txBody>
      </p:sp>
      <p:sp>
        <p:nvSpPr>
          <p:cNvPr id="54302" name="Text Box 30"/>
          <p:cNvSpPr txBox="1">
            <a:spLocks noChangeArrowheads="1"/>
          </p:cNvSpPr>
          <p:nvPr/>
        </p:nvSpPr>
        <p:spPr bwMode="auto">
          <a:xfrm>
            <a:off x="6659563" y="4005263"/>
            <a:ext cx="1944687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C" sz="2000" b="1">
                <a:solidFill>
                  <a:srgbClr val="CC0066"/>
                </a:solidFill>
                <a:latin typeface="Arial" charset="0"/>
              </a:rPr>
              <a:t>PH Económico</a:t>
            </a:r>
            <a:endParaRPr lang="es-ES" sz="2000" b="1">
              <a:solidFill>
                <a:srgbClr val="CC0066"/>
              </a:solidFill>
              <a:latin typeface="Arial" charset="0"/>
            </a:endParaRPr>
          </a:p>
        </p:txBody>
      </p:sp>
      <p:sp>
        <p:nvSpPr>
          <p:cNvPr id="54303" name="Text Box 31"/>
          <p:cNvSpPr txBox="1">
            <a:spLocks noChangeArrowheads="1"/>
          </p:cNvSpPr>
          <p:nvPr/>
        </p:nvSpPr>
        <p:spPr bwMode="auto">
          <a:xfrm>
            <a:off x="4787900" y="4005263"/>
            <a:ext cx="194468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C" sz="2000" b="1">
                <a:solidFill>
                  <a:srgbClr val="CC0066"/>
                </a:solidFill>
                <a:latin typeface="Arial" charset="0"/>
              </a:rPr>
              <a:t>PH Ultra Suave 2 en 1</a:t>
            </a:r>
            <a:endParaRPr lang="es-ES" sz="2000" b="1">
              <a:solidFill>
                <a:srgbClr val="CC0066"/>
              </a:solidFill>
              <a:latin typeface="Arial" charset="0"/>
            </a:endParaRPr>
          </a:p>
        </p:txBody>
      </p:sp>
      <p:sp>
        <p:nvSpPr>
          <p:cNvPr id="54304" name="Text Box 32"/>
          <p:cNvSpPr txBox="1">
            <a:spLocks noChangeArrowheads="1"/>
          </p:cNvSpPr>
          <p:nvPr/>
        </p:nvSpPr>
        <p:spPr bwMode="auto">
          <a:xfrm>
            <a:off x="2843213" y="4005263"/>
            <a:ext cx="1944687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C" sz="2000" b="1">
                <a:solidFill>
                  <a:srgbClr val="CC0066"/>
                </a:solidFill>
                <a:latin typeface="Arial" charset="0"/>
              </a:rPr>
              <a:t>PH Ultra Suave 3 en 1</a:t>
            </a:r>
            <a:endParaRPr lang="es-ES" sz="2000" b="1">
              <a:solidFill>
                <a:srgbClr val="CC0066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1" name="Rectangle 3"/>
          <p:cNvSpPr>
            <a:spLocks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s-ES">
                <a:latin typeface="Swis721 BlkEx BT" pitchFamily="34" charset="0"/>
              </a:rPr>
              <a:t>Definición del Proyecto</a:t>
            </a:r>
          </a:p>
        </p:txBody>
      </p:sp>
      <p:sp>
        <p:nvSpPr>
          <p:cNvPr id="58370" name="Rectangle 2"/>
          <p:cNvSpPr>
            <a:spLocks noGrp="1" noChangeArrowheads="1"/>
          </p:cNvSpPr>
          <p:nvPr>
            <p:ph type="body" sz="half" idx="1"/>
          </p:nvPr>
        </p:nvSpPr>
        <p:spPr>
          <a:xfrm>
            <a:off x="828675" y="1916113"/>
            <a:ext cx="7559675" cy="4256087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s-ES" sz="2500" b="1" u="sng">
                <a:solidFill>
                  <a:schemeClr val="folHlink"/>
                </a:solidFill>
                <a:latin typeface="Arial" charset="0"/>
              </a:rPr>
              <a:t>Mercado Objetivo</a:t>
            </a:r>
          </a:p>
          <a:p>
            <a:pPr>
              <a:lnSpc>
                <a:spcPct val="80000"/>
              </a:lnSpc>
              <a:buFontTx/>
              <a:buNone/>
            </a:pPr>
            <a:endParaRPr lang="es-ES" sz="2500" b="1" u="sng">
              <a:solidFill>
                <a:schemeClr val="folHlink"/>
              </a:solidFill>
              <a:latin typeface="Arial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s-ES" sz="2500" b="1">
                <a:solidFill>
                  <a:schemeClr val="tx2"/>
                </a:solidFill>
                <a:latin typeface="Arial" charset="0"/>
              </a:rPr>
              <a:t>Perfil del Usuario:</a:t>
            </a:r>
          </a:p>
          <a:p>
            <a:pPr lvl="1">
              <a:lnSpc>
                <a:spcPct val="80000"/>
              </a:lnSpc>
            </a:pPr>
            <a:r>
              <a:rPr lang="es-EC" sz="2500">
                <a:solidFill>
                  <a:schemeClr val="tx2"/>
                </a:solidFill>
                <a:latin typeface="Arial" charset="0"/>
              </a:rPr>
              <a:t>Sexo: Femenino y Masculino.</a:t>
            </a:r>
          </a:p>
          <a:p>
            <a:pPr lvl="1">
              <a:lnSpc>
                <a:spcPct val="80000"/>
              </a:lnSpc>
            </a:pPr>
            <a:r>
              <a:rPr lang="es-EC" sz="2500">
                <a:solidFill>
                  <a:schemeClr val="tx2"/>
                </a:solidFill>
                <a:latin typeface="Arial" charset="0"/>
              </a:rPr>
              <a:t>Edad: 2 años en adelante.</a:t>
            </a:r>
          </a:p>
          <a:p>
            <a:pPr lvl="1">
              <a:lnSpc>
                <a:spcPct val="80000"/>
              </a:lnSpc>
            </a:pPr>
            <a:r>
              <a:rPr lang="es-EC" sz="2500">
                <a:solidFill>
                  <a:schemeClr val="tx2"/>
                </a:solidFill>
                <a:latin typeface="Arial" charset="0"/>
              </a:rPr>
              <a:t>Estrato socioeconómico: Bajo, Medio y Alto.</a:t>
            </a:r>
          </a:p>
          <a:p>
            <a:pPr>
              <a:lnSpc>
                <a:spcPct val="80000"/>
              </a:lnSpc>
              <a:buFontTx/>
              <a:buNone/>
            </a:pPr>
            <a:endParaRPr lang="es-ES" sz="2500">
              <a:solidFill>
                <a:schemeClr val="tx2"/>
              </a:solidFill>
              <a:latin typeface="Arial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s-ES" sz="2500" b="1">
                <a:solidFill>
                  <a:schemeClr val="tx2"/>
                </a:solidFill>
                <a:latin typeface="Arial" charset="0"/>
              </a:rPr>
              <a:t>Perfil del Comprador:</a:t>
            </a:r>
          </a:p>
          <a:p>
            <a:pPr lvl="1">
              <a:lnSpc>
                <a:spcPct val="80000"/>
              </a:lnSpc>
            </a:pPr>
            <a:r>
              <a:rPr lang="es-EC" sz="2500">
                <a:solidFill>
                  <a:schemeClr val="tx2"/>
                </a:solidFill>
                <a:latin typeface="Arial" charset="0"/>
              </a:rPr>
              <a:t>Sexo: Femenino.</a:t>
            </a:r>
          </a:p>
          <a:p>
            <a:pPr lvl="1">
              <a:lnSpc>
                <a:spcPct val="80000"/>
              </a:lnSpc>
            </a:pPr>
            <a:r>
              <a:rPr lang="es-EC" sz="2500">
                <a:solidFill>
                  <a:schemeClr val="tx2"/>
                </a:solidFill>
                <a:latin typeface="Arial" charset="0"/>
              </a:rPr>
              <a:t>Edad: 25 a 55 años.</a:t>
            </a:r>
          </a:p>
          <a:p>
            <a:pPr lvl="1">
              <a:lnSpc>
                <a:spcPct val="80000"/>
              </a:lnSpc>
            </a:pPr>
            <a:r>
              <a:rPr lang="es-EC" sz="2500">
                <a:solidFill>
                  <a:schemeClr val="tx2"/>
                </a:solidFill>
                <a:latin typeface="Arial" charset="0"/>
              </a:rPr>
              <a:t>Estrato socioeconómico: Bajo, Medio y Alto.</a:t>
            </a:r>
          </a:p>
          <a:p>
            <a:pPr lvl="1">
              <a:lnSpc>
                <a:spcPct val="80000"/>
              </a:lnSpc>
            </a:pPr>
            <a:r>
              <a:rPr lang="es-EC" sz="2500">
                <a:solidFill>
                  <a:schemeClr val="tx2"/>
                </a:solidFill>
                <a:latin typeface="Arial" charset="0"/>
              </a:rPr>
              <a:t>Estado Civil: Casada con o sin hijos.</a:t>
            </a:r>
          </a:p>
          <a:p>
            <a:pPr lvl="1">
              <a:lnSpc>
                <a:spcPct val="80000"/>
              </a:lnSpc>
            </a:pPr>
            <a:endParaRPr lang="es-EC" sz="2500">
              <a:solidFill>
                <a:schemeClr val="tx2"/>
              </a:solidFill>
              <a:latin typeface="Arial" charset="0"/>
            </a:endParaRPr>
          </a:p>
          <a:p>
            <a:pPr lvl="1">
              <a:lnSpc>
                <a:spcPct val="80000"/>
              </a:lnSpc>
            </a:pPr>
            <a:endParaRPr lang="es-EC" sz="2500">
              <a:solidFill>
                <a:schemeClr val="tx2"/>
              </a:solidFill>
              <a:latin typeface="Arial" charset="0"/>
            </a:endParaRPr>
          </a:p>
        </p:txBody>
      </p:sp>
      <p:graphicFrame>
        <p:nvGraphicFramePr>
          <p:cNvPr id="58372" name="Object 4"/>
          <p:cNvGraphicFramePr>
            <a:graphicFrameLocks noChangeAspect="1"/>
          </p:cNvGraphicFramePr>
          <p:nvPr>
            <p:ph sz="half" idx="2"/>
          </p:nvPr>
        </p:nvGraphicFramePr>
        <p:xfrm>
          <a:off x="6156325" y="2003425"/>
          <a:ext cx="2519363" cy="1641475"/>
        </p:xfrm>
        <a:graphic>
          <a:graphicData uri="http://schemas.openxmlformats.org/presentationml/2006/ole">
            <p:oleObj spid="_x0000_s58372" name="Fotografía de Photo Editor" r:id="rId3" imgW="15238095" imgH="9933333" progId="MSPhotoEd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>
                <a:latin typeface="Arial Black" pitchFamily="34" charset="0"/>
              </a:rPr>
              <a:t>CONTENIDO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05000"/>
            <a:ext cx="7772400" cy="4191000"/>
          </a:xfrm>
        </p:spPr>
        <p:txBody>
          <a:bodyPr/>
          <a:lstStyle/>
          <a:p>
            <a:r>
              <a:rPr lang="es-ES" b="1">
                <a:solidFill>
                  <a:srgbClr val="B2B2B2"/>
                </a:solidFill>
                <a:latin typeface="Tahoma" pitchFamily="34" charset="0"/>
              </a:rPr>
              <a:t>Introducción</a:t>
            </a:r>
          </a:p>
          <a:p>
            <a:r>
              <a:rPr lang="es-ES" b="1">
                <a:solidFill>
                  <a:srgbClr val="B2B2B2"/>
                </a:solidFill>
                <a:latin typeface="Tahoma" pitchFamily="34" charset="0"/>
              </a:rPr>
              <a:t>Definición del Proyecto</a:t>
            </a:r>
          </a:p>
          <a:p>
            <a:r>
              <a:rPr lang="es-ES" b="1">
                <a:solidFill>
                  <a:schemeClr val="accent2"/>
                </a:solidFill>
                <a:latin typeface="Tahoma" pitchFamily="34" charset="0"/>
              </a:rPr>
              <a:t>Investigación de Mercado</a:t>
            </a:r>
          </a:p>
          <a:p>
            <a:r>
              <a:rPr lang="es-ES" b="1">
                <a:solidFill>
                  <a:srgbClr val="B2B2B2"/>
                </a:solidFill>
                <a:latin typeface="Tahoma" pitchFamily="34" charset="0"/>
              </a:rPr>
              <a:t>Resultados del Estudio</a:t>
            </a:r>
          </a:p>
          <a:p>
            <a:r>
              <a:rPr lang="es-ES" b="1">
                <a:solidFill>
                  <a:srgbClr val="B2B2B2"/>
                </a:solidFill>
                <a:latin typeface="Tahoma" pitchFamily="34" charset="0"/>
              </a:rPr>
              <a:t>Conclusiones</a:t>
            </a:r>
          </a:p>
          <a:p>
            <a:r>
              <a:rPr lang="es-ES" b="1">
                <a:solidFill>
                  <a:srgbClr val="B2B2B2"/>
                </a:solidFill>
                <a:latin typeface="Tahoma" pitchFamily="34" charset="0"/>
              </a:rPr>
              <a:t>Recomendaciones</a:t>
            </a:r>
          </a:p>
        </p:txBody>
      </p:sp>
      <p:pic>
        <p:nvPicPr>
          <p:cNvPr id="13316" name="Picture 4" descr="PE01460_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53175" y="1693863"/>
            <a:ext cx="2790825" cy="34686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2772" name="Object 4"/>
          <p:cNvGraphicFramePr>
            <a:graphicFrameLocks noChangeAspect="1"/>
          </p:cNvGraphicFramePr>
          <p:nvPr>
            <p:ph sz="half" idx="2"/>
          </p:nvPr>
        </p:nvGraphicFramePr>
        <p:xfrm>
          <a:off x="0" y="0"/>
          <a:ext cx="9144000" cy="6858000"/>
        </p:xfrm>
        <a:graphic>
          <a:graphicData uri="http://schemas.openxmlformats.org/presentationml/2006/ole">
            <p:oleObj spid="_x0000_s32772" name="Fotografía de Photo Editor" r:id="rId3" imgW="1828571" imgH="2619048" progId="MSPhotoEd.3">
              <p:embed/>
            </p:oleObj>
          </a:graphicData>
        </a:graphic>
      </p:graphicFrame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755650" y="549275"/>
            <a:ext cx="7772400" cy="647700"/>
          </a:xfrm>
        </p:spPr>
        <p:txBody>
          <a:bodyPr/>
          <a:lstStyle/>
          <a:p>
            <a:r>
              <a:rPr lang="es-ES">
                <a:latin typeface="Swis721 BlkEx BT" pitchFamily="34" charset="0"/>
              </a:rPr>
              <a:t>Investigación de Mercado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50825" y="1557338"/>
            <a:ext cx="8604250" cy="4330700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s-ES" sz="2400" b="1" u="sng">
                <a:solidFill>
                  <a:schemeClr val="folHlink"/>
                </a:solidFill>
                <a:latin typeface="Arial" charset="0"/>
              </a:rPr>
              <a:t>Objetivo General</a:t>
            </a:r>
            <a:r>
              <a:rPr lang="es-ES" sz="2400" b="1" u="sng">
                <a:latin typeface="Arial" charset="0"/>
              </a:rPr>
              <a:t>  </a:t>
            </a:r>
          </a:p>
          <a:p>
            <a:pPr>
              <a:lnSpc>
                <a:spcPct val="80000"/>
              </a:lnSpc>
              <a:buFontTx/>
              <a:buNone/>
            </a:pPr>
            <a:endParaRPr lang="es-ES" sz="2400" b="1" u="sng">
              <a:latin typeface="Arial" charset="0"/>
            </a:endParaRPr>
          </a:p>
          <a:p>
            <a:pPr lvl="1">
              <a:lnSpc>
                <a:spcPct val="80000"/>
              </a:lnSpc>
            </a:pPr>
            <a:r>
              <a:rPr lang="es-EC" sz="2000">
                <a:solidFill>
                  <a:schemeClr val="tx2"/>
                </a:solidFill>
                <a:latin typeface="Arial" charset="0"/>
              </a:rPr>
              <a:t>Determinar si el mercadeo y por ende el posicionamiento del producto en la mente del consumidor influye o no en la venta del mismo.</a:t>
            </a:r>
            <a:r>
              <a:rPr lang="es-ES" sz="2000">
                <a:solidFill>
                  <a:schemeClr val="tx2"/>
                </a:solidFill>
                <a:latin typeface="Arial" charset="0"/>
              </a:rPr>
              <a:t> </a:t>
            </a:r>
          </a:p>
          <a:p>
            <a:pPr>
              <a:lnSpc>
                <a:spcPct val="80000"/>
              </a:lnSpc>
              <a:buFontTx/>
              <a:buNone/>
            </a:pPr>
            <a:endParaRPr lang="es-ES" sz="2400">
              <a:solidFill>
                <a:schemeClr val="tx2"/>
              </a:solidFill>
              <a:latin typeface="Arial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s-ES" sz="2400" b="1" u="sng">
                <a:solidFill>
                  <a:schemeClr val="folHlink"/>
                </a:solidFill>
                <a:latin typeface="Arial" charset="0"/>
              </a:rPr>
              <a:t>Objetivo Específicos</a:t>
            </a:r>
          </a:p>
          <a:p>
            <a:pPr>
              <a:lnSpc>
                <a:spcPct val="80000"/>
              </a:lnSpc>
              <a:buFontTx/>
              <a:buNone/>
            </a:pPr>
            <a:endParaRPr lang="es-ES" sz="2400" b="1" u="sng">
              <a:solidFill>
                <a:schemeClr val="folHlink"/>
              </a:solidFill>
              <a:latin typeface="Arial" charset="0"/>
            </a:endParaRPr>
          </a:p>
          <a:p>
            <a:pPr lvl="1" algn="just">
              <a:lnSpc>
                <a:spcPct val="80000"/>
              </a:lnSpc>
            </a:pPr>
            <a:r>
              <a:rPr lang="es-EC" sz="2000">
                <a:solidFill>
                  <a:schemeClr val="tx2"/>
                </a:solidFill>
                <a:latin typeface="Arial" charset="0"/>
              </a:rPr>
              <a:t>Conocer hasta que punto el gasto en publicidad repercute o no en las ventas.</a:t>
            </a:r>
          </a:p>
          <a:p>
            <a:pPr lvl="1" algn="just">
              <a:lnSpc>
                <a:spcPct val="80000"/>
              </a:lnSpc>
            </a:pPr>
            <a:endParaRPr lang="es-EC" sz="2000">
              <a:solidFill>
                <a:schemeClr val="tx2"/>
              </a:solidFill>
              <a:latin typeface="Arial" charset="0"/>
            </a:endParaRPr>
          </a:p>
          <a:p>
            <a:pPr lvl="1" algn="just">
              <a:lnSpc>
                <a:spcPct val="80000"/>
              </a:lnSpc>
            </a:pPr>
            <a:r>
              <a:rPr lang="es-EC" sz="2000">
                <a:solidFill>
                  <a:schemeClr val="tx2"/>
                </a:solidFill>
                <a:latin typeface="Arial" charset="0"/>
              </a:rPr>
              <a:t>Saber si la recordación de la marca es un factor determinante en la decisión de compra.</a:t>
            </a:r>
          </a:p>
          <a:p>
            <a:pPr lvl="1" algn="just">
              <a:lnSpc>
                <a:spcPct val="80000"/>
              </a:lnSpc>
            </a:pPr>
            <a:endParaRPr lang="es-EC" sz="2000">
              <a:solidFill>
                <a:schemeClr val="tx2"/>
              </a:solidFill>
              <a:latin typeface="Arial" charset="0"/>
            </a:endParaRPr>
          </a:p>
          <a:p>
            <a:pPr lvl="1" algn="just">
              <a:lnSpc>
                <a:spcPct val="80000"/>
              </a:lnSpc>
            </a:pPr>
            <a:r>
              <a:rPr lang="es-EC" sz="2000">
                <a:solidFill>
                  <a:schemeClr val="tx2"/>
                </a:solidFill>
                <a:latin typeface="Arial" charset="0"/>
              </a:rPr>
              <a:t>Recaudar información que permita inferir en los puntos clave por los cuales los individuos realizan sus compras y si dentro de esos puntos está o no el top  of mind.</a:t>
            </a:r>
            <a:r>
              <a:rPr lang="es-ES" sz="2000">
                <a:solidFill>
                  <a:schemeClr val="tx2"/>
                </a:solidFill>
                <a:latin typeface="Arial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09625" y="1557338"/>
            <a:ext cx="7958138" cy="4262437"/>
          </a:xfrm>
        </p:spPr>
        <p:txBody>
          <a:bodyPr/>
          <a:lstStyle/>
          <a:p>
            <a:pPr>
              <a:buFontTx/>
              <a:buNone/>
            </a:pPr>
            <a:r>
              <a:rPr lang="es-ES" sz="2600" b="1" u="sng">
                <a:solidFill>
                  <a:schemeClr val="folHlink"/>
                </a:solidFill>
                <a:latin typeface="Arial" charset="0"/>
              </a:rPr>
              <a:t>Hipótesis 1:  </a:t>
            </a:r>
          </a:p>
          <a:p>
            <a:r>
              <a:rPr lang="es-EC" sz="2600">
                <a:solidFill>
                  <a:schemeClr val="tx2"/>
                </a:solidFill>
                <a:latin typeface="Arial" charset="0"/>
              </a:rPr>
              <a:t>La marca que se encuentra en el Top of Mind es la que realmente se consume.</a:t>
            </a:r>
          </a:p>
          <a:p>
            <a:pPr>
              <a:buFontTx/>
              <a:buNone/>
            </a:pPr>
            <a:endParaRPr lang="es-ES" sz="2600">
              <a:solidFill>
                <a:schemeClr val="tx2"/>
              </a:solidFill>
              <a:latin typeface="Arial" charset="0"/>
            </a:endParaRPr>
          </a:p>
          <a:p>
            <a:pPr>
              <a:buFontTx/>
              <a:buNone/>
            </a:pPr>
            <a:r>
              <a:rPr lang="es-ES" sz="2600" b="1" u="sng">
                <a:solidFill>
                  <a:schemeClr val="folHlink"/>
                </a:solidFill>
                <a:latin typeface="Arial" charset="0"/>
              </a:rPr>
              <a:t>Hipótesis 2:</a:t>
            </a:r>
          </a:p>
          <a:p>
            <a:r>
              <a:rPr lang="es-ES" sz="2600">
                <a:solidFill>
                  <a:schemeClr val="tx2"/>
                </a:solidFill>
                <a:latin typeface="Arial" charset="0"/>
              </a:rPr>
              <a:t>El precio es un factor determinante al seleccionar una marca determinada.</a:t>
            </a:r>
          </a:p>
          <a:p>
            <a:pPr>
              <a:buFontTx/>
              <a:buNone/>
            </a:pPr>
            <a:endParaRPr lang="es-ES" sz="2600">
              <a:solidFill>
                <a:schemeClr val="tx2"/>
              </a:solidFill>
              <a:latin typeface="Arial" charset="0"/>
            </a:endParaRPr>
          </a:p>
          <a:p>
            <a:pPr>
              <a:buFontTx/>
              <a:buNone/>
            </a:pPr>
            <a:r>
              <a:rPr lang="es-ES" sz="2600" b="1" u="sng">
                <a:solidFill>
                  <a:schemeClr val="folHlink"/>
                </a:solidFill>
                <a:latin typeface="Arial" charset="0"/>
              </a:rPr>
              <a:t>Hipótesis 3 :</a:t>
            </a:r>
          </a:p>
          <a:p>
            <a:r>
              <a:rPr lang="es-ES" sz="2600">
                <a:solidFill>
                  <a:schemeClr val="tx2"/>
                </a:solidFill>
                <a:latin typeface="Arial" charset="0"/>
              </a:rPr>
              <a:t>Las personas que consumen la marca de su Top of Mind recuerdan su publicidad.</a:t>
            </a:r>
          </a:p>
        </p:txBody>
      </p:sp>
      <p:sp>
        <p:nvSpPr>
          <p:cNvPr id="33798" name="Rectangle 6"/>
          <p:cNvSpPr>
            <a:spLocks noChangeArrowheads="1"/>
          </p:cNvSpPr>
          <p:nvPr/>
        </p:nvSpPr>
        <p:spPr bwMode="auto">
          <a:xfrm>
            <a:off x="755650" y="549275"/>
            <a:ext cx="777240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s-ES" sz="4400">
                <a:solidFill>
                  <a:schemeClr val="tx2"/>
                </a:solidFill>
                <a:latin typeface="Swis721 BlkEx BT" pitchFamily="34" charset="0"/>
              </a:rPr>
              <a:t>Investigación de Mercado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981200"/>
            <a:ext cx="5973763" cy="4114800"/>
          </a:xfrm>
        </p:spPr>
        <p:txBody>
          <a:bodyPr/>
          <a:lstStyle/>
          <a:p>
            <a:pPr>
              <a:buFontTx/>
              <a:buNone/>
            </a:pPr>
            <a:r>
              <a:rPr lang="es-ES" sz="3500" b="1" u="sng">
                <a:solidFill>
                  <a:schemeClr val="folHlink"/>
                </a:solidFill>
                <a:latin typeface="Arial" charset="0"/>
              </a:rPr>
              <a:t>Obtención de la Muestra:</a:t>
            </a:r>
          </a:p>
          <a:p>
            <a:endParaRPr lang="es-EC" u="sng">
              <a:solidFill>
                <a:schemeClr val="folHlink"/>
              </a:solidFill>
            </a:endParaRPr>
          </a:p>
          <a:p>
            <a:endParaRPr lang="es-ES" u="sng">
              <a:solidFill>
                <a:schemeClr val="folHlink"/>
              </a:solidFill>
            </a:endParaRPr>
          </a:p>
          <a:p>
            <a:pPr lvl="1" algn="ctr">
              <a:buFontTx/>
              <a:buNone/>
            </a:pPr>
            <a:r>
              <a:rPr lang="es-ES">
                <a:solidFill>
                  <a:schemeClr val="tx2"/>
                </a:solidFill>
                <a:latin typeface="Arial" charset="0"/>
              </a:rPr>
              <a:t>N = (4pq)/e2</a:t>
            </a:r>
          </a:p>
          <a:p>
            <a:pPr lvl="1" algn="ctr">
              <a:buFontTx/>
              <a:buNone/>
            </a:pPr>
            <a:r>
              <a:rPr lang="es-ES">
                <a:solidFill>
                  <a:schemeClr val="tx2"/>
                </a:solidFill>
                <a:latin typeface="Arial" charset="0"/>
              </a:rPr>
              <a:t>N = (4*0.5*0.5)/0.05</a:t>
            </a:r>
          </a:p>
          <a:p>
            <a:pPr lvl="1" algn="ctr">
              <a:buFontTx/>
              <a:buNone/>
            </a:pPr>
            <a:r>
              <a:rPr lang="es-ES">
                <a:solidFill>
                  <a:schemeClr val="tx2"/>
                </a:solidFill>
                <a:latin typeface="Arial" charset="0"/>
              </a:rPr>
              <a:t>N = 400</a:t>
            </a:r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auto">
          <a:xfrm>
            <a:off x="755650" y="549275"/>
            <a:ext cx="777240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s-ES" sz="4400">
                <a:solidFill>
                  <a:schemeClr val="tx2"/>
                </a:solidFill>
                <a:latin typeface="Swis721 BlkEx BT" pitchFamily="34" charset="0"/>
              </a:rPr>
              <a:t>Investigación de Mercado</a:t>
            </a:r>
          </a:p>
        </p:txBody>
      </p:sp>
      <p:graphicFrame>
        <p:nvGraphicFramePr>
          <p:cNvPr id="34822" name="Object 6"/>
          <p:cNvGraphicFramePr>
            <a:graphicFrameLocks noChangeAspect="1"/>
          </p:cNvGraphicFramePr>
          <p:nvPr>
            <p:ph sz="half" idx="2"/>
          </p:nvPr>
        </p:nvGraphicFramePr>
        <p:xfrm>
          <a:off x="6102350" y="3036888"/>
          <a:ext cx="1914525" cy="2552700"/>
        </p:xfrm>
        <a:graphic>
          <a:graphicData uri="http://schemas.openxmlformats.org/presentationml/2006/ole">
            <p:oleObj spid="_x0000_s34822" name="Fotografía de Photo Editor" r:id="rId3" imgW="1428949" imgH="1905266" progId="MSPhotoEd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8062913" cy="4114800"/>
          </a:xfrm>
        </p:spPr>
        <p:txBody>
          <a:bodyPr/>
          <a:lstStyle/>
          <a:p>
            <a:pPr marL="609600" indent="-609600">
              <a:buFontTx/>
              <a:buNone/>
            </a:pPr>
            <a:r>
              <a:rPr lang="es-ES" u="sng">
                <a:solidFill>
                  <a:schemeClr val="folHlink"/>
                </a:solidFill>
                <a:latin typeface="Arial" charset="0"/>
              </a:rPr>
              <a:t>Diseño de la Encuesta:</a:t>
            </a:r>
          </a:p>
          <a:p>
            <a:pPr marL="609600" indent="-609600"/>
            <a:r>
              <a:rPr lang="es-ES">
                <a:solidFill>
                  <a:schemeClr val="tx2"/>
                </a:solidFill>
                <a:latin typeface="Arial" charset="0"/>
              </a:rPr>
              <a:t>Grupo Focal:</a:t>
            </a:r>
          </a:p>
          <a:p>
            <a:pPr marL="609600" indent="-609600"/>
            <a:endParaRPr lang="es-ES">
              <a:solidFill>
                <a:schemeClr val="tx2"/>
              </a:solidFill>
              <a:latin typeface="Arial" charset="0"/>
            </a:endParaRPr>
          </a:p>
          <a:p>
            <a:pPr marL="1314450" lvl="2" indent="-457200">
              <a:lnSpc>
                <a:spcPct val="80000"/>
              </a:lnSpc>
              <a:buFontTx/>
              <a:buChar char="–"/>
            </a:pPr>
            <a:r>
              <a:rPr lang="es-ES" sz="2600">
                <a:solidFill>
                  <a:schemeClr val="tx2"/>
                </a:solidFill>
                <a:latin typeface="Arial" charset="0"/>
              </a:rPr>
              <a:t>Target: Mujeres, 35-55 años, casadas, madres de familia, que realizan las compras del hogar.</a:t>
            </a:r>
          </a:p>
          <a:p>
            <a:pPr marL="1314450" lvl="2" indent="-457200">
              <a:lnSpc>
                <a:spcPct val="80000"/>
              </a:lnSpc>
              <a:buFontTx/>
              <a:buNone/>
            </a:pPr>
            <a:endParaRPr lang="es-ES" sz="2600">
              <a:solidFill>
                <a:schemeClr val="tx2"/>
              </a:solidFill>
              <a:latin typeface="Arial" charset="0"/>
            </a:endParaRPr>
          </a:p>
          <a:p>
            <a:pPr marL="1314450" lvl="2" indent="-457200">
              <a:lnSpc>
                <a:spcPct val="80000"/>
              </a:lnSpc>
              <a:buFontTx/>
              <a:buChar char="–"/>
            </a:pPr>
            <a:r>
              <a:rPr lang="es-ES" sz="2600">
                <a:solidFill>
                  <a:schemeClr val="tx2"/>
                </a:solidFill>
                <a:latin typeface="Arial" charset="0"/>
              </a:rPr>
              <a:t>Número de participantes: 11</a:t>
            </a:r>
          </a:p>
        </p:txBody>
      </p:sp>
      <p:sp>
        <p:nvSpPr>
          <p:cNvPr id="35844" name="Rectangle 4"/>
          <p:cNvSpPr>
            <a:spLocks noChangeArrowheads="1"/>
          </p:cNvSpPr>
          <p:nvPr/>
        </p:nvSpPr>
        <p:spPr bwMode="auto">
          <a:xfrm>
            <a:off x="755650" y="549275"/>
            <a:ext cx="777240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s-ES" sz="4400">
                <a:solidFill>
                  <a:schemeClr val="tx2"/>
                </a:solidFill>
                <a:latin typeface="Swis721 BlkEx BT" pitchFamily="34" charset="0"/>
              </a:rPr>
              <a:t>Investigación de Mercado</a:t>
            </a:r>
          </a:p>
        </p:txBody>
      </p:sp>
      <p:sp>
        <p:nvSpPr>
          <p:cNvPr id="35846" name="AutoShape 6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6553200" y="2133600"/>
            <a:ext cx="838200" cy="762000"/>
          </a:xfrm>
          <a:prstGeom prst="actionButtonMovie">
            <a:avLst/>
          </a:prstGeom>
          <a:solidFill>
            <a:srgbClr val="B2B2B2"/>
          </a:solidFill>
          <a:ln w="9525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5059" name="Object 3"/>
          <p:cNvGraphicFramePr>
            <a:graphicFrameLocks noChangeAspect="1"/>
          </p:cNvGraphicFramePr>
          <p:nvPr/>
        </p:nvGraphicFramePr>
        <p:xfrm>
          <a:off x="762000" y="2209800"/>
          <a:ext cx="8077200" cy="4191000"/>
        </p:xfrm>
        <a:graphic>
          <a:graphicData uri="http://schemas.openxmlformats.org/presentationml/2006/ole">
            <p:oleObj spid="_x0000_s45059" name="Hoja de cálculo" r:id="rId3" imgW="5800954" imgH="3010205" progId="Excel.Sheet.8">
              <p:embed/>
            </p:oleObj>
          </a:graphicData>
        </a:graphic>
      </p:graphicFrame>
      <p:sp>
        <p:nvSpPr>
          <p:cNvPr id="45060" name="Rectangle 4"/>
          <p:cNvSpPr>
            <a:spLocks noChangeArrowheads="1"/>
          </p:cNvSpPr>
          <p:nvPr/>
        </p:nvSpPr>
        <p:spPr bwMode="auto">
          <a:xfrm>
            <a:off x="755650" y="549275"/>
            <a:ext cx="777240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s-ES" sz="4400">
                <a:solidFill>
                  <a:schemeClr val="tx2"/>
                </a:solidFill>
                <a:latin typeface="Swis721 BlkEx BT" pitchFamily="34" charset="0"/>
              </a:rPr>
              <a:t>Investigación de Mercado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3400" y="1447800"/>
            <a:ext cx="8062913" cy="609600"/>
          </a:xfrm>
        </p:spPr>
        <p:txBody>
          <a:bodyPr/>
          <a:lstStyle/>
          <a:p>
            <a:pPr marL="609600" indent="-609600">
              <a:buFontTx/>
              <a:buNone/>
            </a:pPr>
            <a:r>
              <a:rPr lang="es-ES" u="sng">
                <a:solidFill>
                  <a:schemeClr val="folHlink"/>
                </a:solidFill>
                <a:latin typeface="Arial" charset="0"/>
              </a:rPr>
              <a:t>Encuesta:</a:t>
            </a:r>
          </a:p>
        </p:txBody>
      </p:sp>
      <p:sp>
        <p:nvSpPr>
          <p:cNvPr id="101379" name="Rectangle 3"/>
          <p:cNvSpPr>
            <a:spLocks noChangeArrowheads="1"/>
          </p:cNvSpPr>
          <p:nvPr/>
        </p:nvSpPr>
        <p:spPr bwMode="auto">
          <a:xfrm>
            <a:off x="755650" y="549275"/>
            <a:ext cx="777240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s-ES" sz="4400">
                <a:solidFill>
                  <a:schemeClr val="tx2"/>
                </a:solidFill>
                <a:latin typeface="Swis721 BlkEx BT" pitchFamily="34" charset="0"/>
              </a:rPr>
              <a:t>Investigación de Mercado</a:t>
            </a:r>
          </a:p>
        </p:txBody>
      </p:sp>
      <p:graphicFrame>
        <p:nvGraphicFramePr>
          <p:cNvPr id="101381" name="Object 5"/>
          <p:cNvGraphicFramePr>
            <a:graphicFrameLocks noChangeAspect="1"/>
          </p:cNvGraphicFramePr>
          <p:nvPr/>
        </p:nvGraphicFramePr>
        <p:xfrm>
          <a:off x="1447800" y="2144713"/>
          <a:ext cx="6477000" cy="4489450"/>
        </p:xfrm>
        <a:graphic>
          <a:graphicData uri="http://schemas.openxmlformats.org/presentationml/2006/ole">
            <p:oleObj spid="_x0000_s101381" name="Imagen de mapa de bits" r:id="rId3" imgW="4772691" imgH="3533333" progId="Paint.Picture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3400" y="1447800"/>
            <a:ext cx="8062913" cy="609600"/>
          </a:xfrm>
        </p:spPr>
        <p:txBody>
          <a:bodyPr/>
          <a:lstStyle/>
          <a:p>
            <a:pPr marL="609600" indent="-609600">
              <a:buFontTx/>
              <a:buNone/>
            </a:pPr>
            <a:r>
              <a:rPr lang="es-ES" u="sng">
                <a:solidFill>
                  <a:schemeClr val="folHlink"/>
                </a:solidFill>
                <a:latin typeface="Arial" charset="0"/>
              </a:rPr>
              <a:t>Encuesta:</a:t>
            </a:r>
          </a:p>
        </p:txBody>
      </p:sp>
      <p:sp>
        <p:nvSpPr>
          <p:cNvPr id="102403" name="Rectangle 3"/>
          <p:cNvSpPr>
            <a:spLocks noChangeArrowheads="1"/>
          </p:cNvSpPr>
          <p:nvPr/>
        </p:nvSpPr>
        <p:spPr bwMode="auto">
          <a:xfrm>
            <a:off x="755650" y="549275"/>
            <a:ext cx="777240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s-ES" sz="4400">
                <a:solidFill>
                  <a:schemeClr val="tx2"/>
                </a:solidFill>
                <a:latin typeface="Swis721 BlkEx BT" pitchFamily="34" charset="0"/>
              </a:rPr>
              <a:t>Investigación de Mercado</a:t>
            </a:r>
          </a:p>
        </p:txBody>
      </p:sp>
      <p:graphicFrame>
        <p:nvGraphicFramePr>
          <p:cNvPr id="102405" name="Object 5"/>
          <p:cNvGraphicFramePr>
            <a:graphicFrameLocks noChangeAspect="1"/>
          </p:cNvGraphicFramePr>
          <p:nvPr/>
        </p:nvGraphicFramePr>
        <p:xfrm>
          <a:off x="1295400" y="2133600"/>
          <a:ext cx="7286625" cy="4348163"/>
        </p:xfrm>
        <a:graphic>
          <a:graphicData uri="http://schemas.openxmlformats.org/presentationml/2006/ole">
            <p:oleObj spid="_x0000_s102405" name="Imagen de mapa de bits" r:id="rId3" imgW="4667902" imgH="3505689" progId="Paint.Picture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>
                <a:latin typeface="Arial Black" pitchFamily="34" charset="0"/>
              </a:rPr>
              <a:t>CONTENIDO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05000"/>
            <a:ext cx="7772400" cy="4191000"/>
          </a:xfrm>
        </p:spPr>
        <p:txBody>
          <a:bodyPr/>
          <a:lstStyle/>
          <a:p>
            <a:r>
              <a:rPr lang="es-ES" b="1">
                <a:solidFill>
                  <a:schemeClr val="accent2"/>
                </a:solidFill>
                <a:latin typeface="Tahoma" pitchFamily="34" charset="0"/>
                <a:hlinkClick r:id="rId2" action="ppaction://hlinkpres?slideindex=1&amp;slidetitle="/>
              </a:rPr>
              <a:t>Introducción</a:t>
            </a:r>
            <a:endParaRPr lang="es-ES" b="1">
              <a:solidFill>
                <a:schemeClr val="accent2"/>
              </a:solidFill>
              <a:latin typeface="Tahoma" pitchFamily="34" charset="0"/>
            </a:endParaRPr>
          </a:p>
          <a:p>
            <a:r>
              <a:rPr lang="es-ES" b="1">
                <a:solidFill>
                  <a:srgbClr val="B2B2B2"/>
                </a:solidFill>
                <a:latin typeface="Tahoma" pitchFamily="34" charset="0"/>
              </a:rPr>
              <a:t>Definición del Proyecto</a:t>
            </a:r>
          </a:p>
          <a:p>
            <a:r>
              <a:rPr lang="es-ES" b="1">
                <a:solidFill>
                  <a:srgbClr val="B2B2B2"/>
                </a:solidFill>
                <a:latin typeface="Tahoma" pitchFamily="34" charset="0"/>
              </a:rPr>
              <a:t>Investigación de Mercado</a:t>
            </a:r>
          </a:p>
          <a:p>
            <a:r>
              <a:rPr lang="es-ES" b="1">
                <a:solidFill>
                  <a:srgbClr val="B2B2B2"/>
                </a:solidFill>
                <a:latin typeface="Tahoma" pitchFamily="34" charset="0"/>
              </a:rPr>
              <a:t>Resultados del Estudio</a:t>
            </a:r>
          </a:p>
          <a:p>
            <a:r>
              <a:rPr lang="es-ES" b="1">
                <a:solidFill>
                  <a:srgbClr val="B2B2B2"/>
                </a:solidFill>
                <a:latin typeface="Tahoma" pitchFamily="34" charset="0"/>
              </a:rPr>
              <a:t>Conclusiones</a:t>
            </a:r>
          </a:p>
          <a:p>
            <a:r>
              <a:rPr lang="es-ES" b="1">
                <a:solidFill>
                  <a:srgbClr val="B2B2B2"/>
                </a:solidFill>
                <a:latin typeface="Tahoma" pitchFamily="34" charset="0"/>
              </a:rPr>
              <a:t>Recomendaciones</a:t>
            </a:r>
          </a:p>
        </p:txBody>
      </p:sp>
      <p:pic>
        <p:nvPicPr>
          <p:cNvPr id="11268" name="Picture 4" descr="BD05584_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53200" y="1916113"/>
            <a:ext cx="2265363" cy="302418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3400" y="1447800"/>
            <a:ext cx="8062913" cy="609600"/>
          </a:xfrm>
        </p:spPr>
        <p:txBody>
          <a:bodyPr/>
          <a:lstStyle/>
          <a:p>
            <a:pPr marL="609600" indent="-609600">
              <a:buFontTx/>
              <a:buNone/>
            </a:pPr>
            <a:r>
              <a:rPr lang="es-ES" u="sng">
                <a:solidFill>
                  <a:schemeClr val="folHlink"/>
                </a:solidFill>
                <a:latin typeface="Arial" charset="0"/>
              </a:rPr>
              <a:t>Encuesta:</a:t>
            </a:r>
          </a:p>
        </p:txBody>
      </p:sp>
      <p:sp>
        <p:nvSpPr>
          <p:cNvPr id="103427" name="Rectangle 3"/>
          <p:cNvSpPr>
            <a:spLocks noChangeArrowheads="1"/>
          </p:cNvSpPr>
          <p:nvPr/>
        </p:nvSpPr>
        <p:spPr bwMode="auto">
          <a:xfrm>
            <a:off x="755650" y="549275"/>
            <a:ext cx="777240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s-ES" sz="4400">
                <a:solidFill>
                  <a:schemeClr val="tx2"/>
                </a:solidFill>
                <a:latin typeface="Swis721 BlkEx BT" pitchFamily="34" charset="0"/>
              </a:rPr>
              <a:t>Investigación de Mercado</a:t>
            </a:r>
          </a:p>
        </p:txBody>
      </p:sp>
      <p:graphicFrame>
        <p:nvGraphicFramePr>
          <p:cNvPr id="103429" name="Object 5"/>
          <p:cNvGraphicFramePr>
            <a:graphicFrameLocks noChangeAspect="1"/>
          </p:cNvGraphicFramePr>
          <p:nvPr/>
        </p:nvGraphicFramePr>
        <p:xfrm>
          <a:off x="1447800" y="2286000"/>
          <a:ext cx="6886575" cy="4095750"/>
        </p:xfrm>
        <a:graphic>
          <a:graphicData uri="http://schemas.openxmlformats.org/presentationml/2006/ole">
            <p:oleObj spid="_x0000_s103429" name="Imagen de mapa de bits" r:id="rId3" imgW="4629796" imgH="2752381" progId="Paint.Picture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981200"/>
            <a:ext cx="6838950" cy="4114800"/>
          </a:xfrm>
        </p:spPr>
        <p:txBody>
          <a:bodyPr/>
          <a:lstStyle/>
          <a:p>
            <a:pPr>
              <a:buFontTx/>
              <a:buNone/>
            </a:pPr>
            <a:r>
              <a:rPr lang="es-EC" sz="2800" u="sng">
                <a:solidFill>
                  <a:schemeClr val="folHlink"/>
                </a:solidFill>
                <a:latin typeface="Arial" charset="0"/>
              </a:rPr>
              <a:t>Características Generales de la Muestra</a:t>
            </a:r>
            <a:endParaRPr lang="es-ES" sz="2800" u="sng">
              <a:solidFill>
                <a:schemeClr val="folHlink"/>
              </a:solidFill>
              <a:latin typeface="Arial" charset="0"/>
            </a:endParaRPr>
          </a:p>
        </p:txBody>
      </p:sp>
      <p:sp>
        <p:nvSpPr>
          <p:cNvPr id="40964" name="Rectangle 4"/>
          <p:cNvSpPr>
            <a:spLocks noChangeArrowheads="1"/>
          </p:cNvSpPr>
          <p:nvPr/>
        </p:nvSpPr>
        <p:spPr bwMode="auto">
          <a:xfrm>
            <a:off x="755650" y="549275"/>
            <a:ext cx="777240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s-ES" sz="4400">
                <a:solidFill>
                  <a:schemeClr val="tx2"/>
                </a:solidFill>
                <a:latin typeface="Swis721 BlkEx BT" pitchFamily="34" charset="0"/>
              </a:rPr>
              <a:t>Investigación de Mercado</a:t>
            </a:r>
          </a:p>
        </p:txBody>
      </p:sp>
      <p:sp>
        <p:nvSpPr>
          <p:cNvPr id="40968" name="Rectangle 8"/>
          <p:cNvSpPr>
            <a:spLocks noChangeArrowheads="1"/>
          </p:cNvSpPr>
          <p:nvPr/>
        </p:nvSpPr>
        <p:spPr bwMode="auto">
          <a:xfrm>
            <a:off x="0" y="2009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graphicFrame>
        <p:nvGraphicFramePr>
          <p:cNvPr id="40967" name="Object 7"/>
          <p:cNvGraphicFramePr>
            <a:graphicFrameLocks noChangeAspect="1"/>
          </p:cNvGraphicFramePr>
          <p:nvPr/>
        </p:nvGraphicFramePr>
        <p:xfrm>
          <a:off x="0" y="2928938"/>
          <a:ext cx="4927600" cy="3421062"/>
        </p:xfrm>
        <a:graphic>
          <a:graphicData uri="http://schemas.openxmlformats.org/presentationml/2006/ole">
            <p:oleObj spid="_x0000_s40967" name="Gráfico" r:id="rId3" imgW="4953000" imgH="3438404" progId="Excel.Chart.8">
              <p:embed/>
            </p:oleObj>
          </a:graphicData>
        </a:graphic>
      </p:graphicFrame>
      <p:graphicFrame>
        <p:nvGraphicFramePr>
          <p:cNvPr id="40969" name="Object 9"/>
          <p:cNvGraphicFramePr>
            <a:graphicFrameLocks noChangeAspect="1"/>
          </p:cNvGraphicFramePr>
          <p:nvPr>
            <p:ph sz="half" idx="2"/>
          </p:nvPr>
        </p:nvGraphicFramePr>
        <p:xfrm>
          <a:off x="4691063" y="3354388"/>
          <a:ext cx="4419600" cy="2503487"/>
        </p:xfrm>
        <a:graphic>
          <a:graphicData uri="http://schemas.openxmlformats.org/presentationml/2006/ole">
            <p:oleObj spid="_x0000_s40969" name="Gráfico" r:id="rId4" imgW="6219870" imgH="3524129" progId="Excel.Char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981200"/>
            <a:ext cx="6838950" cy="4114800"/>
          </a:xfrm>
        </p:spPr>
        <p:txBody>
          <a:bodyPr/>
          <a:lstStyle/>
          <a:p>
            <a:pPr>
              <a:buFontTx/>
              <a:buNone/>
            </a:pPr>
            <a:r>
              <a:rPr lang="es-EC" sz="2800" u="sng">
                <a:solidFill>
                  <a:schemeClr val="folHlink"/>
                </a:solidFill>
                <a:latin typeface="Arial" charset="0"/>
              </a:rPr>
              <a:t>Características Generales de la Muestra</a:t>
            </a:r>
            <a:endParaRPr lang="es-ES" sz="2800" u="sng">
              <a:solidFill>
                <a:schemeClr val="folHlink"/>
              </a:solidFill>
              <a:latin typeface="Arial" charset="0"/>
            </a:endParaRPr>
          </a:p>
        </p:txBody>
      </p:sp>
      <p:sp>
        <p:nvSpPr>
          <p:cNvPr id="65539" name="Rectangle 3"/>
          <p:cNvSpPr>
            <a:spLocks noChangeArrowheads="1"/>
          </p:cNvSpPr>
          <p:nvPr/>
        </p:nvSpPr>
        <p:spPr bwMode="auto">
          <a:xfrm>
            <a:off x="755650" y="549275"/>
            <a:ext cx="777240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s-ES" sz="4400">
                <a:solidFill>
                  <a:schemeClr val="tx2"/>
                </a:solidFill>
                <a:latin typeface="Swis721 BlkEx BT" pitchFamily="34" charset="0"/>
              </a:rPr>
              <a:t>Investigación de Mercado</a:t>
            </a:r>
          </a:p>
        </p:txBody>
      </p:sp>
      <p:sp>
        <p:nvSpPr>
          <p:cNvPr id="65540" name="Rectangle 4"/>
          <p:cNvSpPr>
            <a:spLocks noChangeArrowheads="1"/>
          </p:cNvSpPr>
          <p:nvPr/>
        </p:nvSpPr>
        <p:spPr bwMode="auto">
          <a:xfrm>
            <a:off x="0" y="2009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65545" name="Rectangle 9"/>
          <p:cNvSpPr>
            <a:spLocks noChangeArrowheads="1"/>
          </p:cNvSpPr>
          <p:nvPr/>
        </p:nvSpPr>
        <p:spPr bwMode="auto">
          <a:xfrm>
            <a:off x="0" y="2667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graphicFrame>
        <p:nvGraphicFramePr>
          <p:cNvPr id="65544" name="Object 8"/>
          <p:cNvGraphicFramePr>
            <a:graphicFrameLocks noChangeAspect="1"/>
          </p:cNvGraphicFramePr>
          <p:nvPr/>
        </p:nvGraphicFramePr>
        <p:xfrm>
          <a:off x="0" y="3068638"/>
          <a:ext cx="4500563" cy="2914650"/>
        </p:xfrm>
        <a:graphic>
          <a:graphicData uri="http://schemas.openxmlformats.org/presentationml/2006/ole">
            <p:oleObj spid="_x0000_s65544" name="Gráfico" r:id="rId3" imgW="5305470" imgH="3438404" progId="Excel.Chart.8">
              <p:embed/>
            </p:oleObj>
          </a:graphicData>
        </a:graphic>
      </p:graphicFrame>
      <p:sp>
        <p:nvSpPr>
          <p:cNvPr id="65547" name="Rectangle 11"/>
          <p:cNvSpPr>
            <a:spLocks noChangeArrowheads="1"/>
          </p:cNvSpPr>
          <p:nvPr/>
        </p:nvSpPr>
        <p:spPr bwMode="auto">
          <a:xfrm>
            <a:off x="0" y="23717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graphicFrame>
        <p:nvGraphicFramePr>
          <p:cNvPr id="65546" name="Object 10"/>
          <p:cNvGraphicFramePr>
            <a:graphicFrameLocks noChangeAspect="1"/>
          </p:cNvGraphicFramePr>
          <p:nvPr/>
        </p:nvGraphicFramePr>
        <p:xfrm>
          <a:off x="4351338" y="3090863"/>
          <a:ext cx="5045075" cy="2930525"/>
        </p:xfrm>
        <a:graphic>
          <a:graphicData uri="http://schemas.openxmlformats.org/presentationml/2006/ole">
            <p:oleObj spid="_x0000_s65546" name="Gráfico" r:id="rId4" imgW="4981530" imgH="2895479" progId="Excel.Char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body" sz="half" idx="1"/>
          </p:nvPr>
        </p:nvSpPr>
        <p:spPr>
          <a:xfrm>
            <a:off x="684213" y="1628775"/>
            <a:ext cx="6838950" cy="576263"/>
          </a:xfrm>
        </p:spPr>
        <p:txBody>
          <a:bodyPr/>
          <a:lstStyle/>
          <a:p>
            <a:pPr>
              <a:buFontTx/>
              <a:buNone/>
            </a:pPr>
            <a:r>
              <a:rPr lang="es-EC" sz="2800" u="sng">
                <a:solidFill>
                  <a:schemeClr val="folHlink"/>
                </a:solidFill>
                <a:latin typeface="Arial" charset="0"/>
              </a:rPr>
              <a:t>Características Generales de la Muestra</a:t>
            </a:r>
            <a:endParaRPr lang="es-ES" sz="2800" u="sng">
              <a:solidFill>
                <a:schemeClr val="folHlink"/>
              </a:solidFill>
              <a:latin typeface="Arial" charset="0"/>
            </a:endParaRPr>
          </a:p>
        </p:txBody>
      </p:sp>
      <p:sp>
        <p:nvSpPr>
          <p:cNvPr id="66563" name="Rectangle 3"/>
          <p:cNvSpPr>
            <a:spLocks noChangeArrowheads="1"/>
          </p:cNvSpPr>
          <p:nvPr/>
        </p:nvSpPr>
        <p:spPr bwMode="auto">
          <a:xfrm>
            <a:off x="755650" y="549275"/>
            <a:ext cx="777240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s-ES" sz="4400">
                <a:solidFill>
                  <a:schemeClr val="tx2"/>
                </a:solidFill>
                <a:latin typeface="Swis721 BlkEx BT" pitchFamily="34" charset="0"/>
              </a:rPr>
              <a:t>Investigación de Mercado</a:t>
            </a:r>
          </a:p>
        </p:txBody>
      </p:sp>
      <p:sp>
        <p:nvSpPr>
          <p:cNvPr id="66564" name="Rectangle 4"/>
          <p:cNvSpPr>
            <a:spLocks noChangeArrowheads="1"/>
          </p:cNvSpPr>
          <p:nvPr/>
        </p:nvSpPr>
        <p:spPr bwMode="auto">
          <a:xfrm>
            <a:off x="0" y="2009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66565" name="Rectangle 5"/>
          <p:cNvSpPr>
            <a:spLocks noChangeArrowheads="1"/>
          </p:cNvSpPr>
          <p:nvPr/>
        </p:nvSpPr>
        <p:spPr bwMode="auto">
          <a:xfrm>
            <a:off x="0" y="2667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66567" name="Rectangle 7"/>
          <p:cNvSpPr>
            <a:spLocks noChangeArrowheads="1"/>
          </p:cNvSpPr>
          <p:nvPr/>
        </p:nvSpPr>
        <p:spPr bwMode="auto">
          <a:xfrm>
            <a:off x="0" y="23717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66570" name="Rectangle 10"/>
          <p:cNvSpPr>
            <a:spLocks noChangeArrowheads="1"/>
          </p:cNvSpPr>
          <p:nvPr/>
        </p:nvSpPr>
        <p:spPr bwMode="auto">
          <a:xfrm>
            <a:off x="0" y="2009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graphicFrame>
        <p:nvGraphicFramePr>
          <p:cNvPr id="66569" name="Object 9"/>
          <p:cNvGraphicFramePr>
            <a:graphicFrameLocks noChangeAspect="1"/>
          </p:cNvGraphicFramePr>
          <p:nvPr/>
        </p:nvGraphicFramePr>
        <p:xfrm>
          <a:off x="0" y="2636838"/>
          <a:ext cx="4691063" cy="3319462"/>
        </p:xfrm>
        <a:graphic>
          <a:graphicData uri="http://schemas.openxmlformats.org/presentationml/2006/ole">
            <p:oleObj spid="_x0000_s66569" name="Gráfico" r:id="rId3" imgW="4629060" imgH="3276721" progId="Excel.Chart.8">
              <p:embed/>
            </p:oleObj>
          </a:graphicData>
        </a:graphic>
      </p:graphicFrame>
      <p:sp>
        <p:nvSpPr>
          <p:cNvPr id="66572" name="Rectangle 12"/>
          <p:cNvSpPr>
            <a:spLocks noChangeArrowheads="1"/>
          </p:cNvSpPr>
          <p:nvPr/>
        </p:nvSpPr>
        <p:spPr bwMode="auto">
          <a:xfrm>
            <a:off x="0" y="21288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graphicFrame>
        <p:nvGraphicFramePr>
          <p:cNvPr id="66571" name="Object 11"/>
          <p:cNvGraphicFramePr>
            <a:graphicFrameLocks noChangeAspect="1"/>
          </p:cNvGraphicFramePr>
          <p:nvPr/>
        </p:nvGraphicFramePr>
        <p:xfrm>
          <a:off x="4572000" y="2708275"/>
          <a:ext cx="4792663" cy="3235325"/>
        </p:xfrm>
        <a:graphic>
          <a:graphicData uri="http://schemas.openxmlformats.org/presentationml/2006/ole">
            <p:oleObj spid="_x0000_s66571" name="Gráfico" r:id="rId4" imgW="4809990" imgH="3248146" progId="Excel.Char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1557338"/>
            <a:ext cx="7772400" cy="727075"/>
          </a:xfrm>
        </p:spPr>
        <p:txBody>
          <a:bodyPr/>
          <a:lstStyle/>
          <a:p>
            <a:pPr>
              <a:buFontTx/>
              <a:buNone/>
            </a:pPr>
            <a:r>
              <a:rPr lang="es-EC" u="sng">
                <a:solidFill>
                  <a:schemeClr val="folHlink"/>
                </a:solidFill>
                <a:latin typeface="Arial" charset="0"/>
              </a:rPr>
              <a:t>Análisis y Comprobación de Hipótesis:</a:t>
            </a:r>
            <a:endParaRPr lang="es-ES" u="sng">
              <a:solidFill>
                <a:schemeClr val="folHlink"/>
              </a:solidFill>
              <a:latin typeface="Arial" charset="0"/>
            </a:endParaRPr>
          </a:p>
          <a:p>
            <a:pPr>
              <a:buFontTx/>
              <a:buNone/>
            </a:pPr>
            <a:endParaRPr lang="es-ES"/>
          </a:p>
        </p:txBody>
      </p:sp>
      <p:sp>
        <p:nvSpPr>
          <p:cNvPr id="41988" name="Rectangle 4"/>
          <p:cNvSpPr>
            <a:spLocks noChangeArrowheads="1"/>
          </p:cNvSpPr>
          <p:nvPr/>
        </p:nvSpPr>
        <p:spPr bwMode="auto">
          <a:xfrm>
            <a:off x="755650" y="549275"/>
            <a:ext cx="777240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s-ES" sz="4400">
                <a:solidFill>
                  <a:schemeClr val="tx2"/>
                </a:solidFill>
                <a:latin typeface="Swis721 BlkEx BT" pitchFamily="34" charset="0"/>
              </a:rPr>
              <a:t>Investigación de Mercado</a:t>
            </a:r>
          </a:p>
        </p:txBody>
      </p:sp>
      <p:sp>
        <p:nvSpPr>
          <p:cNvPr id="41990" name="Text Box 6"/>
          <p:cNvSpPr txBox="1">
            <a:spLocks noChangeArrowheads="1"/>
          </p:cNvSpPr>
          <p:nvPr/>
        </p:nvSpPr>
        <p:spPr bwMode="auto">
          <a:xfrm>
            <a:off x="1042988" y="2420938"/>
            <a:ext cx="55451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C" b="1">
                <a:solidFill>
                  <a:srgbClr val="CC0066"/>
                </a:solidFill>
              </a:rPr>
              <a:t>Top Of Mind Vs. Consumo Real</a:t>
            </a:r>
            <a:endParaRPr lang="es-ES" b="1">
              <a:solidFill>
                <a:srgbClr val="CC0066"/>
              </a:solidFill>
            </a:endParaRPr>
          </a:p>
        </p:txBody>
      </p:sp>
      <p:sp>
        <p:nvSpPr>
          <p:cNvPr id="41992" name="Rectangle 8"/>
          <p:cNvSpPr>
            <a:spLocks noChangeArrowheads="1"/>
          </p:cNvSpPr>
          <p:nvPr/>
        </p:nvSpPr>
        <p:spPr bwMode="auto">
          <a:xfrm>
            <a:off x="0" y="1562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graphicFrame>
        <p:nvGraphicFramePr>
          <p:cNvPr id="41991" name="Object 7"/>
          <p:cNvGraphicFramePr>
            <a:graphicFrameLocks noChangeAspect="1"/>
          </p:cNvGraphicFramePr>
          <p:nvPr/>
        </p:nvGraphicFramePr>
        <p:xfrm>
          <a:off x="323850" y="2725738"/>
          <a:ext cx="5994400" cy="4013200"/>
        </p:xfrm>
        <a:graphic>
          <a:graphicData uri="http://schemas.openxmlformats.org/presentationml/2006/ole">
            <p:oleObj spid="_x0000_s41991" name="Gráfico" r:id="rId3" imgW="6019800" imgH="4029075" progId="Excel.Chart.8">
              <p:embed/>
            </p:oleObj>
          </a:graphicData>
        </a:graphic>
      </p:graphicFrame>
      <p:sp>
        <p:nvSpPr>
          <p:cNvPr id="41993" name="Text Box 9"/>
          <p:cNvSpPr txBox="1">
            <a:spLocks noChangeArrowheads="1"/>
          </p:cNvSpPr>
          <p:nvPr/>
        </p:nvSpPr>
        <p:spPr bwMode="auto">
          <a:xfrm>
            <a:off x="6408738" y="3251200"/>
            <a:ext cx="2771775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S" sz="1600" b="1">
                <a:solidFill>
                  <a:schemeClr val="tx2"/>
                </a:solidFill>
                <a:latin typeface="Arial" charset="0"/>
              </a:rPr>
              <a:t>X2  calculado: 160.255</a:t>
            </a:r>
          </a:p>
          <a:p>
            <a:endParaRPr lang="es-ES" sz="1600" b="1">
              <a:solidFill>
                <a:schemeClr val="tx2"/>
              </a:solidFill>
              <a:latin typeface="Arial" charset="0"/>
            </a:endParaRPr>
          </a:p>
          <a:p>
            <a:r>
              <a:rPr lang="es-ES" sz="1600" b="1">
                <a:solidFill>
                  <a:schemeClr val="tx2"/>
                </a:solidFill>
                <a:latin typeface="Arial" charset="0"/>
              </a:rPr>
              <a:t>X2  95% crítico: 43.8</a:t>
            </a:r>
          </a:p>
        </p:txBody>
      </p:sp>
      <p:sp>
        <p:nvSpPr>
          <p:cNvPr id="41994" name="Text Box 10"/>
          <p:cNvSpPr txBox="1">
            <a:spLocks noChangeArrowheads="1"/>
          </p:cNvSpPr>
          <p:nvPr/>
        </p:nvSpPr>
        <p:spPr bwMode="auto">
          <a:xfrm>
            <a:off x="6372225" y="4648200"/>
            <a:ext cx="2771775" cy="5810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s-EC" sz="1600" b="1">
                <a:solidFill>
                  <a:srgbClr val="0000FF"/>
                </a:solidFill>
                <a:latin typeface="Arial" charset="0"/>
              </a:rPr>
              <a:t>X2 calculado &gt; x2 Crítico =&gt; Se rechaza Ho</a:t>
            </a:r>
            <a:endParaRPr lang="es-ES" sz="1600" b="1">
              <a:solidFill>
                <a:srgbClr val="0000FF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7593" name="Object 9"/>
          <p:cNvGraphicFramePr>
            <a:graphicFrameLocks noChangeAspect="1"/>
          </p:cNvGraphicFramePr>
          <p:nvPr/>
        </p:nvGraphicFramePr>
        <p:xfrm>
          <a:off x="-396875" y="2781300"/>
          <a:ext cx="7332663" cy="3725863"/>
        </p:xfrm>
        <a:graphic>
          <a:graphicData uri="http://schemas.openxmlformats.org/presentationml/2006/ole">
            <p:oleObj spid="_x0000_s67593" name="Gráfico" r:id="rId3" imgW="7362870" imgH="3743325" progId="Excel.Chart.8">
              <p:embed/>
            </p:oleObj>
          </a:graphicData>
        </a:graphic>
      </p:graphicFrame>
      <p:sp>
        <p:nvSpPr>
          <p:cNvPr id="6758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4213" y="1341438"/>
            <a:ext cx="7772400" cy="727075"/>
          </a:xfrm>
        </p:spPr>
        <p:txBody>
          <a:bodyPr/>
          <a:lstStyle/>
          <a:p>
            <a:pPr>
              <a:buFontTx/>
              <a:buNone/>
            </a:pPr>
            <a:r>
              <a:rPr lang="es-EC" u="sng">
                <a:solidFill>
                  <a:schemeClr val="folHlink"/>
                </a:solidFill>
                <a:latin typeface="Arial" charset="0"/>
              </a:rPr>
              <a:t>Análisis y Comprobación de Hipótesis:</a:t>
            </a:r>
            <a:endParaRPr lang="es-ES" u="sng">
              <a:solidFill>
                <a:schemeClr val="folHlink"/>
              </a:solidFill>
              <a:latin typeface="Arial" charset="0"/>
            </a:endParaRPr>
          </a:p>
          <a:p>
            <a:pPr>
              <a:buFontTx/>
              <a:buNone/>
            </a:pPr>
            <a:endParaRPr lang="es-ES"/>
          </a:p>
        </p:txBody>
      </p:sp>
      <p:sp>
        <p:nvSpPr>
          <p:cNvPr id="67587" name="Rectangle 3"/>
          <p:cNvSpPr>
            <a:spLocks noChangeArrowheads="1"/>
          </p:cNvSpPr>
          <p:nvPr/>
        </p:nvSpPr>
        <p:spPr bwMode="auto">
          <a:xfrm>
            <a:off x="755650" y="549275"/>
            <a:ext cx="777240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s-ES" sz="4400">
                <a:solidFill>
                  <a:schemeClr val="tx2"/>
                </a:solidFill>
                <a:latin typeface="Swis721 BlkEx BT" pitchFamily="34" charset="0"/>
              </a:rPr>
              <a:t>Investigación de Mercado</a:t>
            </a:r>
          </a:p>
        </p:txBody>
      </p:sp>
      <p:sp>
        <p:nvSpPr>
          <p:cNvPr id="67588" name="Text Box 4"/>
          <p:cNvSpPr txBox="1">
            <a:spLocks noChangeArrowheads="1"/>
          </p:cNvSpPr>
          <p:nvPr/>
        </p:nvSpPr>
        <p:spPr bwMode="auto">
          <a:xfrm>
            <a:off x="-396875" y="2492375"/>
            <a:ext cx="55451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C" b="1">
                <a:solidFill>
                  <a:srgbClr val="CC0066"/>
                </a:solidFill>
              </a:rPr>
              <a:t>Publicidad Vs. Consumo Real</a:t>
            </a:r>
            <a:endParaRPr lang="es-ES" b="1">
              <a:solidFill>
                <a:srgbClr val="CC0066"/>
              </a:solidFill>
            </a:endParaRPr>
          </a:p>
        </p:txBody>
      </p:sp>
      <p:sp>
        <p:nvSpPr>
          <p:cNvPr id="67589" name="Rectangle 5"/>
          <p:cNvSpPr>
            <a:spLocks noChangeArrowheads="1"/>
          </p:cNvSpPr>
          <p:nvPr/>
        </p:nvSpPr>
        <p:spPr bwMode="auto">
          <a:xfrm>
            <a:off x="0" y="1562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67592" name="Text Box 8"/>
          <p:cNvSpPr txBox="1">
            <a:spLocks noChangeArrowheads="1"/>
          </p:cNvSpPr>
          <p:nvPr/>
        </p:nvSpPr>
        <p:spPr bwMode="auto">
          <a:xfrm>
            <a:off x="3348038" y="3429000"/>
            <a:ext cx="2771775" cy="5810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s-EC" sz="1600" b="1">
                <a:solidFill>
                  <a:srgbClr val="0000FF"/>
                </a:solidFill>
                <a:latin typeface="Arial" charset="0"/>
              </a:rPr>
              <a:t>X2 calculado &gt; x2 Crítico =&gt; Se rechaza Ho</a:t>
            </a:r>
            <a:endParaRPr lang="es-ES" sz="1600" b="1">
              <a:solidFill>
                <a:srgbClr val="0000FF"/>
              </a:solidFill>
              <a:latin typeface="Arial" charset="0"/>
            </a:endParaRPr>
          </a:p>
        </p:txBody>
      </p:sp>
      <p:sp>
        <p:nvSpPr>
          <p:cNvPr id="67594" name="Rectangle 10"/>
          <p:cNvSpPr>
            <a:spLocks noChangeArrowheads="1"/>
          </p:cNvSpPr>
          <p:nvPr/>
        </p:nvSpPr>
        <p:spPr bwMode="auto">
          <a:xfrm>
            <a:off x="0" y="16859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67595" name="Text Box 11"/>
          <p:cNvSpPr txBox="1">
            <a:spLocks noChangeArrowheads="1"/>
          </p:cNvSpPr>
          <p:nvPr/>
        </p:nvSpPr>
        <p:spPr bwMode="auto">
          <a:xfrm>
            <a:off x="6588125" y="2708275"/>
            <a:ext cx="2771775" cy="85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C" sz="1800" b="1">
                <a:solidFill>
                  <a:srgbClr val="CC0066"/>
                </a:solidFill>
                <a:latin typeface="Arial" charset="0"/>
              </a:rPr>
              <a:t>Colores</a:t>
            </a:r>
            <a:endParaRPr lang="es-ES" sz="1800" b="1">
              <a:solidFill>
                <a:srgbClr val="CC0066"/>
              </a:solidFill>
              <a:latin typeface="Arial" charset="0"/>
            </a:endParaRPr>
          </a:p>
          <a:p>
            <a:r>
              <a:rPr lang="es-ES" sz="1600" b="1">
                <a:solidFill>
                  <a:schemeClr val="tx2"/>
                </a:solidFill>
                <a:latin typeface="Arial" charset="0"/>
              </a:rPr>
              <a:t>X2  calculado: 0.248</a:t>
            </a:r>
          </a:p>
          <a:p>
            <a:r>
              <a:rPr lang="es-ES" sz="1600" b="1">
                <a:solidFill>
                  <a:schemeClr val="tx2"/>
                </a:solidFill>
                <a:latin typeface="Arial" charset="0"/>
              </a:rPr>
              <a:t>X2  95% crítico: 43.8</a:t>
            </a:r>
          </a:p>
        </p:txBody>
      </p:sp>
      <p:sp>
        <p:nvSpPr>
          <p:cNvPr id="67596" name="Text Box 12"/>
          <p:cNvSpPr txBox="1">
            <a:spLocks noChangeArrowheads="1"/>
          </p:cNvSpPr>
          <p:nvPr/>
        </p:nvSpPr>
        <p:spPr bwMode="auto">
          <a:xfrm>
            <a:off x="6588125" y="4149725"/>
            <a:ext cx="2771775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C" sz="1600" b="1">
                <a:solidFill>
                  <a:srgbClr val="CC0066"/>
                </a:solidFill>
                <a:latin typeface="Arial" charset="0"/>
              </a:rPr>
              <a:t>Logotipo</a:t>
            </a:r>
            <a:endParaRPr lang="es-ES" sz="1600" b="1">
              <a:solidFill>
                <a:srgbClr val="CC0066"/>
              </a:solidFill>
              <a:latin typeface="Arial" charset="0"/>
            </a:endParaRPr>
          </a:p>
          <a:p>
            <a:r>
              <a:rPr lang="es-ES" sz="1600" b="1">
                <a:solidFill>
                  <a:schemeClr val="tx2"/>
                </a:solidFill>
                <a:latin typeface="Arial" charset="0"/>
              </a:rPr>
              <a:t>X2  calculado: 3.746</a:t>
            </a:r>
          </a:p>
          <a:p>
            <a:r>
              <a:rPr lang="es-ES" sz="1600" b="1">
                <a:solidFill>
                  <a:schemeClr val="tx2"/>
                </a:solidFill>
                <a:latin typeface="Arial" charset="0"/>
              </a:rPr>
              <a:t>X2  95% crítico: 43.8</a:t>
            </a:r>
          </a:p>
        </p:txBody>
      </p:sp>
      <p:sp>
        <p:nvSpPr>
          <p:cNvPr id="67598" name="Text Box 14"/>
          <p:cNvSpPr txBox="1">
            <a:spLocks noChangeArrowheads="1"/>
          </p:cNvSpPr>
          <p:nvPr/>
        </p:nvSpPr>
        <p:spPr bwMode="auto">
          <a:xfrm>
            <a:off x="6588125" y="5589588"/>
            <a:ext cx="2771775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C" sz="1600" b="1">
                <a:solidFill>
                  <a:srgbClr val="CC0066"/>
                </a:solidFill>
                <a:latin typeface="Arial" charset="0"/>
              </a:rPr>
              <a:t>Slogan</a:t>
            </a:r>
            <a:endParaRPr lang="es-ES" sz="1600" b="1">
              <a:solidFill>
                <a:srgbClr val="CC0066"/>
              </a:solidFill>
              <a:latin typeface="Arial" charset="0"/>
            </a:endParaRPr>
          </a:p>
          <a:p>
            <a:r>
              <a:rPr lang="es-ES" sz="1600" b="1">
                <a:solidFill>
                  <a:schemeClr val="tx2"/>
                </a:solidFill>
                <a:latin typeface="Arial" charset="0"/>
              </a:rPr>
              <a:t>X2  calculado: 192.664</a:t>
            </a:r>
          </a:p>
          <a:p>
            <a:r>
              <a:rPr lang="es-ES" sz="1600" b="1">
                <a:solidFill>
                  <a:schemeClr val="tx2"/>
                </a:solidFill>
                <a:latin typeface="Arial" charset="0"/>
              </a:rPr>
              <a:t>X2  95% crítico: 43.8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8610" name="Object 2"/>
          <p:cNvGraphicFramePr>
            <a:graphicFrameLocks noChangeAspect="1"/>
          </p:cNvGraphicFramePr>
          <p:nvPr/>
        </p:nvGraphicFramePr>
        <p:xfrm>
          <a:off x="-396875" y="2781300"/>
          <a:ext cx="7332663" cy="3725863"/>
        </p:xfrm>
        <a:graphic>
          <a:graphicData uri="http://schemas.openxmlformats.org/presentationml/2006/ole">
            <p:oleObj spid="_x0000_s68610" name="Gráfico" r:id="rId3" imgW="7362870" imgH="3743325" progId="Excel.Chart.8">
              <p:embed/>
            </p:oleObj>
          </a:graphicData>
        </a:graphic>
      </p:graphicFrame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1341438"/>
            <a:ext cx="7772400" cy="727075"/>
          </a:xfrm>
        </p:spPr>
        <p:txBody>
          <a:bodyPr/>
          <a:lstStyle/>
          <a:p>
            <a:pPr>
              <a:buFontTx/>
              <a:buNone/>
            </a:pPr>
            <a:r>
              <a:rPr lang="es-EC" u="sng">
                <a:solidFill>
                  <a:schemeClr val="folHlink"/>
                </a:solidFill>
                <a:latin typeface="Arial" charset="0"/>
              </a:rPr>
              <a:t>Análisis y Comprobación de Hipótesis:</a:t>
            </a:r>
            <a:endParaRPr lang="es-ES" u="sng">
              <a:solidFill>
                <a:schemeClr val="folHlink"/>
              </a:solidFill>
              <a:latin typeface="Arial" charset="0"/>
            </a:endParaRPr>
          </a:p>
          <a:p>
            <a:pPr>
              <a:buFontTx/>
              <a:buNone/>
            </a:pPr>
            <a:endParaRPr lang="es-ES"/>
          </a:p>
        </p:txBody>
      </p:sp>
      <p:sp>
        <p:nvSpPr>
          <p:cNvPr id="68612" name="Rectangle 4"/>
          <p:cNvSpPr>
            <a:spLocks noChangeArrowheads="1"/>
          </p:cNvSpPr>
          <p:nvPr/>
        </p:nvSpPr>
        <p:spPr bwMode="auto">
          <a:xfrm>
            <a:off x="755650" y="549275"/>
            <a:ext cx="777240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s-ES" sz="4400">
                <a:solidFill>
                  <a:schemeClr val="tx2"/>
                </a:solidFill>
                <a:latin typeface="Swis721 BlkEx BT" pitchFamily="34" charset="0"/>
              </a:rPr>
              <a:t>Investigación de Mercado</a:t>
            </a:r>
          </a:p>
        </p:txBody>
      </p:sp>
      <p:sp>
        <p:nvSpPr>
          <p:cNvPr id="68613" name="Text Box 5"/>
          <p:cNvSpPr txBox="1">
            <a:spLocks noChangeArrowheads="1"/>
          </p:cNvSpPr>
          <p:nvPr/>
        </p:nvSpPr>
        <p:spPr bwMode="auto">
          <a:xfrm>
            <a:off x="-396875" y="2492375"/>
            <a:ext cx="55451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C" b="1">
                <a:solidFill>
                  <a:srgbClr val="CC0066"/>
                </a:solidFill>
              </a:rPr>
              <a:t>Publicidad Vs. Consumo Real</a:t>
            </a:r>
            <a:endParaRPr lang="es-ES" b="1">
              <a:solidFill>
                <a:srgbClr val="CC0066"/>
              </a:solidFill>
            </a:endParaRPr>
          </a:p>
        </p:txBody>
      </p:sp>
      <p:sp>
        <p:nvSpPr>
          <p:cNvPr id="68614" name="Rectangle 6"/>
          <p:cNvSpPr>
            <a:spLocks noChangeArrowheads="1"/>
          </p:cNvSpPr>
          <p:nvPr/>
        </p:nvSpPr>
        <p:spPr bwMode="auto">
          <a:xfrm>
            <a:off x="0" y="1562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68616" name="Text Box 8"/>
          <p:cNvSpPr txBox="1">
            <a:spLocks noChangeArrowheads="1"/>
          </p:cNvSpPr>
          <p:nvPr/>
        </p:nvSpPr>
        <p:spPr bwMode="auto">
          <a:xfrm>
            <a:off x="3348038" y="3429000"/>
            <a:ext cx="2771775" cy="5810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s-EC" sz="1600" b="1">
                <a:solidFill>
                  <a:srgbClr val="0000FF"/>
                </a:solidFill>
                <a:latin typeface="Arial" charset="0"/>
              </a:rPr>
              <a:t>X2 calculado &gt; x2 Crítico =&gt; Se rechaza Ho</a:t>
            </a:r>
            <a:endParaRPr lang="es-ES" sz="1600" b="1">
              <a:solidFill>
                <a:srgbClr val="0000FF"/>
              </a:solidFill>
              <a:latin typeface="Arial" charset="0"/>
            </a:endParaRPr>
          </a:p>
        </p:txBody>
      </p:sp>
      <p:sp>
        <p:nvSpPr>
          <p:cNvPr id="68617" name="Rectangle 9"/>
          <p:cNvSpPr>
            <a:spLocks noChangeArrowheads="1"/>
          </p:cNvSpPr>
          <p:nvPr/>
        </p:nvSpPr>
        <p:spPr bwMode="auto">
          <a:xfrm>
            <a:off x="0" y="16859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68620" name="Text Box 12"/>
          <p:cNvSpPr txBox="1">
            <a:spLocks noChangeArrowheads="1"/>
          </p:cNvSpPr>
          <p:nvPr/>
        </p:nvSpPr>
        <p:spPr bwMode="auto">
          <a:xfrm>
            <a:off x="6372225" y="4116388"/>
            <a:ext cx="2771775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C" sz="1600" b="1">
                <a:solidFill>
                  <a:srgbClr val="CC0066"/>
                </a:solidFill>
                <a:latin typeface="Arial" charset="0"/>
              </a:rPr>
              <a:t>Comercial de TV</a:t>
            </a:r>
            <a:endParaRPr lang="es-ES" sz="1600" b="1">
              <a:solidFill>
                <a:srgbClr val="CC0066"/>
              </a:solidFill>
              <a:latin typeface="Arial" charset="0"/>
            </a:endParaRPr>
          </a:p>
          <a:p>
            <a:r>
              <a:rPr lang="es-ES" sz="1600" b="1">
                <a:solidFill>
                  <a:schemeClr val="tx2"/>
                </a:solidFill>
                <a:latin typeface="Arial" charset="0"/>
              </a:rPr>
              <a:t>X2  calculado: 26.450</a:t>
            </a:r>
          </a:p>
          <a:p>
            <a:r>
              <a:rPr lang="es-ES" sz="1600" b="1">
                <a:solidFill>
                  <a:schemeClr val="tx2"/>
                </a:solidFill>
                <a:latin typeface="Arial" charset="0"/>
              </a:rPr>
              <a:t>X2  95% crítico: 43.8</a:t>
            </a:r>
          </a:p>
        </p:txBody>
      </p:sp>
      <p:sp>
        <p:nvSpPr>
          <p:cNvPr id="68621" name="Text Box 13"/>
          <p:cNvSpPr txBox="1">
            <a:spLocks noChangeArrowheads="1"/>
          </p:cNvSpPr>
          <p:nvPr/>
        </p:nvSpPr>
        <p:spPr bwMode="auto">
          <a:xfrm>
            <a:off x="6372225" y="5483225"/>
            <a:ext cx="2771775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C" sz="1600" b="1">
                <a:solidFill>
                  <a:srgbClr val="CC0066"/>
                </a:solidFill>
                <a:latin typeface="Arial" charset="0"/>
              </a:rPr>
              <a:t>Cuña Radial</a:t>
            </a:r>
            <a:endParaRPr lang="es-ES" sz="1600" b="1">
              <a:solidFill>
                <a:srgbClr val="CC0066"/>
              </a:solidFill>
              <a:latin typeface="Arial" charset="0"/>
            </a:endParaRPr>
          </a:p>
          <a:p>
            <a:r>
              <a:rPr lang="es-ES" sz="1600" b="1">
                <a:solidFill>
                  <a:schemeClr val="tx2"/>
                </a:solidFill>
                <a:latin typeface="Arial" charset="0"/>
              </a:rPr>
              <a:t>X2  calculado: 303.440</a:t>
            </a:r>
          </a:p>
          <a:p>
            <a:r>
              <a:rPr lang="es-ES" sz="1600" b="1">
                <a:solidFill>
                  <a:schemeClr val="tx2"/>
                </a:solidFill>
                <a:latin typeface="Arial" charset="0"/>
              </a:rPr>
              <a:t>X2  95% crítico: 43.8</a:t>
            </a:r>
          </a:p>
        </p:txBody>
      </p:sp>
      <p:sp>
        <p:nvSpPr>
          <p:cNvPr id="68623" name="Text Box 15"/>
          <p:cNvSpPr txBox="1">
            <a:spLocks noChangeArrowheads="1"/>
          </p:cNvSpPr>
          <p:nvPr/>
        </p:nvSpPr>
        <p:spPr bwMode="auto">
          <a:xfrm>
            <a:off x="6372225" y="2708275"/>
            <a:ext cx="2771775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C" sz="1600" b="1">
                <a:solidFill>
                  <a:srgbClr val="CC0066"/>
                </a:solidFill>
                <a:latin typeface="Arial" charset="0"/>
              </a:rPr>
              <a:t>Muñeco</a:t>
            </a:r>
            <a:endParaRPr lang="es-ES" sz="1600" b="1">
              <a:solidFill>
                <a:srgbClr val="CC0066"/>
              </a:solidFill>
              <a:latin typeface="Arial" charset="0"/>
            </a:endParaRPr>
          </a:p>
          <a:p>
            <a:r>
              <a:rPr lang="es-ES" sz="1600" b="1">
                <a:solidFill>
                  <a:schemeClr val="tx2"/>
                </a:solidFill>
                <a:latin typeface="Arial" charset="0"/>
              </a:rPr>
              <a:t>X2  calculado: 79.269</a:t>
            </a:r>
          </a:p>
          <a:p>
            <a:r>
              <a:rPr lang="es-ES" sz="1600" b="1">
                <a:solidFill>
                  <a:schemeClr val="tx2"/>
                </a:solidFill>
                <a:latin typeface="Arial" charset="0"/>
              </a:rPr>
              <a:t>X2  95% crítico: 43.8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700213"/>
            <a:ext cx="7486650" cy="584200"/>
          </a:xfrm>
        </p:spPr>
        <p:txBody>
          <a:bodyPr/>
          <a:lstStyle/>
          <a:p>
            <a:pPr>
              <a:buFontTx/>
              <a:buNone/>
            </a:pPr>
            <a:r>
              <a:rPr lang="es-EC" sz="2800" u="sng">
                <a:solidFill>
                  <a:schemeClr val="folHlink"/>
                </a:solidFill>
                <a:latin typeface="Arial" charset="0"/>
              </a:rPr>
              <a:t>Análisis y Comprobación de Hipótesis:</a:t>
            </a:r>
            <a:endParaRPr lang="es-ES" sz="2800" u="sng">
              <a:solidFill>
                <a:schemeClr val="folHlink"/>
              </a:solidFill>
              <a:latin typeface="Arial" charset="0"/>
            </a:endParaRPr>
          </a:p>
          <a:p>
            <a:pPr>
              <a:buFontTx/>
              <a:buNone/>
            </a:pPr>
            <a:endParaRPr lang="es-ES" sz="2800"/>
          </a:p>
        </p:txBody>
      </p:sp>
      <p:pic>
        <p:nvPicPr>
          <p:cNvPr id="71694" name="Picture 14" descr="j0252689"/>
          <p:cNvPicPr>
            <a:picLocks noChangeAspect="1" noChangeArrowheads="1"/>
          </p:cNvPicPr>
          <p:nvPr>
            <p:ph sz="quarter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6877050" y="2276475"/>
            <a:ext cx="2074863" cy="2520950"/>
          </a:xfrm>
          <a:noFill/>
          <a:ln/>
        </p:spPr>
      </p:pic>
      <p:sp>
        <p:nvSpPr>
          <p:cNvPr id="71684" name="Rectangle 4"/>
          <p:cNvSpPr>
            <a:spLocks noChangeArrowheads="1"/>
          </p:cNvSpPr>
          <p:nvPr/>
        </p:nvSpPr>
        <p:spPr bwMode="auto">
          <a:xfrm>
            <a:off x="755650" y="549275"/>
            <a:ext cx="777240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s-ES" sz="4400">
                <a:solidFill>
                  <a:schemeClr val="tx2"/>
                </a:solidFill>
                <a:latin typeface="Swis721 BlkEx BT" pitchFamily="34" charset="0"/>
              </a:rPr>
              <a:t>Investigación de Mercado</a:t>
            </a:r>
          </a:p>
        </p:txBody>
      </p:sp>
      <p:sp>
        <p:nvSpPr>
          <p:cNvPr id="71685" name="Text Box 5"/>
          <p:cNvSpPr txBox="1">
            <a:spLocks noChangeArrowheads="1"/>
          </p:cNvSpPr>
          <p:nvPr/>
        </p:nvSpPr>
        <p:spPr bwMode="auto">
          <a:xfrm>
            <a:off x="-396875" y="2492375"/>
            <a:ext cx="5545138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C" b="1">
                <a:solidFill>
                  <a:srgbClr val="CC0066"/>
                </a:solidFill>
              </a:rPr>
              <a:t>Precio como Atributo</a:t>
            </a:r>
            <a:endParaRPr lang="es-ES" b="1">
              <a:solidFill>
                <a:srgbClr val="CC0066"/>
              </a:solidFill>
            </a:endParaRPr>
          </a:p>
        </p:txBody>
      </p:sp>
      <p:sp>
        <p:nvSpPr>
          <p:cNvPr id="71686" name="Rectangle 6"/>
          <p:cNvSpPr>
            <a:spLocks noChangeArrowheads="1"/>
          </p:cNvSpPr>
          <p:nvPr/>
        </p:nvSpPr>
        <p:spPr bwMode="auto">
          <a:xfrm>
            <a:off x="0" y="1562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71693" name="Rectangle 13"/>
          <p:cNvSpPr>
            <a:spLocks noChangeArrowheads="1"/>
          </p:cNvSpPr>
          <p:nvPr/>
        </p:nvSpPr>
        <p:spPr bwMode="auto">
          <a:xfrm>
            <a:off x="0" y="19161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graphicFrame>
        <p:nvGraphicFramePr>
          <p:cNvPr id="71692" name="Object 12"/>
          <p:cNvGraphicFramePr>
            <a:graphicFrameLocks noChangeAspect="1"/>
          </p:cNvGraphicFramePr>
          <p:nvPr/>
        </p:nvGraphicFramePr>
        <p:xfrm>
          <a:off x="468313" y="2536825"/>
          <a:ext cx="6264275" cy="3629025"/>
        </p:xfrm>
        <a:graphic>
          <a:graphicData uri="http://schemas.openxmlformats.org/presentationml/2006/ole">
            <p:oleObj spid="_x0000_s71692" name="Chart" r:id="rId4" imgW="4905451" imgH="2848051" progId="Excel.Chart.8">
              <p:embed/>
            </p:oleObj>
          </a:graphicData>
        </a:graphic>
      </p:graphicFrame>
      <p:grpSp>
        <p:nvGrpSpPr>
          <p:cNvPr id="71709" name="Group 29"/>
          <p:cNvGrpSpPr>
            <a:grpSpLocks/>
          </p:cNvGrpSpPr>
          <p:nvPr/>
        </p:nvGrpSpPr>
        <p:grpSpPr bwMode="auto">
          <a:xfrm>
            <a:off x="5940425" y="5084763"/>
            <a:ext cx="1727200" cy="1303337"/>
            <a:chOff x="3833" y="2886"/>
            <a:chExt cx="1088" cy="821"/>
          </a:xfrm>
        </p:grpSpPr>
        <p:graphicFrame>
          <p:nvGraphicFramePr>
            <p:cNvPr id="71707" name="Object 27"/>
            <p:cNvGraphicFramePr>
              <a:graphicFrameLocks noChangeAspect="1"/>
            </p:cNvGraphicFramePr>
            <p:nvPr/>
          </p:nvGraphicFramePr>
          <p:xfrm>
            <a:off x="3833" y="2886"/>
            <a:ext cx="741" cy="821"/>
          </p:xfrm>
          <a:graphic>
            <a:graphicData uri="http://schemas.openxmlformats.org/presentationml/2006/ole">
              <p:oleObj spid="_x0000_s71707" name="Photo Editor Photo" r:id="rId5" imgW="885949" imgH="980952" progId="MSPhotoEd.3">
                <p:embed/>
              </p:oleObj>
            </a:graphicData>
          </a:graphic>
        </p:graphicFrame>
        <p:pic>
          <p:nvPicPr>
            <p:cNvPr id="71700" name="Picture 20" descr="j0312094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4195" y="3022"/>
              <a:ext cx="726" cy="511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628775"/>
            <a:ext cx="6981825" cy="800100"/>
          </a:xfrm>
        </p:spPr>
        <p:txBody>
          <a:bodyPr/>
          <a:lstStyle/>
          <a:p>
            <a:pPr>
              <a:buFontTx/>
              <a:buNone/>
            </a:pPr>
            <a:r>
              <a:rPr lang="es-EC" sz="2800" u="sng">
                <a:solidFill>
                  <a:schemeClr val="folHlink"/>
                </a:solidFill>
                <a:latin typeface="Arial" charset="0"/>
              </a:rPr>
              <a:t>Análisis y Comprobación de Hipótesis:</a:t>
            </a:r>
            <a:endParaRPr lang="es-ES" sz="2800" u="sng">
              <a:solidFill>
                <a:schemeClr val="folHlink"/>
              </a:solidFill>
              <a:latin typeface="Arial" charset="0"/>
            </a:endParaRPr>
          </a:p>
          <a:p>
            <a:pPr>
              <a:buFontTx/>
              <a:buNone/>
            </a:pPr>
            <a:endParaRPr lang="es-ES" sz="2800"/>
          </a:p>
        </p:txBody>
      </p:sp>
      <p:sp>
        <p:nvSpPr>
          <p:cNvPr id="75780" name="Rectangle 4"/>
          <p:cNvSpPr>
            <a:spLocks noChangeArrowheads="1"/>
          </p:cNvSpPr>
          <p:nvPr/>
        </p:nvSpPr>
        <p:spPr bwMode="auto">
          <a:xfrm>
            <a:off x="755650" y="549275"/>
            <a:ext cx="777240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s-ES" sz="4400">
                <a:solidFill>
                  <a:schemeClr val="tx2"/>
                </a:solidFill>
                <a:latin typeface="Swis721 BlkEx BT" pitchFamily="34" charset="0"/>
              </a:rPr>
              <a:t>Investigación de Mercado</a:t>
            </a:r>
          </a:p>
        </p:txBody>
      </p:sp>
      <p:sp>
        <p:nvSpPr>
          <p:cNvPr id="75781" name="Text Box 5"/>
          <p:cNvSpPr txBox="1">
            <a:spLocks noChangeArrowheads="1"/>
          </p:cNvSpPr>
          <p:nvPr/>
        </p:nvSpPr>
        <p:spPr bwMode="auto">
          <a:xfrm>
            <a:off x="468313" y="2420938"/>
            <a:ext cx="6337300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C" b="1">
                <a:solidFill>
                  <a:srgbClr val="CC0066"/>
                </a:solidFill>
              </a:rPr>
              <a:t>Puntos Clave en la Decisión de Compra</a:t>
            </a:r>
            <a:endParaRPr lang="es-ES" b="1">
              <a:solidFill>
                <a:srgbClr val="CC0066"/>
              </a:solidFill>
            </a:endParaRPr>
          </a:p>
        </p:txBody>
      </p:sp>
      <p:sp>
        <p:nvSpPr>
          <p:cNvPr id="75782" name="Rectangle 6"/>
          <p:cNvSpPr>
            <a:spLocks noChangeArrowheads="1"/>
          </p:cNvSpPr>
          <p:nvPr/>
        </p:nvSpPr>
        <p:spPr bwMode="auto">
          <a:xfrm>
            <a:off x="0" y="1562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75783" name="Rectangle 7"/>
          <p:cNvSpPr>
            <a:spLocks noChangeArrowheads="1"/>
          </p:cNvSpPr>
          <p:nvPr/>
        </p:nvSpPr>
        <p:spPr bwMode="auto">
          <a:xfrm>
            <a:off x="0" y="19161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75789" name="Text Box 13"/>
          <p:cNvSpPr txBox="1">
            <a:spLocks noChangeArrowheads="1"/>
          </p:cNvSpPr>
          <p:nvPr/>
        </p:nvSpPr>
        <p:spPr bwMode="auto">
          <a:xfrm>
            <a:off x="827088" y="2997200"/>
            <a:ext cx="4032250" cy="326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1828800" lvl="3" indent="-457200"/>
            <a:r>
              <a:rPr lang="es-ES" sz="2600">
                <a:solidFill>
                  <a:schemeClr val="tx2"/>
                </a:solidFill>
              </a:rPr>
              <a:t>En orden de importancia:</a:t>
            </a:r>
          </a:p>
          <a:p>
            <a:pPr marL="1828800" lvl="3" indent="-457200"/>
            <a:endParaRPr lang="es-ES" sz="2600">
              <a:solidFill>
                <a:schemeClr val="tx2"/>
              </a:solidFill>
            </a:endParaRPr>
          </a:p>
          <a:p>
            <a:pPr marL="1828800" lvl="3" indent="-457200">
              <a:buFontTx/>
              <a:buChar char="•"/>
            </a:pPr>
            <a:r>
              <a:rPr lang="es-ES" sz="2600">
                <a:solidFill>
                  <a:schemeClr val="tx2"/>
                </a:solidFill>
              </a:rPr>
              <a:t>Suavidad</a:t>
            </a:r>
          </a:p>
          <a:p>
            <a:pPr marL="1828800" lvl="3" indent="-457200">
              <a:buFontTx/>
              <a:buChar char="•"/>
            </a:pPr>
            <a:r>
              <a:rPr lang="es-ES" sz="2600">
                <a:solidFill>
                  <a:schemeClr val="tx2"/>
                </a:solidFill>
              </a:rPr>
              <a:t>Textura</a:t>
            </a:r>
          </a:p>
          <a:p>
            <a:pPr marL="1828800" lvl="3" indent="-457200">
              <a:buFontTx/>
              <a:buChar char="•"/>
            </a:pPr>
            <a:r>
              <a:rPr lang="es-ES" sz="2600">
                <a:solidFill>
                  <a:schemeClr val="tx2"/>
                </a:solidFill>
              </a:rPr>
              <a:t>Color</a:t>
            </a:r>
          </a:p>
          <a:p>
            <a:pPr marL="1828800" lvl="3" indent="-457200">
              <a:buFontTx/>
              <a:buChar char="•"/>
            </a:pPr>
            <a:r>
              <a:rPr lang="es-ES" sz="2600">
                <a:solidFill>
                  <a:schemeClr val="tx2"/>
                </a:solidFill>
              </a:rPr>
              <a:t>Presentación</a:t>
            </a:r>
          </a:p>
          <a:p>
            <a:pPr marL="1828800" lvl="3" indent="-457200">
              <a:buFontTx/>
              <a:buChar char="•"/>
            </a:pPr>
            <a:r>
              <a:rPr lang="es-ES" sz="2600">
                <a:solidFill>
                  <a:schemeClr val="tx2"/>
                </a:solidFill>
              </a:rPr>
              <a:t>Empaque</a:t>
            </a:r>
          </a:p>
          <a:p>
            <a:pPr marL="1828800" lvl="3" indent="-457200">
              <a:buFontTx/>
              <a:buChar char="•"/>
            </a:pPr>
            <a:r>
              <a:rPr lang="es-ES" sz="2600">
                <a:solidFill>
                  <a:schemeClr val="tx2"/>
                </a:solidFill>
              </a:rPr>
              <a:t>Precio</a:t>
            </a:r>
            <a:endParaRPr lang="es-EC" sz="2600">
              <a:solidFill>
                <a:schemeClr val="tx2"/>
              </a:solidFill>
            </a:endParaRPr>
          </a:p>
        </p:txBody>
      </p:sp>
      <p:pic>
        <p:nvPicPr>
          <p:cNvPr id="75793" name="Picture 17" descr="j0078745"/>
          <p:cNvPicPr>
            <a:picLocks noChangeAspect="1" noChangeArrowheads="1"/>
          </p:cNvPicPr>
          <p:nvPr>
            <p:ph sz="quarter" idx="3"/>
          </p:nvPr>
        </p:nvPicPr>
        <p:blipFill>
          <a:blip r:embed="rId2"/>
          <a:srcRect/>
          <a:stretch>
            <a:fillRect/>
          </a:stretch>
        </p:blipFill>
        <p:spPr>
          <a:xfrm>
            <a:off x="4572000" y="2636838"/>
            <a:ext cx="3744913" cy="3730625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body" sz="half" idx="1"/>
          </p:nvPr>
        </p:nvSpPr>
        <p:spPr>
          <a:xfrm>
            <a:off x="395288" y="1341438"/>
            <a:ext cx="7199312" cy="727075"/>
          </a:xfrm>
        </p:spPr>
        <p:txBody>
          <a:bodyPr/>
          <a:lstStyle/>
          <a:p>
            <a:pPr>
              <a:buFontTx/>
              <a:buNone/>
            </a:pPr>
            <a:r>
              <a:rPr lang="es-EC" sz="2800" u="sng">
                <a:solidFill>
                  <a:schemeClr val="folHlink"/>
                </a:solidFill>
                <a:latin typeface="Arial" charset="0"/>
              </a:rPr>
              <a:t>Análisis y Comprobación de Hipótesis:</a:t>
            </a:r>
            <a:endParaRPr lang="es-ES" sz="2800" u="sng">
              <a:solidFill>
                <a:schemeClr val="folHlink"/>
              </a:solidFill>
              <a:latin typeface="Arial" charset="0"/>
            </a:endParaRPr>
          </a:p>
          <a:p>
            <a:pPr>
              <a:buFontTx/>
              <a:buNone/>
            </a:pPr>
            <a:endParaRPr lang="es-ES" sz="2800"/>
          </a:p>
        </p:txBody>
      </p:sp>
      <p:sp>
        <p:nvSpPr>
          <p:cNvPr id="78851" name="Rectangle 3"/>
          <p:cNvSpPr>
            <a:spLocks noChangeArrowheads="1"/>
          </p:cNvSpPr>
          <p:nvPr/>
        </p:nvSpPr>
        <p:spPr bwMode="auto">
          <a:xfrm>
            <a:off x="755650" y="404813"/>
            <a:ext cx="777240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s-ES" sz="4400">
                <a:solidFill>
                  <a:schemeClr val="tx2"/>
                </a:solidFill>
                <a:latin typeface="Swis721 BlkEx BT" pitchFamily="34" charset="0"/>
              </a:rPr>
              <a:t>Investigación de Mercado</a:t>
            </a:r>
          </a:p>
        </p:txBody>
      </p:sp>
      <p:sp>
        <p:nvSpPr>
          <p:cNvPr id="78852" name="Text Box 4"/>
          <p:cNvSpPr txBox="1">
            <a:spLocks noChangeArrowheads="1"/>
          </p:cNvSpPr>
          <p:nvPr/>
        </p:nvSpPr>
        <p:spPr bwMode="auto">
          <a:xfrm>
            <a:off x="684213" y="2205038"/>
            <a:ext cx="6337300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C" b="1">
                <a:solidFill>
                  <a:srgbClr val="CC0066"/>
                </a:solidFill>
              </a:rPr>
              <a:t>Ventas Vs. Publicidad</a:t>
            </a:r>
            <a:endParaRPr lang="es-ES" b="1">
              <a:solidFill>
                <a:srgbClr val="CC0066"/>
              </a:solidFill>
            </a:endParaRPr>
          </a:p>
        </p:txBody>
      </p:sp>
      <p:sp>
        <p:nvSpPr>
          <p:cNvPr id="78853" name="Rectangle 5"/>
          <p:cNvSpPr>
            <a:spLocks noChangeArrowheads="1"/>
          </p:cNvSpPr>
          <p:nvPr/>
        </p:nvSpPr>
        <p:spPr bwMode="auto">
          <a:xfrm>
            <a:off x="0" y="1562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78854" name="Rectangle 6"/>
          <p:cNvSpPr>
            <a:spLocks noChangeArrowheads="1"/>
          </p:cNvSpPr>
          <p:nvPr/>
        </p:nvSpPr>
        <p:spPr bwMode="auto">
          <a:xfrm>
            <a:off x="0" y="19161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78859" name="Rectangle 11"/>
          <p:cNvSpPr>
            <a:spLocks noChangeArrowheads="1"/>
          </p:cNvSpPr>
          <p:nvPr/>
        </p:nvSpPr>
        <p:spPr bwMode="auto">
          <a:xfrm>
            <a:off x="0" y="1905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graphicFrame>
        <p:nvGraphicFramePr>
          <p:cNvPr id="78858" name="Object 10"/>
          <p:cNvGraphicFramePr>
            <a:graphicFrameLocks noChangeAspect="1"/>
          </p:cNvGraphicFramePr>
          <p:nvPr/>
        </p:nvGraphicFramePr>
        <p:xfrm>
          <a:off x="-36513" y="2852738"/>
          <a:ext cx="6121401" cy="3657600"/>
        </p:xfrm>
        <a:graphic>
          <a:graphicData uri="http://schemas.openxmlformats.org/presentationml/2006/ole">
            <p:oleObj spid="_x0000_s78858" name="Chart" r:id="rId3" imgW="5372100" imgH="2971800" progId="Excel.Chart.8">
              <p:embed/>
            </p:oleObj>
          </a:graphicData>
        </a:graphic>
      </p:graphicFrame>
      <p:grpSp>
        <p:nvGrpSpPr>
          <p:cNvPr id="78862" name="Group 14"/>
          <p:cNvGrpSpPr>
            <a:grpSpLocks/>
          </p:cNvGrpSpPr>
          <p:nvPr/>
        </p:nvGrpSpPr>
        <p:grpSpPr bwMode="auto">
          <a:xfrm>
            <a:off x="4679950" y="2420938"/>
            <a:ext cx="4464050" cy="457200"/>
            <a:chOff x="2608" y="1480"/>
            <a:chExt cx="2812" cy="288"/>
          </a:xfrm>
        </p:grpSpPr>
        <p:sp>
          <p:nvSpPr>
            <p:cNvPr id="78860" name="Rectangle 12"/>
            <p:cNvSpPr>
              <a:spLocks noChangeArrowheads="1"/>
            </p:cNvSpPr>
            <p:nvPr/>
          </p:nvSpPr>
          <p:spPr bwMode="auto">
            <a:xfrm>
              <a:off x="2608" y="1480"/>
              <a:ext cx="2757" cy="288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78861" name="Text Box 13"/>
            <p:cNvSpPr txBox="1">
              <a:spLocks noChangeArrowheads="1"/>
            </p:cNvSpPr>
            <p:nvPr/>
          </p:nvSpPr>
          <p:spPr bwMode="auto">
            <a:xfrm>
              <a:off x="2653" y="1480"/>
              <a:ext cx="2767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 sz="2000" b="1">
                  <a:solidFill>
                    <a:schemeClr val="tx2"/>
                  </a:solidFill>
                </a:rPr>
                <a:t>VENTAS =  + β(PUBLICIDAD) + E</a:t>
              </a:r>
              <a:r>
                <a:rPr lang="es-EC" sz="2000" b="1">
                  <a:solidFill>
                    <a:schemeClr val="tx2"/>
                  </a:solidFill>
                </a:rPr>
                <a:t>i</a:t>
              </a:r>
            </a:p>
          </p:txBody>
        </p:sp>
      </p:grpSp>
      <p:sp>
        <p:nvSpPr>
          <p:cNvPr id="78863" name="Line 15"/>
          <p:cNvSpPr>
            <a:spLocks noChangeShapeType="1"/>
          </p:cNvSpPr>
          <p:nvPr/>
        </p:nvSpPr>
        <p:spPr bwMode="auto">
          <a:xfrm flipH="1">
            <a:off x="6659563" y="1916113"/>
            <a:ext cx="1296987" cy="1368425"/>
          </a:xfrm>
          <a:prstGeom prst="line">
            <a:avLst/>
          </a:prstGeom>
          <a:noFill/>
          <a:ln w="57150">
            <a:solidFill>
              <a:srgbClr val="CC0066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78864" name="Line 16"/>
          <p:cNvSpPr>
            <a:spLocks noChangeShapeType="1"/>
          </p:cNvSpPr>
          <p:nvPr/>
        </p:nvSpPr>
        <p:spPr bwMode="auto">
          <a:xfrm>
            <a:off x="6732588" y="2133600"/>
            <a:ext cx="1223962" cy="1223963"/>
          </a:xfrm>
          <a:prstGeom prst="line">
            <a:avLst/>
          </a:prstGeom>
          <a:noFill/>
          <a:ln w="57150">
            <a:solidFill>
              <a:srgbClr val="CC0066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grpSp>
        <p:nvGrpSpPr>
          <p:cNvPr id="78870" name="Group 22"/>
          <p:cNvGrpSpPr>
            <a:grpSpLocks/>
          </p:cNvGrpSpPr>
          <p:nvPr/>
        </p:nvGrpSpPr>
        <p:grpSpPr bwMode="auto">
          <a:xfrm>
            <a:off x="5614988" y="5661025"/>
            <a:ext cx="3529012" cy="576263"/>
            <a:chOff x="3515" y="2886"/>
            <a:chExt cx="2223" cy="271"/>
          </a:xfrm>
        </p:grpSpPr>
        <p:sp>
          <p:nvSpPr>
            <p:cNvPr id="78865" name="AutoShape 17"/>
            <p:cNvSpPr>
              <a:spLocks noChangeArrowheads="1"/>
            </p:cNvSpPr>
            <p:nvPr/>
          </p:nvSpPr>
          <p:spPr bwMode="auto">
            <a:xfrm>
              <a:off x="3515" y="2886"/>
              <a:ext cx="181" cy="226"/>
            </a:xfrm>
            <a:prstGeom prst="upArrow">
              <a:avLst>
                <a:gd name="adj1" fmla="val 50000"/>
                <a:gd name="adj2" fmla="val 31215"/>
              </a:avLst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es-ES"/>
            </a:p>
          </p:txBody>
        </p:sp>
        <p:sp>
          <p:nvSpPr>
            <p:cNvPr id="78867" name="AutoShape 19"/>
            <p:cNvSpPr>
              <a:spLocks noChangeArrowheads="1"/>
            </p:cNvSpPr>
            <p:nvPr/>
          </p:nvSpPr>
          <p:spPr bwMode="auto">
            <a:xfrm>
              <a:off x="4377" y="2976"/>
              <a:ext cx="227" cy="181"/>
            </a:xfrm>
            <a:prstGeom prst="rightArrow">
              <a:avLst>
                <a:gd name="adj1" fmla="val 50000"/>
                <a:gd name="adj2" fmla="val 31354"/>
              </a:avLst>
            </a:prstGeom>
            <a:solidFill>
              <a:srgbClr val="FF0000"/>
            </a:solidFill>
            <a:ln w="9525" algn="ctr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es-ES"/>
            </a:p>
          </p:txBody>
        </p:sp>
        <p:sp>
          <p:nvSpPr>
            <p:cNvPr id="78868" name="Text Box 20"/>
            <p:cNvSpPr txBox="1">
              <a:spLocks noChangeArrowheads="1"/>
            </p:cNvSpPr>
            <p:nvPr/>
          </p:nvSpPr>
          <p:spPr bwMode="auto">
            <a:xfrm>
              <a:off x="3606" y="2931"/>
              <a:ext cx="2041" cy="1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C" sz="1800" b="1">
                  <a:solidFill>
                    <a:schemeClr val="tx2"/>
                  </a:solidFill>
                </a:rPr>
                <a:t>VENTAS           PUBLICIDAD</a:t>
              </a:r>
            </a:p>
          </p:txBody>
        </p:sp>
        <p:sp>
          <p:nvSpPr>
            <p:cNvPr id="78869" name="AutoShape 21"/>
            <p:cNvSpPr>
              <a:spLocks noChangeArrowheads="1"/>
            </p:cNvSpPr>
            <p:nvPr/>
          </p:nvSpPr>
          <p:spPr bwMode="auto">
            <a:xfrm>
              <a:off x="5557" y="2886"/>
              <a:ext cx="181" cy="226"/>
            </a:xfrm>
            <a:prstGeom prst="upArrow">
              <a:avLst>
                <a:gd name="adj1" fmla="val 50000"/>
                <a:gd name="adj2" fmla="val 31215"/>
              </a:avLst>
            </a:prstGeom>
            <a:solidFill>
              <a:srgbClr val="FF0000"/>
            </a:solidFill>
            <a:ln w="9525" algn="ctr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es-ES"/>
            </a:p>
          </p:txBody>
        </p:sp>
      </p:grpSp>
      <p:pic>
        <p:nvPicPr>
          <p:cNvPr id="78871" name="Picture 23" descr="j0280328"/>
          <p:cNvPicPr>
            <a:picLocks noChangeAspect="1" noChangeArrowheads="1"/>
          </p:cNvPicPr>
          <p:nvPr>
            <p:ph sz="half" idx="2"/>
          </p:nvPr>
        </p:nvPicPr>
        <p:blipFill>
          <a:blip r:embed="rId4"/>
          <a:srcRect/>
          <a:stretch>
            <a:fillRect/>
          </a:stretch>
        </p:blipFill>
        <p:spPr>
          <a:xfrm>
            <a:off x="6804025" y="3656013"/>
            <a:ext cx="2016125" cy="164465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82" name="Group 2"/>
          <p:cNvGrpSpPr>
            <a:grpSpLocks/>
          </p:cNvGrpSpPr>
          <p:nvPr/>
        </p:nvGrpSpPr>
        <p:grpSpPr bwMode="auto">
          <a:xfrm>
            <a:off x="7761288" y="2895600"/>
            <a:ext cx="1382712" cy="2057400"/>
            <a:chOff x="4699" y="144"/>
            <a:chExt cx="871" cy="1296"/>
          </a:xfrm>
        </p:grpSpPr>
        <p:pic>
          <p:nvPicPr>
            <p:cNvPr id="20483" name="Picture 3" descr="http://www.iddeasweb.com/cabeza.gif"/>
            <p:cNvPicPr>
              <a:picLocks noChangeAspect="1" noChangeArrowheads="1"/>
            </p:cNvPicPr>
            <p:nvPr/>
          </p:nvPicPr>
          <p:blipFill>
            <a:blip r:embed="rId2" r:link="rId3"/>
            <a:srcRect/>
            <a:stretch>
              <a:fillRect/>
            </a:stretch>
          </p:blipFill>
          <p:spPr bwMode="auto">
            <a:xfrm>
              <a:off x="4699" y="144"/>
              <a:ext cx="871" cy="1296"/>
            </a:xfrm>
            <a:prstGeom prst="rect">
              <a:avLst/>
            </a:prstGeom>
            <a:noFill/>
          </p:spPr>
        </p:pic>
        <p:pic>
          <p:nvPicPr>
            <p:cNvPr id="20484" name="Picture 4" descr="BD04924_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992" y="288"/>
              <a:ext cx="395" cy="464"/>
            </a:xfrm>
            <a:prstGeom prst="rect">
              <a:avLst/>
            </a:prstGeom>
            <a:noFill/>
          </p:spPr>
        </p:pic>
      </p:grpSp>
      <p:sp>
        <p:nvSpPr>
          <p:cNvPr id="20485" name="Rectangle 5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r>
              <a:rPr lang="es-ES">
                <a:latin typeface="Swis721 BlkEx BT" pitchFamily="34" charset="0"/>
              </a:rPr>
              <a:t>Introducción</a:t>
            </a:r>
          </a:p>
        </p:txBody>
      </p:sp>
      <p:sp>
        <p:nvSpPr>
          <p:cNvPr id="20486" name="Text Box 6"/>
          <p:cNvSpPr txBox="1">
            <a:spLocks noChangeArrowheads="1"/>
          </p:cNvSpPr>
          <p:nvPr/>
        </p:nvSpPr>
        <p:spPr bwMode="auto">
          <a:xfrm>
            <a:off x="685800" y="1295400"/>
            <a:ext cx="7696200" cy="4792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57200" indent="-457200">
              <a:spcBef>
                <a:spcPct val="50000"/>
              </a:spcBef>
            </a:pPr>
            <a:r>
              <a:rPr lang="es-ES" sz="2800" b="1" u="sng">
                <a:solidFill>
                  <a:schemeClr val="folHlink"/>
                </a:solidFill>
                <a:latin typeface="Tahoma" pitchFamily="34" charset="0"/>
              </a:rPr>
              <a:t>Antecedentes</a:t>
            </a:r>
          </a:p>
          <a:p>
            <a:pPr marL="457200" indent="-457200" algn="just">
              <a:spcBef>
                <a:spcPct val="50000"/>
              </a:spcBef>
              <a:buSzPct val="145000"/>
              <a:buFontTx/>
              <a:buChar char="•"/>
            </a:pPr>
            <a:r>
              <a:rPr lang="es-ES" sz="2800" b="1">
                <a:solidFill>
                  <a:srgbClr val="000099"/>
                </a:solidFill>
                <a:latin typeface="Arial" charset="0"/>
                <a:cs typeface="Arial" charset="0"/>
              </a:rPr>
              <a:t>Top of Mind</a:t>
            </a:r>
            <a:r>
              <a:rPr lang="es-ES" sz="2800">
                <a:solidFill>
                  <a:srgbClr val="000099"/>
                </a:solidFill>
                <a:latin typeface="Arial" charset="0"/>
                <a:cs typeface="Arial" charset="0"/>
              </a:rPr>
              <a:t>:</a:t>
            </a:r>
            <a:r>
              <a:rPr lang="es-ES" sz="2800">
                <a:solidFill>
                  <a:srgbClr val="000000"/>
                </a:solidFill>
                <a:latin typeface="Arial" charset="0"/>
                <a:cs typeface="Arial" charset="0"/>
              </a:rPr>
              <a:t> compañía, persona o marca en la que un individuo piensa inmediatamente cuando se le da un tópico determinado.  </a:t>
            </a:r>
            <a:endParaRPr lang="es-ES" sz="2800">
              <a:cs typeface="Times New Roman" pitchFamily="18" charset="0"/>
            </a:endParaRPr>
          </a:p>
          <a:p>
            <a:pPr marL="457200" indent="-457200" algn="just">
              <a:spcBef>
                <a:spcPct val="50000"/>
              </a:spcBef>
              <a:buSzPct val="145000"/>
              <a:buFontTx/>
              <a:buChar char="•"/>
            </a:pPr>
            <a:r>
              <a:rPr lang="es-ES" sz="2800">
                <a:solidFill>
                  <a:srgbClr val="000000"/>
                </a:solidFill>
                <a:latin typeface="Arial" charset="0"/>
                <a:cs typeface="Arial" charset="0"/>
              </a:rPr>
              <a:t>”No hay marketing, no hay ventas”*  </a:t>
            </a:r>
          </a:p>
          <a:p>
            <a:pPr marL="457200" indent="-457200" algn="just">
              <a:spcBef>
                <a:spcPct val="50000"/>
              </a:spcBef>
              <a:buSzPct val="145000"/>
              <a:buFontTx/>
              <a:buChar char="•"/>
            </a:pPr>
            <a:r>
              <a:rPr lang="es-ES" sz="2800">
                <a:solidFill>
                  <a:srgbClr val="000000"/>
                </a:solidFill>
                <a:latin typeface="Arial" charset="0"/>
                <a:cs typeface="Arial" charset="0"/>
              </a:rPr>
              <a:t>Los consumidores realizan sus compras por una combinación de diferentes razones. *</a:t>
            </a:r>
          </a:p>
          <a:p>
            <a:pPr marL="457200" indent="-457200" algn="just">
              <a:spcBef>
                <a:spcPct val="50000"/>
              </a:spcBef>
            </a:pPr>
            <a:r>
              <a:rPr lang="es-ES" sz="2800">
                <a:solidFill>
                  <a:srgbClr val="000000"/>
                </a:solidFill>
                <a:latin typeface="Arial" charset="0"/>
                <a:cs typeface="Arial" charset="0"/>
              </a:rPr>
              <a:t> </a:t>
            </a:r>
            <a:endParaRPr lang="es-ES" sz="2800">
              <a:cs typeface="Times New Roman" pitchFamily="18" charset="0"/>
            </a:endParaRPr>
          </a:p>
        </p:txBody>
      </p:sp>
      <p:sp>
        <p:nvSpPr>
          <p:cNvPr id="20487" name="Text Box 7"/>
          <p:cNvSpPr txBox="1">
            <a:spLocks noChangeArrowheads="1"/>
          </p:cNvSpPr>
          <p:nvPr/>
        </p:nvSpPr>
        <p:spPr bwMode="auto">
          <a:xfrm>
            <a:off x="3886200" y="6324600"/>
            <a:ext cx="4953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s-ES" sz="1400">
                <a:solidFill>
                  <a:srgbClr val="000000"/>
                </a:solidFill>
                <a:latin typeface="Arial" charset="0"/>
                <a:cs typeface="Arial" charset="0"/>
              </a:rPr>
              <a:t>* (Vicki Lynne Morgan, CMS).</a:t>
            </a:r>
          </a:p>
        </p:txBody>
      </p:sp>
      <p:sp>
        <p:nvSpPr>
          <p:cNvPr id="20488" name="Rectangle 8"/>
          <p:cNvSpPr>
            <a:spLocks noChangeArrowheads="1"/>
          </p:cNvSpPr>
          <p:nvPr/>
        </p:nvSpPr>
        <p:spPr bwMode="auto">
          <a:xfrm>
            <a:off x="3690938" y="21193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>
                <a:latin typeface="Arial Black" pitchFamily="34" charset="0"/>
              </a:rPr>
              <a:t>CONTENIDO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05000"/>
            <a:ext cx="7772400" cy="4191000"/>
          </a:xfrm>
        </p:spPr>
        <p:txBody>
          <a:bodyPr/>
          <a:lstStyle/>
          <a:p>
            <a:r>
              <a:rPr lang="es-ES" b="1">
                <a:solidFill>
                  <a:srgbClr val="B2B2B2"/>
                </a:solidFill>
                <a:latin typeface="Tahoma" pitchFamily="34" charset="0"/>
              </a:rPr>
              <a:t>Introducción</a:t>
            </a:r>
          </a:p>
          <a:p>
            <a:r>
              <a:rPr lang="es-ES" b="1">
                <a:solidFill>
                  <a:srgbClr val="B2B2B2"/>
                </a:solidFill>
                <a:latin typeface="Tahoma" pitchFamily="34" charset="0"/>
              </a:rPr>
              <a:t>Definición del Proyecto</a:t>
            </a:r>
          </a:p>
          <a:p>
            <a:r>
              <a:rPr lang="es-ES" b="1">
                <a:solidFill>
                  <a:srgbClr val="B2B2B2"/>
                </a:solidFill>
                <a:latin typeface="Tahoma" pitchFamily="34" charset="0"/>
              </a:rPr>
              <a:t>Investigación de Mercado</a:t>
            </a:r>
          </a:p>
          <a:p>
            <a:r>
              <a:rPr lang="es-ES" b="1">
                <a:solidFill>
                  <a:schemeClr val="accent2"/>
                </a:solidFill>
                <a:latin typeface="Tahoma" pitchFamily="34" charset="0"/>
              </a:rPr>
              <a:t>Resultados del Estudio</a:t>
            </a:r>
          </a:p>
          <a:p>
            <a:r>
              <a:rPr lang="es-ES" b="1">
                <a:solidFill>
                  <a:srgbClr val="B2B2B2"/>
                </a:solidFill>
                <a:latin typeface="Tahoma" pitchFamily="34" charset="0"/>
              </a:rPr>
              <a:t>Conclusiones</a:t>
            </a:r>
          </a:p>
          <a:p>
            <a:r>
              <a:rPr lang="es-ES" b="1">
                <a:solidFill>
                  <a:srgbClr val="B2B2B2"/>
                </a:solidFill>
                <a:latin typeface="Tahoma" pitchFamily="34" charset="0"/>
              </a:rPr>
              <a:t>Recomendaciones</a:t>
            </a:r>
          </a:p>
        </p:txBody>
      </p:sp>
      <p:pic>
        <p:nvPicPr>
          <p:cNvPr id="14340" name="Picture 4" descr="BS02064_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77000" y="2209800"/>
            <a:ext cx="2514600" cy="30543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9" name="Rectangle 3"/>
          <p:cNvSpPr>
            <a:spLocks noGrp="1" noChangeArrowheads="1"/>
          </p:cNvSpPr>
          <p:nvPr>
            <p:ph type="title"/>
          </p:nvPr>
        </p:nvSpPr>
        <p:spPr>
          <a:xfrm>
            <a:off x="685800" y="260350"/>
            <a:ext cx="7772400" cy="1143000"/>
          </a:xfrm>
        </p:spPr>
        <p:txBody>
          <a:bodyPr/>
          <a:lstStyle/>
          <a:p>
            <a:r>
              <a:rPr lang="es-ES">
                <a:latin typeface="Swis721 BlkEx BT" pitchFamily="34" charset="0"/>
              </a:rPr>
              <a:t>Resultados del Estudio</a:t>
            </a:r>
          </a:p>
        </p:txBody>
      </p:sp>
      <p:sp>
        <p:nvSpPr>
          <p:cNvPr id="80900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584325"/>
            <a:ext cx="7847013" cy="5084763"/>
          </a:xfrm>
        </p:spPr>
        <p:txBody>
          <a:bodyPr/>
          <a:lstStyle/>
          <a:p>
            <a:pPr>
              <a:buFontTx/>
              <a:buNone/>
            </a:pPr>
            <a:r>
              <a:rPr lang="es-ES" u="sng">
                <a:solidFill>
                  <a:schemeClr val="folHlink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Objetivo General</a:t>
            </a:r>
            <a:r>
              <a:rPr lang="es-ES" sz="2400" b="1" u="sng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</a:t>
            </a:r>
          </a:p>
          <a:p>
            <a:pPr>
              <a:buFontTx/>
              <a:buNone/>
            </a:pPr>
            <a:endParaRPr lang="es-ES" sz="2400" b="1" u="sng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buFontTx/>
              <a:buNone/>
            </a:pPr>
            <a:r>
              <a:rPr lang="es-EC" sz="2500" b="1" i="1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 </a:t>
            </a:r>
            <a:r>
              <a:rPr lang="es-EC" sz="1700" b="1" i="1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“Determinar si el mercadeo y por ende el posicionamiento del producto en la mente del. consumidor influye o no en la venta del mismo.”</a:t>
            </a:r>
            <a:r>
              <a:rPr lang="es-ES" sz="1700" b="1" i="1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</a:p>
          <a:p>
            <a:pPr>
              <a:buFontTx/>
              <a:buNone/>
            </a:pPr>
            <a:endParaRPr lang="es-ES" sz="1700" b="1" i="1">
              <a:solidFill>
                <a:schemeClr val="tx2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r>
              <a:rPr lang="es-ES" sz="160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Top Of Mind versus el consumo real, se reflejó que la mayoría de las marcas que están fuertemente posicionadas no son las que generalmente se consumían con una validez estadística.</a:t>
            </a:r>
          </a:p>
          <a:p>
            <a:pPr>
              <a:buFontTx/>
              <a:buNone/>
            </a:pPr>
            <a:endParaRPr lang="es-ES" sz="1600">
              <a:solidFill>
                <a:schemeClr val="tx2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r>
              <a:rPr lang="es-ES" sz="160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Kimberly Clark (Top, Scott, Kleenex, Flor), el 81%  de los encuestados tiene una idea clara de las marcas de esta compañía.</a:t>
            </a:r>
          </a:p>
          <a:p>
            <a:pPr>
              <a:buFontTx/>
              <a:buNone/>
            </a:pPr>
            <a:endParaRPr lang="es-ES" sz="1600">
              <a:solidFill>
                <a:schemeClr val="tx2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r>
              <a:rPr lang="es-ES" sz="160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Reconocimiento de la importancia del Top Of Mind y cómo éste ayuda en la elección de una marca por parte de sus consumidores potenciales.</a:t>
            </a:r>
          </a:p>
        </p:txBody>
      </p:sp>
      <p:pic>
        <p:nvPicPr>
          <p:cNvPr id="80904" name="Picture 8" descr="j0078629"/>
          <p:cNvPicPr>
            <a:picLocks noChangeAspect="1" noChangeArrowheads="1"/>
          </p:cNvPicPr>
          <p:nvPr>
            <p:ph sz="quarter" idx="3"/>
          </p:nvPr>
        </p:nvPicPr>
        <p:blipFill>
          <a:blip r:embed="rId2"/>
          <a:srcRect/>
          <a:stretch>
            <a:fillRect/>
          </a:stretch>
        </p:blipFill>
        <p:spPr>
          <a:xfrm>
            <a:off x="7451725" y="333375"/>
            <a:ext cx="1633538" cy="1658938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title"/>
          </p:nvPr>
        </p:nvSpPr>
        <p:spPr>
          <a:xfrm>
            <a:off x="900113" y="549275"/>
            <a:ext cx="7772400" cy="647700"/>
          </a:xfrm>
        </p:spPr>
        <p:txBody>
          <a:bodyPr/>
          <a:lstStyle/>
          <a:p>
            <a:r>
              <a:rPr lang="es-ES">
                <a:latin typeface="Swis721 BlkEx BT" pitchFamily="34" charset="0"/>
              </a:rPr>
              <a:t>Resultados del Estudio</a:t>
            </a:r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11188" y="1773238"/>
            <a:ext cx="7921625" cy="4330700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s-ES" sz="2400" b="1" u="sng">
                <a:solidFill>
                  <a:schemeClr val="folHlink"/>
                </a:solidFill>
                <a:latin typeface="Arial" charset="0"/>
              </a:rPr>
              <a:t>Objetivo Específicos</a:t>
            </a:r>
          </a:p>
          <a:p>
            <a:pPr>
              <a:lnSpc>
                <a:spcPct val="80000"/>
              </a:lnSpc>
              <a:buFontTx/>
              <a:buNone/>
            </a:pPr>
            <a:endParaRPr lang="es-ES" sz="1600" b="1" u="sng">
              <a:solidFill>
                <a:schemeClr val="folHlink"/>
              </a:solidFill>
              <a:latin typeface="Arial" charset="0"/>
            </a:endParaRPr>
          </a:p>
          <a:p>
            <a:pPr>
              <a:lnSpc>
                <a:spcPct val="80000"/>
              </a:lnSpc>
            </a:pPr>
            <a:r>
              <a:rPr lang="es-ES" sz="2000">
                <a:solidFill>
                  <a:schemeClr val="tx2"/>
                </a:solidFill>
                <a:latin typeface="Arial" charset="0"/>
              </a:rPr>
              <a:t>Tipo de producto: consumo masivo y de fácil sustitución.</a:t>
            </a:r>
          </a:p>
          <a:p>
            <a:pPr>
              <a:lnSpc>
                <a:spcPct val="80000"/>
              </a:lnSpc>
              <a:buFontTx/>
              <a:buNone/>
            </a:pPr>
            <a:endParaRPr lang="es-ES" sz="2000">
              <a:solidFill>
                <a:schemeClr val="tx2"/>
              </a:solidFill>
              <a:latin typeface="Arial" charset="0"/>
            </a:endParaRPr>
          </a:p>
          <a:p>
            <a:pPr>
              <a:lnSpc>
                <a:spcPct val="80000"/>
              </a:lnSpc>
            </a:pPr>
            <a:r>
              <a:rPr lang="es-ES" sz="2000">
                <a:solidFill>
                  <a:schemeClr val="tx2"/>
                </a:solidFill>
                <a:latin typeface="Arial" charset="0"/>
              </a:rPr>
              <a:t>La publicidad ayuda a que una marca sea recordada; sin embargo la para que ésta se venda, se debe considerar previamente factores tales como la distribución del producto, exhibición en los puntos de venta y surtido correcto.</a:t>
            </a:r>
          </a:p>
          <a:p>
            <a:pPr>
              <a:lnSpc>
                <a:spcPct val="80000"/>
              </a:lnSpc>
            </a:pPr>
            <a:endParaRPr lang="es-ES" sz="2000">
              <a:solidFill>
                <a:schemeClr val="tx2"/>
              </a:solidFill>
              <a:latin typeface="Arial" charset="0"/>
            </a:endParaRPr>
          </a:p>
          <a:p>
            <a:pPr>
              <a:lnSpc>
                <a:spcPct val="80000"/>
              </a:lnSpc>
            </a:pPr>
            <a:r>
              <a:rPr lang="es-ES" sz="2000">
                <a:solidFill>
                  <a:schemeClr val="tx2"/>
                </a:solidFill>
                <a:latin typeface="Arial" charset="0"/>
              </a:rPr>
              <a:t>El 89.6% de los encuestados que recordaban perfectamente los colores de la marca, el logotipo y/o el comercial de televisión del producto consumían fielmente el producto. </a:t>
            </a:r>
          </a:p>
          <a:p>
            <a:pPr>
              <a:lnSpc>
                <a:spcPct val="80000"/>
              </a:lnSpc>
              <a:buFontTx/>
              <a:buNone/>
            </a:pPr>
            <a:endParaRPr lang="es-ES" sz="2000">
              <a:solidFill>
                <a:schemeClr val="tx2"/>
              </a:solidFill>
              <a:latin typeface="Arial" charset="0"/>
            </a:endParaRPr>
          </a:p>
          <a:p>
            <a:pPr>
              <a:lnSpc>
                <a:spcPct val="80000"/>
              </a:lnSpc>
            </a:pPr>
            <a:r>
              <a:rPr lang="es-ES" sz="2000">
                <a:solidFill>
                  <a:schemeClr val="tx2"/>
                </a:solidFill>
                <a:latin typeface="Arial" charset="0"/>
              </a:rPr>
              <a:t>El 86.5% de todos los encuestados recordaban algún tipo de publicidad.</a:t>
            </a:r>
          </a:p>
        </p:txBody>
      </p:sp>
      <p:pic>
        <p:nvPicPr>
          <p:cNvPr id="81926" name="Picture 6" descr="j0078710"/>
          <p:cNvPicPr>
            <a:picLocks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611188" y="404813"/>
            <a:ext cx="1062037" cy="129540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>
                <a:latin typeface="Swis721 BlkEx BT" pitchFamily="34" charset="0"/>
              </a:rPr>
              <a:t>Resultados del Estudio</a:t>
            </a:r>
          </a:p>
        </p:txBody>
      </p:sp>
      <p:sp>
        <p:nvSpPr>
          <p:cNvPr id="83974" name="Rectangle 6"/>
          <p:cNvSpPr>
            <a:spLocks noChangeArrowheads="1"/>
          </p:cNvSpPr>
          <p:nvPr/>
        </p:nvSpPr>
        <p:spPr bwMode="auto">
          <a:xfrm>
            <a:off x="611188" y="1484313"/>
            <a:ext cx="6121400" cy="4262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s-ES" sz="2200" b="1" u="sng">
                <a:solidFill>
                  <a:schemeClr val="folHlink"/>
                </a:solidFill>
                <a:latin typeface="Arial" charset="0"/>
              </a:rPr>
              <a:t>Hipótesis 1:  </a:t>
            </a:r>
          </a:p>
          <a:p>
            <a:pPr marL="342900" indent="-342900">
              <a:spcBef>
                <a:spcPct val="20000"/>
              </a:spcBef>
            </a:pPr>
            <a:r>
              <a:rPr lang="es-EC" sz="2200" b="1">
                <a:solidFill>
                  <a:schemeClr val="tx2"/>
                </a:solidFill>
                <a:latin typeface="Arial" charset="0"/>
              </a:rPr>
              <a:t>    </a:t>
            </a:r>
          </a:p>
          <a:p>
            <a:pPr marL="342900" indent="-342900">
              <a:spcBef>
                <a:spcPct val="20000"/>
              </a:spcBef>
            </a:pPr>
            <a:r>
              <a:rPr lang="es-EC" sz="2200" b="1">
                <a:solidFill>
                  <a:schemeClr val="tx2"/>
                </a:solidFill>
                <a:latin typeface="Arial" charset="0"/>
              </a:rPr>
              <a:t>  “La marca que se encuentra en el Top of Mind es la que  realmente se consume.”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s-EC" sz="2200" b="1">
              <a:solidFill>
                <a:schemeClr val="tx2"/>
              </a:solidFill>
              <a:latin typeface="Arial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s-ES" sz="2200">
                <a:solidFill>
                  <a:schemeClr val="tx2"/>
                </a:solidFill>
                <a:latin typeface="Arial" charset="0"/>
              </a:rPr>
              <a:t>Marca en el Top Of Mind no es la que realmente se consume. 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s-ES" sz="2200">
              <a:solidFill>
                <a:schemeClr val="tx2"/>
              </a:solidFill>
              <a:latin typeface="Arial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s-ES" sz="2200">
                <a:solidFill>
                  <a:schemeClr val="tx2"/>
                </a:solidFill>
                <a:latin typeface="Arial" charset="0"/>
              </a:rPr>
              <a:t>Tomando en cuenta lo que se menciona en los análisis  anteriores, incluyendo la información obtenida por el grupo  focal, los consumidores eligen una marca por una serie de  factores y no únicamente por la recordación de la misma.</a:t>
            </a:r>
          </a:p>
        </p:txBody>
      </p:sp>
      <p:pic>
        <p:nvPicPr>
          <p:cNvPr id="83976" name="Picture 8" descr="j0283209"/>
          <p:cNvPicPr>
            <a:picLocks noChangeAspect="1" noChangeArrowheads="1" noCro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6588125" y="2852738"/>
            <a:ext cx="2317750" cy="2479675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092" name="Picture 4" descr="j0288978"/>
          <p:cNvPicPr>
            <a:picLocks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 rot="1051318">
            <a:off x="6151563" y="3933825"/>
            <a:ext cx="3197225" cy="2417763"/>
          </a:xfrm>
          <a:noFill/>
          <a:ln/>
        </p:spPr>
      </p:pic>
      <p:sp>
        <p:nvSpPr>
          <p:cNvPr id="890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>
                <a:latin typeface="Swis721 BlkEx BT" pitchFamily="34" charset="0"/>
              </a:rPr>
              <a:t>Resultados del Estudio</a:t>
            </a:r>
          </a:p>
        </p:txBody>
      </p:sp>
      <p:sp>
        <p:nvSpPr>
          <p:cNvPr id="89091" name="Rectangle 3"/>
          <p:cNvSpPr>
            <a:spLocks noChangeArrowheads="1"/>
          </p:cNvSpPr>
          <p:nvPr/>
        </p:nvSpPr>
        <p:spPr bwMode="auto">
          <a:xfrm>
            <a:off x="250825" y="1484313"/>
            <a:ext cx="7958138" cy="4262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s-ES" sz="2600" b="1" u="sng">
                <a:solidFill>
                  <a:schemeClr val="folHlink"/>
                </a:solidFill>
                <a:latin typeface="Arial" charset="0"/>
              </a:rPr>
              <a:t>Hipótesis 2:</a:t>
            </a:r>
          </a:p>
          <a:p>
            <a:pPr marL="342900" indent="-342900">
              <a:spcBef>
                <a:spcPct val="20000"/>
              </a:spcBef>
            </a:pPr>
            <a:r>
              <a:rPr lang="es-ES" sz="2200" b="1">
                <a:solidFill>
                  <a:schemeClr val="tx2"/>
                </a:solidFill>
                <a:latin typeface="Arial" charset="0"/>
              </a:rPr>
              <a:t>  “El precio es un factor determinante al seleccionar una marca determinada.”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s-ES" sz="2000">
              <a:solidFill>
                <a:schemeClr val="tx2"/>
              </a:solidFill>
              <a:latin typeface="Arial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s-ES" sz="2200">
                <a:solidFill>
                  <a:schemeClr val="tx2"/>
                </a:solidFill>
                <a:latin typeface="Arial" charset="0"/>
              </a:rPr>
              <a:t>El precio es considerado para un 84% de las personas como un atributo por lo menos importante.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s-ES" sz="2200">
              <a:solidFill>
                <a:schemeClr val="tx2"/>
              </a:solidFill>
              <a:latin typeface="Arial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s-ES" sz="2200">
                <a:solidFill>
                  <a:schemeClr val="tx2"/>
                </a:solidFill>
                <a:latin typeface="Arial" charset="0"/>
              </a:rPr>
              <a:t>Mayoría de los consumidores son de alguna manera sensibles al precio.</a:t>
            </a:r>
          </a:p>
          <a:p>
            <a:pPr marL="342900" indent="-342900">
              <a:spcBef>
                <a:spcPct val="20000"/>
              </a:spcBef>
            </a:pPr>
            <a:endParaRPr lang="es-ES" sz="2200">
              <a:solidFill>
                <a:schemeClr val="tx2"/>
              </a:solidFill>
              <a:latin typeface="Arial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s-ES" sz="2200">
                <a:solidFill>
                  <a:schemeClr val="tx2"/>
                </a:solidFill>
                <a:latin typeface="Arial" charset="0"/>
              </a:rPr>
              <a:t>Percepción de la calidad del producto depende directamente del precio.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>
                <a:latin typeface="Swis721 BlkEx BT" pitchFamily="34" charset="0"/>
              </a:rPr>
              <a:t>Resultados del Estudio</a:t>
            </a:r>
          </a:p>
        </p:txBody>
      </p:sp>
      <p:sp>
        <p:nvSpPr>
          <p:cNvPr id="90115" name="Rectangle 3"/>
          <p:cNvSpPr>
            <a:spLocks noChangeArrowheads="1"/>
          </p:cNvSpPr>
          <p:nvPr/>
        </p:nvSpPr>
        <p:spPr bwMode="auto">
          <a:xfrm>
            <a:off x="285750" y="1543050"/>
            <a:ext cx="7958138" cy="4262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s-ES" sz="2600" b="1" u="sng">
                <a:solidFill>
                  <a:schemeClr val="folHlink"/>
                </a:solidFill>
                <a:latin typeface="Arial" charset="0"/>
              </a:rPr>
              <a:t>Hipótesis 3 :</a:t>
            </a:r>
          </a:p>
          <a:p>
            <a:pPr marL="342900" indent="-342900">
              <a:spcBef>
                <a:spcPct val="20000"/>
              </a:spcBef>
            </a:pPr>
            <a:endParaRPr lang="es-ES" sz="2600" b="1" u="sng">
              <a:solidFill>
                <a:schemeClr val="folHlink"/>
              </a:solidFill>
              <a:latin typeface="Arial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s-ES" sz="2200" b="1">
                <a:solidFill>
                  <a:schemeClr val="tx2"/>
                </a:solidFill>
                <a:latin typeface="Arial" charset="0"/>
              </a:rPr>
              <a:t>  “Las personas que consumen la marca de su Top of Mind recuerdan su publicidad.</a:t>
            </a:r>
          </a:p>
          <a:p>
            <a:pPr marL="342900" indent="-342900">
              <a:spcBef>
                <a:spcPct val="20000"/>
              </a:spcBef>
            </a:pPr>
            <a:endParaRPr lang="es-ES" sz="2200" b="1">
              <a:solidFill>
                <a:schemeClr val="tx2"/>
              </a:solidFill>
              <a:latin typeface="Arial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s-ES" sz="2200">
                <a:solidFill>
                  <a:schemeClr val="tx2"/>
                </a:solidFill>
                <a:latin typeface="Arial" charset="0"/>
              </a:rPr>
              <a:t>Las formas de publicidad estadísticamente más recordadas eran color, logotipo y  comercial de TV; las demás formas no fueron recordadas por los consumidores.</a:t>
            </a:r>
          </a:p>
        </p:txBody>
      </p:sp>
      <p:pic>
        <p:nvPicPr>
          <p:cNvPr id="90116" name="Picture 4" descr="j0288976"/>
          <p:cNvPicPr>
            <a:picLocks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364163" y="4338638"/>
            <a:ext cx="3529012" cy="2519362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>
                <a:latin typeface="Arial Black" pitchFamily="34" charset="0"/>
              </a:rPr>
              <a:t>CONTENIDO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05000"/>
            <a:ext cx="7772400" cy="4191000"/>
          </a:xfrm>
        </p:spPr>
        <p:txBody>
          <a:bodyPr/>
          <a:lstStyle/>
          <a:p>
            <a:r>
              <a:rPr lang="es-ES" b="1">
                <a:solidFill>
                  <a:srgbClr val="B2B2B2"/>
                </a:solidFill>
                <a:latin typeface="Tahoma" pitchFamily="34" charset="0"/>
              </a:rPr>
              <a:t>Introducción</a:t>
            </a:r>
          </a:p>
          <a:p>
            <a:r>
              <a:rPr lang="es-ES" b="1">
                <a:solidFill>
                  <a:srgbClr val="B2B2B2"/>
                </a:solidFill>
                <a:latin typeface="Tahoma" pitchFamily="34" charset="0"/>
              </a:rPr>
              <a:t>Definición del Proyecto</a:t>
            </a:r>
          </a:p>
          <a:p>
            <a:r>
              <a:rPr lang="es-ES" b="1">
                <a:solidFill>
                  <a:srgbClr val="B2B2B2"/>
                </a:solidFill>
                <a:latin typeface="Tahoma" pitchFamily="34" charset="0"/>
              </a:rPr>
              <a:t>Investigación de Mercado</a:t>
            </a:r>
          </a:p>
          <a:p>
            <a:r>
              <a:rPr lang="es-ES" b="1">
                <a:solidFill>
                  <a:srgbClr val="B2B2B2"/>
                </a:solidFill>
                <a:latin typeface="Tahoma" pitchFamily="34" charset="0"/>
              </a:rPr>
              <a:t>Resultados del Estudio</a:t>
            </a:r>
          </a:p>
          <a:p>
            <a:r>
              <a:rPr lang="es-ES" b="1">
                <a:solidFill>
                  <a:schemeClr val="accent2"/>
                </a:solidFill>
                <a:latin typeface="Tahoma" pitchFamily="34" charset="0"/>
              </a:rPr>
              <a:t>Conclusiones</a:t>
            </a:r>
          </a:p>
          <a:p>
            <a:r>
              <a:rPr lang="es-ES" b="1">
                <a:solidFill>
                  <a:srgbClr val="B2B2B2"/>
                </a:solidFill>
                <a:latin typeface="Tahoma" pitchFamily="34" charset="0"/>
              </a:rPr>
              <a:t>Recomendaciones</a:t>
            </a:r>
          </a:p>
        </p:txBody>
      </p:sp>
      <p:pic>
        <p:nvPicPr>
          <p:cNvPr id="15364" name="Picture 4" descr="PE01561_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0" y="2895600"/>
            <a:ext cx="3429000" cy="25352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60350"/>
            <a:ext cx="7772400" cy="1143000"/>
          </a:xfrm>
        </p:spPr>
        <p:txBody>
          <a:bodyPr/>
          <a:lstStyle/>
          <a:p>
            <a:r>
              <a:rPr lang="es-ES">
                <a:latin typeface="Swis721 BlkEx BT" pitchFamily="34" charset="0"/>
              </a:rPr>
              <a:t>Conclusiones</a:t>
            </a:r>
          </a:p>
        </p:txBody>
      </p:sp>
      <p:sp>
        <p:nvSpPr>
          <p:cNvPr id="91139" name="Rectangle 3"/>
          <p:cNvSpPr>
            <a:spLocks noChangeArrowheads="1"/>
          </p:cNvSpPr>
          <p:nvPr/>
        </p:nvSpPr>
        <p:spPr bwMode="auto">
          <a:xfrm>
            <a:off x="468313" y="1484313"/>
            <a:ext cx="5040312" cy="4262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s-ES" sz="2200">
                <a:solidFill>
                  <a:schemeClr val="tx2"/>
                </a:solidFill>
                <a:latin typeface="Arial" charset="0"/>
              </a:rPr>
              <a:t>Sociedad actual, consumidores muy bien informados.</a:t>
            </a:r>
          </a:p>
          <a:p>
            <a:pPr marL="342900" indent="-342900">
              <a:spcBef>
                <a:spcPct val="20000"/>
              </a:spcBef>
            </a:pPr>
            <a:endParaRPr lang="es-ES" sz="2200">
              <a:solidFill>
                <a:schemeClr val="tx2"/>
              </a:solidFill>
              <a:latin typeface="Arial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s-ES" sz="2200">
                <a:solidFill>
                  <a:schemeClr val="tx2"/>
                </a:solidFill>
                <a:latin typeface="Arial" charset="0"/>
              </a:rPr>
              <a:t>Consumidores cada vez más exigente en cuanto a gustos y preferencias y tenga bien definido sus necesidades como consumidor.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s-ES" sz="2200">
              <a:solidFill>
                <a:schemeClr val="tx2"/>
              </a:solidFill>
              <a:latin typeface="Arial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s-ES" sz="2200">
                <a:solidFill>
                  <a:schemeClr val="tx2"/>
                </a:solidFill>
                <a:latin typeface="Arial" charset="0"/>
              </a:rPr>
              <a:t>Consumidor evalúa los atributos y beneficios del producto; los compara con los de aquellos similares al mismo y después de una ardua deliberación decide cual producto realmente comprará.</a:t>
            </a:r>
          </a:p>
        </p:txBody>
      </p:sp>
      <p:pic>
        <p:nvPicPr>
          <p:cNvPr id="91143" name="Picture 7" descr="j0289518"/>
          <p:cNvPicPr>
            <a:picLocks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486400" y="2365375"/>
            <a:ext cx="3657600" cy="243205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836613"/>
            <a:ext cx="7772400" cy="647700"/>
          </a:xfrm>
        </p:spPr>
        <p:txBody>
          <a:bodyPr/>
          <a:lstStyle/>
          <a:p>
            <a:r>
              <a:rPr lang="es-ES">
                <a:latin typeface="Swis721 BlkEx BT" pitchFamily="34" charset="0"/>
              </a:rPr>
              <a:t>Conclusiones</a:t>
            </a:r>
          </a:p>
        </p:txBody>
      </p:sp>
      <p:sp>
        <p:nvSpPr>
          <p:cNvPr id="92163" name="Rectangle 3"/>
          <p:cNvSpPr>
            <a:spLocks noChangeArrowheads="1"/>
          </p:cNvSpPr>
          <p:nvPr/>
        </p:nvSpPr>
        <p:spPr bwMode="auto">
          <a:xfrm>
            <a:off x="755650" y="1484313"/>
            <a:ext cx="7958138" cy="4262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s-ES" sz="3200"/>
          </a:p>
        </p:txBody>
      </p:sp>
      <p:sp>
        <p:nvSpPr>
          <p:cNvPr id="92164" name="Rectangle 4"/>
          <p:cNvSpPr>
            <a:spLocks noChangeArrowheads="1"/>
          </p:cNvSpPr>
          <p:nvPr/>
        </p:nvSpPr>
        <p:spPr bwMode="auto">
          <a:xfrm>
            <a:off x="395288" y="1905000"/>
            <a:ext cx="8534400" cy="4262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just">
              <a:spcBef>
                <a:spcPct val="20000"/>
              </a:spcBef>
              <a:buFontTx/>
              <a:buChar char="•"/>
            </a:pPr>
            <a:r>
              <a:rPr lang="es-ES" sz="2200">
                <a:solidFill>
                  <a:schemeClr val="tx2"/>
                </a:solidFill>
                <a:latin typeface="Arial" charset="0"/>
              </a:rPr>
              <a:t>Tipo de producto: Consumo Masivo, primera necesidad. </a:t>
            </a:r>
          </a:p>
          <a:p>
            <a:pPr marL="342900" indent="-342900" algn="just">
              <a:spcBef>
                <a:spcPct val="20000"/>
              </a:spcBef>
              <a:buFontTx/>
              <a:buChar char="•"/>
            </a:pPr>
            <a:endParaRPr lang="es-ES" sz="2200">
              <a:solidFill>
                <a:schemeClr val="tx2"/>
              </a:solidFill>
              <a:latin typeface="Arial" charset="0"/>
            </a:endParaRPr>
          </a:p>
          <a:p>
            <a:pPr marL="342900" indent="-342900" algn="just">
              <a:spcBef>
                <a:spcPct val="20000"/>
              </a:spcBef>
              <a:buFontTx/>
              <a:buChar char="•"/>
            </a:pPr>
            <a:r>
              <a:rPr lang="es-ES" sz="2200">
                <a:solidFill>
                  <a:schemeClr val="tx2"/>
                </a:solidFill>
                <a:latin typeface="Arial" charset="0"/>
              </a:rPr>
              <a:t>Comprado sin importar la marca, el consumidor lo busca únicamente porque lo necesita.</a:t>
            </a:r>
          </a:p>
          <a:p>
            <a:pPr marL="342900" indent="-342900" algn="just">
              <a:spcBef>
                <a:spcPct val="20000"/>
              </a:spcBef>
              <a:buFontTx/>
              <a:buChar char="•"/>
            </a:pPr>
            <a:endParaRPr lang="es-ES" sz="2200">
              <a:solidFill>
                <a:schemeClr val="tx2"/>
              </a:solidFill>
              <a:latin typeface="Arial" charset="0"/>
            </a:endParaRPr>
          </a:p>
          <a:p>
            <a:pPr marL="342900" indent="-342900" algn="just">
              <a:spcBef>
                <a:spcPct val="20000"/>
              </a:spcBef>
              <a:buFontTx/>
              <a:buChar char="•"/>
            </a:pPr>
            <a:r>
              <a:rPr lang="es-ES" sz="2200">
                <a:solidFill>
                  <a:schemeClr val="tx2"/>
                </a:solidFill>
                <a:latin typeface="Arial" charset="0"/>
              </a:rPr>
              <a:t>Producto homogéneo, la diferenciación entre una u otra marca es mínima.</a:t>
            </a:r>
          </a:p>
          <a:p>
            <a:pPr marL="342900" indent="-342900" algn="just">
              <a:spcBef>
                <a:spcPct val="20000"/>
              </a:spcBef>
              <a:buFontTx/>
              <a:buChar char="•"/>
            </a:pPr>
            <a:endParaRPr lang="es-ES" sz="2200">
              <a:solidFill>
                <a:schemeClr val="tx2"/>
              </a:solidFill>
              <a:latin typeface="Arial" charset="0"/>
            </a:endParaRPr>
          </a:p>
          <a:p>
            <a:pPr marL="342900" indent="-342900" algn="just">
              <a:spcBef>
                <a:spcPct val="20000"/>
              </a:spcBef>
              <a:buFontTx/>
              <a:buChar char="•"/>
            </a:pPr>
            <a:endParaRPr lang="es-ES" sz="3200"/>
          </a:p>
        </p:txBody>
      </p:sp>
      <p:pic>
        <p:nvPicPr>
          <p:cNvPr id="92168" name="Picture 8" descr="C:\Archivos de programa\Archivos comunes\Microsoft Shared\Clipart\cagcat50\BD06662_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0" y="4648200"/>
            <a:ext cx="2403475" cy="21272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693738"/>
            <a:ext cx="7772400" cy="647700"/>
          </a:xfrm>
        </p:spPr>
        <p:txBody>
          <a:bodyPr/>
          <a:lstStyle/>
          <a:p>
            <a:r>
              <a:rPr lang="es-ES">
                <a:latin typeface="Swis721 BlkEx BT" pitchFamily="34" charset="0"/>
              </a:rPr>
              <a:t>Conclusiones</a:t>
            </a:r>
          </a:p>
        </p:txBody>
      </p:sp>
      <p:sp>
        <p:nvSpPr>
          <p:cNvPr id="93187" name="Rectangle 3"/>
          <p:cNvSpPr>
            <a:spLocks noChangeArrowheads="1"/>
          </p:cNvSpPr>
          <p:nvPr/>
        </p:nvSpPr>
        <p:spPr bwMode="auto">
          <a:xfrm>
            <a:off x="755650" y="1484313"/>
            <a:ext cx="7958138" cy="4262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s-ES" sz="3200"/>
          </a:p>
        </p:txBody>
      </p:sp>
      <p:sp>
        <p:nvSpPr>
          <p:cNvPr id="93188" name="Rectangle 4"/>
          <p:cNvSpPr>
            <a:spLocks noChangeArrowheads="1"/>
          </p:cNvSpPr>
          <p:nvPr/>
        </p:nvSpPr>
        <p:spPr bwMode="auto">
          <a:xfrm>
            <a:off x="457200" y="1752600"/>
            <a:ext cx="8534400" cy="4262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s-ES" sz="2200">
                <a:solidFill>
                  <a:schemeClr val="tx2"/>
                </a:solidFill>
                <a:latin typeface="Arial" charset="0"/>
              </a:rPr>
              <a:t>Publicidad sirve para informar y comunicar los beneficios que determinado producto 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s-ES" sz="2200">
              <a:solidFill>
                <a:schemeClr val="tx2"/>
              </a:solidFill>
              <a:latin typeface="Arial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s-ES" sz="2200">
                <a:solidFill>
                  <a:schemeClr val="tx2"/>
                </a:solidFill>
                <a:latin typeface="Arial" charset="0"/>
              </a:rPr>
              <a:t>Publicidad ayuda a que el consumidor potencial se motive para buscar una marca específica, mas no para que la compre.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s-ES" sz="2200">
              <a:solidFill>
                <a:schemeClr val="tx2"/>
              </a:solidFill>
              <a:latin typeface="Arial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s-ES" sz="2200">
                <a:solidFill>
                  <a:schemeClr val="tx2"/>
                </a:solidFill>
                <a:latin typeface="Arial" charset="0"/>
              </a:rPr>
              <a:t>Consumidor toma las decisiones de compra influenciado por factores sociales y de grupo, factores psicológicos,  factores situacionales y la información obtenida de las distintas fuentes.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s-ES" sz="2200">
              <a:solidFill>
                <a:schemeClr val="tx2"/>
              </a:solidFill>
              <a:latin typeface="Arial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s-ES" sz="2200">
                <a:solidFill>
                  <a:schemeClr val="tx2"/>
                </a:solidFill>
                <a:latin typeface="Arial" charset="0"/>
              </a:rPr>
              <a:t>Todo depende de la importancia que cada individuo le de a cada uno de estos aspectos</a:t>
            </a:r>
            <a:endParaRPr lang="es-EC" sz="2200">
              <a:solidFill>
                <a:schemeClr val="tx2"/>
              </a:solidFill>
              <a:latin typeface="Arial" charset="0"/>
            </a:endParaRPr>
          </a:p>
          <a:p>
            <a:pPr marL="342900" indent="-342900" algn="just">
              <a:spcBef>
                <a:spcPct val="20000"/>
              </a:spcBef>
              <a:buFontTx/>
              <a:buChar char="•"/>
            </a:pPr>
            <a:endParaRPr lang="es-ES" sz="2200">
              <a:solidFill>
                <a:schemeClr val="tx2"/>
              </a:solidFill>
              <a:latin typeface="Arial" charset="0"/>
            </a:endParaRPr>
          </a:p>
          <a:p>
            <a:pPr marL="342900" indent="-342900" algn="just">
              <a:spcBef>
                <a:spcPct val="20000"/>
              </a:spcBef>
              <a:buFontTx/>
              <a:buChar char="•"/>
            </a:pPr>
            <a:endParaRPr lang="es-ES" sz="3200"/>
          </a:p>
        </p:txBody>
      </p:sp>
      <p:pic>
        <p:nvPicPr>
          <p:cNvPr id="93190" name="Picture 6" descr="C:\Archivos de programa\Archivos comunes\Microsoft Shared\Clipart\cagcat50\PE01561_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00800" y="228600"/>
            <a:ext cx="2438400" cy="16192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457200"/>
            <a:ext cx="7772400" cy="1143000"/>
          </a:xfrm>
        </p:spPr>
        <p:txBody>
          <a:bodyPr/>
          <a:lstStyle/>
          <a:p>
            <a:r>
              <a:rPr lang="es-ES">
                <a:latin typeface="Swis721 BlkEx BT" pitchFamily="34" charset="0"/>
              </a:rPr>
              <a:t>Introducción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752600"/>
            <a:ext cx="4914900" cy="4343400"/>
          </a:xfrm>
        </p:spPr>
        <p:txBody>
          <a:bodyPr/>
          <a:lstStyle/>
          <a:p>
            <a:pPr>
              <a:lnSpc>
                <a:spcPct val="90000"/>
              </a:lnSpc>
              <a:spcBef>
                <a:spcPct val="50000"/>
              </a:spcBef>
              <a:buFontTx/>
              <a:buNone/>
            </a:pPr>
            <a:r>
              <a:rPr lang="es-ES" sz="2400" b="1" u="sng">
                <a:solidFill>
                  <a:schemeClr val="folHlink"/>
                </a:solidFill>
                <a:latin typeface="Tahoma" pitchFamily="34" charset="0"/>
              </a:rPr>
              <a:t>Antecedentes</a:t>
            </a:r>
            <a:endParaRPr lang="es-ES" sz="2400">
              <a:solidFill>
                <a:schemeClr val="folHlink"/>
              </a:solidFill>
              <a:latin typeface="Arial" charset="0"/>
              <a:cs typeface="Arial" charset="0"/>
            </a:endParaRPr>
          </a:p>
          <a:p>
            <a:pPr algn="just">
              <a:lnSpc>
                <a:spcPct val="90000"/>
              </a:lnSpc>
              <a:spcBef>
                <a:spcPct val="50000"/>
              </a:spcBef>
              <a:buSzPct val="145000"/>
            </a:pPr>
            <a:r>
              <a:rPr lang="es-ES" sz="2400">
                <a:solidFill>
                  <a:srgbClr val="000000"/>
                </a:solidFill>
                <a:latin typeface="Arial" charset="0"/>
                <a:cs typeface="Arial" charset="0"/>
              </a:rPr>
              <a:t>El creer en el producto involucra que la relación entre comprador y vendedor  es muy estrecha.</a:t>
            </a:r>
          </a:p>
          <a:p>
            <a:pPr algn="just">
              <a:lnSpc>
                <a:spcPct val="90000"/>
              </a:lnSpc>
              <a:spcBef>
                <a:spcPct val="50000"/>
              </a:spcBef>
              <a:buSzPct val="145000"/>
              <a:buFontTx/>
              <a:buNone/>
            </a:pPr>
            <a:endParaRPr lang="es-ES" sz="2400">
              <a:solidFill>
                <a:srgbClr val="000000"/>
              </a:solidFill>
              <a:latin typeface="Arial" charset="0"/>
              <a:cs typeface="Arial" charset="0"/>
            </a:endParaRPr>
          </a:p>
          <a:p>
            <a:pPr algn="just">
              <a:lnSpc>
                <a:spcPct val="90000"/>
              </a:lnSpc>
              <a:spcBef>
                <a:spcPct val="50000"/>
              </a:spcBef>
              <a:buSzPct val="145000"/>
            </a:pPr>
            <a:r>
              <a:rPr lang="es-ES" sz="2400">
                <a:solidFill>
                  <a:srgbClr val="000000"/>
                </a:solidFill>
                <a:latin typeface="Arial" charset="0"/>
                <a:cs typeface="Arial" charset="0"/>
              </a:rPr>
              <a:t>El objetivo es “lograr que no sólo el producto se venda, sino que a través de las estrategias empleadas el producto sea querido, amado y vuelto a comprar”. (Al Lautenslager)</a:t>
            </a:r>
          </a:p>
          <a:p>
            <a:pPr algn="just">
              <a:lnSpc>
                <a:spcPct val="90000"/>
              </a:lnSpc>
              <a:spcBef>
                <a:spcPct val="50000"/>
              </a:spcBef>
              <a:buSzPct val="145000"/>
              <a:buFontTx/>
              <a:buNone/>
            </a:pPr>
            <a:endParaRPr lang="es-ES" sz="240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pic>
        <p:nvPicPr>
          <p:cNvPr id="21512" name="Picture 8" descr="Marketing%20info_smal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81600" y="2362200"/>
            <a:ext cx="4244975" cy="37973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1143000"/>
          </a:xfrm>
        </p:spPr>
        <p:txBody>
          <a:bodyPr/>
          <a:lstStyle/>
          <a:p>
            <a:r>
              <a:rPr lang="es-ES">
                <a:latin typeface="Swis721 BlkEx BT" pitchFamily="34" charset="0"/>
              </a:rPr>
              <a:t>Introducción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600200"/>
            <a:ext cx="7772400" cy="4572000"/>
          </a:xfrm>
        </p:spPr>
        <p:txBody>
          <a:bodyPr/>
          <a:lstStyle/>
          <a:p>
            <a:pPr>
              <a:buFontTx/>
              <a:buNone/>
            </a:pPr>
            <a:r>
              <a:rPr lang="es-ES" sz="2400" b="1" u="sng">
                <a:solidFill>
                  <a:schemeClr val="folHlink"/>
                </a:solidFill>
                <a:latin typeface="Tahoma" pitchFamily="34" charset="0"/>
              </a:rPr>
              <a:t>Planteamiento del problema</a:t>
            </a:r>
            <a:r>
              <a:rPr lang="es-ES" sz="2400">
                <a:solidFill>
                  <a:schemeClr val="folHlink"/>
                </a:solidFill>
                <a:latin typeface="Tahoma" pitchFamily="34" charset="0"/>
              </a:rPr>
              <a:t> </a:t>
            </a:r>
          </a:p>
          <a:p>
            <a:pPr>
              <a:buFontTx/>
              <a:buNone/>
            </a:pPr>
            <a:endParaRPr lang="es-ES" sz="2400">
              <a:solidFill>
                <a:schemeClr val="folHlink"/>
              </a:solidFill>
              <a:cs typeface="Times New Roman" pitchFamily="18" charset="0"/>
            </a:endParaRPr>
          </a:p>
          <a:p>
            <a:pPr algn="just"/>
            <a:r>
              <a:rPr lang="es-ES" sz="2400">
                <a:solidFill>
                  <a:srgbClr val="000000"/>
                </a:solidFill>
                <a:latin typeface="Arial" charset="0"/>
                <a:cs typeface="Arial" charset="0"/>
              </a:rPr>
              <a:t>La venta de un producto se debe a un sin número de factores.</a:t>
            </a:r>
          </a:p>
          <a:p>
            <a:pPr algn="just">
              <a:buFontTx/>
              <a:buNone/>
            </a:pPr>
            <a:endParaRPr lang="es-ES" sz="2400">
              <a:cs typeface="Times New Roman" pitchFamily="18" charset="0"/>
            </a:endParaRPr>
          </a:p>
          <a:p>
            <a:pPr algn="just"/>
            <a:r>
              <a:rPr lang="es-ES" sz="2400">
                <a:solidFill>
                  <a:srgbClr val="000000"/>
                </a:solidFill>
                <a:latin typeface="Arial" charset="0"/>
                <a:cs typeface="Arial" charset="0"/>
              </a:rPr>
              <a:t>El Top of Mind se basa en el posicionamiento.</a:t>
            </a:r>
          </a:p>
          <a:p>
            <a:pPr algn="just"/>
            <a:endParaRPr lang="es-ES" sz="2400">
              <a:solidFill>
                <a:srgbClr val="000000"/>
              </a:solidFill>
              <a:latin typeface="Arial" charset="0"/>
              <a:cs typeface="Arial" charset="0"/>
            </a:endParaRPr>
          </a:p>
          <a:p>
            <a:pPr algn="just"/>
            <a:r>
              <a:rPr lang="es-ES" sz="2400">
                <a:solidFill>
                  <a:srgbClr val="000000"/>
                </a:solidFill>
                <a:latin typeface="Arial" charset="0"/>
                <a:cs typeface="Arial" charset="0"/>
              </a:rPr>
              <a:t>“El posicionamiento se basa en la percepción.”</a:t>
            </a:r>
            <a:endParaRPr lang="es-ES" sz="2400">
              <a:cs typeface="Times New Roman" pitchFamily="18" charset="0"/>
            </a:endParaRPr>
          </a:p>
          <a:p>
            <a:pPr algn="just">
              <a:buFontTx/>
              <a:buNone/>
            </a:pPr>
            <a:r>
              <a:rPr lang="es-ES" sz="2400">
                <a:solidFill>
                  <a:srgbClr val="000000"/>
                </a:solidFill>
                <a:latin typeface="Arial" charset="0"/>
                <a:cs typeface="Arial" charset="0"/>
              </a:rPr>
              <a:t> </a:t>
            </a:r>
            <a:endParaRPr lang="es-ES" sz="2400">
              <a:cs typeface="Times New Roman" pitchFamily="18" charset="0"/>
            </a:endParaRPr>
          </a:p>
        </p:txBody>
      </p:sp>
      <p:grpSp>
        <p:nvGrpSpPr>
          <p:cNvPr id="22532" name="Group 4"/>
          <p:cNvGrpSpPr>
            <a:grpSpLocks/>
          </p:cNvGrpSpPr>
          <p:nvPr/>
        </p:nvGrpSpPr>
        <p:grpSpPr bwMode="auto">
          <a:xfrm>
            <a:off x="7467600" y="2895600"/>
            <a:ext cx="1219200" cy="3651250"/>
            <a:chOff x="7230" y="4657"/>
            <a:chExt cx="1920" cy="5750"/>
          </a:xfrm>
        </p:grpSpPr>
        <p:grpSp>
          <p:nvGrpSpPr>
            <p:cNvPr id="22533" name="Group 5"/>
            <p:cNvGrpSpPr>
              <a:grpSpLocks/>
            </p:cNvGrpSpPr>
            <p:nvPr/>
          </p:nvGrpSpPr>
          <p:grpSpPr bwMode="auto">
            <a:xfrm>
              <a:off x="7230" y="4920"/>
              <a:ext cx="1920" cy="5487"/>
              <a:chOff x="4991" y="138"/>
              <a:chExt cx="768" cy="2195"/>
            </a:xfrm>
          </p:grpSpPr>
          <p:sp>
            <p:nvSpPr>
              <p:cNvPr id="22534" name="Freeform 6"/>
              <p:cNvSpPr>
                <a:spLocks/>
              </p:cNvSpPr>
              <p:nvPr/>
            </p:nvSpPr>
            <p:spPr bwMode="auto">
              <a:xfrm>
                <a:off x="5130" y="500"/>
                <a:ext cx="386" cy="382"/>
              </a:xfrm>
              <a:custGeom>
                <a:avLst/>
                <a:gdLst/>
                <a:ahLst/>
                <a:cxnLst>
                  <a:cxn ang="0">
                    <a:pos x="504" y="221"/>
                  </a:cxn>
                  <a:cxn ang="0">
                    <a:pos x="410" y="77"/>
                  </a:cxn>
                  <a:cxn ang="0">
                    <a:pos x="314" y="0"/>
                  </a:cxn>
                  <a:cxn ang="0">
                    <a:pos x="200" y="0"/>
                  </a:cxn>
                  <a:cxn ang="0">
                    <a:pos x="76" y="49"/>
                  </a:cxn>
                  <a:cxn ang="0">
                    <a:pos x="19" y="134"/>
                  </a:cxn>
                  <a:cxn ang="0">
                    <a:pos x="0" y="249"/>
                  </a:cxn>
                  <a:cxn ang="0">
                    <a:pos x="19" y="402"/>
                  </a:cxn>
                  <a:cxn ang="0">
                    <a:pos x="95" y="574"/>
                  </a:cxn>
                  <a:cxn ang="0">
                    <a:pos x="229" y="689"/>
                  </a:cxn>
                  <a:cxn ang="0">
                    <a:pos x="333" y="745"/>
                  </a:cxn>
                  <a:cxn ang="0">
                    <a:pos x="438" y="764"/>
                  </a:cxn>
                  <a:cxn ang="0">
                    <a:pos x="523" y="736"/>
                  </a:cxn>
                  <a:cxn ang="0">
                    <a:pos x="570" y="689"/>
                  </a:cxn>
                  <a:cxn ang="0">
                    <a:pos x="601" y="574"/>
                  </a:cxn>
                  <a:cxn ang="0">
                    <a:pos x="591" y="440"/>
                  </a:cxn>
                  <a:cxn ang="0">
                    <a:pos x="561" y="326"/>
                  </a:cxn>
                  <a:cxn ang="0">
                    <a:pos x="751" y="221"/>
                  </a:cxn>
                  <a:cxn ang="0">
                    <a:pos x="772" y="174"/>
                  </a:cxn>
                  <a:cxn ang="0">
                    <a:pos x="751" y="153"/>
                  </a:cxn>
                  <a:cxn ang="0">
                    <a:pos x="542" y="277"/>
                  </a:cxn>
                  <a:cxn ang="0">
                    <a:pos x="504" y="221"/>
                  </a:cxn>
                </a:cxnLst>
                <a:rect l="0" t="0" r="r" b="b"/>
                <a:pathLst>
                  <a:path w="772" h="764">
                    <a:moveTo>
                      <a:pt x="504" y="221"/>
                    </a:moveTo>
                    <a:lnTo>
                      <a:pt x="410" y="77"/>
                    </a:lnTo>
                    <a:lnTo>
                      <a:pt x="314" y="0"/>
                    </a:lnTo>
                    <a:lnTo>
                      <a:pt x="200" y="0"/>
                    </a:lnTo>
                    <a:lnTo>
                      <a:pt x="76" y="49"/>
                    </a:lnTo>
                    <a:lnTo>
                      <a:pt x="19" y="134"/>
                    </a:lnTo>
                    <a:lnTo>
                      <a:pt x="0" y="249"/>
                    </a:lnTo>
                    <a:lnTo>
                      <a:pt x="19" y="402"/>
                    </a:lnTo>
                    <a:lnTo>
                      <a:pt x="95" y="574"/>
                    </a:lnTo>
                    <a:lnTo>
                      <a:pt x="229" y="689"/>
                    </a:lnTo>
                    <a:lnTo>
                      <a:pt x="333" y="745"/>
                    </a:lnTo>
                    <a:lnTo>
                      <a:pt x="438" y="764"/>
                    </a:lnTo>
                    <a:lnTo>
                      <a:pt x="523" y="736"/>
                    </a:lnTo>
                    <a:lnTo>
                      <a:pt x="570" y="689"/>
                    </a:lnTo>
                    <a:lnTo>
                      <a:pt x="601" y="574"/>
                    </a:lnTo>
                    <a:lnTo>
                      <a:pt x="591" y="440"/>
                    </a:lnTo>
                    <a:lnTo>
                      <a:pt x="561" y="326"/>
                    </a:lnTo>
                    <a:lnTo>
                      <a:pt x="751" y="221"/>
                    </a:lnTo>
                    <a:lnTo>
                      <a:pt x="772" y="174"/>
                    </a:lnTo>
                    <a:lnTo>
                      <a:pt x="751" y="153"/>
                    </a:lnTo>
                    <a:lnTo>
                      <a:pt x="542" y="277"/>
                    </a:lnTo>
                    <a:lnTo>
                      <a:pt x="504" y="22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2535" name="Freeform 7"/>
              <p:cNvSpPr>
                <a:spLocks/>
              </p:cNvSpPr>
              <p:nvPr/>
            </p:nvSpPr>
            <p:spPr bwMode="auto">
              <a:xfrm>
                <a:off x="5406" y="138"/>
                <a:ext cx="344" cy="854"/>
              </a:xfrm>
              <a:custGeom>
                <a:avLst/>
                <a:gdLst/>
                <a:ahLst/>
                <a:cxnLst>
                  <a:cxn ang="0">
                    <a:pos x="191" y="1442"/>
                  </a:cxn>
                  <a:cxn ang="0">
                    <a:pos x="66" y="1536"/>
                  </a:cxn>
                  <a:cxn ang="0">
                    <a:pos x="29" y="1567"/>
                  </a:cxn>
                  <a:cxn ang="0">
                    <a:pos x="0" y="1633"/>
                  </a:cxn>
                  <a:cxn ang="0">
                    <a:pos x="38" y="1699"/>
                  </a:cxn>
                  <a:cxn ang="0">
                    <a:pos x="76" y="1708"/>
                  </a:cxn>
                  <a:cxn ang="0">
                    <a:pos x="191" y="1670"/>
                  </a:cxn>
                  <a:cxn ang="0">
                    <a:pos x="363" y="1536"/>
                  </a:cxn>
                  <a:cxn ang="0">
                    <a:pos x="516" y="1376"/>
                  </a:cxn>
                  <a:cxn ang="0">
                    <a:pos x="678" y="1193"/>
                  </a:cxn>
                  <a:cxn ang="0">
                    <a:pos x="687" y="1117"/>
                  </a:cxn>
                  <a:cxn ang="0">
                    <a:pos x="687" y="908"/>
                  </a:cxn>
                  <a:cxn ang="0">
                    <a:pos x="640" y="584"/>
                  </a:cxn>
                  <a:cxn ang="0">
                    <a:pos x="668" y="393"/>
                  </a:cxn>
                  <a:cxn ang="0">
                    <a:pos x="687" y="316"/>
                  </a:cxn>
                  <a:cxn ang="0">
                    <a:pos x="659" y="278"/>
                  </a:cxn>
                  <a:cxn ang="0">
                    <a:pos x="591" y="240"/>
                  </a:cxn>
                  <a:cxn ang="0">
                    <a:pos x="544" y="212"/>
                  </a:cxn>
                  <a:cxn ang="0">
                    <a:pos x="572" y="40"/>
                  </a:cxn>
                  <a:cxn ang="0">
                    <a:pos x="553" y="0"/>
                  </a:cxn>
                  <a:cxn ang="0">
                    <a:pos x="516" y="12"/>
                  </a:cxn>
                  <a:cxn ang="0">
                    <a:pos x="497" y="231"/>
                  </a:cxn>
                  <a:cxn ang="0">
                    <a:pos x="478" y="287"/>
                  </a:cxn>
                  <a:cxn ang="0">
                    <a:pos x="468" y="325"/>
                  </a:cxn>
                  <a:cxn ang="0">
                    <a:pos x="391" y="297"/>
                  </a:cxn>
                  <a:cxn ang="0">
                    <a:pos x="334" y="297"/>
                  </a:cxn>
                  <a:cxn ang="0">
                    <a:pos x="334" y="334"/>
                  </a:cxn>
                  <a:cxn ang="0">
                    <a:pos x="372" y="365"/>
                  </a:cxn>
                  <a:cxn ang="0">
                    <a:pos x="440" y="365"/>
                  </a:cxn>
                  <a:cxn ang="0">
                    <a:pos x="487" y="402"/>
                  </a:cxn>
                  <a:cxn ang="0">
                    <a:pos x="525" y="468"/>
                  </a:cxn>
                  <a:cxn ang="0">
                    <a:pos x="563" y="574"/>
                  </a:cxn>
                  <a:cxn ang="0">
                    <a:pos x="591" y="784"/>
                  </a:cxn>
                  <a:cxn ang="0">
                    <a:pos x="591" y="974"/>
                  </a:cxn>
                  <a:cxn ang="0">
                    <a:pos x="572" y="1127"/>
                  </a:cxn>
                  <a:cxn ang="0">
                    <a:pos x="534" y="1193"/>
                  </a:cxn>
                  <a:cxn ang="0">
                    <a:pos x="400" y="1289"/>
                  </a:cxn>
                  <a:cxn ang="0">
                    <a:pos x="257" y="1376"/>
                  </a:cxn>
                  <a:cxn ang="0">
                    <a:pos x="191" y="1442"/>
                  </a:cxn>
                </a:cxnLst>
                <a:rect l="0" t="0" r="r" b="b"/>
                <a:pathLst>
                  <a:path w="687" h="1708">
                    <a:moveTo>
                      <a:pt x="191" y="1442"/>
                    </a:moveTo>
                    <a:lnTo>
                      <a:pt x="66" y="1536"/>
                    </a:lnTo>
                    <a:lnTo>
                      <a:pt x="29" y="1567"/>
                    </a:lnTo>
                    <a:lnTo>
                      <a:pt x="0" y="1633"/>
                    </a:lnTo>
                    <a:lnTo>
                      <a:pt x="38" y="1699"/>
                    </a:lnTo>
                    <a:lnTo>
                      <a:pt x="76" y="1708"/>
                    </a:lnTo>
                    <a:lnTo>
                      <a:pt x="191" y="1670"/>
                    </a:lnTo>
                    <a:lnTo>
                      <a:pt x="363" y="1536"/>
                    </a:lnTo>
                    <a:lnTo>
                      <a:pt x="516" y="1376"/>
                    </a:lnTo>
                    <a:lnTo>
                      <a:pt x="678" y="1193"/>
                    </a:lnTo>
                    <a:lnTo>
                      <a:pt x="687" y="1117"/>
                    </a:lnTo>
                    <a:lnTo>
                      <a:pt x="687" y="908"/>
                    </a:lnTo>
                    <a:lnTo>
                      <a:pt x="640" y="584"/>
                    </a:lnTo>
                    <a:lnTo>
                      <a:pt x="668" y="393"/>
                    </a:lnTo>
                    <a:lnTo>
                      <a:pt x="687" y="316"/>
                    </a:lnTo>
                    <a:lnTo>
                      <a:pt x="659" y="278"/>
                    </a:lnTo>
                    <a:lnTo>
                      <a:pt x="591" y="240"/>
                    </a:lnTo>
                    <a:lnTo>
                      <a:pt x="544" y="212"/>
                    </a:lnTo>
                    <a:lnTo>
                      <a:pt x="572" y="40"/>
                    </a:lnTo>
                    <a:lnTo>
                      <a:pt x="553" y="0"/>
                    </a:lnTo>
                    <a:lnTo>
                      <a:pt x="516" y="12"/>
                    </a:lnTo>
                    <a:lnTo>
                      <a:pt x="497" y="231"/>
                    </a:lnTo>
                    <a:lnTo>
                      <a:pt x="478" y="287"/>
                    </a:lnTo>
                    <a:lnTo>
                      <a:pt x="468" y="325"/>
                    </a:lnTo>
                    <a:lnTo>
                      <a:pt x="391" y="297"/>
                    </a:lnTo>
                    <a:lnTo>
                      <a:pt x="334" y="297"/>
                    </a:lnTo>
                    <a:lnTo>
                      <a:pt x="334" y="334"/>
                    </a:lnTo>
                    <a:lnTo>
                      <a:pt x="372" y="365"/>
                    </a:lnTo>
                    <a:lnTo>
                      <a:pt x="440" y="365"/>
                    </a:lnTo>
                    <a:lnTo>
                      <a:pt x="487" y="402"/>
                    </a:lnTo>
                    <a:lnTo>
                      <a:pt x="525" y="468"/>
                    </a:lnTo>
                    <a:lnTo>
                      <a:pt x="563" y="574"/>
                    </a:lnTo>
                    <a:lnTo>
                      <a:pt x="591" y="784"/>
                    </a:lnTo>
                    <a:lnTo>
                      <a:pt x="591" y="974"/>
                    </a:lnTo>
                    <a:lnTo>
                      <a:pt x="572" y="1127"/>
                    </a:lnTo>
                    <a:lnTo>
                      <a:pt x="534" y="1193"/>
                    </a:lnTo>
                    <a:lnTo>
                      <a:pt x="400" y="1289"/>
                    </a:lnTo>
                    <a:lnTo>
                      <a:pt x="257" y="1376"/>
                    </a:lnTo>
                    <a:lnTo>
                      <a:pt x="191" y="144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2536" name="Freeform 8"/>
              <p:cNvSpPr>
                <a:spLocks/>
              </p:cNvSpPr>
              <p:nvPr/>
            </p:nvSpPr>
            <p:spPr bwMode="auto">
              <a:xfrm>
                <a:off x="4991" y="925"/>
                <a:ext cx="310" cy="516"/>
              </a:xfrm>
              <a:custGeom>
                <a:avLst/>
                <a:gdLst/>
                <a:ahLst/>
                <a:cxnLst>
                  <a:cxn ang="0">
                    <a:pos x="621" y="28"/>
                  </a:cxn>
                  <a:cxn ang="0">
                    <a:pos x="553" y="0"/>
                  </a:cxn>
                  <a:cxn ang="0">
                    <a:pos x="410" y="9"/>
                  </a:cxn>
                  <a:cxn ang="0">
                    <a:pos x="285" y="106"/>
                  </a:cxn>
                  <a:cxn ang="0">
                    <a:pos x="104" y="306"/>
                  </a:cxn>
                  <a:cxn ang="0">
                    <a:pos x="9" y="468"/>
                  </a:cxn>
                  <a:cxn ang="0">
                    <a:pos x="0" y="525"/>
                  </a:cxn>
                  <a:cxn ang="0">
                    <a:pos x="47" y="630"/>
                  </a:cxn>
                  <a:cxn ang="0">
                    <a:pos x="151" y="677"/>
                  </a:cxn>
                  <a:cxn ang="0">
                    <a:pos x="285" y="734"/>
                  </a:cxn>
                  <a:cxn ang="0">
                    <a:pos x="391" y="762"/>
                  </a:cxn>
                  <a:cxn ang="0">
                    <a:pos x="438" y="811"/>
                  </a:cxn>
                  <a:cxn ang="0">
                    <a:pos x="410" y="877"/>
                  </a:cxn>
                  <a:cxn ang="0">
                    <a:pos x="334" y="955"/>
                  </a:cxn>
                  <a:cxn ang="0">
                    <a:pos x="238" y="964"/>
                  </a:cxn>
                  <a:cxn ang="0">
                    <a:pos x="172" y="934"/>
                  </a:cxn>
                  <a:cxn ang="0">
                    <a:pos x="132" y="964"/>
                  </a:cxn>
                  <a:cxn ang="0">
                    <a:pos x="142" y="1002"/>
                  </a:cxn>
                  <a:cxn ang="0">
                    <a:pos x="219" y="1030"/>
                  </a:cxn>
                  <a:cxn ang="0">
                    <a:pos x="334" y="1030"/>
                  </a:cxn>
                  <a:cxn ang="0">
                    <a:pos x="438" y="1002"/>
                  </a:cxn>
                  <a:cxn ang="0">
                    <a:pos x="496" y="964"/>
                  </a:cxn>
                  <a:cxn ang="0">
                    <a:pos x="534" y="896"/>
                  </a:cxn>
                  <a:cxn ang="0">
                    <a:pos x="553" y="821"/>
                  </a:cxn>
                  <a:cxn ang="0">
                    <a:pos x="506" y="753"/>
                  </a:cxn>
                  <a:cxn ang="0">
                    <a:pos x="391" y="706"/>
                  </a:cxn>
                  <a:cxn ang="0">
                    <a:pos x="257" y="668"/>
                  </a:cxn>
                  <a:cxn ang="0">
                    <a:pos x="142" y="602"/>
                  </a:cxn>
                  <a:cxn ang="0">
                    <a:pos x="113" y="543"/>
                  </a:cxn>
                  <a:cxn ang="0">
                    <a:pos x="132" y="440"/>
                  </a:cxn>
                  <a:cxn ang="0">
                    <a:pos x="219" y="306"/>
                  </a:cxn>
                  <a:cxn ang="0">
                    <a:pos x="325" y="228"/>
                  </a:cxn>
                  <a:cxn ang="0">
                    <a:pos x="487" y="172"/>
                  </a:cxn>
                  <a:cxn ang="0">
                    <a:pos x="621" y="143"/>
                  </a:cxn>
                  <a:cxn ang="0">
                    <a:pos x="621" y="66"/>
                  </a:cxn>
                  <a:cxn ang="0">
                    <a:pos x="621" y="28"/>
                  </a:cxn>
                </a:cxnLst>
                <a:rect l="0" t="0" r="r" b="b"/>
                <a:pathLst>
                  <a:path w="621" h="1030">
                    <a:moveTo>
                      <a:pt x="621" y="28"/>
                    </a:moveTo>
                    <a:lnTo>
                      <a:pt x="553" y="0"/>
                    </a:lnTo>
                    <a:lnTo>
                      <a:pt x="410" y="9"/>
                    </a:lnTo>
                    <a:lnTo>
                      <a:pt x="285" y="106"/>
                    </a:lnTo>
                    <a:lnTo>
                      <a:pt x="104" y="306"/>
                    </a:lnTo>
                    <a:lnTo>
                      <a:pt x="9" y="468"/>
                    </a:lnTo>
                    <a:lnTo>
                      <a:pt x="0" y="525"/>
                    </a:lnTo>
                    <a:lnTo>
                      <a:pt x="47" y="630"/>
                    </a:lnTo>
                    <a:lnTo>
                      <a:pt x="151" y="677"/>
                    </a:lnTo>
                    <a:lnTo>
                      <a:pt x="285" y="734"/>
                    </a:lnTo>
                    <a:lnTo>
                      <a:pt x="391" y="762"/>
                    </a:lnTo>
                    <a:lnTo>
                      <a:pt x="438" y="811"/>
                    </a:lnTo>
                    <a:lnTo>
                      <a:pt x="410" y="877"/>
                    </a:lnTo>
                    <a:lnTo>
                      <a:pt x="334" y="955"/>
                    </a:lnTo>
                    <a:lnTo>
                      <a:pt x="238" y="964"/>
                    </a:lnTo>
                    <a:lnTo>
                      <a:pt x="172" y="934"/>
                    </a:lnTo>
                    <a:lnTo>
                      <a:pt x="132" y="964"/>
                    </a:lnTo>
                    <a:lnTo>
                      <a:pt x="142" y="1002"/>
                    </a:lnTo>
                    <a:lnTo>
                      <a:pt x="219" y="1030"/>
                    </a:lnTo>
                    <a:lnTo>
                      <a:pt x="334" y="1030"/>
                    </a:lnTo>
                    <a:lnTo>
                      <a:pt x="438" y="1002"/>
                    </a:lnTo>
                    <a:lnTo>
                      <a:pt x="496" y="964"/>
                    </a:lnTo>
                    <a:lnTo>
                      <a:pt x="534" y="896"/>
                    </a:lnTo>
                    <a:lnTo>
                      <a:pt x="553" y="821"/>
                    </a:lnTo>
                    <a:lnTo>
                      <a:pt x="506" y="753"/>
                    </a:lnTo>
                    <a:lnTo>
                      <a:pt x="391" y="706"/>
                    </a:lnTo>
                    <a:lnTo>
                      <a:pt x="257" y="668"/>
                    </a:lnTo>
                    <a:lnTo>
                      <a:pt x="142" y="602"/>
                    </a:lnTo>
                    <a:lnTo>
                      <a:pt x="113" y="543"/>
                    </a:lnTo>
                    <a:lnTo>
                      <a:pt x="132" y="440"/>
                    </a:lnTo>
                    <a:lnTo>
                      <a:pt x="219" y="306"/>
                    </a:lnTo>
                    <a:lnTo>
                      <a:pt x="325" y="228"/>
                    </a:lnTo>
                    <a:lnTo>
                      <a:pt x="487" y="172"/>
                    </a:lnTo>
                    <a:lnTo>
                      <a:pt x="621" y="143"/>
                    </a:lnTo>
                    <a:lnTo>
                      <a:pt x="621" y="66"/>
                    </a:lnTo>
                    <a:lnTo>
                      <a:pt x="621" y="2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2537" name="Freeform 9"/>
              <p:cNvSpPr>
                <a:spLocks/>
              </p:cNvSpPr>
              <p:nvPr/>
            </p:nvSpPr>
            <p:spPr bwMode="auto">
              <a:xfrm>
                <a:off x="5244" y="902"/>
                <a:ext cx="290" cy="634"/>
              </a:xfrm>
              <a:custGeom>
                <a:avLst/>
                <a:gdLst/>
                <a:ahLst/>
                <a:cxnLst>
                  <a:cxn ang="0">
                    <a:pos x="505" y="400"/>
                  </a:cxn>
                  <a:cxn ang="0">
                    <a:pos x="447" y="162"/>
                  </a:cxn>
                  <a:cxn ang="0">
                    <a:pos x="381" y="47"/>
                  </a:cxn>
                  <a:cxn ang="0">
                    <a:pos x="238" y="0"/>
                  </a:cxn>
                  <a:cxn ang="0">
                    <a:pos x="94" y="19"/>
                  </a:cxn>
                  <a:cxn ang="0">
                    <a:pos x="28" y="143"/>
                  </a:cxn>
                  <a:cxn ang="0">
                    <a:pos x="37" y="296"/>
                  </a:cxn>
                  <a:cxn ang="0">
                    <a:pos x="75" y="543"/>
                  </a:cxn>
                  <a:cxn ang="0">
                    <a:pos x="75" y="762"/>
                  </a:cxn>
                  <a:cxn ang="0">
                    <a:pos x="28" y="953"/>
                  </a:cxn>
                  <a:cxn ang="0">
                    <a:pos x="0" y="1058"/>
                  </a:cxn>
                  <a:cxn ang="0">
                    <a:pos x="19" y="1153"/>
                  </a:cxn>
                  <a:cxn ang="0">
                    <a:pos x="85" y="1202"/>
                  </a:cxn>
                  <a:cxn ang="0">
                    <a:pos x="171" y="1249"/>
                  </a:cxn>
                  <a:cxn ang="0">
                    <a:pos x="256" y="1268"/>
                  </a:cxn>
                  <a:cxn ang="0">
                    <a:pos x="362" y="1268"/>
                  </a:cxn>
                  <a:cxn ang="0">
                    <a:pos x="487" y="1172"/>
                  </a:cxn>
                  <a:cxn ang="0">
                    <a:pos x="581" y="972"/>
                  </a:cxn>
                  <a:cxn ang="0">
                    <a:pos x="572" y="790"/>
                  </a:cxn>
                  <a:cxn ang="0">
                    <a:pos x="515" y="581"/>
                  </a:cxn>
                  <a:cxn ang="0">
                    <a:pos x="505" y="400"/>
                  </a:cxn>
                </a:cxnLst>
                <a:rect l="0" t="0" r="r" b="b"/>
                <a:pathLst>
                  <a:path w="581" h="1268">
                    <a:moveTo>
                      <a:pt x="505" y="400"/>
                    </a:moveTo>
                    <a:lnTo>
                      <a:pt x="447" y="162"/>
                    </a:lnTo>
                    <a:lnTo>
                      <a:pt x="381" y="47"/>
                    </a:lnTo>
                    <a:lnTo>
                      <a:pt x="238" y="0"/>
                    </a:lnTo>
                    <a:lnTo>
                      <a:pt x="94" y="19"/>
                    </a:lnTo>
                    <a:lnTo>
                      <a:pt x="28" y="143"/>
                    </a:lnTo>
                    <a:lnTo>
                      <a:pt x="37" y="296"/>
                    </a:lnTo>
                    <a:lnTo>
                      <a:pt x="75" y="543"/>
                    </a:lnTo>
                    <a:lnTo>
                      <a:pt x="75" y="762"/>
                    </a:lnTo>
                    <a:lnTo>
                      <a:pt x="28" y="953"/>
                    </a:lnTo>
                    <a:lnTo>
                      <a:pt x="0" y="1058"/>
                    </a:lnTo>
                    <a:lnTo>
                      <a:pt x="19" y="1153"/>
                    </a:lnTo>
                    <a:lnTo>
                      <a:pt x="85" y="1202"/>
                    </a:lnTo>
                    <a:lnTo>
                      <a:pt x="171" y="1249"/>
                    </a:lnTo>
                    <a:lnTo>
                      <a:pt x="256" y="1268"/>
                    </a:lnTo>
                    <a:lnTo>
                      <a:pt x="362" y="1268"/>
                    </a:lnTo>
                    <a:lnTo>
                      <a:pt x="487" y="1172"/>
                    </a:lnTo>
                    <a:lnTo>
                      <a:pt x="581" y="972"/>
                    </a:lnTo>
                    <a:lnTo>
                      <a:pt x="572" y="790"/>
                    </a:lnTo>
                    <a:lnTo>
                      <a:pt x="515" y="581"/>
                    </a:lnTo>
                    <a:lnTo>
                      <a:pt x="505" y="40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2538" name="Freeform 10"/>
              <p:cNvSpPr>
                <a:spLocks/>
              </p:cNvSpPr>
              <p:nvPr/>
            </p:nvSpPr>
            <p:spPr bwMode="auto">
              <a:xfrm>
                <a:off x="5157" y="1417"/>
                <a:ext cx="221" cy="916"/>
              </a:xfrm>
              <a:custGeom>
                <a:avLst/>
                <a:gdLst/>
                <a:ahLst/>
                <a:cxnLst>
                  <a:cxn ang="0">
                    <a:pos x="421" y="28"/>
                  </a:cxn>
                  <a:cxn ang="0">
                    <a:pos x="308" y="0"/>
                  </a:cxn>
                  <a:cxn ang="0">
                    <a:pos x="240" y="28"/>
                  </a:cxn>
                  <a:cxn ang="0">
                    <a:pos x="211" y="123"/>
                  </a:cxn>
                  <a:cxn ang="0">
                    <a:pos x="240" y="647"/>
                  </a:cxn>
                  <a:cxn ang="0">
                    <a:pos x="240" y="772"/>
                  </a:cxn>
                  <a:cxn ang="0">
                    <a:pos x="202" y="1002"/>
                  </a:cxn>
                  <a:cxn ang="0">
                    <a:pos x="193" y="1268"/>
                  </a:cxn>
                  <a:cxn ang="0">
                    <a:pos x="211" y="1402"/>
                  </a:cxn>
                  <a:cxn ang="0">
                    <a:pos x="193" y="1477"/>
                  </a:cxn>
                  <a:cxn ang="0">
                    <a:pos x="59" y="1592"/>
                  </a:cxn>
                  <a:cxn ang="0">
                    <a:pos x="0" y="1736"/>
                  </a:cxn>
                  <a:cxn ang="0">
                    <a:pos x="11" y="1783"/>
                  </a:cxn>
                  <a:cxn ang="0">
                    <a:pos x="115" y="1832"/>
                  </a:cxn>
                  <a:cxn ang="0">
                    <a:pos x="144" y="1811"/>
                  </a:cxn>
                  <a:cxn ang="0">
                    <a:pos x="155" y="1726"/>
                  </a:cxn>
                  <a:cxn ang="0">
                    <a:pos x="183" y="1602"/>
                  </a:cxn>
                  <a:cxn ang="0">
                    <a:pos x="230" y="1545"/>
                  </a:cxn>
                  <a:cxn ang="0">
                    <a:pos x="287" y="1508"/>
                  </a:cxn>
                  <a:cxn ang="0">
                    <a:pos x="336" y="1459"/>
                  </a:cxn>
                  <a:cxn ang="0">
                    <a:pos x="345" y="1421"/>
                  </a:cxn>
                  <a:cxn ang="0">
                    <a:pos x="317" y="1374"/>
                  </a:cxn>
                  <a:cxn ang="0">
                    <a:pos x="287" y="1345"/>
                  </a:cxn>
                  <a:cxn ang="0">
                    <a:pos x="268" y="1230"/>
                  </a:cxn>
                  <a:cxn ang="0">
                    <a:pos x="287" y="991"/>
                  </a:cxn>
                  <a:cxn ang="0">
                    <a:pos x="355" y="715"/>
                  </a:cxn>
                  <a:cxn ang="0">
                    <a:pos x="421" y="494"/>
                  </a:cxn>
                  <a:cxn ang="0">
                    <a:pos x="442" y="228"/>
                  </a:cxn>
                  <a:cxn ang="0">
                    <a:pos x="421" y="28"/>
                  </a:cxn>
                </a:cxnLst>
                <a:rect l="0" t="0" r="r" b="b"/>
                <a:pathLst>
                  <a:path w="442" h="1832">
                    <a:moveTo>
                      <a:pt x="421" y="28"/>
                    </a:moveTo>
                    <a:lnTo>
                      <a:pt x="308" y="0"/>
                    </a:lnTo>
                    <a:lnTo>
                      <a:pt x="240" y="28"/>
                    </a:lnTo>
                    <a:lnTo>
                      <a:pt x="211" y="123"/>
                    </a:lnTo>
                    <a:lnTo>
                      <a:pt x="240" y="647"/>
                    </a:lnTo>
                    <a:lnTo>
                      <a:pt x="240" y="772"/>
                    </a:lnTo>
                    <a:lnTo>
                      <a:pt x="202" y="1002"/>
                    </a:lnTo>
                    <a:lnTo>
                      <a:pt x="193" y="1268"/>
                    </a:lnTo>
                    <a:lnTo>
                      <a:pt x="211" y="1402"/>
                    </a:lnTo>
                    <a:lnTo>
                      <a:pt x="193" y="1477"/>
                    </a:lnTo>
                    <a:lnTo>
                      <a:pt x="59" y="1592"/>
                    </a:lnTo>
                    <a:lnTo>
                      <a:pt x="0" y="1736"/>
                    </a:lnTo>
                    <a:lnTo>
                      <a:pt x="11" y="1783"/>
                    </a:lnTo>
                    <a:lnTo>
                      <a:pt x="115" y="1832"/>
                    </a:lnTo>
                    <a:lnTo>
                      <a:pt x="144" y="1811"/>
                    </a:lnTo>
                    <a:lnTo>
                      <a:pt x="155" y="1726"/>
                    </a:lnTo>
                    <a:lnTo>
                      <a:pt x="183" y="1602"/>
                    </a:lnTo>
                    <a:lnTo>
                      <a:pt x="230" y="1545"/>
                    </a:lnTo>
                    <a:lnTo>
                      <a:pt x="287" y="1508"/>
                    </a:lnTo>
                    <a:lnTo>
                      <a:pt x="336" y="1459"/>
                    </a:lnTo>
                    <a:lnTo>
                      <a:pt x="345" y="1421"/>
                    </a:lnTo>
                    <a:lnTo>
                      <a:pt x="317" y="1374"/>
                    </a:lnTo>
                    <a:lnTo>
                      <a:pt x="287" y="1345"/>
                    </a:lnTo>
                    <a:lnTo>
                      <a:pt x="268" y="1230"/>
                    </a:lnTo>
                    <a:lnTo>
                      <a:pt x="287" y="991"/>
                    </a:lnTo>
                    <a:lnTo>
                      <a:pt x="355" y="715"/>
                    </a:lnTo>
                    <a:lnTo>
                      <a:pt x="421" y="494"/>
                    </a:lnTo>
                    <a:lnTo>
                      <a:pt x="442" y="228"/>
                    </a:lnTo>
                    <a:lnTo>
                      <a:pt x="421" y="2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2539" name="Freeform 11"/>
              <p:cNvSpPr>
                <a:spLocks/>
              </p:cNvSpPr>
              <p:nvPr/>
            </p:nvSpPr>
            <p:spPr bwMode="auto">
              <a:xfrm>
                <a:off x="5397" y="1417"/>
                <a:ext cx="362" cy="773"/>
              </a:xfrm>
              <a:custGeom>
                <a:avLst/>
                <a:gdLst/>
                <a:ahLst/>
                <a:cxnLst>
                  <a:cxn ang="0">
                    <a:pos x="238" y="228"/>
                  </a:cxn>
                  <a:cxn ang="0">
                    <a:pos x="219" y="75"/>
                  </a:cxn>
                  <a:cxn ang="0">
                    <a:pos x="134" y="0"/>
                  </a:cxn>
                  <a:cxn ang="0">
                    <a:pos x="10" y="9"/>
                  </a:cxn>
                  <a:cxn ang="0">
                    <a:pos x="0" y="75"/>
                  </a:cxn>
                  <a:cxn ang="0">
                    <a:pos x="10" y="219"/>
                  </a:cxn>
                  <a:cxn ang="0">
                    <a:pos x="76" y="438"/>
                  </a:cxn>
                  <a:cxn ang="0">
                    <a:pos x="125" y="600"/>
                  </a:cxn>
                  <a:cxn ang="0">
                    <a:pos x="182" y="819"/>
                  </a:cxn>
                  <a:cxn ang="0">
                    <a:pos x="200" y="1009"/>
                  </a:cxn>
                  <a:cxn ang="0">
                    <a:pos x="200" y="1162"/>
                  </a:cxn>
                  <a:cxn ang="0">
                    <a:pos x="172" y="1277"/>
                  </a:cxn>
                  <a:cxn ang="0">
                    <a:pos x="144" y="1315"/>
                  </a:cxn>
                  <a:cxn ang="0">
                    <a:pos x="144" y="1353"/>
                  </a:cxn>
                  <a:cxn ang="0">
                    <a:pos x="182" y="1411"/>
                  </a:cxn>
                  <a:cxn ang="0">
                    <a:pos x="248" y="1430"/>
                  </a:cxn>
                  <a:cxn ang="0">
                    <a:pos x="353" y="1430"/>
                  </a:cxn>
                  <a:cxn ang="0">
                    <a:pos x="544" y="1477"/>
                  </a:cxn>
                  <a:cxn ang="0">
                    <a:pos x="601" y="1545"/>
                  </a:cxn>
                  <a:cxn ang="0">
                    <a:pos x="687" y="1506"/>
                  </a:cxn>
                  <a:cxn ang="0">
                    <a:pos x="725" y="1411"/>
                  </a:cxn>
                  <a:cxn ang="0">
                    <a:pos x="687" y="1374"/>
                  </a:cxn>
                  <a:cxn ang="0">
                    <a:pos x="525" y="1353"/>
                  </a:cxn>
                  <a:cxn ang="0">
                    <a:pos x="344" y="1353"/>
                  </a:cxn>
                  <a:cxn ang="0">
                    <a:pos x="267" y="1343"/>
                  </a:cxn>
                  <a:cxn ang="0">
                    <a:pos x="248" y="1287"/>
                  </a:cxn>
                  <a:cxn ang="0">
                    <a:pos x="267" y="1181"/>
                  </a:cxn>
                  <a:cxn ang="0">
                    <a:pos x="278" y="1000"/>
                  </a:cxn>
                  <a:cxn ang="0">
                    <a:pos x="257" y="800"/>
                  </a:cxn>
                  <a:cxn ang="0">
                    <a:pos x="229" y="534"/>
                  </a:cxn>
                  <a:cxn ang="0">
                    <a:pos x="238" y="304"/>
                  </a:cxn>
                  <a:cxn ang="0">
                    <a:pos x="238" y="228"/>
                  </a:cxn>
                </a:cxnLst>
                <a:rect l="0" t="0" r="r" b="b"/>
                <a:pathLst>
                  <a:path w="725" h="1545">
                    <a:moveTo>
                      <a:pt x="238" y="228"/>
                    </a:moveTo>
                    <a:lnTo>
                      <a:pt x="219" y="75"/>
                    </a:lnTo>
                    <a:lnTo>
                      <a:pt x="134" y="0"/>
                    </a:lnTo>
                    <a:lnTo>
                      <a:pt x="10" y="9"/>
                    </a:lnTo>
                    <a:lnTo>
                      <a:pt x="0" y="75"/>
                    </a:lnTo>
                    <a:lnTo>
                      <a:pt x="10" y="219"/>
                    </a:lnTo>
                    <a:lnTo>
                      <a:pt x="76" y="438"/>
                    </a:lnTo>
                    <a:lnTo>
                      <a:pt x="125" y="600"/>
                    </a:lnTo>
                    <a:lnTo>
                      <a:pt x="182" y="819"/>
                    </a:lnTo>
                    <a:lnTo>
                      <a:pt x="200" y="1009"/>
                    </a:lnTo>
                    <a:lnTo>
                      <a:pt x="200" y="1162"/>
                    </a:lnTo>
                    <a:lnTo>
                      <a:pt x="172" y="1277"/>
                    </a:lnTo>
                    <a:lnTo>
                      <a:pt x="144" y="1315"/>
                    </a:lnTo>
                    <a:lnTo>
                      <a:pt x="144" y="1353"/>
                    </a:lnTo>
                    <a:lnTo>
                      <a:pt x="182" y="1411"/>
                    </a:lnTo>
                    <a:lnTo>
                      <a:pt x="248" y="1430"/>
                    </a:lnTo>
                    <a:lnTo>
                      <a:pt x="353" y="1430"/>
                    </a:lnTo>
                    <a:lnTo>
                      <a:pt x="544" y="1477"/>
                    </a:lnTo>
                    <a:lnTo>
                      <a:pt x="601" y="1545"/>
                    </a:lnTo>
                    <a:lnTo>
                      <a:pt x="687" y="1506"/>
                    </a:lnTo>
                    <a:lnTo>
                      <a:pt x="725" y="1411"/>
                    </a:lnTo>
                    <a:lnTo>
                      <a:pt x="687" y="1374"/>
                    </a:lnTo>
                    <a:lnTo>
                      <a:pt x="525" y="1353"/>
                    </a:lnTo>
                    <a:lnTo>
                      <a:pt x="344" y="1353"/>
                    </a:lnTo>
                    <a:lnTo>
                      <a:pt x="267" y="1343"/>
                    </a:lnTo>
                    <a:lnTo>
                      <a:pt x="248" y="1287"/>
                    </a:lnTo>
                    <a:lnTo>
                      <a:pt x="267" y="1181"/>
                    </a:lnTo>
                    <a:lnTo>
                      <a:pt x="278" y="1000"/>
                    </a:lnTo>
                    <a:lnTo>
                      <a:pt x="257" y="800"/>
                    </a:lnTo>
                    <a:lnTo>
                      <a:pt x="229" y="534"/>
                    </a:lnTo>
                    <a:lnTo>
                      <a:pt x="238" y="304"/>
                    </a:lnTo>
                    <a:lnTo>
                      <a:pt x="238" y="22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</p:grpSp>
        <p:grpSp>
          <p:nvGrpSpPr>
            <p:cNvPr id="22540" name="Group 12"/>
            <p:cNvGrpSpPr>
              <a:grpSpLocks/>
            </p:cNvGrpSpPr>
            <p:nvPr/>
          </p:nvGrpSpPr>
          <p:grpSpPr bwMode="auto">
            <a:xfrm>
              <a:off x="7281" y="4657"/>
              <a:ext cx="1050" cy="1023"/>
              <a:chOff x="5101" y="-1"/>
              <a:chExt cx="420" cy="409"/>
            </a:xfrm>
          </p:grpSpPr>
          <p:sp>
            <p:nvSpPr>
              <p:cNvPr id="22541" name="Freeform 13"/>
              <p:cNvSpPr>
                <a:spLocks/>
              </p:cNvSpPr>
              <p:nvPr/>
            </p:nvSpPr>
            <p:spPr bwMode="auto">
              <a:xfrm>
                <a:off x="5252" y="158"/>
                <a:ext cx="141" cy="250"/>
              </a:xfrm>
              <a:custGeom>
                <a:avLst/>
                <a:gdLst/>
                <a:ahLst/>
                <a:cxnLst>
                  <a:cxn ang="0">
                    <a:pos x="90" y="453"/>
                  </a:cxn>
                  <a:cxn ang="0">
                    <a:pos x="94" y="372"/>
                  </a:cxn>
                  <a:cxn ang="0">
                    <a:pos x="75" y="309"/>
                  </a:cxn>
                  <a:cxn ang="0">
                    <a:pos x="41" y="257"/>
                  </a:cxn>
                  <a:cxn ang="0">
                    <a:pos x="0" y="175"/>
                  </a:cxn>
                  <a:cxn ang="0">
                    <a:pos x="4" y="123"/>
                  </a:cxn>
                  <a:cxn ang="0">
                    <a:pos x="32" y="57"/>
                  </a:cxn>
                  <a:cxn ang="0">
                    <a:pos x="85" y="13"/>
                  </a:cxn>
                  <a:cxn ang="0">
                    <a:pos x="132" y="0"/>
                  </a:cxn>
                  <a:cxn ang="0">
                    <a:pos x="181" y="9"/>
                  </a:cxn>
                  <a:cxn ang="0">
                    <a:pos x="213" y="28"/>
                  </a:cxn>
                  <a:cxn ang="0">
                    <a:pos x="256" y="66"/>
                  </a:cxn>
                  <a:cxn ang="0">
                    <a:pos x="281" y="123"/>
                  </a:cxn>
                  <a:cxn ang="0">
                    <a:pos x="271" y="181"/>
                  </a:cxn>
                  <a:cxn ang="0">
                    <a:pos x="238" y="232"/>
                  </a:cxn>
                  <a:cxn ang="0">
                    <a:pos x="190" y="313"/>
                  </a:cxn>
                  <a:cxn ang="0">
                    <a:pos x="181" y="372"/>
                  </a:cxn>
                  <a:cxn ang="0">
                    <a:pos x="185" y="419"/>
                  </a:cxn>
                  <a:cxn ang="0">
                    <a:pos x="162" y="466"/>
                  </a:cxn>
                  <a:cxn ang="0">
                    <a:pos x="137" y="500"/>
                  </a:cxn>
                  <a:cxn ang="0">
                    <a:pos x="90" y="453"/>
                  </a:cxn>
                </a:cxnLst>
                <a:rect l="0" t="0" r="r" b="b"/>
                <a:pathLst>
                  <a:path w="281" h="500">
                    <a:moveTo>
                      <a:pt x="90" y="453"/>
                    </a:moveTo>
                    <a:lnTo>
                      <a:pt x="94" y="372"/>
                    </a:lnTo>
                    <a:lnTo>
                      <a:pt x="75" y="309"/>
                    </a:lnTo>
                    <a:lnTo>
                      <a:pt x="41" y="257"/>
                    </a:lnTo>
                    <a:lnTo>
                      <a:pt x="0" y="175"/>
                    </a:lnTo>
                    <a:lnTo>
                      <a:pt x="4" y="123"/>
                    </a:lnTo>
                    <a:lnTo>
                      <a:pt x="32" y="57"/>
                    </a:lnTo>
                    <a:lnTo>
                      <a:pt x="85" y="13"/>
                    </a:lnTo>
                    <a:lnTo>
                      <a:pt x="132" y="0"/>
                    </a:lnTo>
                    <a:lnTo>
                      <a:pt x="181" y="9"/>
                    </a:lnTo>
                    <a:lnTo>
                      <a:pt x="213" y="28"/>
                    </a:lnTo>
                    <a:lnTo>
                      <a:pt x="256" y="66"/>
                    </a:lnTo>
                    <a:lnTo>
                      <a:pt x="281" y="123"/>
                    </a:lnTo>
                    <a:lnTo>
                      <a:pt x="271" y="181"/>
                    </a:lnTo>
                    <a:lnTo>
                      <a:pt x="238" y="232"/>
                    </a:lnTo>
                    <a:lnTo>
                      <a:pt x="190" y="313"/>
                    </a:lnTo>
                    <a:lnTo>
                      <a:pt x="181" y="372"/>
                    </a:lnTo>
                    <a:lnTo>
                      <a:pt x="185" y="419"/>
                    </a:lnTo>
                    <a:lnTo>
                      <a:pt x="162" y="466"/>
                    </a:lnTo>
                    <a:lnTo>
                      <a:pt x="137" y="500"/>
                    </a:lnTo>
                    <a:lnTo>
                      <a:pt x="90" y="453"/>
                    </a:lnTo>
                    <a:close/>
                  </a:path>
                </a:pathLst>
              </a:custGeom>
              <a:solidFill>
                <a:srgbClr val="FFFF00"/>
              </a:solidFill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2542" name="Freeform 14"/>
              <p:cNvSpPr>
                <a:spLocks/>
              </p:cNvSpPr>
              <p:nvPr/>
            </p:nvSpPr>
            <p:spPr bwMode="auto">
              <a:xfrm>
                <a:off x="5101" y="145"/>
                <a:ext cx="103" cy="48"/>
              </a:xfrm>
              <a:custGeom>
                <a:avLst/>
                <a:gdLst/>
                <a:ahLst/>
                <a:cxnLst>
                  <a:cxn ang="0">
                    <a:pos x="205" y="96"/>
                  </a:cxn>
                  <a:cxn ang="0">
                    <a:pos x="34" y="66"/>
                  </a:cxn>
                  <a:cxn ang="0">
                    <a:pos x="0" y="32"/>
                  </a:cxn>
                  <a:cxn ang="0">
                    <a:pos x="13" y="3"/>
                  </a:cxn>
                  <a:cxn ang="0">
                    <a:pos x="53" y="0"/>
                  </a:cxn>
                  <a:cxn ang="0">
                    <a:pos x="205" y="96"/>
                  </a:cxn>
                </a:cxnLst>
                <a:rect l="0" t="0" r="r" b="b"/>
                <a:pathLst>
                  <a:path w="205" h="96">
                    <a:moveTo>
                      <a:pt x="205" y="96"/>
                    </a:moveTo>
                    <a:lnTo>
                      <a:pt x="34" y="66"/>
                    </a:lnTo>
                    <a:lnTo>
                      <a:pt x="0" y="32"/>
                    </a:lnTo>
                    <a:lnTo>
                      <a:pt x="13" y="3"/>
                    </a:lnTo>
                    <a:lnTo>
                      <a:pt x="53" y="0"/>
                    </a:lnTo>
                    <a:lnTo>
                      <a:pt x="205" y="96"/>
                    </a:lnTo>
                    <a:close/>
                  </a:path>
                </a:pathLst>
              </a:cu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2543" name="Freeform 15"/>
              <p:cNvSpPr>
                <a:spLocks/>
              </p:cNvSpPr>
              <p:nvPr/>
            </p:nvSpPr>
            <p:spPr bwMode="auto">
              <a:xfrm>
                <a:off x="5204" y="20"/>
                <a:ext cx="46" cy="79"/>
              </a:xfrm>
              <a:custGeom>
                <a:avLst/>
                <a:gdLst/>
                <a:ahLst/>
                <a:cxnLst>
                  <a:cxn ang="0">
                    <a:pos x="91" y="158"/>
                  </a:cxn>
                  <a:cxn ang="0">
                    <a:pos x="0" y="58"/>
                  </a:cxn>
                  <a:cxn ang="0">
                    <a:pos x="10" y="15"/>
                  </a:cxn>
                  <a:cxn ang="0">
                    <a:pos x="53" y="0"/>
                  </a:cxn>
                  <a:cxn ang="0">
                    <a:pos x="78" y="30"/>
                  </a:cxn>
                  <a:cxn ang="0">
                    <a:pos x="91" y="158"/>
                  </a:cxn>
                </a:cxnLst>
                <a:rect l="0" t="0" r="r" b="b"/>
                <a:pathLst>
                  <a:path w="91" h="158">
                    <a:moveTo>
                      <a:pt x="91" y="158"/>
                    </a:moveTo>
                    <a:lnTo>
                      <a:pt x="0" y="58"/>
                    </a:lnTo>
                    <a:lnTo>
                      <a:pt x="10" y="15"/>
                    </a:lnTo>
                    <a:lnTo>
                      <a:pt x="53" y="0"/>
                    </a:lnTo>
                    <a:lnTo>
                      <a:pt x="78" y="30"/>
                    </a:lnTo>
                    <a:lnTo>
                      <a:pt x="91" y="158"/>
                    </a:lnTo>
                    <a:close/>
                  </a:path>
                </a:pathLst>
              </a:cu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2544" name="Freeform 16"/>
              <p:cNvSpPr>
                <a:spLocks/>
              </p:cNvSpPr>
              <p:nvPr/>
            </p:nvSpPr>
            <p:spPr bwMode="auto">
              <a:xfrm>
                <a:off x="5350" y="-1"/>
                <a:ext cx="38" cy="95"/>
              </a:xfrm>
              <a:custGeom>
                <a:avLst/>
                <a:gdLst/>
                <a:ahLst/>
                <a:cxnLst>
                  <a:cxn ang="0">
                    <a:pos x="11" y="191"/>
                  </a:cxn>
                  <a:cxn ang="0">
                    <a:pos x="0" y="49"/>
                  </a:cxn>
                  <a:cxn ang="0">
                    <a:pos x="42" y="0"/>
                  </a:cxn>
                  <a:cxn ang="0">
                    <a:pos x="77" y="21"/>
                  </a:cxn>
                  <a:cxn ang="0">
                    <a:pos x="72" y="59"/>
                  </a:cxn>
                  <a:cxn ang="0">
                    <a:pos x="11" y="191"/>
                  </a:cxn>
                </a:cxnLst>
                <a:rect l="0" t="0" r="r" b="b"/>
                <a:pathLst>
                  <a:path w="77" h="191">
                    <a:moveTo>
                      <a:pt x="11" y="191"/>
                    </a:moveTo>
                    <a:lnTo>
                      <a:pt x="0" y="49"/>
                    </a:lnTo>
                    <a:lnTo>
                      <a:pt x="42" y="0"/>
                    </a:lnTo>
                    <a:lnTo>
                      <a:pt x="77" y="21"/>
                    </a:lnTo>
                    <a:lnTo>
                      <a:pt x="72" y="59"/>
                    </a:lnTo>
                    <a:lnTo>
                      <a:pt x="11" y="191"/>
                    </a:lnTo>
                    <a:close/>
                  </a:path>
                </a:pathLst>
              </a:cu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2545" name="Freeform 17"/>
              <p:cNvSpPr>
                <a:spLocks/>
              </p:cNvSpPr>
              <p:nvPr/>
            </p:nvSpPr>
            <p:spPr bwMode="auto">
              <a:xfrm>
                <a:off x="5429" y="73"/>
                <a:ext cx="92" cy="59"/>
              </a:xfrm>
              <a:custGeom>
                <a:avLst/>
                <a:gdLst/>
                <a:ahLst/>
                <a:cxnLst>
                  <a:cxn ang="0">
                    <a:pos x="0" y="119"/>
                  </a:cxn>
                  <a:cxn ang="0">
                    <a:pos x="137" y="0"/>
                  </a:cxn>
                  <a:cxn ang="0">
                    <a:pos x="185" y="23"/>
                  </a:cxn>
                  <a:cxn ang="0">
                    <a:pos x="181" y="63"/>
                  </a:cxn>
                  <a:cxn ang="0">
                    <a:pos x="156" y="81"/>
                  </a:cxn>
                  <a:cxn ang="0">
                    <a:pos x="0" y="119"/>
                  </a:cxn>
                </a:cxnLst>
                <a:rect l="0" t="0" r="r" b="b"/>
                <a:pathLst>
                  <a:path w="185" h="119">
                    <a:moveTo>
                      <a:pt x="0" y="119"/>
                    </a:moveTo>
                    <a:lnTo>
                      <a:pt x="137" y="0"/>
                    </a:lnTo>
                    <a:lnTo>
                      <a:pt x="185" y="23"/>
                    </a:lnTo>
                    <a:lnTo>
                      <a:pt x="181" y="63"/>
                    </a:lnTo>
                    <a:lnTo>
                      <a:pt x="156" y="81"/>
                    </a:lnTo>
                    <a:lnTo>
                      <a:pt x="0" y="119"/>
                    </a:lnTo>
                    <a:close/>
                  </a:path>
                </a:pathLst>
              </a:cu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</p:grp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1828800"/>
            <a:ext cx="7772400" cy="457200"/>
          </a:xfrm>
        </p:spPr>
        <p:txBody>
          <a:bodyPr/>
          <a:lstStyle/>
          <a:p>
            <a:pPr algn="just">
              <a:buFontTx/>
              <a:buNone/>
            </a:pPr>
            <a:r>
              <a:rPr lang="es-ES" sz="2400" b="1" u="sng">
                <a:solidFill>
                  <a:schemeClr val="folHlink"/>
                </a:solidFill>
                <a:latin typeface="Tahoma" pitchFamily="34" charset="0"/>
              </a:rPr>
              <a:t>Planteamiento del problema</a:t>
            </a:r>
          </a:p>
          <a:p>
            <a:pPr algn="just">
              <a:buFontTx/>
              <a:buNone/>
            </a:pPr>
            <a:endParaRPr lang="es-ES" sz="2400">
              <a:solidFill>
                <a:schemeClr val="folHlink"/>
              </a:solidFill>
              <a:latin typeface="Arial" charset="0"/>
              <a:cs typeface="Arial" charset="0"/>
            </a:endParaRP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s-ES">
                <a:latin typeface="Swis721 BlkEx BT" pitchFamily="34" charset="0"/>
              </a:rPr>
              <a:t>Introducción</a:t>
            </a:r>
          </a:p>
        </p:txBody>
      </p:sp>
      <p:pic>
        <p:nvPicPr>
          <p:cNvPr id="23557" name="Picture 5" descr="BD05552_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05200" y="3124200"/>
            <a:ext cx="2133600" cy="1754188"/>
          </a:xfrm>
          <a:prstGeom prst="rect">
            <a:avLst/>
          </a:prstGeom>
          <a:noFill/>
        </p:spPr>
      </p:pic>
      <p:sp>
        <p:nvSpPr>
          <p:cNvPr id="23558" name="AutoShape 6"/>
          <p:cNvSpPr>
            <a:spLocks noChangeArrowheads="1"/>
          </p:cNvSpPr>
          <p:nvPr/>
        </p:nvSpPr>
        <p:spPr bwMode="auto">
          <a:xfrm>
            <a:off x="2667000" y="3810000"/>
            <a:ext cx="838200" cy="609600"/>
          </a:xfrm>
          <a:prstGeom prst="rightArrow">
            <a:avLst>
              <a:gd name="adj1" fmla="val 50000"/>
              <a:gd name="adj2" fmla="val 34375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pic>
        <p:nvPicPr>
          <p:cNvPr id="23560" name="Picture 8" descr="girlz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0" y="2895600"/>
            <a:ext cx="1876425" cy="2379663"/>
          </a:xfrm>
          <a:prstGeom prst="rect">
            <a:avLst/>
          </a:prstGeom>
          <a:noFill/>
        </p:spPr>
      </p:pic>
      <p:sp>
        <p:nvSpPr>
          <p:cNvPr id="23561" name="Text Box 9"/>
          <p:cNvSpPr txBox="1">
            <a:spLocks noChangeArrowheads="1"/>
          </p:cNvSpPr>
          <p:nvPr/>
        </p:nvSpPr>
        <p:spPr bwMode="auto">
          <a:xfrm>
            <a:off x="457200" y="5334000"/>
            <a:ext cx="21336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1800" b="1"/>
              <a:t>Consumidor crea una imagen del producto en su mente</a:t>
            </a:r>
          </a:p>
        </p:txBody>
      </p:sp>
      <p:sp>
        <p:nvSpPr>
          <p:cNvPr id="23562" name="Text Box 10"/>
          <p:cNvSpPr txBox="1">
            <a:spLocks noChangeArrowheads="1"/>
          </p:cNvSpPr>
          <p:nvPr/>
        </p:nvSpPr>
        <p:spPr bwMode="auto">
          <a:xfrm>
            <a:off x="3429000" y="5334000"/>
            <a:ext cx="213360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1800" b="1"/>
              <a:t>Consumidor adquiere el producto</a:t>
            </a:r>
          </a:p>
        </p:txBody>
      </p:sp>
      <p:sp>
        <p:nvSpPr>
          <p:cNvPr id="23563" name="AutoShape 11"/>
          <p:cNvSpPr>
            <a:spLocks noChangeArrowheads="1"/>
          </p:cNvSpPr>
          <p:nvPr/>
        </p:nvSpPr>
        <p:spPr bwMode="auto">
          <a:xfrm>
            <a:off x="5410200" y="3810000"/>
            <a:ext cx="838200" cy="609600"/>
          </a:xfrm>
          <a:prstGeom prst="rightArrow">
            <a:avLst>
              <a:gd name="adj1" fmla="val 50000"/>
              <a:gd name="adj2" fmla="val 34375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pic>
        <p:nvPicPr>
          <p:cNvPr id="23564" name="Picture 12" descr="PE02622_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867400" y="3048000"/>
            <a:ext cx="2514600" cy="2039938"/>
          </a:xfrm>
          <a:prstGeom prst="rect">
            <a:avLst/>
          </a:prstGeom>
          <a:noFill/>
        </p:spPr>
      </p:pic>
      <p:sp>
        <p:nvSpPr>
          <p:cNvPr id="23565" name="Text Box 13"/>
          <p:cNvSpPr txBox="1">
            <a:spLocks noChangeArrowheads="1"/>
          </p:cNvSpPr>
          <p:nvPr/>
        </p:nvSpPr>
        <p:spPr bwMode="auto">
          <a:xfrm>
            <a:off x="6019800" y="5334000"/>
            <a:ext cx="251460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1800" b="1"/>
              <a:t>Consumidor confirma percepción al adquirir el producto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772400" cy="3124200"/>
          </a:xfrm>
        </p:spPr>
        <p:txBody>
          <a:bodyPr/>
          <a:lstStyle/>
          <a:p>
            <a:pPr algn="just">
              <a:buFontTx/>
              <a:buNone/>
            </a:pPr>
            <a:r>
              <a:rPr lang="es-ES" sz="2400" b="1" u="sng">
                <a:solidFill>
                  <a:schemeClr val="folHlink"/>
                </a:solidFill>
                <a:latin typeface="Tahoma" pitchFamily="34" charset="0"/>
              </a:rPr>
              <a:t>Planteamiento del problema</a:t>
            </a:r>
          </a:p>
          <a:p>
            <a:pPr algn="just">
              <a:buFontTx/>
              <a:buNone/>
            </a:pPr>
            <a:endParaRPr lang="es-ES" sz="2400">
              <a:solidFill>
                <a:schemeClr val="folHlink"/>
              </a:solidFill>
              <a:latin typeface="Arial" charset="0"/>
              <a:cs typeface="Arial" charset="0"/>
            </a:endParaRPr>
          </a:p>
          <a:p>
            <a:pPr algn="just"/>
            <a:r>
              <a:rPr lang="es-ES" sz="2400">
                <a:solidFill>
                  <a:srgbClr val="000000"/>
                </a:solidFill>
                <a:latin typeface="Arial" charset="0"/>
                <a:cs typeface="Arial" charset="0"/>
              </a:rPr>
              <a:t>En la actualidad la mayoría de las empresas destinan un gran porcentaje para el rubro de marketing.</a:t>
            </a:r>
          </a:p>
          <a:p>
            <a:pPr algn="just">
              <a:buFontTx/>
              <a:buNone/>
            </a:pPr>
            <a:r>
              <a:rPr lang="es-ES" sz="2400">
                <a:solidFill>
                  <a:srgbClr val="000000"/>
                </a:solidFill>
                <a:latin typeface="Arial" charset="0"/>
                <a:cs typeface="Arial" charset="0"/>
              </a:rPr>
              <a:t> </a:t>
            </a:r>
            <a:endParaRPr lang="es-ES" sz="2400">
              <a:cs typeface="Times New Roman" pitchFamily="18" charset="0"/>
            </a:endParaRPr>
          </a:p>
          <a:p>
            <a:pPr algn="just"/>
            <a:r>
              <a:rPr lang="es-ES" sz="2400">
                <a:solidFill>
                  <a:srgbClr val="000000"/>
                </a:solidFill>
                <a:latin typeface="Arial" charset="0"/>
                <a:cs typeface="Arial" charset="0"/>
              </a:rPr>
              <a:t>¿Qué tan cierto, o qué tan efectivo es destinar todo ese rubro en publicidad y marketing?  </a:t>
            </a:r>
            <a:endParaRPr lang="es-ES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s-ES">
                <a:latin typeface="Swis721 BlkEx BT" pitchFamily="34" charset="0"/>
              </a:rPr>
              <a:t>Introducción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1828800"/>
            <a:ext cx="7772400" cy="4267200"/>
          </a:xfrm>
        </p:spPr>
        <p:txBody>
          <a:bodyPr/>
          <a:lstStyle/>
          <a:p>
            <a:pPr algn="just">
              <a:buFontTx/>
              <a:buNone/>
            </a:pPr>
            <a:r>
              <a:rPr lang="es-ES" sz="2400" b="1" u="sng">
                <a:solidFill>
                  <a:schemeClr val="folHlink"/>
                </a:solidFill>
                <a:latin typeface="Tahoma" pitchFamily="34" charset="0"/>
              </a:rPr>
              <a:t>Planteamiento del problema</a:t>
            </a:r>
          </a:p>
          <a:p>
            <a:pPr algn="just">
              <a:buFontTx/>
              <a:buNone/>
            </a:pPr>
            <a:endParaRPr lang="es-ES" sz="2400">
              <a:solidFill>
                <a:schemeClr val="folHlink"/>
              </a:solidFill>
              <a:latin typeface="Arial" charset="0"/>
              <a:cs typeface="Arial" charset="0"/>
            </a:endParaRPr>
          </a:p>
          <a:p>
            <a:r>
              <a:rPr lang="es-ES" sz="2400">
                <a:solidFill>
                  <a:schemeClr val="tx2"/>
                </a:solidFill>
                <a:latin typeface="Arial" charset="0"/>
                <a:cs typeface="Arial" charset="0"/>
              </a:rPr>
              <a:t>Se busca comprobar que si realmente el estar como el número uno en la mente de los consumidores es un punto suficiente y necesario en las decisiones de compras.</a:t>
            </a:r>
            <a:r>
              <a:rPr lang="es-ES" sz="2400">
                <a:solidFill>
                  <a:schemeClr val="tx2"/>
                </a:solidFill>
              </a:rPr>
              <a:t> </a:t>
            </a:r>
          </a:p>
          <a:p>
            <a:endParaRPr lang="es-ES" sz="2400">
              <a:solidFill>
                <a:schemeClr val="tx2"/>
              </a:solidFill>
            </a:endParaRP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s-ES">
                <a:latin typeface="Swis721 BlkEx BT" pitchFamily="34" charset="0"/>
              </a:rPr>
              <a:t>Introducción</a:t>
            </a:r>
          </a:p>
        </p:txBody>
      </p:sp>
      <p:pic>
        <p:nvPicPr>
          <p:cNvPr id="25605" name="Picture 5" descr="sideimage"/>
          <p:cNvPicPr>
            <a:picLocks noChangeAspect="1" noChangeArrowheads="1"/>
          </p:cNvPicPr>
          <p:nvPr/>
        </p:nvPicPr>
        <p:blipFill>
          <a:blip r:embed="rId2"/>
          <a:srcRect l="7619" t="3130" r="4762" b="9258"/>
          <a:stretch>
            <a:fillRect/>
          </a:stretch>
        </p:blipFill>
        <p:spPr bwMode="auto">
          <a:xfrm>
            <a:off x="3657600" y="4267200"/>
            <a:ext cx="1752600" cy="2133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Diseño predeterminado">
  <a:themeElements>
    <a:clrScheme name="">
      <a:dk1>
        <a:srgbClr val="6600CC"/>
      </a:dk1>
      <a:lt1>
        <a:srgbClr val="99CCFF"/>
      </a:lt1>
      <a:dk2>
        <a:srgbClr val="000000"/>
      </a:dk2>
      <a:lt2>
        <a:srgbClr val="FFFFCC"/>
      </a:lt2>
      <a:accent1>
        <a:srgbClr val="99FFCC"/>
      </a:accent1>
      <a:accent2>
        <a:srgbClr val="003366"/>
      </a:accent2>
      <a:accent3>
        <a:srgbClr val="CAE2FF"/>
      </a:accent3>
      <a:accent4>
        <a:srgbClr val="5600AE"/>
      </a:accent4>
      <a:accent5>
        <a:srgbClr val="CAFFE2"/>
      </a:accent5>
      <a:accent6>
        <a:srgbClr val="002D5C"/>
      </a:accent6>
      <a:hlink>
        <a:srgbClr val="003366"/>
      </a:hlink>
      <a:folHlink>
        <a:srgbClr val="800000"/>
      </a:folHlink>
    </a:clrScheme>
    <a:fontScheme name="Diseño predeterminado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">
    <a:dk1>
      <a:srgbClr val="000000"/>
    </a:dk1>
    <a:lt1>
      <a:srgbClr val="99CCFF"/>
    </a:lt1>
    <a:dk2>
      <a:srgbClr val="000000"/>
    </a:dk2>
    <a:lt2>
      <a:srgbClr val="FFFFCC"/>
    </a:lt2>
    <a:accent1>
      <a:srgbClr val="99FFCC"/>
    </a:accent1>
    <a:accent2>
      <a:srgbClr val="003366"/>
    </a:accent2>
    <a:accent3>
      <a:srgbClr val="CAE2FF"/>
    </a:accent3>
    <a:accent4>
      <a:srgbClr val="000000"/>
    </a:accent4>
    <a:accent5>
      <a:srgbClr val="CAFFE2"/>
    </a:accent5>
    <a:accent6>
      <a:srgbClr val="002D5C"/>
    </a:accent6>
    <a:hlink>
      <a:srgbClr val="003366"/>
    </a:hlink>
    <a:folHlink>
      <a:srgbClr val="80000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934</TotalTime>
  <Words>1704</Words>
  <Application>Microsoft PowerPoint</Application>
  <PresentationFormat>Presentación en pantalla (4:3)</PresentationFormat>
  <Paragraphs>320</Paragraphs>
  <Slides>49</Slides>
  <Notes>0</Notes>
  <HiddenSlides>0</HiddenSlides>
  <MMClips>0</MMClips>
  <ScaleCrop>false</ScaleCrop>
  <HeadingPairs>
    <vt:vector size="8" baseType="variant">
      <vt:variant>
        <vt:lpstr>Fuentes usadas</vt:lpstr>
      </vt:variant>
      <vt:variant>
        <vt:i4>9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6</vt:i4>
      </vt:variant>
      <vt:variant>
        <vt:lpstr>Títulos de diapositiva</vt:lpstr>
      </vt:variant>
      <vt:variant>
        <vt:i4>49</vt:i4>
      </vt:variant>
    </vt:vector>
  </HeadingPairs>
  <TitlesOfParts>
    <vt:vector size="65" baseType="lpstr">
      <vt:lpstr>Times New Roman</vt:lpstr>
      <vt:lpstr>Vineta BT</vt:lpstr>
      <vt:lpstr>Swis721 BlkOul BT</vt:lpstr>
      <vt:lpstr>Bookman Old Style</vt:lpstr>
      <vt:lpstr>Arial Black</vt:lpstr>
      <vt:lpstr>Tahoma</vt:lpstr>
      <vt:lpstr>Swis721 BlkEx BT</vt:lpstr>
      <vt:lpstr>Arial</vt:lpstr>
      <vt:lpstr>Arial Unicode MS</vt:lpstr>
      <vt:lpstr>Diseño predeterminado</vt:lpstr>
      <vt:lpstr>Imagen de mapa de bits</vt:lpstr>
      <vt:lpstr>Hoja de cálculo de Microsoft Excel</vt:lpstr>
      <vt:lpstr>Fotografía de Microsoft Photo Editor 3.0</vt:lpstr>
      <vt:lpstr>Gráfico de Microsoft Excel</vt:lpstr>
      <vt:lpstr>Microsoft Excel Chart</vt:lpstr>
      <vt:lpstr>Microsoft Photo Editor 3.0 Photo</vt:lpstr>
      <vt:lpstr>TESIS DE GRADO</vt:lpstr>
      <vt:lpstr>CONTENIDO</vt:lpstr>
      <vt:lpstr>CONTENIDO</vt:lpstr>
      <vt:lpstr>Introducción</vt:lpstr>
      <vt:lpstr>Introducción</vt:lpstr>
      <vt:lpstr>Introducción</vt:lpstr>
      <vt:lpstr>Introducción</vt:lpstr>
      <vt:lpstr>Introducción</vt:lpstr>
      <vt:lpstr>Introducción</vt:lpstr>
      <vt:lpstr>Introducción</vt:lpstr>
      <vt:lpstr>Introducción</vt:lpstr>
      <vt:lpstr>Introducción</vt:lpstr>
      <vt:lpstr>CONTENIDO</vt:lpstr>
      <vt:lpstr>Definición del Proyecto</vt:lpstr>
      <vt:lpstr>Diapositiva 15</vt:lpstr>
      <vt:lpstr>Definición del Proyecto</vt:lpstr>
      <vt:lpstr>Definición del Proyecto</vt:lpstr>
      <vt:lpstr>Definición del Proyecto</vt:lpstr>
      <vt:lpstr>Definición del Proyecto</vt:lpstr>
      <vt:lpstr>Definición del Proyecto</vt:lpstr>
      <vt:lpstr>Definición del Proyecto</vt:lpstr>
      <vt:lpstr>CONTENIDO</vt:lpstr>
      <vt:lpstr>Investigación de Mercado</vt:lpstr>
      <vt:lpstr>Diapositiva 24</vt:lpstr>
      <vt:lpstr>Diapositiva 25</vt:lpstr>
      <vt:lpstr>Diapositiva 26</vt:lpstr>
      <vt:lpstr>Diapositiva 27</vt:lpstr>
      <vt:lpstr>Diapositiva 28</vt:lpstr>
      <vt:lpstr>Diapositiva 29</vt:lpstr>
      <vt:lpstr>Diapositiva 30</vt:lpstr>
      <vt:lpstr>Diapositiva 31</vt:lpstr>
      <vt:lpstr>Diapositiva 32</vt:lpstr>
      <vt:lpstr>Diapositiva 33</vt:lpstr>
      <vt:lpstr>Diapositiva 34</vt:lpstr>
      <vt:lpstr>Diapositiva 35</vt:lpstr>
      <vt:lpstr>Diapositiva 36</vt:lpstr>
      <vt:lpstr>Diapositiva 37</vt:lpstr>
      <vt:lpstr>Diapositiva 38</vt:lpstr>
      <vt:lpstr>Diapositiva 39</vt:lpstr>
      <vt:lpstr>CONTENIDO</vt:lpstr>
      <vt:lpstr>Resultados del Estudio</vt:lpstr>
      <vt:lpstr>Resultados del Estudio</vt:lpstr>
      <vt:lpstr>Resultados del Estudio</vt:lpstr>
      <vt:lpstr>Resultados del Estudio</vt:lpstr>
      <vt:lpstr>Resultados del Estudio</vt:lpstr>
      <vt:lpstr>CONTENIDO</vt:lpstr>
      <vt:lpstr>Conclusiones</vt:lpstr>
      <vt:lpstr>Conclusiones</vt:lpstr>
      <vt:lpstr>Conclusiones</vt:lpstr>
    </vt:vector>
  </TitlesOfParts>
  <Company>..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TESIS DE GRADO</dc:title>
  <dc:creator>..</dc:creator>
  <cp:lastModifiedBy>Administrador</cp:lastModifiedBy>
  <cp:revision>41</cp:revision>
  <dcterms:created xsi:type="dcterms:W3CDTF">2005-01-31T15:43:36Z</dcterms:created>
  <dcterms:modified xsi:type="dcterms:W3CDTF">2009-12-14T16:23:21Z</dcterms:modified>
</cp:coreProperties>
</file>